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2" r:id="rId2"/>
    <p:sldId id="265" r:id="rId3"/>
    <p:sldId id="266" r:id="rId4"/>
    <p:sldId id="267" r:id="rId5"/>
    <p:sldId id="268" r:id="rId6"/>
    <p:sldId id="269" r:id="rId7"/>
    <p:sldId id="270" r:id="rId8"/>
    <p:sldId id="271" r:id="rId9"/>
    <p:sldId id="273" r:id="rId10"/>
    <p:sldId id="272" r:id="rId11"/>
    <p:sldId id="274" r:id="rId12"/>
    <p:sldId id="275" r:id="rId13"/>
    <p:sldId id="276"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6" userDrawn="1">
          <p15:clr>
            <a:srgbClr val="A4A3A4"/>
          </p15:clr>
        </p15:guide>
        <p15:guide id="2" pos="3840" userDrawn="1">
          <p15:clr>
            <a:srgbClr val="A4A3A4"/>
          </p15:clr>
        </p15:guide>
        <p15:guide id="3" orient="horz"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A1"/>
    <a:srgbClr val="929292"/>
    <a:srgbClr val="002C5F"/>
    <a:srgbClr val="3FCFD5"/>
    <a:srgbClr val="E37222"/>
    <a:srgbClr val="BED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2"/>
    <p:restoredTop sz="94499"/>
  </p:normalViewPr>
  <p:slideViewPr>
    <p:cSldViewPr snapToGrid="0" snapToObjects="1">
      <p:cViewPr varScale="1">
        <p:scale>
          <a:sx n="147" d="100"/>
          <a:sy n="147" d="100"/>
        </p:scale>
        <p:origin x="224" y="192"/>
      </p:cViewPr>
      <p:guideLst>
        <p:guide orient="horz" pos="3456"/>
        <p:guide pos="3840"/>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B2616-C15F-4A4D-BEF1-3A971EFC0E13}" type="datetimeFigureOut">
              <a:rPr lang="en-US" smtClean="0"/>
              <a:t>2/17/22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BFA70-A733-AA45-9953-4197B5D069AD}" type="slidenum">
              <a:rPr lang="en-US" smtClean="0"/>
              <a:t>‹#›</a:t>
            </a:fld>
            <a:endParaRPr lang="en-US"/>
          </a:p>
        </p:txBody>
      </p:sp>
    </p:spTree>
    <p:extLst>
      <p:ext uri="{BB962C8B-B14F-4D97-AF65-F5344CB8AC3E}">
        <p14:creationId xmlns:p14="http://schemas.microsoft.com/office/powerpoint/2010/main" val="223402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image to </a:t>
            </a:r>
            <a:r>
              <a:rPr lang="en-US"/>
              <a:t>open hyperlinked video</a:t>
            </a:r>
            <a:endParaRPr lang="en-US" dirty="0"/>
          </a:p>
        </p:txBody>
      </p:sp>
      <p:sp>
        <p:nvSpPr>
          <p:cNvPr id="4" name="Slide Number Placeholder 3"/>
          <p:cNvSpPr>
            <a:spLocks noGrp="1"/>
          </p:cNvSpPr>
          <p:nvPr>
            <p:ph type="sldNum" sz="quarter" idx="5"/>
          </p:nvPr>
        </p:nvSpPr>
        <p:spPr/>
        <p:txBody>
          <a:bodyPr/>
          <a:lstStyle/>
          <a:p>
            <a:fld id="{679BFA70-A733-AA45-9953-4197B5D069AD}" type="slidenum">
              <a:rPr lang="en-US" smtClean="0"/>
              <a:t>10</a:t>
            </a:fld>
            <a:endParaRPr lang="en-US"/>
          </a:p>
        </p:txBody>
      </p:sp>
    </p:spTree>
    <p:extLst>
      <p:ext uri="{BB962C8B-B14F-4D97-AF65-F5344CB8AC3E}">
        <p14:creationId xmlns:p14="http://schemas.microsoft.com/office/powerpoint/2010/main" val="362657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Image to open hyperlinked video</a:t>
            </a:r>
          </a:p>
        </p:txBody>
      </p:sp>
      <p:sp>
        <p:nvSpPr>
          <p:cNvPr id="4" name="Slide Number Placeholder 3"/>
          <p:cNvSpPr>
            <a:spLocks noGrp="1"/>
          </p:cNvSpPr>
          <p:nvPr>
            <p:ph type="sldNum" sz="quarter" idx="5"/>
          </p:nvPr>
        </p:nvSpPr>
        <p:spPr/>
        <p:txBody>
          <a:bodyPr/>
          <a:lstStyle/>
          <a:p>
            <a:fld id="{679BFA70-A733-AA45-9953-4197B5D069AD}" type="slidenum">
              <a:rPr lang="en-US" smtClean="0"/>
              <a:t>12</a:t>
            </a:fld>
            <a:endParaRPr lang="en-US"/>
          </a:p>
        </p:txBody>
      </p:sp>
    </p:spTree>
    <p:extLst>
      <p:ext uri="{BB962C8B-B14F-4D97-AF65-F5344CB8AC3E}">
        <p14:creationId xmlns:p14="http://schemas.microsoft.com/office/powerpoint/2010/main" val="383760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B6F4-00DA-074C-8AD6-103F81F2CC6A}"/>
              </a:ext>
            </a:extLst>
          </p:cNvPr>
          <p:cNvSpPr>
            <a:spLocks noGrp="1"/>
          </p:cNvSpPr>
          <p:nvPr>
            <p:ph type="ctrTitle"/>
          </p:nvPr>
        </p:nvSpPr>
        <p:spPr>
          <a:xfrm>
            <a:off x="1524000" y="1122363"/>
            <a:ext cx="9144000" cy="2387600"/>
          </a:xfrm>
        </p:spPr>
        <p:txBody>
          <a:bodyPr anchor="b"/>
          <a:lstStyle>
            <a:lvl1pPr algn="ctr">
              <a:defRPr sz="6000">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CFE163E0-49FA-C942-A3CE-01FC4820B2B3}"/>
              </a:ext>
            </a:extLst>
          </p:cNvPr>
          <p:cNvSpPr>
            <a:spLocks noGrp="1"/>
          </p:cNvSpPr>
          <p:nvPr>
            <p:ph type="subTitle" idx="1"/>
          </p:nvPr>
        </p:nvSpPr>
        <p:spPr>
          <a:xfrm>
            <a:off x="1524000" y="3602038"/>
            <a:ext cx="9144000" cy="1655762"/>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030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357E-1FDF-004E-96C8-7ECCDB19A316}"/>
              </a:ext>
            </a:extLst>
          </p:cNvPr>
          <p:cNvSpPr>
            <a:spLocks noGrp="1"/>
          </p:cNvSpPr>
          <p:nvPr>
            <p:ph type="title"/>
          </p:nvPr>
        </p:nvSpPr>
        <p:spPr/>
        <p:txBody>
          <a:bodyPr/>
          <a:lstStyle>
            <a:lvl1pPr>
              <a:defRPr>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726D3F-4DCD-E145-96F9-A25CF63BA779}"/>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22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48E9-1AF3-AF4B-93E3-AC32A6D43640}"/>
              </a:ext>
            </a:extLst>
          </p:cNvPr>
          <p:cNvSpPr>
            <a:spLocks noGrp="1"/>
          </p:cNvSpPr>
          <p:nvPr>
            <p:ph type="title"/>
          </p:nvPr>
        </p:nvSpPr>
        <p:spPr>
          <a:xfrm>
            <a:off x="831850" y="1709738"/>
            <a:ext cx="10515600" cy="2852737"/>
          </a:xfrm>
        </p:spPr>
        <p:txBody>
          <a:bodyPr anchor="b"/>
          <a:lstStyle>
            <a:lvl1pPr>
              <a:defRPr sz="6000">
                <a:latin typeface="Helvetica"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ADF6022F-AFBA-764D-9E9D-91565135719F}"/>
              </a:ext>
            </a:extLst>
          </p:cNvPr>
          <p:cNvSpPr>
            <a:spLocks noGrp="1"/>
          </p:cNvSpPr>
          <p:nvPr>
            <p:ph type="body" idx="1"/>
          </p:nvPr>
        </p:nvSpPr>
        <p:spPr>
          <a:xfrm>
            <a:off x="831850" y="4589464"/>
            <a:ext cx="10515600" cy="488974"/>
          </a:xfrm>
        </p:spPr>
        <p:txBody>
          <a:bodyPr/>
          <a:lstStyle>
            <a:lvl1pPr marL="0" indent="0">
              <a:buNone/>
              <a:defRPr sz="2400">
                <a:solidFill>
                  <a:schemeClr val="tx1">
                    <a:tint val="75000"/>
                  </a:schemeClr>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C7A7B36F-B43B-FC48-A871-5AA9069923DC}"/>
              </a:ext>
            </a:extLst>
          </p:cNvPr>
          <p:cNvPicPr>
            <a:picLocks noChangeAspect="1"/>
          </p:cNvPicPr>
          <p:nvPr userDrawn="1"/>
        </p:nvPicPr>
        <p:blipFill>
          <a:blip r:embed="rId2"/>
          <a:stretch>
            <a:fillRect/>
          </a:stretch>
        </p:blipFill>
        <p:spPr>
          <a:xfrm>
            <a:off x="10147715" y="0"/>
            <a:ext cx="1927737" cy="815926"/>
          </a:xfrm>
          <a:prstGeom prst="rect">
            <a:avLst/>
          </a:prstGeom>
        </p:spPr>
      </p:pic>
      <p:pic>
        <p:nvPicPr>
          <p:cNvPr id="10" name="Picture 9">
            <a:extLst>
              <a:ext uri="{FF2B5EF4-FFF2-40B4-BE49-F238E27FC236}">
                <a16:creationId xmlns:a16="http://schemas.microsoft.com/office/drawing/2014/main" id="{A67D8738-D2CD-5A46-ADBC-9DE8C6CC6A23}"/>
              </a:ext>
            </a:extLst>
          </p:cNvPr>
          <p:cNvPicPr>
            <a:picLocks noChangeAspect="1"/>
          </p:cNvPicPr>
          <p:nvPr userDrawn="1"/>
        </p:nvPicPr>
        <p:blipFill>
          <a:blip r:embed="rId3"/>
          <a:stretch>
            <a:fillRect/>
          </a:stretch>
        </p:blipFill>
        <p:spPr>
          <a:xfrm>
            <a:off x="278032" y="5775594"/>
            <a:ext cx="2535506" cy="850899"/>
          </a:xfrm>
          <a:prstGeom prst="rect">
            <a:avLst/>
          </a:prstGeom>
        </p:spPr>
      </p:pic>
    </p:spTree>
    <p:extLst>
      <p:ext uri="{BB962C8B-B14F-4D97-AF65-F5344CB8AC3E}">
        <p14:creationId xmlns:p14="http://schemas.microsoft.com/office/powerpoint/2010/main" val="33652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4824-6C0B-8645-A8C2-684DCE1D52EE}"/>
              </a:ext>
            </a:extLst>
          </p:cNvPr>
          <p:cNvSpPr>
            <a:spLocks noGrp="1"/>
          </p:cNvSpPr>
          <p:nvPr>
            <p:ph type="title"/>
          </p:nvPr>
        </p:nvSpPr>
        <p:spPr/>
        <p:txBody>
          <a:bodyPr/>
          <a:lstStyle>
            <a:lvl1pPr>
              <a:defRPr>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D0A0503-468B-3F4D-99B7-F12AAF1E4F59}"/>
              </a:ext>
            </a:extLst>
          </p:cNvPr>
          <p:cNvSpPr>
            <a:spLocks noGrp="1"/>
          </p:cNvSpPr>
          <p:nvPr>
            <p:ph sz="half" idx="1"/>
          </p:nvPr>
        </p:nvSpPr>
        <p:spPr>
          <a:xfrm>
            <a:off x="838200" y="1825625"/>
            <a:ext cx="5181600" cy="40687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01EF38-FFB7-2A48-836F-97DC1CD7C863}"/>
              </a:ext>
            </a:extLst>
          </p:cNvPr>
          <p:cNvSpPr>
            <a:spLocks noGrp="1"/>
          </p:cNvSpPr>
          <p:nvPr>
            <p:ph sz="half" idx="2"/>
          </p:nvPr>
        </p:nvSpPr>
        <p:spPr>
          <a:xfrm>
            <a:off x="6172200" y="1825625"/>
            <a:ext cx="5181600" cy="40687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19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557C-79BB-CE46-8489-0A27C6C17FDA}"/>
              </a:ext>
            </a:extLst>
          </p:cNvPr>
          <p:cNvSpPr>
            <a:spLocks noGrp="1"/>
          </p:cNvSpPr>
          <p:nvPr>
            <p:ph type="title"/>
          </p:nvPr>
        </p:nvSpPr>
        <p:spPr>
          <a:xfrm>
            <a:off x="839788" y="365125"/>
            <a:ext cx="10515600" cy="1325563"/>
          </a:xfrm>
        </p:spPr>
        <p:txBody>
          <a:bodyPr/>
          <a:lstStyle>
            <a:lvl1pPr>
              <a:defRPr>
                <a:latin typeface="Helvetica"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EE81D6E7-0BDD-1545-BE48-D589BAA3EA2D}"/>
              </a:ext>
            </a:extLst>
          </p:cNvPr>
          <p:cNvSpPr>
            <a:spLocks noGrp="1"/>
          </p:cNvSpPr>
          <p:nvPr>
            <p:ph type="body" idx="1"/>
          </p:nvPr>
        </p:nvSpPr>
        <p:spPr>
          <a:xfrm>
            <a:off x="839788" y="1681163"/>
            <a:ext cx="5157787" cy="823912"/>
          </a:xfrm>
        </p:spPr>
        <p:txBody>
          <a:bodyPr anchor="b"/>
          <a:lstStyle>
            <a:lvl1pPr marL="0" indent="0">
              <a:buNone/>
              <a:defRPr sz="2400" b="1">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151163-4C7D-4845-AE01-8789B11BC14D}"/>
              </a:ext>
            </a:extLst>
          </p:cNvPr>
          <p:cNvSpPr>
            <a:spLocks noGrp="1"/>
          </p:cNvSpPr>
          <p:nvPr>
            <p:ph sz="half" idx="2"/>
          </p:nvPr>
        </p:nvSpPr>
        <p:spPr>
          <a:xfrm>
            <a:off x="839788" y="2505075"/>
            <a:ext cx="5157787" cy="338928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F33AB4-50F8-F647-AC99-08E36A8A2631}"/>
              </a:ext>
            </a:extLst>
          </p:cNvPr>
          <p:cNvSpPr>
            <a:spLocks noGrp="1"/>
          </p:cNvSpPr>
          <p:nvPr>
            <p:ph type="body" sz="quarter" idx="3"/>
          </p:nvPr>
        </p:nvSpPr>
        <p:spPr>
          <a:xfrm>
            <a:off x="6172200" y="1681163"/>
            <a:ext cx="5183188" cy="823912"/>
          </a:xfrm>
        </p:spPr>
        <p:txBody>
          <a:bodyPr anchor="b"/>
          <a:lstStyle>
            <a:lvl1pPr marL="0" indent="0">
              <a:buNone/>
              <a:defRPr sz="2400" b="1">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18782F-BA6D-784F-94C6-F9484F6A4C0E}"/>
              </a:ext>
            </a:extLst>
          </p:cNvPr>
          <p:cNvSpPr>
            <a:spLocks noGrp="1"/>
          </p:cNvSpPr>
          <p:nvPr>
            <p:ph sz="quarter" idx="4"/>
          </p:nvPr>
        </p:nvSpPr>
        <p:spPr>
          <a:xfrm>
            <a:off x="6172200" y="2505075"/>
            <a:ext cx="5183188" cy="338928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3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D604-9B12-8F42-9D39-F43E5170B750}"/>
              </a:ext>
            </a:extLst>
          </p:cNvPr>
          <p:cNvSpPr>
            <a:spLocks noGrp="1"/>
          </p:cNvSpPr>
          <p:nvPr>
            <p:ph type="title"/>
          </p:nvPr>
        </p:nvSpPr>
        <p:spPr/>
        <p:txBody>
          <a:bodyPr/>
          <a:lstStyle>
            <a:lvl1pPr>
              <a:defRPr>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72250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EF37E0-4D9E-D947-A4EB-51B9596BF047}"/>
              </a:ext>
            </a:extLst>
          </p:cNvPr>
          <p:cNvPicPr>
            <a:picLocks noChangeAspect="1"/>
          </p:cNvPicPr>
          <p:nvPr userDrawn="1"/>
        </p:nvPicPr>
        <p:blipFill rotWithShape="1">
          <a:blip r:embed="rId8">
            <a:alphaModFix amt="76000"/>
          </a:blip>
          <a:srcRect l="10809" t="12770" r="48823" b="6446"/>
          <a:stretch/>
        </p:blipFill>
        <p:spPr>
          <a:xfrm flipH="1">
            <a:off x="10659976" y="-2137783"/>
            <a:ext cx="3543382" cy="4505782"/>
          </a:xfrm>
          <a:prstGeom prst="rect">
            <a:avLst/>
          </a:prstGeom>
        </p:spPr>
      </p:pic>
      <p:sp>
        <p:nvSpPr>
          <p:cNvPr id="2" name="Title Placeholder 1">
            <a:extLst>
              <a:ext uri="{FF2B5EF4-FFF2-40B4-BE49-F238E27FC236}">
                <a16:creationId xmlns:a16="http://schemas.microsoft.com/office/drawing/2014/main" id="{02EFA411-1032-8640-9D00-D931C51CAEF7}"/>
              </a:ext>
            </a:extLst>
          </p:cNvPr>
          <p:cNvSpPr>
            <a:spLocks noGrp="1"/>
          </p:cNvSpPr>
          <p:nvPr>
            <p:ph type="title"/>
          </p:nvPr>
        </p:nvSpPr>
        <p:spPr>
          <a:xfrm>
            <a:off x="838200" y="76681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26B51B6-C50F-724F-90F6-C222536AC7EE}"/>
              </a:ext>
            </a:extLst>
          </p:cNvPr>
          <p:cNvSpPr>
            <a:spLocks noGrp="1"/>
          </p:cNvSpPr>
          <p:nvPr>
            <p:ph type="body" idx="1"/>
          </p:nvPr>
        </p:nvSpPr>
        <p:spPr>
          <a:xfrm>
            <a:off x="838200" y="2227319"/>
            <a:ext cx="10515600" cy="38295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B259E8B2-E5D1-DA49-95F1-66F84ED23ED5}"/>
              </a:ext>
            </a:extLst>
          </p:cNvPr>
          <p:cNvPicPr>
            <a:picLocks noChangeAspect="1"/>
          </p:cNvPicPr>
          <p:nvPr userDrawn="1"/>
        </p:nvPicPr>
        <p:blipFill>
          <a:blip r:embed="rId9"/>
          <a:stretch>
            <a:fillRect/>
          </a:stretch>
        </p:blipFill>
        <p:spPr>
          <a:xfrm>
            <a:off x="10320478" y="5877571"/>
            <a:ext cx="1558901" cy="524936"/>
          </a:xfrm>
          <a:prstGeom prst="rect">
            <a:avLst/>
          </a:prstGeom>
        </p:spPr>
      </p:pic>
      <p:pic>
        <p:nvPicPr>
          <p:cNvPr id="9" name="Picture 8">
            <a:extLst>
              <a:ext uri="{FF2B5EF4-FFF2-40B4-BE49-F238E27FC236}">
                <a16:creationId xmlns:a16="http://schemas.microsoft.com/office/drawing/2014/main" id="{C3145589-A98A-6F48-8FFF-A154DE1A6054}"/>
              </a:ext>
            </a:extLst>
          </p:cNvPr>
          <p:cNvPicPr>
            <a:picLocks noChangeAspect="1"/>
          </p:cNvPicPr>
          <p:nvPr userDrawn="1"/>
        </p:nvPicPr>
        <p:blipFill rotWithShape="1">
          <a:blip r:embed="rId10">
            <a:alphaModFix/>
          </a:blip>
          <a:srcRect r="80263"/>
          <a:stretch/>
        </p:blipFill>
        <p:spPr>
          <a:xfrm>
            <a:off x="0" y="3388659"/>
            <a:ext cx="2349329" cy="6702495"/>
          </a:xfrm>
          <a:prstGeom prst="rect">
            <a:avLst/>
          </a:prstGeom>
        </p:spPr>
      </p:pic>
      <p:pic>
        <p:nvPicPr>
          <p:cNvPr id="7" name="Picture 6">
            <a:extLst>
              <a:ext uri="{FF2B5EF4-FFF2-40B4-BE49-F238E27FC236}">
                <a16:creationId xmlns:a16="http://schemas.microsoft.com/office/drawing/2014/main" id="{6F549DDC-501F-6D4E-9AAC-9CE9C293B3BC}"/>
              </a:ext>
            </a:extLst>
          </p:cNvPr>
          <p:cNvPicPr>
            <a:picLocks noChangeAspect="1"/>
          </p:cNvPicPr>
          <p:nvPr userDrawn="1"/>
        </p:nvPicPr>
        <p:blipFill>
          <a:blip r:embed="rId11"/>
          <a:stretch>
            <a:fillRect/>
          </a:stretch>
        </p:blipFill>
        <p:spPr>
          <a:xfrm>
            <a:off x="8678494" y="5827237"/>
            <a:ext cx="1486125" cy="629011"/>
          </a:xfrm>
          <a:prstGeom prst="rect">
            <a:avLst/>
          </a:prstGeom>
        </p:spPr>
      </p:pic>
    </p:spTree>
    <p:extLst>
      <p:ext uri="{BB962C8B-B14F-4D97-AF65-F5344CB8AC3E}">
        <p14:creationId xmlns:p14="http://schemas.microsoft.com/office/powerpoint/2010/main" val="1082605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rgbClr val="0066A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2929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2929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2929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2929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nAmddi52Y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678862594/9405b0647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19FE-57FA-514B-B648-B60AA1874E00}"/>
              </a:ext>
            </a:extLst>
          </p:cNvPr>
          <p:cNvSpPr>
            <a:spLocks noGrp="1"/>
          </p:cNvSpPr>
          <p:nvPr>
            <p:ph type="title"/>
          </p:nvPr>
        </p:nvSpPr>
        <p:spPr>
          <a:xfrm>
            <a:off x="838200" y="836840"/>
            <a:ext cx="10515600" cy="1325563"/>
          </a:xfrm>
        </p:spPr>
        <p:txBody>
          <a:bodyPr/>
          <a:lstStyle/>
          <a:p>
            <a:r>
              <a:rPr lang="en-US" dirty="0"/>
              <a:t>Think, Pair, Share</a:t>
            </a:r>
          </a:p>
        </p:txBody>
      </p:sp>
      <p:sp>
        <p:nvSpPr>
          <p:cNvPr id="3" name="Content Placeholder 2">
            <a:extLst>
              <a:ext uri="{FF2B5EF4-FFF2-40B4-BE49-F238E27FC236}">
                <a16:creationId xmlns:a16="http://schemas.microsoft.com/office/drawing/2014/main" id="{9FF3E466-C851-6543-8FEA-A146F2094A8F}"/>
              </a:ext>
            </a:extLst>
          </p:cNvPr>
          <p:cNvSpPr>
            <a:spLocks noGrp="1"/>
          </p:cNvSpPr>
          <p:nvPr>
            <p:ph idx="1"/>
          </p:nvPr>
        </p:nvSpPr>
        <p:spPr>
          <a:xfrm>
            <a:off x="838200" y="2297340"/>
            <a:ext cx="10515600" cy="3829587"/>
          </a:xfrm>
        </p:spPr>
        <p:txBody>
          <a:bodyPr/>
          <a:lstStyle/>
          <a:p>
            <a:r>
              <a:rPr lang="en-US" dirty="0">
                <a:latin typeface="Helvetica"/>
                <a:cs typeface="Helvetica"/>
              </a:rPr>
              <a:t>Read the introduction for today's activity.</a:t>
            </a:r>
          </a:p>
          <a:p>
            <a:r>
              <a:rPr lang="en-US" dirty="0">
                <a:latin typeface="Helvetica"/>
                <a:cs typeface="Helvetica"/>
              </a:rPr>
              <a:t>Once you are done reading, find a partner and discuss the following question:</a:t>
            </a:r>
            <a:endParaRPr lang="en-US" dirty="0">
              <a:cs typeface="Helvetica"/>
            </a:endParaRPr>
          </a:p>
          <a:p>
            <a:pPr lvl="1"/>
            <a:r>
              <a:rPr lang="en-US" dirty="0"/>
              <a:t>What are concussions and how are they caused?</a:t>
            </a:r>
          </a:p>
          <a:p>
            <a:endParaRPr lang="en-US" dirty="0"/>
          </a:p>
          <a:p>
            <a:endParaRPr lang="en-US" dirty="0"/>
          </a:p>
          <a:p>
            <a:endParaRPr lang="en-US" dirty="0"/>
          </a:p>
        </p:txBody>
      </p:sp>
    </p:spTree>
    <p:extLst>
      <p:ext uri="{BB962C8B-B14F-4D97-AF65-F5344CB8AC3E}">
        <p14:creationId xmlns:p14="http://schemas.microsoft.com/office/powerpoint/2010/main" val="4282376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7607-5693-0B4D-9010-D4E6CB77AFCA}"/>
              </a:ext>
            </a:extLst>
          </p:cNvPr>
          <p:cNvSpPr>
            <a:spLocks noGrp="1"/>
          </p:cNvSpPr>
          <p:nvPr>
            <p:ph type="title"/>
          </p:nvPr>
        </p:nvSpPr>
        <p:spPr/>
        <p:txBody>
          <a:bodyPr/>
          <a:lstStyle/>
          <a:p>
            <a:r>
              <a:rPr lang="en-US" dirty="0"/>
              <a:t>Today’s Investigation</a:t>
            </a:r>
          </a:p>
        </p:txBody>
      </p:sp>
      <p:pic>
        <p:nvPicPr>
          <p:cNvPr id="10" name="Content Placeholder 9" descr="Logo, company name&#10;&#10;Description automatically generated">
            <a:hlinkClick r:id="rId3"/>
            <a:extLst>
              <a:ext uri="{FF2B5EF4-FFF2-40B4-BE49-F238E27FC236}">
                <a16:creationId xmlns:a16="http://schemas.microsoft.com/office/drawing/2014/main" id="{8328FC5F-4079-4347-A485-75B2414ACC7E}"/>
              </a:ext>
            </a:extLst>
          </p:cNvPr>
          <p:cNvPicPr>
            <a:picLocks noGrp="1" noChangeAspect="1"/>
          </p:cNvPicPr>
          <p:nvPr>
            <p:ph idx="1"/>
          </p:nvPr>
        </p:nvPicPr>
        <p:blipFill>
          <a:blip r:embed="rId4"/>
          <a:stretch>
            <a:fillRect/>
          </a:stretch>
        </p:blipFill>
        <p:spPr>
          <a:xfrm>
            <a:off x="2481377" y="1966006"/>
            <a:ext cx="7229246" cy="3829050"/>
          </a:xfrm>
        </p:spPr>
      </p:pic>
    </p:spTree>
    <p:extLst>
      <p:ext uri="{BB962C8B-B14F-4D97-AF65-F5344CB8AC3E}">
        <p14:creationId xmlns:p14="http://schemas.microsoft.com/office/powerpoint/2010/main" val="68538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13D5-074F-1747-9D0B-119D4D697631}"/>
              </a:ext>
            </a:extLst>
          </p:cNvPr>
          <p:cNvSpPr>
            <a:spLocks noGrp="1"/>
          </p:cNvSpPr>
          <p:nvPr>
            <p:ph type="title"/>
          </p:nvPr>
        </p:nvSpPr>
        <p:spPr/>
        <p:txBody>
          <a:bodyPr/>
          <a:lstStyle/>
          <a:p>
            <a:r>
              <a:rPr lang="en-US" dirty="0"/>
              <a:t>Part 1: Understanding Concussions Through the Use of a Model</a:t>
            </a:r>
          </a:p>
        </p:txBody>
      </p:sp>
      <p:pic>
        <p:nvPicPr>
          <p:cNvPr id="5" name="Picture 4" descr="A picture containing wall, person, athletic game, indoor&#10;&#10;Description automatically generated">
            <a:extLst>
              <a:ext uri="{FF2B5EF4-FFF2-40B4-BE49-F238E27FC236}">
                <a16:creationId xmlns:a16="http://schemas.microsoft.com/office/drawing/2014/main" id="{94FCECC1-64D2-D044-9BD3-C3A160F2FFA6}"/>
              </a:ext>
            </a:extLst>
          </p:cNvPr>
          <p:cNvPicPr>
            <a:picLocks noChangeAspect="1"/>
          </p:cNvPicPr>
          <p:nvPr/>
        </p:nvPicPr>
        <p:blipFill rotWithShape="1">
          <a:blip r:embed="rId2"/>
          <a:srcRect l="29672" r="23286"/>
          <a:stretch/>
        </p:blipFill>
        <p:spPr>
          <a:xfrm>
            <a:off x="4262907" y="1950628"/>
            <a:ext cx="3078052" cy="4907371"/>
          </a:xfrm>
          <a:prstGeom prst="rect">
            <a:avLst/>
          </a:prstGeom>
        </p:spPr>
      </p:pic>
      <p:grpSp>
        <p:nvGrpSpPr>
          <p:cNvPr id="17" name="Group 16">
            <a:extLst>
              <a:ext uri="{FF2B5EF4-FFF2-40B4-BE49-F238E27FC236}">
                <a16:creationId xmlns:a16="http://schemas.microsoft.com/office/drawing/2014/main" id="{ED00C58B-A9FF-2A43-BE11-F5E4A1A37DA1}"/>
              </a:ext>
            </a:extLst>
          </p:cNvPr>
          <p:cNvGrpSpPr/>
          <p:nvPr/>
        </p:nvGrpSpPr>
        <p:grpSpPr>
          <a:xfrm>
            <a:off x="2654091" y="1950628"/>
            <a:ext cx="6543160" cy="4907370"/>
            <a:chOff x="2116746" y="1950628"/>
            <a:chExt cx="6543160" cy="4907370"/>
          </a:xfrm>
        </p:grpSpPr>
        <p:pic>
          <p:nvPicPr>
            <p:cNvPr id="7" name="Picture 6" descr="A picture containing indoor&#10;&#10;Description automatically generated">
              <a:extLst>
                <a:ext uri="{FF2B5EF4-FFF2-40B4-BE49-F238E27FC236}">
                  <a16:creationId xmlns:a16="http://schemas.microsoft.com/office/drawing/2014/main" id="{8F561C28-6B8C-9E4F-B94F-631AE2492E91}"/>
                </a:ext>
              </a:extLst>
            </p:cNvPr>
            <p:cNvPicPr>
              <a:picLocks noChangeAspect="1"/>
            </p:cNvPicPr>
            <p:nvPr/>
          </p:nvPicPr>
          <p:blipFill>
            <a:blip r:embed="rId3"/>
            <a:stretch>
              <a:fillRect/>
            </a:stretch>
          </p:blipFill>
          <p:spPr>
            <a:xfrm>
              <a:off x="2116746" y="1950628"/>
              <a:ext cx="6543160" cy="4907370"/>
            </a:xfrm>
            <a:prstGeom prst="rect">
              <a:avLst/>
            </a:prstGeom>
          </p:spPr>
        </p:pic>
        <p:grpSp>
          <p:nvGrpSpPr>
            <p:cNvPr id="16" name="Group 15">
              <a:extLst>
                <a:ext uri="{FF2B5EF4-FFF2-40B4-BE49-F238E27FC236}">
                  <a16:creationId xmlns:a16="http://schemas.microsoft.com/office/drawing/2014/main" id="{B4C7D380-845C-4842-A553-79A6BC53AC56}"/>
                </a:ext>
              </a:extLst>
            </p:cNvPr>
            <p:cNvGrpSpPr/>
            <p:nvPr/>
          </p:nvGrpSpPr>
          <p:grpSpPr>
            <a:xfrm>
              <a:off x="4364912" y="1995716"/>
              <a:ext cx="2976047" cy="2769903"/>
              <a:chOff x="4364912" y="1995716"/>
              <a:chExt cx="2976047" cy="2769903"/>
            </a:xfrm>
          </p:grpSpPr>
          <p:cxnSp>
            <p:nvCxnSpPr>
              <p:cNvPr id="11" name="Straight Connector 10">
                <a:extLst>
                  <a:ext uri="{FF2B5EF4-FFF2-40B4-BE49-F238E27FC236}">
                    <a16:creationId xmlns:a16="http://schemas.microsoft.com/office/drawing/2014/main" id="{013BBBAE-EA30-A74F-A590-EF0BCA706E7D}"/>
                  </a:ext>
                </a:extLst>
              </p:cNvPr>
              <p:cNvCxnSpPr/>
              <p:nvPr/>
            </p:nvCxnSpPr>
            <p:spPr>
              <a:xfrm>
                <a:off x="4751294" y="2528047"/>
                <a:ext cx="0" cy="2237572"/>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71250B3-8CC6-9F48-A06B-0D879FC59139}"/>
                  </a:ext>
                </a:extLst>
              </p:cNvPr>
              <p:cNvCxnSpPr/>
              <p:nvPr/>
            </p:nvCxnSpPr>
            <p:spPr>
              <a:xfrm>
                <a:off x="4733365" y="2223247"/>
                <a:ext cx="2607594" cy="1703294"/>
              </a:xfrm>
              <a:prstGeom prst="line">
                <a:avLst/>
              </a:prstGeom>
              <a:ln w="19050">
                <a:solidFill>
                  <a:srgbClr val="0066A1"/>
                </a:solidFill>
              </a:ln>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id="{ED254833-A6D9-BA47-9653-9E560C796870}"/>
                  </a:ext>
                </a:extLst>
              </p:cNvPr>
              <p:cNvSpPr txBox="1"/>
              <p:nvPr/>
            </p:nvSpPr>
            <p:spPr>
              <a:xfrm>
                <a:off x="5113419" y="3403322"/>
                <a:ext cx="717176" cy="523220"/>
              </a:xfrm>
              <a:prstGeom prst="rect">
                <a:avLst/>
              </a:prstGeom>
              <a:noFill/>
            </p:spPr>
            <p:txBody>
              <a:bodyPr wrap="square" rtlCol="0">
                <a:spAutoFit/>
              </a:bodyPr>
              <a:lstStyle/>
              <a:p>
                <a:r>
                  <a:rPr lang="en-US" sz="2800" dirty="0">
                    <a:solidFill>
                      <a:schemeClr val="bg1"/>
                    </a:solidFill>
                  </a:rPr>
                  <a:t>45°</a:t>
                </a:r>
              </a:p>
            </p:txBody>
          </p:sp>
          <p:sp>
            <p:nvSpPr>
              <p:cNvPr id="15" name="Arc 14">
                <a:extLst>
                  <a:ext uri="{FF2B5EF4-FFF2-40B4-BE49-F238E27FC236}">
                    <a16:creationId xmlns:a16="http://schemas.microsoft.com/office/drawing/2014/main" id="{ACD77969-4F78-BA43-B37B-E5AEB5EEA77C}"/>
                  </a:ext>
                </a:extLst>
              </p:cNvPr>
              <p:cNvSpPr/>
              <p:nvPr/>
            </p:nvSpPr>
            <p:spPr>
              <a:xfrm rot="6640643">
                <a:off x="4285131" y="2075497"/>
                <a:ext cx="1559858" cy="1400295"/>
              </a:xfrm>
              <a:prstGeom prst="arc">
                <a:avLst>
                  <a:gd name="adj1" fmla="val 1555885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4DC5B63C-6969-A248-A9DB-1C1445847BAA}"/>
              </a:ext>
            </a:extLst>
          </p:cNvPr>
          <p:cNvGrpSpPr/>
          <p:nvPr/>
        </p:nvGrpSpPr>
        <p:grpSpPr>
          <a:xfrm>
            <a:off x="2654091" y="1937814"/>
            <a:ext cx="6543160" cy="4907370"/>
            <a:chOff x="2116746" y="1947261"/>
            <a:chExt cx="6543160" cy="4907370"/>
          </a:xfrm>
        </p:grpSpPr>
        <p:pic>
          <p:nvPicPr>
            <p:cNvPr id="9" name="Picture 8" descr="A picture containing wall, indoor&#10;&#10;Description automatically generated">
              <a:extLst>
                <a:ext uri="{FF2B5EF4-FFF2-40B4-BE49-F238E27FC236}">
                  <a16:creationId xmlns:a16="http://schemas.microsoft.com/office/drawing/2014/main" id="{38E70C76-9BEE-E546-8353-8A31D9D21E19}"/>
                </a:ext>
              </a:extLst>
            </p:cNvPr>
            <p:cNvPicPr>
              <a:picLocks noChangeAspect="1"/>
            </p:cNvPicPr>
            <p:nvPr/>
          </p:nvPicPr>
          <p:blipFill>
            <a:blip r:embed="rId4"/>
            <a:stretch>
              <a:fillRect/>
            </a:stretch>
          </p:blipFill>
          <p:spPr>
            <a:xfrm>
              <a:off x="2116746" y="1947261"/>
              <a:ext cx="6543160" cy="4907370"/>
            </a:xfrm>
            <a:prstGeom prst="rect">
              <a:avLst/>
            </a:prstGeom>
          </p:spPr>
        </p:pic>
        <p:cxnSp>
          <p:nvCxnSpPr>
            <p:cNvPr id="18" name="Straight Connector 17">
              <a:extLst>
                <a:ext uri="{FF2B5EF4-FFF2-40B4-BE49-F238E27FC236}">
                  <a16:creationId xmlns:a16="http://schemas.microsoft.com/office/drawing/2014/main" id="{D20DFB04-313A-344E-B1EA-59E7EA198063}"/>
                </a:ext>
              </a:extLst>
            </p:cNvPr>
            <p:cNvCxnSpPr>
              <a:cxnSpLocks/>
            </p:cNvCxnSpPr>
            <p:nvPr/>
          </p:nvCxnSpPr>
          <p:spPr>
            <a:xfrm>
              <a:off x="3872753" y="2092382"/>
              <a:ext cx="0" cy="2891994"/>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0D1D0983-793E-AC45-890E-D936E4FE3732}"/>
                </a:ext>
              </a:extLst>
            </p:cNvPr>
            <p:cNvCxnSpPr>
              <a:cxnSpLocks/>
            </p:cNvCxnSpPr>
            <p:nvPr/>
          </p:nvCxnSpPr>
          <p:spPr>
            <a:xfrm>
              <a:off x="3890682" y="2092382"/>
              <a:ext cx="3908612" cy="0"/>
            </a:xfrm>
            <a:prstGeom prst="line">
              <a:avLst/>
            </a:prstGeom>
            <a:ln w="19050">
              <a:solidFill>
                <a:srgbClr val="0066A1"/>
              </a:solidFill>
            </a:ln>
          </p:spPr>
          <p:style>
            <a:lnRef idx="1">
              <a:schemeClr val="accent3"/>
            </a:lnRef>
            <a:fillRef idx="0">
              <a:schemeClr val="accent3"/>
            </a:fillRef>
            <a:effectRef idx="0">
              <a:schemeClr val="accent3"/>
            </a:effectRef>
            <a:fontRef idx="minor">
              <a:schemeClr val="tx1"/>
            </a:fontRef>
          </p:style>
        </p:cxnSp>
        <p:sp>
          <p:nvSpPr>
            <p:cNvPr id="20" name="TextBox 19">
              <a:extLst>
                <a:ext uri="{FF2B5EF4-FFF2-40B4-BE49-F238E27FC236}">
                  <a16:creationId xmlns:a16="http://schemas.microsoft.com/office/drawing/2014/main" id="{A4F5FD9F-8712-1C4E-B1C1-61D8C5085C04}"/>
                </a:ext>
              </a:extLst>
            </p:cNvPr>
            <p:cNvSpPr txBox="1"/>
            <p:nvPr/>
          </p:nvSpPr>
          <p:spPr>
            <a:xfrm>
              <a:off x="4671150" y="2685244"/>
              <a:ext cx="717176" cy="523220"/>
            </a:xfrm>
            <a:prstGeom prst="rect">
              <a:avLst/>
            </a:prstGeom>
            <a:noFill/>
          </p:spPr>
          <p:txBody>
            <a:bodyPr wrap="square" rtlCol="0">
              <a:spAutoFit/>
            </a:bodyPr>
            <a:lstStyle/>
            <a:p>
              <a:r>
                <a:rPr lang="en-US" sz="2800" dirty="0">
                  <a:solidFill>
                    <a:schemeClr val="bg1"/>
                  </a:solidFill>
                </a:rPr>
                <a:t>90°</a:t>
              </a:r>
            </a:p>
          </p:txBody>
        </p:sp>
        <p:cxnSp>
          <p:nvCxnSpPr>
            <p:cNvPr id="31" name="Straight Connector 30">
              <a:extLst>
                <a:ext uri="{FF2B5EF4-FFF2-40B4-BE49-F238E27FC236}">
                  <a16:creationId xmlns:a16="http://schemas.microsoft.com/office/drawing/2014/main" id="{7EB330C7-7D16-5C48-9E7D-AC334C0F846B}"/>
                </a:ext>
              </a:extLst>
            </p:cNvPr>
            <p:cNvCxnSpPr/>
            <p:nvPr/>
          </p:nvCxnSpPr>
          <p:spPr>
            <a:xfrm>
              <a:off x="3854825" y="2660860"/>
              <a:ext cx="62752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85F083-1312-E94E-B981-0B7B267D03E2}"/>
                </a:ext>
              </a:extLst>
            </p:cNvPr>
            <p:cNvCxnSpPr/>
            <p:nvPr/>
          </p:nvCxnSpPr>
          <p:spPr>
            <a:xfrm flipV="1">
              <a:off x="4500282" y="2092382"/>
              <a:ext cx="0" cy="59286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71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EA3C-75C5-9B46-B426-A503FBED9095}"/>
              </a:ext>
            </a:extLst>
          </p:cNvPr>
          <p:cNvSpPr>
            <a:spLocks noGrp="1"/>
          </p:cNvSpPr>
          <p:nvPr>
            <p:ph type="title"/>
          </p:nvPr>
        </p:nvSpPr>
        <p:spPr/>
        <p:txBody>
          <a:bodyPr/>
          <a:lstStyle/>
          <a:p>
            <a:r>
              <a:rPr lang="en-US" dirty="0"/>
              <a:t>Part 2: Materials Testing for a Helmet</a:t>
            </a:r>
          </a:p>
        </p:txBody>
      </p:sp>
      <p:pic>
        <p:nvPicPr>
          <p:cNvPr id="19" name="Content Placeholder 18" descr="Graphical user interface, text, application&#10;&#10;Description automatically generated">
            <a:hlinkClick r:id="rId3"/>
            <a:extLst>
              <a:ext uri="{FF2B5EF4-FFF2-40B4-BE49-F238E27FC236}">
                <a16:creationId xmlns:a16="http://schemas.microsoft.com/office/drawing/2014/main" id="{CFC8F8A0-63E3-F643-992F-229C67990208}"/>
              </a:ext>
            </a:extLst>
          </p:cNvPr>
          <p:cNvPicPr>
            <a:picLocks noGrp="1" noChangeAspect="1"/>
          </p:cNvPicPr>
          <p:nvPr>
            <p:ph idx="1"/>
          </p:nvPr>
        </p:nvPicPr>
        <p:blipFill>
          <a:blip r:embed="rId4"/>
          <a:stretch>
            <a:fillRect/>
          </a:stretch>
        </p:blipFill>
        <p:spPr>
          <a:xfrm>
            <a:off x="1981071" y="1922463"/>
            <a:ext cx="8229858" cy="3829050"/>
          </a:xfrm>
        </p:spPr>
      </p:pic>
    </p:spTree>
    <p:extLst>
      <p:ext uri="{BB962C8B-B14F-4D97-AF65-F5344CB8AC3E}">
        <p14:creationId xmlns:p14="http://schemas.microsoft.com/office/powerpoint/2010/main" val="264319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EA3C-75C5-9B46-B426-A503FBED9095}"/>
              </a:ext>
            </a:extLst>
          </p:cNvPr>
          <p:cNvSpPr>
            <a:spLocks noGrp="1"/>
          </p:cNvSpPr>
          <p:nvPr>
            <p:ph type="title"/>
          </p:nvPr>
        </p:nvSpPr>
        <p:spPr/>
        <p:txBody>
          <a:bodyPr/>
          <a:lstStyle/>
          <a:p>
            <a:r>
              <a:rPr lang="en-US" dirty="0"/>
              <a:t>Part 2: Materials Testing for a Helmet</a:t>
            </a:r>
          </a:p>
        </p:txBody>
      </p:sp>
      <p:graphicFrame>
        <p:nvGraphicFramePr>
          <p:cNvPr id="4" name="Table 4">
            <a:extLst>
              <a:ext uri="{FF2B5EF4-FFF2-40B4-BE49-F238E27FC236}">
                <a16:creationId xmlns:a16="http://schemas.microsoft.com/office/drawing/2014/main" id="{FE017F23-85D2-9441-A569-DB5017BA907D}"/>
              </a:ext>
            </a:extLst>
          </p:cNvPr>
          <p:cNvGraphicFramePr>
            <a:graphicFrameLocks noGrp="1"/>
          </p:cNvGraphicFramePr>
          <p:nvPr>
            <p:ph idx="1"/>
            <p:extLst>
              <p:ext uri="{D42A27DB-BD31-4B8C-83A1-F6EECF244321}">
                <p14:modId xmlns:p14="http://schemas.microsoft.com/office/powerpoint/2010/main" val="3984891598"/>
              </p:ext>
            </p:extLst>
          </p:nvPr>
        </p:nvGraphicFramePr>
        <p:xfrm>
          <a:off x="3505199" y="1874668"/>
          <a:ext cx="5181601" cy="1417875"/>
        </p:xfrm>
        <a:graphic>
          <a:graphicData uri="http://schemas.openxmlformats.org/drawingml/2006/table">
            <a:tbl>
              <a:tblPr firstRow="1" bandRow="1">
                <a:tableStyleId>{93296810-A885-4BE3-A3E7-6D5BEEA58F35}</a:tableStyleId>
              </a:tblPr>
              <a:tblGrid>
                <a:gridCol w="1550125">
                  <a:extLst>
                    <a:ext uri="{9D8B030D-6E8A-4147-A177-3AD203B41FA5}">
                      <a16:colId xmlns:a16="http://schemas.microsoft.com/office/drawing/2014/main" val="2827701921"/>
                    </a:ext>
                  </a:extLst>
                </a:gridCol>
                <a:gridCol w="2203268">
                  <a:extLst>
                    <a:ext uri="{9D8B030D-6E8A-4147-A177-3AD203B41FA5}">
                      <a16:colId xmlns:a16="http://schemas.microsoft.com/office/drawing/2014/main" val="4024295384"/>
                    </a:ext>
                  </a:extLst>
                </a:gridCol>
                <a:gridCol w="1428208">
                  <a:extLst>
                    <a:ext uri="{9D8B030D-6E8A-4147-A177-3AD203B41FA5}">
                      <a16:colId xmlns:a16="http://schemas.microsoft.com/office/drawing/2014/main" val="3499762054"/>
                    </a:ext>
                  </a:extLst>
                </a:gridCol>
              </a:tblGrid>
              <a:tr h="729196">
                <a:tc>
                  <a:txBody>
                    <a:bodyPr/>
                    <a:lstStyle/>
                    <a:p>
                      <a:pPr algn="ctr"/>
                      <a:r>
                        <a:rPr lang="en-US" dirty="0"/>
                        <a:t>No Helmet Materials</a:t>
                      </a:r>
                    </a:p>
                  </a:txBody>
                  <a:tcPr anchor="ctr"/>
                </a:tc>
                <a:tc>
                  <a:txBody>
                    <a:bodyPr/>
                    <a:lstStyle/>
                    <a:p>
                      <a:pPr algn="ctr"/>
                      <a:r>
                        <a:rPr lang="en-US" dirty="0"/>
                        <a:t>Peak Force in N (max)</a:t>
                      </a:r>
                    </a:p>
                  </a:txBody>
                  <a:tcPr anchor="ctr"/>
                </a:tc>
                <a:tc>
                  <a:txBody>
                    <a:bodyPr/>
                    <a:lstStyle/>
                    <a:p>
                      <a:pPr algn="ctr"/>
                      <a:r>
                        <a:rPr lang="en-US" dirty="0"/>
                        <a:t>Time in </a:t>
                      </a:r>
                      <a:r>
                        <a:rPr lang="en-US" dirty="0" err="1"/>
                        <a:t>ms</a:t>
                      </a:r>
                      <a:r>
                        <a:rPr lang="en-US" dirty="0"/>
                        <a:t> (</a:t>
                      </a:r>
                      <a:r>
                        <a:rPr lang="en-US" sz="1800" b="1" kern="1200" dirty="0" err="1">
                          <a:solidFill>
                            <a:schemeClr val="lt1"/>
                          </a:solidFill>
                          <a:effectLst/>
                        </a:rPr>
                        <a:t>Δx</a:t>
                      </a:r>
                      <a:r>
                        <a:rPr lang="en-US" sz="1800" b="1" kern="1200" dirty="0">
                          <a:solidFill>
                            <a:schemeClr val="lt1"/>
                          </a:solidFill>
                          <a:effectLst/>
                        </a:rPr>
                        <a:t>)</a:t>
                      </a:r>
                      <a:r>
                        <a:rPr lang="en-US" dirty="0">
                          <a:effectLst/>
                        </a:rPr>
                        <a:t> </a:t>
                      </a:r>
                      <a:endParaRPr lang="en-US" dirty="0"/>
                    </a:p>
                  </a:txBody>
                  <a:tcPr anchor="ctr"/>
                </a:tc>
                <a:extLst>
                  <a:ext uri="{0D108BD9-81ED-4DB2-BD59-A6C34878D82A}">
                    <a16:rowId xmlns:a16="http://schemas.microsoft.com/office/drawing/2014/main" val="1698226005"/>
                  </a:ext>
                </a:extLst>
              </a:tr>
              <a:tr h="688679">
                <a:tc>
                  <a:txBody>
                    <a:bodyPr/>
                    <a:lstStyle/>
                    <a:p>
                      <a:pPr algn="ctr"/>
                      <a:r>
                        <a:rPr lang="en-US" b="1" dirty="0">
                          <a:solidFill>
                            <a:srgbClr val="929292"/>
                          </a:solidFill>
                        </a:rPr>
                        <a:t>Average</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78863173"/>
                  </a:ext>
                </a:extLst>
              </a:tr>
            </a:tbl>
          </a:graphicData>
        </a:graphic>
      </p:graphicFrame>
      <p:graphicFrame>
        <p:nvGraphicFramePr>
          <p:cNvPr id="8" name="Table 4">
            <a:extLst>
              <a:ext uri="{FF2B5EF4-FFF2-40B4-BE49-F238E27FC236}">
                <a16:creationId xmlns:a16="http://schemas.microsoft.com/office/drawing/2014/main" id="{72EA4694-1AA2-A843-8FA8-EED75FD76483}"/>
              </a:ext>
            </a:extLst>
          </p:cNvPr>
          <p:cNvGraphicFramePr>
            <a:graphicFrameLocks/>
          </p:cNvGraphicFramePr>
          <p:nvPr>
            <p:extLst>
              <p:ext uri="{D42A27DB-BD31-4B8C-83A1-F6EECF244321}">
                <p14:modId xmlns:p14="http://schemas.microsoft.com/office/powerpoint/2010/main" val="2701985913"/>
              </p:ext>
            </p:extLst>
          </p:nvPr>
        </p:nvGraphicFramePr>
        <p:xfrm>
          <a:off x="252550" y="3489960"/>
          <a:ext cx="5181601" cy="1417875"/>
        </p:xfrm>
        <a:graphic>
          <a:graphicData uri="http://schemas.openxmlformats.org/drawingml/2006/table">
            <a:tbl>
              <a:tblPr firstRow="1" bandRow="1">
                <a:tableStyleId>{21E4AEA4-8DFA-4A89-87EB-49C32662AFE0}</a:tableStyleId>
              </a:tblPr>
              <a:tblGrid>
                <a:gridCol w="1550125">
                  <a:extLst>
                    <a:ext uri="{9D8B030D-6E8A-4147-A177-3AD203B41FA5}">
                      <a16:colId xmlns:a16="http://schemas.microsoft.com/office/drawing/2014/main" val="2827701921"/>
                    </a:ext>
                  </a:extLst>
                </a:gridCol>
                <a:gridCol w="2203268">
                  <a:extLst>
                    <a:ext uri="{9D8B030D-6E8A-4147-A177-3AD203B41FA5}">
                      <a16:colId xmlns:a16="http://schemas.microsoft.com/office/drawing/2014/main" val="4024295384"/>
                    </a:ext>
                  </a:extLst>
                </a:gridCol>
                <a:gridCol w="1428208">
                  <a:extLst>
                    <a:ext uri="{9D8B030D-6E8A-4147-A177-3AD203B41FA5}">
                      <a16:colId xmlns:a16="http://schemas.microsoft.com/office/drawing/2014/main" val="3499762054"/>
                    </a:ext>
                  </a:extLst>
                </a:gridCol>
              </a:tblGrid>
              <a:tr h="729196">
                <a:tc>
                  <a:txBody>
                    <a:bodyPr/>
                    <a:lstStyle/>
                    <a:p>
                      <a:pPr algn="ctr"/>
                      <a:r>
                        <a:rPr lang="en-US" dirty="0"/>
                        <a:t>Styrofoam</a:t>
                      </a:r>
                    </a:p>
                  </a:txBody>
                  <a:tcPr anchor="ctr"/>
                </a:tc>
                <a:tc>
                  <a:txBody>
                    <a:bodyPr/>
                    <a:lstStyle/>
                    <a:p>
                      <a:pPr algn="ctr"/>
                      <a:r>
                        <a:rPr lang="en-US" dirty="0"/>
                        <a:t>Peak Force in N (max)</a:t>
                      </a:r>
                    </a:p>
                  </a:txBody>
                  <a:tcPr anchor="ctr"/>
                </a:tc>
                <a:tc>
                  <a:txBody>
                    <a:bodyPr/>
                    <a:lstStyle/>
                    <a:p>
                      <a:pPr algn="ctr"/>
                      <a:r>
                        <a:rPr lang="en-US" dirty="0"/>
                        <a:t>Time in </a:t>
                      </a:r>
                      <a:r>
                        <a:rPr lang="en-US" dirty="0" err="1"/>
                        <a:t>ms</a:t>
                      </a:r>
                      <a:r>
                        <a:rPr lang="en-US" dirty="0"/>
                        <a:t> (</a:t>
                      </a:r>
                      <a:r>
                        <a:rPr lang="en-US" sz="1800" b="1" kern="1200" dirty="0" err="1">
                          <a:solidFill>
                            <a:schemeClr val="lt1"/>
                          </a:solidFill>
                          <a:effectLst/>
                        </a:rPr>
                        <a:t>Δx</a:t>
                      </a:r>
                      <a:r>
                        <a:rPr lang="en-US" sz="1800" b="1" kern="1200" dirty="0">
                          <a:solidFill>
                            <a:schemeClr val="lt1"/>
                          </a:solidFill>
                          <a:effectLst/>
                        </a:rPr>
                        <a:t>)</a:t>
                      </a:r>
                      <a:r>
                        <a:rPr lang="en-US" dirty="0">
                          <a:effectLst/>
                        </a:rPr>
                        <a:t> </a:t>
                      </a:r>
                      <a:endParaRPr lang="en-US" dirty="0"/>
                    </a:p>
                  </a:txBody>
                  <a:tcPr anchor="ctr"/>
                </a:tc>
                <a:extLst>
                  <a:ext uri="{0D108BD9-81ED-4DB2-BD59-A6C34878D82A}">
                    <a16:rowId xmlns:a16="http://schemas.microsoft.com/office/drawing/2014/main" val="1698226005"/>
                  </a:ext>
                </a:extLst>
              </a:tr>
              <a:tr h="688679">
                <a:tc>
                  <a:txBody>
                    <a:bodyPr/>
                    <a:lstStyle/>
                    <a:p>
                      <a:pPr algn="ctr"/>
                      <a:r>
                        <a:rPr lang="en-US" b="1" dirty="0">
                          <a:solidFill>
                            <a:srgbClr val="929292"/>
                          </a:solidFill>
                        </a:rPr>
                        <a:t>Average</a:t>
                      </a:r>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1078863173"/>
                  </a:ext>
                </a:extLst>
              </a:tr>
            </a:tbl>
          </a:graphicData>
        </a:graphic>
      </p:graphicFrame>
      <p:graphicFrame>
        <p:nvGraphicFramePr>
          <p:cNvPr id="9" name="Table 4">
            <a:extLst>
              <a:ext uri="{FF2B5EF4-FFF2-40B4-BE49-F238E27FC236}">
                <a16:creationId xmlns:a16="http://schemas.microsoft.com/office/drawing/2014/main" id="{8772115C-8C41-1F47-9EB1-9394DD223491}"/>
              </a:ext>
            </a:extLst>
          </p:cNvPr>
          <p:cNvGraphicFramePr>
            <a:graphicFrameLocks/>
          </p:cNvGraphicFramePr>
          <p:nvPr>
            <p:extLst>
              <p:ext uri="{D42A27DB-BD31-4B8C-83A1-F6EECF244321}">
                <p14:modId xmlns:p14="http://schemas.microsoft.com/office/powerpoint/2010/main" val="2442159788"/>
              </p:ext>
            </p:extLst>
          </p:nvPr>
        </p:nvGraphicFramePr>
        <p:xfrm>
          <a:off x="6757850" y="3400845"/>
          <a:ext cx="5181601" cy="1417875"/>
        </p:xfrm>
        <a:graphic>
          <a:graphicData uri="http://schemas.openxmlformats.org/drawingml/2006/table">
            <a:tbl>
              <a:tblPr firstRow="1" bandRow="1">
                <a:tableStyleId>{21E4AEA4-8DFA-4A89-87EB-49C32662AFE0}</a:tableStyleId>
              </a:tblPr>
              <a:tblGrid>
                <a:gridCol w="1550125">
                  <a:extLst>
                    <a:ext uri="{9D8B030D-6E8A-4147-A177-3AD203B41FA5}">
                      <a16:colId xmlns:a16="http://schemas.microsoft.com/office/drawing/2014/main" val="2827701921"/>
                    </a:ext>
                  </a:extLst>
                </a:gridCol>
                <a:gridCol w="2203268">
                  <a:extLst>
                    <a:ext uri="{9D8B030D-6E8A-4147-A177-3AD203B41FA5}">
                      <a16:colId xmlns:a16="http://schemas.microsoft.com/office/drawing/2014/main" val="4024295384"/>
                    </a:ext>
                  </a:extLst>
                </a:gridCol>
                <a:gridCol w="1428208">
                  <a:extLst>
                    <a:ext uri="{9D8B030D-6E8A-4147-A177-3AD203B41FA5}">
                      <a16:colId xmlns:a16="http://schemas.microsoft.com/office/drawing/2014/main" val="3499762054"/>
                    </a:ext>
                  </a:extLst>
                </a:gridCol>
              </a:tblGrid>
              <a:tr h="729196">
                <a:tc>
                  <a:txBody>
                    <a:bodyPr/>
                    <a:lstStyle/>
                    <a:p>
                      <a:r>
                        <a:rPr lang="en-US" dirty="0"/>
                        <a:t>Flexible Foam</a:t>
                      </a:r>
                    </a:p>
                  </a:txBody>
                  <a:tcPr anchor="ctr"/>
                </a:tc>
                <a:tc>
                  <a:txBody>
                    <a:bodyPr/>
                    <a:lstStyle/>
                    <a:p>
                      <a:r>
                        <a:rPr lang="en-US" dirty="0"/>
                        <a:t>Peak Force in N (max)</a:t>
                      </a:r>
                    </a:p>
                  </a:txBody>
                  <a:tcPr anchor="ctr"/>
                </a:tc>
                <a:tc>
                  <a:txBody>
                    <a:bodyPr/>
                    <a:lstStyle/>
                    <a:p>
                      <a:r>
                        <a:rPr lang="en-US" dirty="0"/>
                        <a:t>Time in </a:t>
                      </a:r>
                      <a:r>
                        <a:rPr lang="en-US" dirty="0" err="1"/>
                        <a:t>ms</a:t>
                      </a:r>
                      <a:r>
                        <a:rPr lang="en-US" dirty="0"/>
                        <a:t> (</a:t>
                      </a:r>
                      <a:r>
                        <a:rPr lang="en-US" sz="1800" b="1" kern="1200" dirty="0" err="1">
                          <a:solidFill>
                            <a:schemeClr val="lt1"/>
                          </a:solidFill>
                          <a:effectLst/>
                        </a:rPr>
                        <a:t>Δx</a:t>
                      </a:r>
                      <a:r>
                        <a:rPr lang="en-US" sz="1800" b="1" kern="1200" dirty="0">
                          <a:solidFill>
                            <a:schemeClr val="lt1"/>
                          </a:solidFill>
                          <a:effectLst/>
                        </a:rPr>
                        <a:t>)</a:t>
                      </a:r>
                      <a:r>
                        <a:rPr lang="en-US" dirty="0">
                          <a:effectLst/>
                        </a:rPr>
                        <a:t> </a:t>
                      </a:r>
                      <a:endParaRPr lang="en-US" dirty="0"/>
                    </a:p>
                  </a:txBody>
                  <a:tcPr anchor="ctr"/>
                </a:tc>
                <a:extLst>
                  <a:ext uri="{0D108BD9-81ED-4DB2-BD59-A6C34878D82A}">
                    <a16:rowId xmlns:a16="http://schemas.microsoft.com/office/drawing/2014/main" val="1698226005"/>
                  </a:ext>
                </a:extLst>
              </a:tr>
              <a:tr h="688679">
                <a:tc>
                  <a:txBody>
                    <a:bodyPr/>
                    <a:lstStyle/>
                    <a:p>
                      <a:r>
                        <a:rPr lang="en-US" b="1" dirty="0">
                          <a:solidFill>
                            <a:srgbClr val="929292"/>
                          </a:solidFill>
                        </a:rPr>
                        <a:t>Average</a:t>
                      </a:r>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val="1078863173"/>
                  </a:ext>
                </a:extLst>
              </a:tr>
            </a:tbl>
          </a:graphicData>
        </a:graphic>
      </p:graphicFrame>
      <p:graphicFrame>
        <p:nvGraphicFramePr>
          <p:cNvPr id="10" name="Table 4">
            <a:extLst>
              <a:ext uri="{FF2B5EF4-FFF2-40B4-BE49-F238E27FC236}">
                <a16:creationId xmlns:a16="http://schemas.microsoft.com/office/drawing/2014/main" id="{BD0CB713-D810-3041-B0A9-A70A39544CF2}"/>
              </a:ext>
            </a:extLst>
          </p:cNvPr>
          <p:cNvGraphicFramePr>
            <a:graphicFrameLocks/>
          </p:cNvGraphicFramePr>
          <p:nvPr>
            <p:extLst>
              <p:ext uri="{D42A27DB-BD31-4B8C-83A1-F6EECF244321}">
                <p14:modId xmlns:p14="http://schemas.microsoft.com/office/powerpoint/2010/main" val="2872731499"/>
              </p:ext>
            </p:extLst>
          </p:nvPr>
        </p:nvGraphicFramePr>
        <p:xfrm>
          <a:off x="3505198" y="5257948"/>
          <a:ext cx="5181601" cy="1417875"/>
        </p:xfrm>
        <a:graphic>
          <a:graphicData uri="http://schemas.openxmlformats.org/drawingml/2006/table">
            <a:tbl>
              <a:tblPr firstRow="1" bandRow="1">
                <a:tableStyleId>{21E4AEA4-8DFA-4A89-87EB-49C32662AFE0}</a:tableStyleId>
              </a:tblPr>
              <a:tblGrid>
                <a:gridCol w="1550125">
                  <a:extLst>
                    <a:ext uri="{9D8B030D-6E8A-4147-A177-3AD203B41FA5}">
                      <a16:colId xmlns:a16="http://schemas.microsoft.com/office/drawing/2014/main" val="2827701921"/>
                    </a:ext>
                  </a:extLst>
                </a:gridCol>
                <a:gridCol w="2203268">
                  <a:extLst>
                    <a:ext uri="{9D8B030D-6E8A-4147-A177-3AD203B41FA5}">
                      <a16:colId xmlns:a16="http://schemas.microsoft.com/office/drawing/2014/main" val="4024295384"/>
                    </a:ext>
                  </a:extLst>
                </a:gridCol>
                <a:gridCol w="1428208">
                  <a:extLst>
                    <a:ext uri="{9D8B030D-6E8A-4147-A177-3AD203B41FA5}">
                      <a16:colId xmlns:a16="http://schemas.microsoft.com/office/drawing/2014/main" val="3499762054"/>
                    </a:ext>
                  </a:extLst>
                </a:gridCol>
              </a:tblGrid>
              <a:tr h="729196">
                <a:tc>
                  <a:txBody>
                    <a:bodyPr/>
                    <a:lstStyle/>
                    <a:p>
                      <a:pPr algn="ctr"/>
                      <a:r>
                        <a:rPr lang="en-US" dirty="0"/>
                        <a:t>Microbeads</a:t>
                      </a:r>
                    </a:p>
                  </a:txBody>
                  <a:tcPr anchor="ctr"/>
                </a:tc>
                <a:tc>
                  <a:txBody>
                    <a:bodyPr/>
                    <a:lstStyle/>
                    <a:p>
                      <a:pPr algn="ctr"/>
                      <a:r>
                        <a:rPr lang="en-US" dirty="0"/>
                        <a:t>Peak Force in N (max)</a:t>
                      </a:r>
                    </a:p>
                  </a:txBody>
                  <a:tcPr anchor="ctr"/>
                </a:tc>
                <a:tc>
                  <a:txBody>
                    <a:bodyPr/>
                    <a:lstStyle/>
                    <a:p>
                      <a:pPr algn="ctr"/>
                      <a:r>
                        <a:rPr lang="en-US" dirty="0"/>
                        <a:t>Time in </a:t>
                      </a:r>
                      <a:r>
                        <a:rPr lang="en-US" dirty="0" err="1"/>
                        <a:t>ms</a:t>
                      </a:r>
                      <a:r>
                        <a:rPr lang="en-US" dirty="0"/>
                        <a:t> (</a:t>
                      </a:r>
                      <a:r>
                        <a:rPr lang="en-US" sz="1800" b="1" kern="1200" dirty="0" err="1">
                          <a:solidFill>
                            <a:schemeClr val="lt1"/>
                          </a:solidFill>
                          <a:effectLst/>
                        </a:rPr>
                        <a:t>Δx</a:t>
                      </a:r>
                      <a:r>
                        <a:rPr lang="en-US" sz="1800" b="1" kern="1200" dirty="0">
                          <a:solidFill>
                            <a:schemeClr val="lt1"/>
                          </a:solidFill>
                          <a:effectLst/>
                        </a:rPr>
                        <a:t>)</a:t>
                      </a:r>
                      <a:r>
                        <a:rPr lang="en-US" dirty="0">
                          <a:effectLst/>
                        </a:rPr>
                        <a:t> </a:t>
                      </a:r>
                      <a:endParaRPr lang="en-US" dirty="0"/>
                    </a:p>
                  </a:txBody>
                  <a:tcPr anchor="ctr"/>
                </a:tc>
                <a:extLst>
                  <a:ext uri="{0D108BD9-81ED-4DB2-BD59-A6C34878D82A}">
                    <a16:rowId xmlns:a16="http://schemas.microsoft.com/office/drawing/2014/main" val="1698226005"/>
                  </a:ext>
                </a:extLst>
              </a:tr>
              <a:tr h="688679">
                <a:tc>
                  <a:txBody>
                    <a:bodyPr/>
                    <a:lstStyle/>
                    <a:p>
                      <a:pPr algn="ctr"/>
                      <a:r>
                        <a:rPr lang="en-US" b="1" dirty="0">
                          <a:solidFill>
                            <a:srgbClr val="929292"/>
                          </a:solidFill>
                        </a:rPr>
                        <a:t>Average</a:t>
                      </a:r>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78863173"/>
                  </a:ext>
                </a:extLst>
              </a:tr>
            </a:tbl>
          </a:graphicData>
        </a:graphic>
      </p:graphicFrame>
    </p:spTree>
    <p:extLst>
      <p:ext uri="{BB962C8B-B14F-4D97-AF65-F5344CB8AC3E}">
        <p14:creationId xmlns:p14="http://schemas.microsoft.com/office/powerpoint/2010/main" val="438580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1C6A-5039-A844-97EC-6CA0EB13A22D}"/>
              </a:ext>
            </a:extLst>
          </p:cNvPr>
          <p:cNvSpPr>
            <a:spLocks noGrp="1"/>
          </p:cNvSpPr>
          <p:nvPr>
            <p:ph type="title"/>
          </p:nvPr>
        </p:nvSpPr>
        <p:spPr/>
        <p:txBody>
          <a:bodyPr/>
          <a:lstStyle/>
          <a:p>
            <a:r>
              <a:rPr lang="en-US" dirty="0"/>
              <a:t>Lab Clean Up</a:t>
            </a:r>
          </a:p>
        </p:txBody>
      </p:sp>
      <p:sp>
        <p:nvSpPr>
          <p:cNvPr id="3" name="Content Placeholder 2">
            <a:extLst>
              <a:ext uri="{FF2B5EF4-FFF2-40B4-BE49-F238E27FC236}">
                <a16:creationId xmlns:a16="http://schemas.microsoft.com/office/drawing/2014/main" id="{FB75156E-E02C-9946-8A30-EB047101EB55}"/>
              </a:ext>
            </a:extLst>
          </p:cNvPr>
          <p:cNvSpPr>
            <a:spLocks noGrp="1"/>
          </p:cNvSpPr>
          <p:nvPr>
            <p:ph idx="1"/>
          </p:nvPr>
        </p:nvSpPr>
        <p:spPr/>
        <p:txBody>
          <a:bodyPr/>
          <a:lstStyle/>
          <a:p>
            <a:pPr lvl="0" fontAlgn="base"/>
            <a:r>
              <a:rPr lang="en-US" dirty="0"/>
              <a:t>The meter stick can be taken down and any tape used to secure it can be disposed of in the trash.</a:t>
            </a:r>
          </a:p>
          <a:p>
            <a:pPr lvl="0" fontAlgn="base"/>
            <a:r>
              <a:rPr lang="en-US" dirty="0"/>
              <a:t>The pendulum can be taken down.  If the string is unable to be untied, it can be cut and disposed of in the trash.  If it can be untied, it can be left at the station.  Any tape used can be disposed of in the trash.</a:t>
            </a:r>
          </a:p>
          <a:p>
            <a:pPr lvl="0" fontAlgn="base"/>
            <a:r>
              <a:rPr lang="en-US" dirty="0"/>
              <a:t>All other materials should be left at the station as they were </a:t>
            </a:r>
            <a:r>
              <a:rPr lang="en-US"/>
              <a:t>when you </a:t>
            </a:r>
            <a:r>
              <a:rPr lang="en-US" dirty="0"/>
              <a:t>arrived. </a:t>
            </a:r>
          </a:p>
          <a:p>
            <a:pPr marL="0" indent="0">
              <a:buNone/>
            </a:pPr>
            <a:endParaRPr lang="en-US" dirty="0"/>
          </a:p>
        </p:txBody>
      </p:sp>
    </p:spTree>
    <p:extLst>
      <p:ext uri="{BB962C8B-B14F-4D97-AF65-F5344CB8AC3E}">
        <p14:creationId xmlns:p14="http://schemas.microsoft.com/office/powerpoint/2010/main" val="3802512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072F0B-27DE-F34F-9206-A75B342112F4}"/>
              </a:ext>
            </a:extLst>
          </p:cNvPr>
          <p:cNvPicPr>
            <a:picLocks noChangeAspect="1"/>
          </p:cNvPicPr>
          <p:nvPr/>
        </p:nvPicPr>
        <p:blipFill>
          <a:blip r:embed="rId2"/>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7670B663-DC0B-3047-80CE-655187589D79}"/>
              </a:ext>
            </a:extLst>
          </p:cNvPr>
          <p:cNvPicPr>
            <a:picLocks noChangeAspect="1"/>
          </p:cNvPicPr>
          <p:nvPr/>
        </p:nvPicPr>
        <p:blipFill rotWithShape="1">
          <a:blip r:embed="rId3"/>
          <a:srcRect r="82409" b="67349"/>
          <a:stretch/>
        </p:blipFill>
        <p:spPr>
          <a:xfrm>
            <a:off x="192215" y="31767"/>
            <a:ext cx="2144647" cy="2239206"/>
          </a:xfrm>
          <a:prstGeom prst="rect">
            <a:avLst/>
          </a:prstGeom>
        </p:spPr>
      </p:pic>
      <p:pic>
        <p:nvPicPr>
          <p:cNvPr id="22" name="Picture 21">
            <a:extLst>
              <a:ext uri="{FF2B5EF4-FFF2-40B4-BE49-F238E27FC236}">
                <a16:creationId xmlns:a16="http://schemas.microsoft.com/office/drawing/2014/main" id="{65A1DFE4-FBA7-D84E-B3C3-1DC0C04267CB}"/>
              </a:ext>
            </a:extLst>
          </p:cNvPr>
          <p:cNvPicPr>
            <a:picLocks noChangeAspect="1"/>
          </p:cNvPicPr>
          <p:nvPr/>
        </p:nvPicPr>
        <p:blipFill rotWithShape="1">
          <a:blip r:embed="rId4"/>
          <a:srcRect t="42823" r="82409"/>
          <a:stretch/>
        </p:blipFill>
        <p:spPr>
          <a:xfrm>
            <a:off x="0" y="2947575"/>
            <a:ext cx="2144647" cy="3921182"/>
          </a:xfrm>
          <a:prstGeom prst="rect">
            <a:avLst/>
          </a:prstGeom>
        </p:spPr>
      </p:pic>
      <p:pic>
        <p:nvPicPr>
          <p:cNvPr id="24" name="Picture 23">
            <a:extLst>
              <a:ext uri="{FF2B5EF4-FFF2-40B4-BE49-F238E27FC236}">
                <a16:creationId xmlns:a16="http://schemas.microsoft.com/office/drawing/2014/main" id="{7E01519F-C39B-CA40-B64D-581FA67684CD}"/>
              </a:ext>
            </a:extLst>
          </p:cNvPr>
          <p:cNvPicPr>
            <a:picLocks noChangeAspect="1"/>
          </p:cNvPicPr>
          <p:nvPr/>
        </p:nvPicPr>
        <p:blipFill rotWithShape="1">
          <a:blip r:embed="rId5"/>
          <a:srcRect l="83299" b="54601"/>
          <a:stretch/>
        </p:blipFill>
        <p:spPr>
          <a:xfrm>
            <a:off x="10155809" y="-10757"/>
            <a:ext cx="2036191" cy="3113471"/>
          </a:xfrm>
          <a:prstGeom prst="rect">
            <a:avLst/>
          </a:prstGeom>
        </p:spPr>
      </p:pic>
      <p:sp>
        <p:nvSpPr>
          <p:cNvPr id="6" name="Rectangle 5">
            <a:extLst>
              <a:ext uri="{FF2B5EF4-FFF2-40B4-BE49-F238E27FC236}">
                <a16:creationId xmlns:a16="http://schemas.microsoft.com/office/drawing/2014/main" id="{BEBD8124-4C57-C24F-AF8F-83C4FAD98C9D}"/>
              </a:ext>
            </a:extLst>
          </p:cNvPr>
          <p:cNvSpPr/>
          <p:nvPr/>
        </p:nvSpPr>
        <p:spPr>
          <a:xfrm>
            <a:off x="1264538" y="2405867"/>
            <a:ext cx="7073292" cy="838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Helvetica" pitchFamily="2" charset="0"/>
              </a:rPr>
              <a:t>It’s All in Your Head</a:t>
            </a:r>
          </a:p>
        </p:txBody>
      </p:sp>
      <p:pic>
        <p:nvPicPr>
          <p:cNvPr id="11" name="Picture 10">
            <a:extLst>
              <a:ext uri="{FF2B5EF4-FFF2-40B4-BE49-F238E27FC236}">
                <a16:creationId xmlns:a16="http://schemas.microsoft.com/office/drawing/2014/main" id="{19061A5E-5FE0-2C42-ABD3-833E5A019B33}"/>
              </a:ext>
            </a:extLst>
          </p:cNvPr>
          <p:cNvPicPr>
            <a:picLocks noChangeAspect="1"/>
          </p:cNvPicPr>
          <p:nvPr/>
        </p:nvPicPr>
        <p:blipFill rotWithShape="1">
          <a:blip r:embed="rId6"/>
          <a:srcRect l="7668" t="57299" r="72595" b="22840"/>
          <a:stretch/>
        </p:blipFill>
        <p:spPr>
          <a:xfrm>
            <a:off x="6838073" y="5346046"/>
            <a:ext cx="2403836" cy="1362073"/>
          </a:xfrm>
          <a:prstGeom prst="rect">
            <a:avLst/>
          </a:prstGeom>
        </p:spPr>
      </p:pic>
      <p:pic>
        <p:nvPicPr>
          <p:cNvPr id="13" name="Picture 12">
            <a:extLst>
              <a:ext uri="{FF2B5EF4-FFF2-40B4-BE49-F238E27FC236}">
                <a16:creationId xmlns:a16="http://schemas.microsoft.com/office/drawing/2014/main" id="{445A2585-7FCC-914D-A320-E0A32C7FF5BC}"/>
              </a:ext>
            </a:extLst>
          </p:cNvPr>
          <p:cNvPicPr>
            <a:picLocks noChangeAspect="1"/>
          </p:cNvPicPr>
          <p:nvPr/>
        </p:nvPicPr>
        <p:blipFill>
          <a:blip r:embed="rId7"/>
          <a:stretch>
            <a:fillRect/>
          </a:stretch>
        </p:blipFill>
        <p:spPr>
          <a:xfrm>
            <a:off x="9241909" y="5396675"/>
            <a:ext cx="2699863" cy="1256295"/>
          </a:xfrm>
          <a:prstGeom prst="rect">
            <a:avLst/>
          </a:prstGeom>
        </p:spPr>
      </p:pic>
    </p:spTree>
    <p:extLst>
      <p:ext uri="{BB962C8B-B14F-4D97-AF65-F5344CB8AC3E}">
        <p14:creationId xmlns:p14="http://schemas.microsoft.com/office/powerpoint/2010/main" val="394022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19FE-57FA-514B-B648-B60AA1874E00}"/>
              </a:ext>
            </a:extLst>
          </p:cNvPr>
          <p:cNvSpPr>
            <a:spLocks noGrp="1"/>
          </p:cNvSpPr>
          <p:nvPr>
            <p:ph type="title"/>
          </p:nvPr>
        </p:nvSpPr>
        <p:spPr>
          <a:xfrm>
            <a:off x="838200" y="836840"/>
            <a:ext cx="10515600" cy="1325563"/>
          </a:xfrm>
        </p:spPr>
        <p:txBody>
          <a:bodyPr/>
          <a:lstStyle/>
          <a:p>
            <a:r>
              <a:rPr lang="en-US" dirty="0"/>
              <a:t>Learning Objectives</a:t>
            </a:r>
          </a:p>
        </p:txBody>
      </p:sp>
      <p:sp>
        <p:nvSpPr>
          <p:cNvPr id="3" name="Content Placeholder 2">
            <a:extLst>
              <a:ext uri="{FF2B5EF4-FFF2-40B4-BE49-F238E27FC236}">
                <a16:creationId xmlns:a16="http://schemas.microsoft.com/office/drawing/2014/main" id="{9FF3E466-C851-6543-8FEA-A146F2094A8F}"/>
              </a:ext>
            </a:extLst>
          </p:cNvPr>
          <p:cNvSpPr>
            <a:spLocks noGrp="1"/>
          </p:cNvSpPr>
          <p:nvPr>
            <p:ph idx="1"/>
          </p:nvPr>
        </p:nvSpPr>
        <p:spPr>
          <a:xfrm>
            <a:off x="873036" y="2297340"/>
            <a:ext cx="10515600" cy="3829587"/>
          </a:xfrm>
        </p:spPr>
        <p:txBody>
          <a:bodyPr/>
          <a:lstStyle/>
          <a:p>
            <a:pPr lvl="0"/>
            <a:r>
              <a:rPr lang="en-US" dirty="0"/>
              <a:t>Capture slow motion videos of a modeled concussive event.</a:t>
            </a:r>
          </a:p>
          <a:p>
            <a:pPr lvl="0"/>
            <a:r>
              <a:rPr lang="en-US" dirty="0"/>
              <a:t>Interpret video data to understand the mechanism of a concussion.</a:t>
            </a:r>
          </a:p>
          <a:p>
            <a:r>
              <a:rPr lang="en-US" dirty="0"/>
              <a:t>Collect force data for a collision of a dropped object with the ground.</a:t>
            </a:r>
          </a:p>
          <a:p>
            <a:r>
              <a:rPr lang="en-US" dirty="0"/>
              <a:t>Analyze collision data to determine the most protective material.</a:t>
            </a:r>
          </a:p>
          <a:p>
            <a:r>
              <a:rPr lang="en-US" dirty="0"/>
              <a:t>Design a helmet following the provided criteria and constraints.</a:t>
            </a:r>
          </a:p>
        </p:txBody>
      </p:sp>
    </p:spTree>
    <p:extLst>
      <p:ext uri="{BB962C8B-B14F-4D97-AF65-F5344CB8AC3E}">
        <p14:creationId xmlns:p14="http://schemas.microsoft.com/office/powerpoint/2010/main" val="182835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6A01-AB7D-8E46-A675-F4A46B06E470}"/>
              </a:ext>
            </a:extLst>
          </p:cNvPr>
          <p:cNvSpPr>
            <a:spLocks noGrp="1"/>
          </p:cNvSpPr>
          <p:nvPr>
            <p:ph type="title"/>
          </p:nvPr>
        </p:nvSpPr>
        <p:spPr/>
        <p:txBody>
          <a:bodyPr/>
          <a:lstStyle/>
          <a:p>
            <a:r>
              <a:rPr lang="en-US" dirty="0"/>
              <a:t>Newton’s Laws of Motion</a:t>
            </a:r>
          </a:p>
        </p:txBody>
      </p:sp>
      <p:pic>
        <p:nvPicPr>
          <p:cNvPr id="5" name="Content Placeholder 4" descr="A picture containing chart&#10;&#10;Description automatically generated">
            <a:extLst>
              <a:ext uri="{FF2B5EF4-FFF2-40B4-BE49-F238E27FC236}">
                <a16:creationId xmlns:a16="http://schemas.microsoft.com/office/drawing/2014/main" id="{0A348496-D1DB-A148-9502-CC2DC0018A17}"/>
              </a:ext>
            </a:extLst>
          </p:cNvPr>
          <p:cNvPicPr>
            <a:picLocks noGrp="1" noChangeAspect="1"/>
          </p:cNvPicPr>
          <p:nvPr>
            <p:ph idx="1"/>
          </p:nvPr>
        </p:nvPicPr>
        <p:blipFill>
          <a:blip r:embed="rId2"/>
          <a:stretch>
            <a:fillRect/>
          </a:stretch>
        </p:blipFill>
        <p:spPr>
          <a:xfrm>
            <a:off x="2647406" y="1883377"/>
            <a:ext cx="6244046" cy="3512276"/>
          </a:xfrm>
        </p:spPr>
      </p:pic>
    </p:spTree>
    <p:extLst>
      <p:ext uri="{BB962C8B-B14F-4D97-AF65-F5344CB8AC3E}">
        <p14:creationId xmlns:p14="http://schemas.microsoft.com/office/powerpoint/2010/main" val="412563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6E9D-3652-634B-AB8C-E703250F91CB}"/>
              </a:ext>
            </a:extLst>
          </p:cNvPr>
          <p:cNvSpPr>
            <a:spLocks noGrp="1"/>
          </p:cNvSpPr>
          <p:nvPr>
            <p:ph type="title"/>
          </p:nvPr>
        </p:nvSpPr>
        <p:spPr/>
        <p:txBody>
          <a:bodyPr/>
          <a:lstStyle/>
          <a:p>
            <a:r>
              <a:rPr lang="en-US" dirty="0"/>
              <a:t>Newton’s First Law of Motion</a:t>
            </a:r>
          </a:p>
        </p:txBody>
      </p:sp>
      <p:sp>
        <p:nvSpPr>
          <p:cNvPr id="3" name="Content Placeholder 2">
            <a:extLst>
              <a:ext uri="{FF2B5EF4-FFF2-40B4-BE49-F238E27FC236}">
                <a16:creationId xmlns:a16="http://schemas.microsoft.com/office/drawing/2014/main" id="{A388F192-286C-8F47-A7D2-CAAF4498D77E}"/>
              </a:ext>
            </a:extLst>
          </p:cNvPr>
          <p:cNvSpPr>
            <a:spLocks noGrp="1"/>
          </p:cNvSpPr>
          <p:nvPr>
            <p:ph idx="1"/>
          </p:nvPr>
        </p:nvSpPr>
        <p:spPr/>
        <p:txBody>
          <a:bodyPr/>
          <a:lstStyle/>
          <a:p>
            <a:r>
              <a:rPr lang="en-US" dirty="0"/>
              <a:t>An object at rest will stay at rest and an object in motion will stay in motion unless acted on by an external force.</a:t>
            </a:r>
          </a:p>
          <a:p>
            <a:endParaRPr lang="en-US" dirty="0"/>
          </a:p>
        </p:txBody>
      </p:sp>
      <p:pic>
        <p:nvPicPr>
          <p:cNvPr id="5" name="Picture 4" descr="Shape&#10;&#10;Description automatically generated">
            <a:extLst>
              <a:ext uri="{FF2B5EF4-FFF2-40B4-BE49-F238E27FC236}">
                <a16:creationId xmlns:a16="http://schemas.microsoft.com/office/drawing/2014/main" id="{4B34A528-5FC8-4345-B2A7-9F0E60B9EA4D}"/>
              </a:ext>
            </a:extLst>
          </p:cNvPr>
          <p:cNvPicPr>
            <a:picLocks noChangeAspect="1"/>
          </p:cNvPicPr>
          <p:nvPr/>
        </p:nvPicPr>
        <p:blipFill rotWithShape="1">
          <a:blip r:embed="rId2"/>
          <a:srcRect t="23188" b="18114"/>
          <a:stretch/>
        </p:blipFill>
        <p:spPr>
          <a:xfrm>
            <a:off x="2861310" y="3962399"/>
            <a:ext cx="4762500" cy="1863635"/>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0D653C8A-7CCF-0C48-B9B3-C8F5750C5370}"/>
              </a:ext>
            </a:extLst>
          </p:cNvPr>
          <p:cNvPicPr>
            <a:picLocks noChangeAspect="1"/>
          </p:cNvPicPr>
          <p:nvPr/>
        </p:nvPicPr>
        <p:blipFill rotWithShape="1">
          <a:blip r:embed="rId3">
            <a:alphaModFix/>
          </a:blip>
          <a:srcRect l="37805" t="21116" r="25103" b="11092"/>
          <a:stretch/>
        </p:blipFill>
        <p:spPr>
          <a:xfrm>
            <a:off x="4494841" y="3971586"/>
            <a:ext cx="2182453" cy="1865376"/>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7BD88E24-4507-E742-9DF8-C19057784A36}"/>
              </a:ext>
            </a:extLst>
          </p:cNvPr>
          <p:cNvPicPr>
            <a:picLocks noChangeAspect="1"/>
          </p:cNvPicPr>
          <p:nvPr/>
        </p:nvPicPr>
        <p:blipFill rotWithShape="1">
          <a:blip r:embed="rId4">
            <a:duotone>
              <a:schemeClr val="accent5">
                <a:shade val="45000"/>
                <a:satMod val="135000"/>
              </a:schemeClr>
              <a:prstClr val="white"/>
            </a:duotone>
          </a:blip>
          <a:srcRect l="72702" r="156"/>
          <a:stretch/>
        </p:blipFill>
        <p:spPr>
          <a:xfrm rot="10800000">
            <a:off x="2995747" y="3520552"/>
            <a:ext cx="1524001" cy="2625843"/>
          </a:xfrm>
          <a:prstGeom prst="rect">
            <a:avLst/>
          </a:prstGeom>
        </p:spPr>
      </p:pic>
      <p:sp>
        <p:nvSpPr>
          <p:cNvPr id="9" name="Rectangle 8">
            <a:extLst>
              <a:ext uri="{FF2B5EF4-FFF2-40B4-BE49-F238E27FC236}">
                <a16:creationId xmlns:a16="http://schemas.microsoft.com/office/drawing/2014/main" id="{6C4E57E0-5091-A846-B8D6-BD5B09E3B652}"/>
              </a:ext>
            </a:extLst>
          </p:cNvPr>
          <p:cNvSpPr/>
          <p:nvPr/>
        </p:nvSpPr>
        <p:spPr>
          <a:xfrm>
            <a:off x="4519748" y="4258491"/>
            <a:ext cx="165463" cy="1132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4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21" presetClass="entr" presetSubtype="1"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F4E57-5B43-2C49-86BF-2B68BC13072F}"/>
              </a:ext>
            </a:extLst>
          </p:cNvPr>
          <p:cNvSpPr>
            <a:spLocks noGrp="1"/>
          </p:cNvSpPr>
          <p:nvPr>
            <p:ph type="title"/>
          </p:nvPr>
        </p:nvSpPr>
        <p:spPr/>
        <p:txBody>
          <a:bodyPr/>
          <a:lstStyle/>
          <a:p>
            <a:r>
              <a:rPr lang="en-US" dirty="0"/>
              <a:t>Newton’s Second Law of Motion</a:t>
            </a:r>
          </a:p>
        </p:txBody>
      </p:sp>
      <p:sp>
        <p:nvSpPr>
          <p:cNvPr id="3" name="Content Placeholder 2">
            <a:extLst>
              <a:ext uri="{FF2B5EF4-FFF2-40B4-BE49-F238E27FC236}">
                <a16:creationId xmlns:a16="http://schemas.microsoft.com/office/drawing/2014/main" id="{09F506DD-31CD-3642-B352-979948DA72A5}"/>
              </a:ext>
            </a:extLst>
          </p:cNvPr>
          <p:cNvSpPr>
            <a:spLocks noGrp="1"/>
          </p:cNvSpPr>
          <p:nvPr>
            <p:ph idx="1"/>
          </p:nvPr>
        </p:nvSpPr>
        <p:spPr/>
        <p:txBody>
          <a:bodyPr/>
          <a:lstStyle/>
          <a:p>
            <a:r>
              <a:rPr lang="en-US" dirty="0"/>
              <a:t>The force on an object is equal to the object’s mass multiplied by its acceleration.</a:t>
            </a:r>
          </a:p>
          <a:p>
            <a:pPr marL="0" indent="0">
              <a:buNone/>
            </a:pPr>
            <a:endParaRPr lang="en-US" dirty="0"/>
          </a:p>
        </p:txBody>
      </p:sp>
      <p:pic>
        <p:nvPicPr>
          <p:cNvPr id="5" name="Picture 4">
            <a:extLst>
              <a:ext uri="{FF2B5EF4-FFF2-40B4-BE49-F238E27FC236}">
                <a16:creationId xmlns:a16="http://schemas.microsoft.com/office/drawing/2014/main" id="{83FF6C69-A162-6042-8F97-6A3051819509}"/>
              </a:ext>
            </a:extLst>
          </p:cNvPr>
          <p:cNvPicPr>
            <a:picLocks noChangeAspect="1"/>
          </p:cNvPicPr>
          <p:nvPr/>
        </p:nvPicPr>
        <p:blipFill>
          <a:blip r:embed="rId2"/>
          <a:stretch>
            <a:fillRect/>
          </a:stretch>
        </p:blipFill>
        <p:spPr>
          <a:xfrm>
            <a:off x="4152185" y="3529662"/>
            <a:ext cx="3887629" cy="2662181"/>
          </a:xfrm>
          <a:prstGeom prst="rect">
            <a:avLst/>
          </a:prstGeom>
        </p:spPr>
      </p:pic>
      <p:sp>
        <p:nvSpPr>
          <p:cNvPr id="6" name="TextBox 5">
            <a:extLst>
              <a:ext uri="{FF2B5EF4-FFF2-40B4-BE49-F238E27FC236}">
                <a16:creationId xmlns:a16="http://schemas.microsoft.com/office/drawing/2014/main" id="{2C3DD223-4025-B249-82ED-92A2613D4B31}"/>
              </a:ext>
            </a:extLst>
          </p:cNvPr>
          <p:cNvSpPr txBox="1"/>
          <p:nvPr/>
        </p:nvSpPr>
        <p:spPr>
          <a:xfrm>
            <a:off x="2145211" y="6370415"/>
            <a:ext cx="6122125" cy="784830"/>
          </a:xfrm>
          <a:prstGeom prst="rect">
            <a:avLst/>
          </a:prstGeom>
          <a:noFill/>
        </p:spPr>
        <p:txBody>
          <a:bodyPr wrap="square" rtlCol="0">
            <a:spAutoFit/>
          </a:bodyPr>
          <a:lstStyle/>
          <a:p>
            <a:r>
              <a:rPr lang="en-US" sz="1500" dirty="0">
                <a:solidFill>
                  <a:srgbClr val="929292"/>
                </a:solidFill>
                <a:latin typeface="Helvetica" pitchFamily="2" charset="0"/>
              </a:rPr>
              <a:t>F is force in Newtons (N), m is mass in kilograms (kg), and a is acceleration in meters/second2 (m/s</a:t>
            </a:r>
            <a:r>
              <a:rPr lang="en-US" sz="1500" baseline="30000" dirty="0">
                <a:solidFill>
                  <a:srgbClr val="929292"/>
                </a:solidFill>
                <a:latin typeface="Helvetica" pitchFamily="2" charset="0"/>
              </a:rPr>
              <a:t>2</a:t>
            </a:r>
            <a:r>
              <a:rPr lang="en-US" sz="1500" dirty="0">
                <a:solidFill>
                  <a:srgbClr val="929292"/>
                </a:solidFill>
                <a:latin typeface="Helvetica" pitchFamily="2" charset="0"/>
              </a:rPr>
              <a:t>)</a:t>
            </a:r>
          </a:p>
          <a:p>
            <a:endParaRPr lang="en-US" sz="1500" dirty="0">
              <a:solidFill>
                <a:schemeClr val="bg2">
                  <a:lumMod val="90000"/>
                </a:schemeClr>
              </a:solidFill>
              <a:latin typeface="Helvetica" pitchFamily="2" charset="0"/>
            </a:endParaRPr>
          </a:p>
        </p:txBody>
      </p:sp>
      <p:grpSp>
        <p:nvGrpSpPr>
          <p:cNvPr id="11" name="Group 10">
            <a:extLst>
              <a:ext uri="{FF2B5EF4-FFF2-40B4-BE49-F238E27FC236}">
                <a16:creationId xmlns:a16="http://schemas.microsoft.com/office/drawing/2014/main" id="{770E0AAE-632B-9C40-9F4C-4B86BFEA5050}"/>
              </a:ext>
            </a:extLst>
          </p:cNvPr>
          <p:cNvGrpSpPr/>
          <p:nvPr/>
        </p:nvGrpSpPr>
        <p:grpSpPr>
          <a:xfrm>
            <a:off x="5547360" y="2855601"/>
            <a:ext cx="1522394" cy="606646"/>
            <a:chOff x="5547360" y="2855601"/>
            <a:chExt cx="1522394" cy="606646"/>
          </a:xfrm>
        </p:grpSpPr>
        <p:sp>
          <p:nvSpPr>
            <p:cNvPr id="7" name="TextBox 6">
              <a:extLst>
                <a:ext uri="{FF2B5EF4-FFF2-40B4-BE49-F238E27FC236}">
                  <a16:creationId xmlns:a16="http://schemas.microsoft.com/office/drawing/2014/main" id="{2059FE8A-8919-554C-A0BF-E0D11542A7B0}"/>
                </a:ext>
              </a:extLst>
            </p:cNvPr>
            <p:cNvSpPr txBox="1"/>
            <p:nvPr/>
          </p:nvSpPr>
          <p:spPr>
            <a:xfrm>
              <a:off x="5547360" y="2877418"/>
              <a:ext cx="434734" cy="584775"/>
            </a:xfrm>
            <a:prstGeom prst="rect">
              <a:avLst/>
            </a:prstGeom>
            <a:noFill/>
          </p:spPr>
          <p:txBody>
            <a:bodyPr wrap="none" rtlCol="0">
              <a:spAutoFit/>
            </a:bodyPr>
            <a:lstStyle/>
            <a:p>
              <a:r>
                <a:rPr lang="en-US" sz="3200" b="1" dirty="0">
                  <a:solidFill>
                    <a:srgbClr val="929292"/>
                  </a:solidFill>
                  <a:latin typeface="Helvetica" pitchFamily="2" charset="0"/>
                </a:rPr>
                <a:t>F</a:t>
              </a:r>
            </a:p>
          </p:txBody>
        </p:sp>
        <p:sp>
          <p:nvSpPr>
            <p:cNvPr id="8" name="TextBox 7">
              <a:extLst>
                <a:ext uri="{FF2B5EF4-FFF2-40B4-BE49-F238E27FC236}">
                  <a16:creationId xmlns:a16="http://schemas.microsoft.com/office/drawing/2014/main" id="{8184292D-D10A-884C-B1A9-58F70E90E81B}"/>
                </a:ext>
              </a:extLst>
            </p:cNvPr>
            <p:cNvSpPr txBox="1"/>
            <p:nvPr/>
          </p:nvSpPr>
          <p:spPr>
            <a:xfrm>
              <a:off x="5883441" y="2855601"/>
              <a:ext cx="425116" cy="584775"/>
            </a:xfrm>
            <a:prstGeom prst="rect">
              <a:avLst/>
            </a:prstGeom>
            <a:noFill/>
          </p:spPr>
          <p:txBody>
            <a:bodyPr wrap="none" rtlCol="0">
              <a:spAutoFit/>
            </a:bodyPr>
            <a:lstStyle/>
            <a:p>
              <a:r>
                <a:rPr lang="en-US" sz="3200" b="1" dirty="0">
                  <a:solidFill>
                    <a:srgbClr val="929292"/>
                  </a:solidFill>
                  <a:latin typeface="Helvetica" pitchFamily="2" charset="0"/>
                </a:rPr>
                <a:t>=</a:t>
              </a:r>
            </a:p>
          </p:txBody>
        </p:sp>
        <p:sp>
          <p:nvSpPr>
            <p:cNvPr id="9" name="TextBox 8">
              <a:extLst>
                <a:ext uri="{FF2B5EF4-FFF2-40B4-BE49-F238E27FC236}">
                  <a16:creationId xmlns:a16="http://schemas.microsoft.com/office/drawing/2014/main" id="{11D37394-DAF2-F74D-9524-EC4EB74170E8}"/>
                </a:ext>
              </a:extLst>
            </p:cNvPr>
            <p:cNvSpPr txBox="1"/>
            <p:nvPr/>
          </p:nvSpPr>
          <p:spPr>
            <a:xfrm>
              <a:off x="6209908" y="2877472"/>
              <a:ext cx="550151" cy="584775"/>
            </a:xfrm>
            <a:prstGeom prst="rect">
              <a:avLst/>
            </a:prstGeom>
            <a:noFill/>
          </p:spPr>
          <p:txBody>
            <a:bodyPr wrap="none" rtlCol="0">
              <a:spAutoFit/>
            </a:bodyPr>
            <a:lstStyle/>
            <a:p>
              <a:r>
                <a:rPr lang="en-US" sz="3200" b="1" dirty="0">
                  <a:solidFill>
                    <a:srgbClr val="929292"/>
                  </a:solidFill>
                  <a:latin typeface="Helvetica" pitchFamily="2" charset="0"/>
                </a:rPr>
                <a:t>m</a:t>
              </a:r>
            </a:p>
          </p:txBody>
        </p:sp>
        <p:sp>
          <p:nvSpPr>
            <p:cNvPr id="10" name="TextBox 9">
              <a:extLst>
                <a:ext uri="{FF2B5EF4-FFF2-40B4-BE49-F238E27FC236}">
                  <a16:creationId xmlns:a16="http://schemas.microsoft.com/office/drawing/2014/main" id="{8C0215F3-E22E-4C4B-B32A-0B59C68570FC}"/>
                </a:ext>
              </a:extLst>
            </p:cNvPr>
            <p:cNvSpPr txBox="1"/>
            <p:nvPr/>
          </p:nvSpPr>
          <p:spPr>
            <a:xfrm>
              <a:off x="6644638" y="2877417"/>
              <a:ext cx="425116" cy="584775"/>
            </a:xfrm>
            <a:prstGeom prst="rect">
              <a:avLst/>
            </a:prstGeom>
            <a:noFill/>
          </p:spPr>
          <p:txBody>
            <a:bodyPr wrap="none" rtlCol="0">
              <a:spAutoFit/>
            </a:bodyPr>
            <a:lstStyle/>
            <a:p>
              <a:r>
                <a:rPr lang="en-US" sz="3200" b="1" dirty="0">
                  <a:solidFill>
                    <a:srgbClr val="929292"/>
                  </a:solidFill>
                  <a:latin typeface="Helvetica" pitchFamily="2" charset="0"/>
                </a:rPr>
                <a:t>a</a:t>
              </a:r>
            </a:p>
          </p:txBody>
        </p:sp>
      </p:grpSp>
      <p:sp>
        <p:nvSpPr>
          <p:cNvPr id="13" name="TextBox 12">
            <a:extLst>
              <a:ext uri="{FF2B5EF4-FFF2-40B4-BE49-F238E27FC236}">
                <a16:creationId xmlns:a16="http://schemas.microsoft.com/office/drawing/2014/main" id="{D9FE38DB-F920-F146-90C5-E063C7FB5303}"/>
              </a:ext>
            </a:extLst>
          </p:cNvPr>
          <p:cNvSpPr txBox="1"/>
          <p:nvPr/>
        </p:nvSpPr>
        <p:spPr>
          <a:xfrm>
            <a:off x="1467394" y="4275923"/>
            <a:ext cx="434734" cy="584775"/>
          </a:xfrm>
          <a:prstGeom prst="rect">
            <a:avLst/>
          </a:prstGeom>
          <a:noFill/>
        </p:spPr>
        <p:txBody>
          <a:bodyPr wrap="none" rtlCol="0">
            <a:spAutoFit/>
          </a:bodyPr>
          <a:lstStyle/>
          <a:p>
            <a:r>
              <a:rPr lang="en-US" sz="3200" b="1" dirty="0">
                <a:solidFill>
                  <a:srgbClr val="929292"/>
                </a:solidFill>
                <a:latin typeface="Helvetica" pitchFamily="2" charset="0"/>
              </a:rPr>
              <a:t>F</a:t>
            </a:r>
          </a:p>
        </p:txBody>
      </p:sp>
      <p:sp>
        <p:nvSpPr>
          <p:cNvPr id="14" name="TextBox 13">
            <a:extLst>
              <a:ext uri="{FF2B5EF4-FFF2-40B4-BE49-F238E27FC236}">
                <a16:creationId xmlns:a16="http://schemas.microsoft.com/office/drawing/2014/main" id="{FE83D5C9-E4B2-B243-A987-3C5434139F4E}"/>
              </a:ext>
            </a:extLst>
          </p:cNvPr>
          <p:cNvSpPr txBox="1"/>
          <p:nvPr/>
        </p:nvSpPr>
        <p:spPr>
          <a:xfrm>
            <a:off x="1803475" y="4254106"/>
            <a:ext cx="425116" cy="584775"/>
          </a:xfrm>
          <a:prstGeom prst="rect">
            <a:avLst/>
          </a:prstGeom>
          <a:noFill/>
        </p:spPr>
        <p:txBody>
          <a:bodyPr wrap="none" rtlCol="0">
            <a:spAutoFit/>
          </a:bodyPr>
          <a:lstStyle/>
          <a:p>
            <a:r>
              <a:rPr lang="en-US" sz="3200" b="1" dirty="0">
                <a:solidFill>
                  <a:srgbClr val="929292"/>
                </a:solidFill>
                <a:latin typeface="Helvetica" pitchFamily="2" charset="0"/>
              </a:rPr>
              <a:t>=</a:t>
            </a:r>
          </a:p>
        </p:txBody>
      </p:sp>
      <p:sp>
        <p:nvSpPr>
          <p:cNvPr id="15" name="TextBox 14">
            <a:extLst>
              <a:ext uri="{FF2B5EF4-FFF2-40B4-BE49-F238E27FC236}">
                <a16:creationId xmlns:a16="http://schemas.microsoft.com/office/drawing/2014/main" id="{F854ECB7-14D9-6546-BC13-BBE9D2009984}"/>
              </a:ext>
            </a:extLst>
          </p:cNvPr>
          <p:cNvSpPr txBox="1"/>
          <p:nvPr/>
        </p:nvSpPr>
        <p:spPr>
          <a:xfrm>
            <a:off x="2129942" y="4275977"/>
            <a:ext cx="550151" cy="584775"/>
          </a:xfrm>
          <a:prstGeom prst="rect">
            <a:avLst/>
          </a:prstGeom>
          <a:noFill/>
        </p:spPr>
        <p:txBody>
          <a:bodyPr wrap="none" rtlCol="0">
            <a:spAutoFit/>
          </a:bodyPr>
          <a:lstStyle/>
          <a:p>
            <a:r>
              <a:rPr lang="en-US" sz="3200" b="1" dirty="0">
                <a:solidFill>
                  <a:srgbClr val="929292"/>
                </a:solidFill>
                <a:latin typeface="Helvetica" pitchFamily="2" charset="0"/>
              </a:rPr>
              <a:t>m</a:t>
            </a:r>
          </a:p>
        </p:txBody>
      </p:sp>
      <p:sp>
        <p:nvSpPr>
          <p:cNvPr id="16" name="TextBox 15">
            <a:extLst>
              <a:ext uri="{FF2B5EF4-FFF2-40B4-BE49-F238E27FC236}">
                <a16:creationId xmlns:a16="http://schemas.microsoft.com/office/drawing/2014/main" id="{6FBE91AA-3204-D14E-83CC-F48B7D99C191}"/>
              </a:ext>
            </a:extLst>
          </p:cNvPr>
          <p:cNvSpPr txBox="1"/>
          <p:nvPr/>
        </p:nvSpPr>
        <p:spPr>
          <a:xfrm>
            <a:off x="2564672" y="4275922"/>
            <a:ext cx="425116" cy="584775"/>
          </a:xfrm>
          <a:prstGeom prst="rect">
            <a:avLst/>
          </a:prstGeom>
          <a:noFill/>
        </p:spPr>
        <p:txBody>
          <a:bodyPr wrap="none" rtlCol="0">
            <a:spAutoFit/>
          </a:bodyPr>
          <a:lstStyle/>
          <a:p>
            <a:r>
              <a:rPr lang="en-US" sz="3200" b="1" dirty="0">
                <a:solidFill>
                  <a:srgbClr val="929292"/>
                </a:solidFill>
                <a:latin typeface="Helvetica" pitchFamily="2" charset="0"/>
              </a:rPr>
              <a:t>a</a:t>
            </a:r>
          </a:p>
        </p:txBody>
      </p:sp>
      <p:sp>
        <p:nvSpPr>
          <p:cNvPr id="17" name="TextBox 16">
            <a:extLst>
              <a:ext uri="{FF2B5EF4-FFF2-40B4-BE49-F238E27FC236}">
                <a16:creationId xmlns:a16="http://schemas.microsoft.com/office/drawing/2014/main" id="{A3CF184C-07A1-754D-826F-D8F23E6AC9A3}"/>
              </a:ext>
            </a:extLst>
          </p:cNvPr>
          <p:cNvSpPr txBox="1"/>
          <p:nvPr/>
        </p:nvSpPr>
        <p:spPr>
          <a:xfrm>
            <a:off x="1083181" y="3346972"/>
            <a:ext cx="2643672" cy="584775"/>
          </a:xfrm>
          <a:prstGeom prst="rect">
            <a:avLst/>
          </a:prstGeom>
          <a:noFill/>
        </p:spPr>
        <p:txBody>
          <a:bodyPr wrap="none" rtlCol="0">
            <a:spAutoFit/>
          </a:bodyPr>
          <a:lstStyle/>
          <a:p>
            <a:r>
              <a:rPr lang="en-US" sz="3200" b="1" dirty="0">
                <a:solidFill>
                  <a:srgbClr val="929292"/>
                </a:solidFill>
                <a:latin typeface="Helvetica" pitchFamily="2" charset="0"/>
              </a:rPr>
              <a:t>Bowling Ball</a:t>
            </a:r>
          </a:p>
        </p:txBody>
      </p:sp>
      <p:sp>
        <p:nvSpPr>
          <p:cNvPr id="18" name="TextBox 17">
            <a:extLst>
              <a:ext uri="{FF2B5EF4-FFF2-40B4-BE49-F238E27FC236}">
                <a16:creationId xmlns:a16="http://schemas.microsoft.com/office/drawing/2014/main" id="{A8DFEC99-2898-2E4D-80E2-ECEC4E375322}"/>
              </a:ext>
            </a:extLst>
          </p:cNvPr>
          <p:cNvSpPr txBox="1"/>
          <p:nvPr/>
        </p:nvSpPr>
        <p:spPr>
          <a:xfrm>
            <a:off x="9238855" y="4275923"/>
            <a:ext cx="434734" cy="584775"/>
          </a:xfrm>
          <a:prstGeom prst="rect">
            <a:avLst/>
          </a:prstGeom>
          <a:noFill/>
        </p:spPr>
        <p:txBody>
          <a:bodyPr wrap="none" rtlCol="0">
            <a:spAutoFit/>
          </a:bodyPr>
          <a:lstStyle/>
          <a:p>
            <a:r>
              <a:rPr lang="en-US" sz="3200" b="1" dirty="0">
                <a:solidFill>
                  <a:srgbClr val="929292"/>
                </a:solidFill>
                <a:latin typeface="Helvetica" pitchFamily="2" charset="0"/>
              </a:rPr>
              <a:t>F</a:t>
            </a:r>
          </a:p>
        </p:txBody>
      </p:sp>
      <p:sp>
        <p:nvSpPr>
          <p:cNvPr id="19" name="TextBox 18">
            <a:extLst>
              <a:ext uri="{FF2B5EF4-FFF2-40B4-BE49-F238E27FC236}">
                <a16:creationId xmlns:a16="http://schemas.microsoft.com/office/drawing/2014/main" id="{4D7556C3-A884-CC49-BE59-5B2FC8A5EBBF}"/>
              </a:ext>
            </a:extLst>
          </p:cNvPr>
          <p:cNvSpPr txBox="1"/>
          <p:nvPr/>
        </p:nvSpPr>
        <p:spPr>
          <a:xfrm>
            <a:off x="9574936" y="4254106"/>
            <a:ext cx="425116" cy="584775"/>
          </a:xfrm>
          <a:prstGeom prst="rect">
            <a:avLst/>
          </a:prstGeom>
          <a:noFill/>
        </p:spPr>
        <p:txBody>
          <a:bodyPr wrap="none" rtlCol="0">
            <a:spAutoFit/>
          </a:bodyPr>
          <a:lstStyle/>
          <a:p>
            <a:r>
              <a:rPr lang="en-US" sz="3200" b="1" dirty="0">
                <a:solidFill>
                  <a:srgbClr val="929292"/>
                </a:solidFill>
                <a:latin typeface="Helvetica" pitchFamily="2" charset="0"/>
              </a:rPr>
              <a:t>=</a:t>
            </a:r>
          </a:p>
        </p:txBody>
      </p:sp>
      <p:sp>
        <p:nvSpPr>
          <p:cNvPr id="20" name="TextBox 19">
            <a:extLst>
              <a:ext uri="{FF2B5EF4-FFF2-40B4-BE49-F238E27FC236}">
                <a16:creationId xmlns:a16="http://schemas.microsoft.com/office/drawing/2014/main" id="{4A3468B7-57A7-994B-8483-305712704FF0}"/>
              </a:ext>
            </a:extLst>
          </p:cNvPr>
          <p:cNvSpPr txBox="1"/>
          <p:nvPr/>
        </p:nvSpPr>
        <p:spPr>
          <a:xfrm>
            <a:off x="9901403" y="4275977"/>
            <a:ext cx="550151" cy="584775"/>
          </a:xfrm>
          <a:prstGeom prst="rect">
            <a:avLst/>
          </a:prstGeom>
          <a:noFill/>
        </p:spPr>
        <p:txBody>
          <a:bodyPr wrap="none" rtlCol="0">
            <a:spAutoFit/>
          </a:bodyPr>
          <a:lstStyle/>
          <a:p>
            <a:r>
              <a:rPr lang="en-US" sz="3200" b="1" dirty="0">
                <a:solidFill>
                  <a:srgbClr val="929292"/>
                </a:solidFill>
                <a:latin typeface="Helvetica" pitchFamily="2" charset="0"/>
              </a:rPr>
              <a:t>m</a:t>
            </a:r>
          </a:p>
        </p:txBody>
      </p:sp>
      <p:sp>
        <p:nvSpPr>
          <p:cNvPr id="21" name="TextBox 20">
            <a:extLst>
              <a:ext uri="{FF2B5EF4-FFF2-40B4-BE49-F238E27FC236}">
                <a16:creationId xmlns:a16="http://schemas.microsoft.com/office/drawing/2014/main" id="{9FCC62B7-9BB7-3C47-A513-10517556292C}"/>
              </a:ext>
            </a:extLst>
          </p:cNvPr>
          <p:cNvSpPr txBox="1"/>
          <p:nvPr/>
        </p:nvSpPr>
        <p:spPr>
          <a:xfrm>
            <a:off x="10336133" y="4275922"/>
            <a:ext cx="425116" cy="584775"/>
          </a:xfrm>
          <a:prstGeom prst="rect">
            <a:avLst/>
          </a:prstGeom>
          <a:noFill/>
        </p:spPr>
        <p:txBody>
          <a:bodyPr wrap="none" rtlCol="0">
            <a:spAutoFit/>
          </a:bodyPr>
          <a:lstStyle/>
          <a:p>
            <a:r>
              <a:rPr lang="en-US" sz="3200" b="1" dirty="0">
                <a:solidFill>
                  <a:srgbClr val="929292"/>
                </a:solidFill>
                <a:latin typeface="Helvetica" pitchFamily="2" charset="0"/>
              </a:rPr>
              <a:t>a</a:t>
            </a:r>
          </a:p>
        </p:txBody>
      </p:sp>
      <p:sp>
        <p:nvSpPr>
          <p:cNvPr id="22" name="TextBox 21">
            <a:extLst>
              <a:ext uri="{FF2B5EF4-FFF2-40B4-BE49-F238E27FC236}">
                <a16:creationId xmlns:a16="http://schemas.microsoft.com/office/drawing/2014/main" id="{9E0FB7F3-4A1B-F849-A64F-62025AA459C1}"/>
              </a:ext>
            </a:extLst>
          </p:cNvPr>
          <p:cNvSpPr txBox="1"/>
          <p:nvPr/>
        </p:nvSpPr>
        <p:spPr>
          <a:xfrm>
            <a:off x="9152572" y="3346972"/>
            <a:ext cx="1686680" cy="584775"/>
          </a:xfrm>
          <a:prstGeom prst="rect">
            <a:avLst/>
          </a:prstGeom>
          <a:noFill/>
        </p:spPr>
        <p:txBody>
          <a:bodyPr wrap="none" rtlCol="0">
            <a:spAutoFit/>
          </a:bodyPr>
          <a:lstStyle/>
          <a:p>
            <a:r>
              <a:rPr lang="en-US" sz="3200" b="1" dirty="0">
                <a:solidFill>
                  <a:srgbClr val="929292"/>
                </a:solidFill>
                <a:latin typeface="Helvetica" pitchFamily="2" charset="0"/>
              </a:rPr>
              <a:t>Balloon</a:t>
            </a:r>
          </a:p>
        </p:txBody>
      </p:sp>
    </p:spTree>
    <p:extLst>
      <p:ext uri="{BB962C8B-B14F-4D97-AF65-F5344CB8AC3E}">
        <p14:creationId xmlns:p14="http://schemas.microsoft.com/office/powerpoint/2010/main" val="1653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2000" fill="hold"/>
                                        <p:tgtEl>
                                          <p:spTgt spid="15"/>
                                        </p:tgtEl>
                                      </p:cBhvr>
                                      <p:by x="125000" y="125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0" nodeType="clickEffect">
                                  <p:stCondLst>
                                    <p:cond delay="0"/>
                                  </p:stCondLst>
                                  <p:childTnLst>
                                    <p:animScale>
                                      <p:cBhvr>
                                        <p:cTn id="32" dur="2000" fill="hold"/>
                                        <p:tgtEl>
                                          <p:spTgt spid="16"/>
                                        </p:tgtEl>
                                      </p:cBhvr>
                                      <p:by x="75000" y="75000"/>
                                    </p:animScale>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par>
                                <p:cTn id="38" presetID="9" presetClass="entr" presetSubtype="0" fill="hold" grpId="1"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par>
                                <p:cTn id="41" presetID="9" presetClass="entr"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mph" presetSubtype="0" fill="hold" grpId="0" nodeType="clickEffect">
                                  <p:stCondLst>
                                    <p:cond delay="0"/>
                                  </p:stCondLst>
                                  <p:childTnLst>
                                    <p:animScale>
                                      <p:cBhvr>
                                        <p:cTn id="53" dur="2000" fill="hold"/>
                                        <p:tgtEl>
                                          <p:spTgt spid="20"/>
                                        </p:tgtEl>
                                      </p:cBhvr>
                                      <p:by x="75000" y="75000"/>
                                    </p:animScale>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grpId="0" nodeType="clickEffect">
                                  <p:stCondLst>
                                    <p:cond delay="0"/>
                                  </p:stCondLst>
                                  <p:childTnLst>
                                    <p:animScale>
                                      <p:cBhvr>
                                        <p:cTn id="57" dur="2000" fill="hold"/>
                                        <p:tgtEl>
                                          <p:spTgt spid="2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5" grpId="1"/>
      <p:bldP spid="16" grpId="0"/>
      <p:bldP spid="16" grpId="1"/>
      <p:bldP spid="17" grpId="0"/>
      <p:bldP spid="18" grpId="0"/>
      <p:bldP spid="19" grpId="0"/>
      <p:bldP spid="20" grpId="0"/>
      <p:bldP spid="20" grpId="1"/>
      <p:bldP spid="21" grpId="0"/>
      <p:bldP spid="21" grpId="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2CEE-5127-2E4D-AB09-6DD7D2CA9F24}"/>
              </a:ext>
            </a:extLst>
          </p:cNvPr>
          <p:cNvSpPr>
            <a:spLocks noGrp="1"/>
          </p:cNvSpPr>
          <p:nvPr>
            <p:ph type="title"/>
          </p:nvPr>
        </p:nvSpPr>
        <p:spPr/>
        <p:txBody>
          <a:bodyPr/>
          <a:lstStyle/>
          <a:p>
            <a:r>
              <a:rPr lang="en-US" dirty="0"/>
              <a:t>Newton’s Third Law of Motion</a:t>
            </a:r>
          </a:p>
        </p:txBody>
      </p:sp>
      <p:sp>
        <p:nvSpPr>
          <p:cNvPr id="3" name="Content Placeholder 2">
            <a:extLst>
              <a:ext uri="{FF2B5EF4-FFF2-40B4-BE49-F238E27FC236}">
                <a16:creationId xmlns:a16="http://schemas.microsoft.com/office/drawing/2014/main" id="{616ABB14-4438-CD4E-B02F-85CDE7919C82}"/>
              </a:ext>
            </a:extLst>
          </p:cNvPr>
          <p:cNvSpPr>
            <a:spLocks noGrp="1"/>
          </p:cNvSpPr>
          <p:nvPr>
            <p:ph idx="1"/>
          </p:nvPr>
        </p:nvSpPr>
        <p:spPr/>
        <p:txBody>
          <a:bodyPr/>
          <a:lstStyle/>
          <a:p>
            <a:r>
              <a:rPr lang="en-US" dirty="0"/>
              <a:t>For every action there is an equal and opposite reaction.</a:t>
            </a:r>
          </a:p>
        </p:txBody>
      </p:sp>
      <p:pic>
        <p:nvPicPr>
          <p:cNvPr id="4100" name="Picture 4" descr="11 (c) Third Law (Action-REaction Law) - Andres Robotics and Science">
            <a:extLst>
              <a:ext uri="{FF2B5EF4-FFF2-40B4-BE49-F238E27FC236}">
                <a16:creationId xmlns:a16="http://schemas.microsoft.com/office/drawing/2014/main" id="{D2147474-ED2E-084F-B786-02DCBBF53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350" y="2872112"/>
            <a:ext cx="55753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are some examples of the third law of motion? - Quora">
            <a:extLst>
              <a:ext uri="{FF2B5EF4-FFF2-40B4-BE49-F238E27FC236}">
                <a16:creationId xmlns:a16="http://schemas.microsoft.com/office/drawing/2014/main" id="{A7F3ACE9-549C-BC42-8F44-B82DFB110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2846712"/>
            <a:ext cx="4953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 book laying on the table an example Newton&amp;#39;s 3rd law of motion? - Quora">
            <a:extLst>
              <a:ext uri="{FF2B5EF4-FFF2-40B4-BE49-F238E27FC236}">
                <a16:creationId xmlns:a16="http://schemas.microsoft.com/office/drawing/2014/main" id="{E1D261A9-AAC0-C946-95A2-38B3A363A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2785752"/>
            <a:ext cx="3860800" cy="311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9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0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F378-3072-634D-8A89-D20C789F1FF6}"/>
              </a:ext>
            </a:extLst>
          </p:cNvPr>
          <p:cNvSpPr>
            <a:spLocks noGrp="1"/>
          </p:cNvSpPr>
          <p:nvPr>
            <p:ph type="title"/>
          </p:nvPr>
        </p:nvSpPr>
        <p:spPr/>
        <p:txBody>
          <a:bodyPr/>
          <a:lstStyle/>
          <a:p>
            <a:r>
              <a:rPr lang="en-US" dirty="0"/>
              <a:t>Collisions Part 1</a:t>
            </a:r>
          </a:p>
        </p:txBody>
      </p:sp>
      <p:sp>
        <p:nvSpPr>
          <p:cNvPr id="3" name="Content Placeholder 2">
            <a:extLst>
              <a:ext uri="{FF2B5EF4-FFF2-40B4-BE49-F238E27FC236}">
                <a16:creationId xmlns:a16="http://schemas.microsoft.com/office/drawing/2014/main" id="{75BF206E-2F35-A345-8AC7-4C478766CD12}"/>
              </a:ext>
            </a:extLst>
          </p:cNvPr>
          <p:cNvSpPr>
            <a:spLocks noGrp="1"/>
          </p:cNvSpPr>
          <p:nvPr>
            <p:ph idx="1"/>
          </p:nvPr>
        </p:nvSpPr>
        <p:spPr/>
        <p:txBody>
          <a:bodyPr/>
          <a:lstStyle/>
          <a:p>
            <a:endParaRPr lang="en-US" dirty="0"/>
          </a:p>
        </p:txBody>
      </p:sp>
      <p:pic>
        <p:nvPicPr>
          <p:cNvPr id="2050" name="Picture 2" descr="bubble ball soccer gif,bltcollege.in">
            <a:extLst>
              <a:ext uri="{FF2B5EF4-FFF2-40B4-BE49-F238E27FC236}">
                <a16:creationId xmlns:a16="http://schemas.microsoft.com/office/drawing/2014/main" id="{647229F2-C035-9D4D-B4F4-D047CD64A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92382"/>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Happens in the Aftermath of a Head-on Collision?">
            <a:extLst>
              <a:ext uri="{FF2B5EF4-FFF2-40B4-BE49-F238E27FC236}">
                <a16:creationId xmlns:a16="http://schemas.microsoft.com/office/drawing/2014/main" id="{5F913410-EB29-2D4F-8C37-B51C92FE4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016182"/>
            <a:ext cx="5410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43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38F4-F972-9441-B039-1F58FFF061BC}"/>
              </a:ext>
            </a:extLst>
          </p:cNvPr>
          <p:cNvSpPr>
            <a:spLocks noGrp="1"/>
          </p:cNvSpPr>
          <p:nvPr>
            <p:ph type="title"/>
          </p:nvPr>
        </p:nvSpPr>
        <p:spPr/>
        <p:txBody>
          <a:bodyPr/>
          <a:lstStyle/>
          <a:p>
            <a:r>
              <a:rPr lang="en-US" dirty="0"/>
              <a:t>Collisions Part 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349ED11-9ADC-CF42-8F86-7F85DB077B01}"/>
                  </a:ext>
                </a:extLst>
              </p:cNvPr>
              <p:cNvSpPr txBox="1"/>
              <p:nvPr/>
            </p:nvSpPr>
            <p:spPr>
              <a:xfrm>
                <a:off x="5435563" y="2092382"/>
                <a:ext cx="132087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600" b="0" i="0" smtClean="0">
                          <a:solidFill>
                            <a:srgbClr val="929292"/>
                          </a:solidFill>
                          <a:latin typeface="Helvetica" pitchFamily="2" charset="0"/>
                        </a:rPr>
                        <m:t>F</m:t>
                      </m:r>
                      <m:r>
                        <m:rPr>
                          <m:nor/>
                        </m:rPr>
                        <a:rPr lang="en-US" sz="3600" b="0" i="0" smtClean="0">
                          <a:solidFill>
                            <a:srgbClr val="929292"/>
                          </a:solidFill>
                          <a:latin typeface="Helvetica" pitchFamily="2" charset="0"/>
                        </a:rPr>
                        <m:t>=</m:t>
                      </m:r>
                      <m:r>
                        <m:rPr>
                          <m:nor/>
                        </m:rPr>
                        <a:rPr lang="en-US" sz="3600" b="0" i="0" smtClean="0">
                          <a:solidFill>
                            <a:srgbClr val="929292"/>
                          </a:solidFill>
                          <a:latin typeface="Helvetica" pitchFamily="2" charset="0"/>
                        </a:rPr>
                        <m:t>ma</m:t>
                      </m:r>
                    </m:oMath>
                  </m:oMathPara>
                </a14:m>
                <a:endParaRPr lang="en-US" sz="3600" dirty="0">
                  <a:solidFill>
                    <a:srgbClr val="929292"/>
                  </a:solidFill>
                  <a:latin typeface="Helvetica" pitchFamily="2" charset="0"/>
                  <a:cs typeface="Al Nile" pitchFamily="2" charset="-78"/>
                </a:endParaRPr>
              </a:p>
            </p:txBody>
          </p:sp>
        </mc:Choice>
        <mc:Fallback xmlns="">
          <p:sp>
            <p:nvSpPr>
              <p:cNvPr id="5" name="TextBox 4">
                <a:extLst>
                  <a:ext uri="{FF2B5EF4-FFF2-40B4-BE49-F238E27FC236}">
                    <a16:creationId xmlns:a16="http://schemas.microsoft.com/office/drawing/2014/main" id="{4349ED11-9ADC-CF42-8F86-7F85DB077B01}"/>
                  </a:ext>
                </a:extLst>
              </p:cNvPr>
              <p:cNvSpPr txBox="1">
                <a:spLocks noRot="1" noChangeAspect="1" noMove="1" noResize="1" noEditPoints="1" noAdjustHandles="1" noChangeArrowheads="1" noChangeShapeType="1" noTextEdit="1"/>
              </p:cNvSpPr>
              <p:nvPr/>
            </p:nvSpPr>
            <p:spPr>
              <a:xfrm>
                <a:off x="5435563" y="2092382"/>
                <a:ext cx="1320874" cy="553998"/>
              </a:xfrm>
              <a:prstGeom prst="rect">
                <a:avLst/>
              </a:prstGeom>
              <a:blipFill>
                <a:blip r:embed="rId2"/>
                <a:stretch>
                  <a:fillRect l="-8654" r="-769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1ADCAA-8351-4C41-889B-E71579FA5F2B}"/>
                  </a:ext>
                </a:extLst>
              </p:cNvPr>
              <p:cNvSpPr txBox="1"/>
              <p:nvPr/>
            </p:nvSpPr>
            <p:spPr>
              <a:xfrm>
                <a:off x="4890606" y="2651761"/>
                <a:ext cx="2410788" cy="9917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600" b="0" i="0" smtClean="0">
                          <a:solidFill>
                            <a:srgbClr val="929292"/>
                          </a:solidFill>
                          <a:latin typeface="Helvetica" pitchFamily="2" charset="0"/>
                        </a:rPr>
                        <m:t>F</m:t>
                      </m:r>
                      <m:r>
                        <m:rPr>
                          <m:nor/>
                        </m:rPr>
                        <a:rPr lang="en-US" sz="3600" b="0" i="0" smtClean="0">
                          <a:solidFill>
                            <a:srgbClr val="929292"/>
                          </a:solidFill>
                          <a:latin typeface="Helvetica" pitchFamily="2" charset="0"/>
                        </a:rPr>
                        <m:t>=</m:t>
                      </m:r>
                      <m:r>
                        <m:rPr>
                          <m:nor/>
                        </m:rPr>
                        <a:rPr lang="en-US" sz="3600" b="0" i="0" smtClean="0">
                          <a:solidFill>
                            <a:srgbClr val="929292"/>
                          </a:solidFill>
                          <a:latin typeface="Helvetica" pitchFamily="2" charset="0"/>
                        </a:rPr>
                        <m:t>m</m:t>
                      </m:r>
                      <m:r>
                        <m:rPr>
                          <m:nor/>
                        </m:rPr>
                        <a:rPr lang="en-US" sz="3600" b="0" i="0" smtClean="0">
                          <a:solidFill>
                            <a:srgbClr val="929292"/>
                          </a:solidFill>
                          <a:latin typeface="Helvetica" pitchFamily="2" charset="0"/>
                        </a:rPr>
                        <m:t>(</m:t>
                      </m:r>
                      <m:f>
                        <m:fPr>
                          <m:ctrlPr>
                            <a:rPr lang="en-US" sz="3600" b="0" i="1" smtClean="0">
                              <a:solidFill>
                                <a:srgbClr val="929292"/>
                              </a:solidFill>
                              <a:latin typeface="Cambria Math" panose="02040503050406030204" pitchFamily="18" charset="0"/>
                            </a:rPr>
                          </m:ctrlPr>
                        </m:fPr>
                        <m:num>
                          <m:sSub>
                            <m:sSubPr>
                              <m:ctrlPr>
                                <a:rPr lang="en-US" sz="3600" b="0" i="1" smtClean="0">
                                  <a:solidFill>
                                    <a:srgbClr val="929292"/>
                                  </a:solidFill>
                                  <a:latin typeface="Cambria Math" panose="02040503050406030204" pitchFamily="18" charset="0"/>
                                </a:rPr>
                              </m:ctrlPr>
                            </m:sSubPr>
                            <m:e>
                              <m:r>
                                <m:rPr>
                                  <m:nor/>
                                </m:rPr>
                                <a:rPr lang="en-US" sz="3600" b="0" i="0" smtClean="0">
                                  <a:solidFill>
                                    <a:srgbClr val="929292"/>
                                  </a:solidFill>
                                  <a:latin typeface="Helvetica" pitchFamily="2" charset="0"/>
                                </a:rPr>
                                <m:t>v</m:t>
                              </m:r>
                            </m:e>
                            <m:sub>
                              <m:r>
                                <m:rPr>
                                  <m:nor/>
                                </m:rPr>
                                <a:rPr lang="en-US" sz="3600" b="0" i="0" smtClean="0">
                                  <a:solidFill>
                                    <a:srgbClr val="929292"/>
                                  </a:solidFill>
                                  <a:latin typeface="Helvetica" pitchFamily="2" charset="0"/>
                                </a:rPr>
                                <m:t>f</m:t>
                              </m:r>
                            </m:sub>
                          </m:sSub>
                          <m:r>
                            <m:rPr>
                              <m:nor/>
                            </m:rPr>
                            <a:rPr lang="en-US" sz="3600" b="0" i="0" smtClean="0">
                              <a:solidFill>
                                <a:srgbClr val="929292"/>
                              </a:solidFill>
                              <a:latin typeface="Helvetica" pitchFamily="2" charset="0"/>
                            </a:rPr>
                            <m:t>−</m:t>
                          </m:r>
                          <m:sSub>
                            <m:sSubPr>
                              <m:ctrlPr>
                                <a:rPr lang="en-US" sz="3600" b="0" i="1" smtClean="0">
                                  <a:solidFill>
                                    <a:srgbClr val="929292"/>
                                  </a:solidFill>
                                  <a:latin typeface="Cambria Math" panose="02040503050406030204" pitchFamily="18" charset="0"/>
                                </a:rPr>
                              </m:ctrlPr>
                            </m:sSubPr>
                            <m:e>
                              <m:r>
                                <m:rPr>
                                  <m:nor/>
                                </m:rPr>
                                <a:rPr lang="en-US" sz="3600" b="0" i="0" smtClean="0">
                                  <a:solidFill>
                                    <a:srgbClr val="929292"/>
                                  </a:solidFill>
                                  <a:latin typeface="Helvetica" pitchFamily="2" charset="0"/>
                                </a:rPr>
                                <m:t>v</m:t>
                              </m:r>
                            </m:e>
                            <m:sub>
                              <m:r>
                                <m:rPr>
                                  <m:nor/>
                                </m:rPr>
                                <a:rPr lang="en-US" sz="3600" b="0" i="0" smtClean="0">
                                  <a:solidFill>
                                    <a:srgbClr val="929292"/>
                                  </a:solidFill>
                                  <a:latin typeface="Helvetica" pitchFamily="2" charset="0"/>
                                </a:rPr>
                                <m:t>i</m:t>
                              </m:r>
                            </m:sub>
                          </m:sSub>
                        </m:num>
                        <m:den>
                          <m:r>
                            <m:rPr>
                              <m:nor/>
                            </m:rPr>
                            <a:rPr lang="en-US" sz="3600" b="0" i="0" smtClean="0">
                              <a:solidFill>
                                <a:srgbClr val="929292"/>
                              </a:solidFill>
                              <a:latin typeface="Helvetica" pitchFamily="2" charset="0"/>
                            </a:rPr>
                            <m:t>t</m:t>
                          </m:r>
                        </m:den>
                      </m:f>
                      <m:r>
                        <m:rPr>
                          <m:nor/>
                        </m:rPr>
                        <a:rPr lang="en-US" sz="3600" b="0" i="0" smtClean="0">
                          <a:solidFill>
                            <a:srgbClr val="929292"/>
                          </a:solidFill>
                          <a:latin typeface="Helvetica" pitchFamily="2" charset="0"/>
                        </a:rPr>
                        <m:t>)</m:t>
                      </m:r>
                    </m:oMath>
                  </m:oMathPara>
                </a14:m>
                <a:endParaRPr lang="en-US" sz="3600" dirty="0">
                  <a:solidFill>
                    <a:srgbClr val="929292"/>
                  </a:solidFill>
                  <a:latin typeface="Helvetica" pitchFamily="2" charset="0"/>
                </a:endParaRPr>
              </a:p>
            </p:txBody>
          </p:sp>
        </mc:Choice>
        <mc:Fallback xmlns="">
          <p:sp>
            <p:nvSpPr>
              <p:cNvPr id="6" name="TextBox 5">
                <a:extLst>
                  <a:ext uri="{FF2B5EF4-FFF2-40B4-BE49-F238E27FC236}">
                    <a16:creationId xmlns:a16="http://schemas.microsoft.com/office/drawing/2014/main" id="{241ADCAA-8351-4C41-889B-E71579FA5F2B}"/>
                  </a:ext>
                </a:extLst>
              </p:cNvPr>
              <p:cNvSpPr txBox="1">
                <a:spLocks noRot="1" noChangeAspect="1" noMove="1" noResize="1" noEditPoints="1" noAdjustHandles="1" noChangeArrowheads="1" noChangeShapeType="1" noTextEdit="1"/>
              </p:cNvSpPr>
              <p:nvPr/>
            </p:nvSpPr>
            <p:spPr>
              <a:xfrm>
                <a:off x="4890606" y="2651761"/>
                <a:ext cx="2410788" cy="991746"/>
              </a:xfrm>
              <a:prstGeom prst="rect">
                <a:avLst/>
              </a:prstGeom>
              <a:blipFill>
                <a:blip r:embed="rId3"/>
                <a:stretch>
                  <a:fillRect l="-5208" r="-5208" b="-13750"/>
                </a:stretch>
              </a:blipFill>
            </p:spPr>
            <p:txBody>
              <a:bodyPr/>
              <a:lstStyle/>
              <a:p>
                <a:r>
                  <a:rPr lang="en-US">
                    <a:noFill/>
                  </a:rPr>
                  <a:t> </a:t>
                </a:r>
              </a:p>
            </p:txBody>
          </p:sp>
        </mc:Fallback>
      </mc:AlternateContent>
      <p:pic>
        <p:nvPicPr>
          <p:cNvPr id="3074" name="Picture 2" descr="Lab: Coefficient of Restitution - Mr. Horwat&amp;#39;s Science Pages">
            <a:extLst>
              <a:ext uri="{FF2B5EF4-FFF2-40B4-BE49-F238E27FC236}">
                <a16:creationId xmlns:a16="http://schemas.microsoft.com/office/drawing/2014/main" id="{AECFB2F9-1419-3449-9426-7E00CBAD2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731" y="1749393"/>
            <a:ext cx="5422537" cy="40669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A114219-377E-8A4D-B8CF-71373CC0BA56}"/>
              </a:ext>
            </a:extLst>
          </p:cNvPr>
          <p:cNvGrpSpPr/>
          <p:nvPr/>
        </p:nvGrpSpPr>
        <p:grpSpPr>
          <a:xfrm>
            <a:off x="336716" y="1749393"/>
            <a:ext cx="2127810" cy="1081653"/>
            <a:chOff x="336716" y="1749393"/>
            <a:chExt cx="2127810" cy="1081653"/>
          </a:xfrm>
        </p:grpSpPr>
        <p:sp>
          <p:nvSpPr>
            <p:cNvPr id="11" name="TextBox 10">
              <a:extLst>
                <a:ext uri="{FF2B5EF4-FFF2-40B4-BE49-F238E27FC236}">
                  <a16:creationId xmlns:a16="http://schemas.microsoft.com/office/drawing/2014/main" id="{AA32EE71-7539-C248-8860-72959C2C9480}"/>
                </a:ext>
              </a:extLst>
            </p:cNvPr>
            <p:cNvSpPr txBox="1"/>
            <p:nvPr/>
          </p:nvSpPr>
          <p:spPr>
            <a:xfrm>
              <a:off x="1475741" y="1861549"/>
              <a:ext cx="988785" cy="461665"/>
            </a:xfrm>
            <a:prstGeom prst="rect">
              <a:avLst/>
            </a:prstGeom>
            <a:noFill/>
          </p:spPr>
          <p:txBody>
            <a:bodyPr wrap="square" rtlCol="0">
              <a:spAutoFit/>
            </a:bodyPr>
            <a:lstStyle/>
            <a:p>
              <a:r>
                <a:rPr lang="en-US" sz="2400" dirty="0">
                  <a:solidFill>
                    <a:srgbClr val="929292"/>
                  </a:solidFill>
                  <a:latin typeface="Helvetica" pitchFamily="2" charset="0"/>
                </a:rPr>
                <a:t>Ball A</a:t>
              </a:r>
            </a:p>
          </p:txBody>
        </p:sp>
        <p:sp>
          <p:nvSpPr>
            <p:cNvPr id="3" name="Oval 2">
              <a:extLst>
                <a:ext uri="{FF2B5EF4-FFF2-40B4-BE49-F238E27FC236}">
                  <a16:creationId xmlns:a16="http://schemas.microsoft.com/office/drawing/2014/main" id="{080CA803-F1FD-3749-8CDE-F321D8E2EA01}"/>
                </a:ext>
              </a:extLst>
            </p:cNvPr>
            <p:cNvSpPr/>
            <p:nvPr/>
          </p:nvSpPr>
          <p:spPr>
            <a:xfrm>
              <a:off x="391886" y="1749393"/>
              <a:ext cx="644434" cy="619988"/>
            </a:xfrm>
            <a:prstGeom prst="ellipse">
              <a:avLst/>
            </a:prstGeom>
            <a:solidFill>
              <a:schemeClr val="accent2"/>
            </a:solidFill>
            <a:ln>
              <a:solidFill>
                <a:srgbClr val="E3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A8052E-DC24-CB4D-BB2D-D62D7976DA2B}"/>
                </a:ext>
              </a:extLst>
            </p:cNvPr>
            <p:cNvSpPr txBox="1"/>
            <p:nvPr/>
          </p:nvSpPr>
          <p:spPr>
            <a:xfrm>
              <a:off x="336716" y="2369381"/>
              <a:ext cx="1542141" cy="461665"/>
            </a:xfrm>
            <a:prstGeom prst="rect">
              <a:avLst/>
            </a:prstGeom>
            <a:noFill/>
          </p:spPr>
          <p:txBody>
            <a:bodyPr wrap="square" rtlCol="0">
              <a:spAutoFit/>
            </a:bodyPr>
            <a:lstStyle/>
            <a:p>
              <a:r>
                <a:rPr lang="en-US" sz="2400" dirty="0">
                  <a:solidFill>
                    <a:srgbClr val="929292"/>
                  </a:solidFill>
                  <a:latin typeface="Helvetica" pitchFamily="2" charset="0"/>
                </a:rPr>
                <a:t>m= 20 kg</a:t>
              </a:r>
            </a:p>
          </p:txBody>
        </p:sp>
      </p:grpSp>
      <p:grpSp>
        <p:nvGrpSpPr>
          <p:cNvPr id="7" name="Group 6">
            <a:extLst>
              <a:ext uri="{FF2B5EF4-FFF2-40B4-BE49-F238E27FC236}">
                <a16:creationId xmlns:a16="http://schemas.microsoft.com/office/drawing/2014/main" id="{AB23B641-C8E4-4946-94F1-A17AA0749067}"/>
              </a:ext>
            </a:extLst>
          </p:cNvPr>
          <p:cNvGrpSpPr/>
          <p:nvPr/>
        </p:nvGrpSpPr>
        <p:grpSpPr>
          <a:xfrm>
            <a:off x="9338291" y="1749393"/>
            <a:ext cx="2164242" cy="1081653"/>
            <a:chOff x="9338291" y="1749393"/>
            <a:chExt cx="2164242" cy="1081653"/>
          </a:xfrm>
        </p:grpSpPr>
        <p:sp>
          <p:nvSpPr>
            <p:cNvPr id="9" name="TextBox 8">
              <a:extLst>
                <a:ext uri="{FF2B5EF4-FFF2-40B4-BE49-F238E27FC236}">
                  <a16:creationId xmlns:a16="http://schemas.microsoft.com/office/drawing/2014/main" id="{92DB2558-6C43-ED40-BFEC-BC4816D81406}"/>
                </a:ext>
              </a:extLst>
            </p:cNvPr>
            <p:cNvSpPr txBox="1"/>
            <p:nvPr/>
          </p:nvSpPr>
          <p:spPr>
            <a:xfrm>
              <a:off x="9338291" y="1861549"/>
              <a:ext cx="988785" cy="461665"/>
            </a:xfrm>
            <a:prstGeom prst="rect">
              <a:avLst/>
            </a:prstGeom>
            <a:noFill/>
          </p:spPr>
          <p:txBody>
            <a:bodyPr wrap="square" rtlCol="0">
              <a:spAutoFit/>
            </a:bodyPr>
            <a:lstStyle/>
            <a:p>
              <a:r>
                <a:rPr lang="en-US" sz="2400" dirty="0">
                  <a:solidFill>
                    <a:srgbClr val="929292"/>
                  </a:solidFill>
                  <a:latin typeface="Helvetica" pitchFamily="2" charset="0"/>
                </a:rPr>
                <a:t>Ball B</a:t>
              </a:r>
            </a:p>
          </p:txBody>
        </p:sp>
        <p:sp>
          <p:nvSpPr>
            <p:cNvPr id="12" name="Oval 11">
              <a:extLst>
                <a:ext uri="{FF2B5EF4-FFF2-40B4-BE49-F238E27FC236}">
                  <a16:creationId xmlns:a16="http://schemas.microsoft.com/office/drawing/2014/main" id="{C37D5A86-0B24-6B43-9D8E-0BA69D09FDB3}"/>
                </a:ext>
              </a:extLst>
            </p:cNvPr>
            <p:cNvSpPr/>
            <p:nvPr/>
          </p:nvSpPr>
          <p:spPr>
            <a:xfrm>
              <a:off x="10858099" y="1749393"/>
              <a:ext cx="644434" cy="619988"/>
            </a:xfrm>
            <a:prstGeom prst="ellipse">
              <a:avLst/>
            </a:prstGeom>
            <a:solidFill>
              <a:srgbClr val="BED600"/>
            </a:solidFill>
            <a:ln>
              <a:solidFill>
                <a:srgbClr val="BE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14CFD1-F138-F647-8FDD-954D78B41AE3}"/>
                </a:ext>
              </a:extLst>
            </p:cNvPr>
            <p:cNvSpPr txBox="1"/>
            <p:nvPr/>
          </p:nvSpPr>
          <p:spPr>
            <a:xfrm>
              <a:off x="9338291" y="2369381"/>
              <a:ext cx="1542141" cy="461665"/>
            </a:xfrm>
            <a:prstGeom prst="rect">
              <a:avLst/>
            </a:prstGeom>
            <a:noFill/>
          </p:spPr>
          <p:txBody>
            <a:bodyPr wrap="square" rtlCol="0">
              <a:spAutoFit/>
            </a:bodyPr>
            <a:lstStyle/>
            <a:p>
              <a:r>
                <a:rPr lang="en-US" sz="2400" dirty="0">
                  <a:solidFill>
                    <a:srgbClr val="929292"/>
                  </a:solidFill>
                  <a:latin typeface="Helvetica" pitchFamily="2" charset="0"/>
                </a:rPr>
                <a:t>m= 20 kg</a:t>
              </a:r>
            </a:p>
          </p:txBody>
        </p:sp>
      </p:grpSp>
      <p:sp>
        <p:nvSpPr>
          <p:cNvPr id="15" name="TextBox 14">
            <a:extLst>
              <a:ext uri="{FF2B5EF4-FFF2-40B4-BE49-F238E27FC236}">
                <a16:creationId xmlns:a16="http://schemas.microsoft.com/office/drawing/2014/main" id="{1D6D1B86-A94E-2545-ADFD-4EB53F0094AE}"/>
              </a:ext>
            </a:extLst>
          </p:cNvPr>
          <p:cNvSpPr txBox="1"/>
          <p:nvPr/>
        </p:nvSpPr>
        <p:spPr>
          <a:xfrm>
            <a:off x="336716" y="2758536"/>
            <a:ext cx="2127810" cy="830997"/>
          </a:xfrm>
          <a:prstGeom prst="rect">
            <a:avLst/>
          </a:prstGeom>
          <a:noFill/>
        </p:spPr>
        <p:txBody>
          <a:bodyPr wrap="square" rtlCol="0">
            <a:spAutoFit/>
          </a:bodyPr>
          <a:lstStyle/>
          <a:p>
            <a:r>
              <a:rPr lang="en-US" sz="2400" dirty="0">
                <a:solidFill>
                  <a:srgbClr val="929292"/>
                </a:solidFill>
                <a:latin typeface="Helvetica" pitchFamily="2" charset="0"/>
              </a:rPr>
              <a:t>v</a:t>
            </a:r>
            <a:r>
              <a:rPr lang="en-US" sz="2400" baseline="-25000" dirty="0">
                <a:solidFill>
                  <a:srgbClr val="929292"/>
                </a:solidFill>
                <a:latin typeface="Helvetica" pitchFamily="2" charset="0"/>
              </a:rPr>
              <a:t>i</a:t>
            </a:r>
            <a:r>
              <a:rPr lang="en-US" sz="2400" dirty="0">
                <a:solidFill>
                  <a:srgbClr val="929292"/>
                </a:solidFill>
                <a:latin typeface="Helvetica" pitchFamily="2" charset="0"/>
              </a:rPr>
              <a:t>= 10 m/s</a:t>
            </a:r>
          </a:p>
          <a:p>
            <a:r>
              <a:rPr lang="en-US" sz="2400" dirty="0" err="1">
                <a:solidFill>
                  <a:srgbClr val="929292"/>
                </a:solidFill>
                <a:latin typeface="Helvetica" pitchFamily="2" charset="0"/>
              </a:rPr>
              <a:t>v</a:t>
            </a:r>
            <a:r>
              <a:rPr lang="en-US" sz="2400" baseline="-25000" dirty="0" err="1">
                <a:solidFill>
                  <a:srgbClr val="929292"/>
                </a:solidFill>
                <a:latin typeface="Helvetica" pitchFamily="2" charset="0"/>
              </a:rPr>
              <a:t>f</a:t>
            </a:r>
            <a:r>
              <a:rPr lang="en-US" sz="2400" dirty="0">
                <a:solidFill>
                  <a:srgbClr val="929292"/>
                </a:solidFill>
                <a:latin typeface="Helvetica" pitchFamily="2" charset="0"/>
              </a:rPr>
              <a:t>= 0 m/s</a:t>
            </a:r>
          </a:p>
        </p:txBody>
      </p:sp>
      <p:sp>
        <p:nvSpPr>
          <p:cNvPr id="16" name="TextBox 15">
            <a:extLst>
              <a:ext uri="{FF2B5EF4-FFF2-40B4-BE49-F238E27FC236}">
                <a16:creationId xmlns:a16="http://schemas.microsoft.com/office/drawing/2014/main" id="{7A4BC56F-3650-6E4E-BC97-5268B1189A7C}"/>
              </a:ext>
            </a:extLst>
          </p:cNvPr>
          <p:cNvSpPr txBox="1"/>
          <p:nvPr/>
        </p:nvSpPr>
        <p:spPr>
          <a:xfrm>
            <a:off x="9374723" y="2732135"/>
            <a:ext cx="2127810" cy="830997"/>
          </a:xfrm>
          <a:prstGeom prst="rect">
            <a:avLst/>
          </a:prstGeom>
          <a:noFill/>
        </p:spPr>
        <p:txBody>
          <a:bodyPr wrap="square" rtlCol="0">
            <a:spAutoFit/>
          </a:bodyPr>
          <a:lstStyle/>
          <a:p>
            <a:r>
              <a:rPr lang="en-US" sz="2400" dirty="0">
                <a:solidFill>
                  <a:srgbClr val="929292"/>
                </a:solidFill>
                <a:latin typeface="Helvetica" pitchFamily="2" charset="0"/>
              </a:rPr>
              <a:t>v</a:t>
            </a:r>
            <a:r>
              <a:rPr lang="en-US" sz="2400" baseline="-25000" dirty="0">
                <a:solidFill>
                  <a:srgbClr val="929292"/>
                </a:solidFill>
                <a:latin typeface="Helvetica" pitchFamily="2" charset="0"/>
              </a:rPr>
              <a:t>i</a:t>
            </a:r>
            <a:r>
              <a:rPr lang="en-US" sz="2400" dirty="0">
                <a:solidFill>
                  <a:srgbClr val="929292"/>
                </a:solidFill>
                <a:latin typeface="Helvetica" pitchFamily="2" charset="0"/>
              </a:rPr>
              <a:t>= 10 m/s</a:t>
            </a:r>
          </a:p>
          <a:p>
            <a:r>
              <a:rPr lang="en-US" sz="2400" dirty="0" err="1">
                <a:solidFill>
                  <a:srgbClr val="929292"/>
                </a:solidFill>
                <a:latin typeface="Helvetica" pitchFamily="2" charset="0"/>
              </a:rPr>
              <a:t>v</a:t>
            </a:r>
            <a:r>
              <a:rPr lang="en-US" sz="2400" baseline="-25000" dirty="0" err="1">
                <a:solidFill>
                  <a:srgbClr val="929292"/>
                </a:solidFill>
                <a:latin typeface="Helvetica" pitchFamily="2" charset="0"/>
              </a:rPr>
              <a:t>f</a:t>
            </a:r>
            <a:r>
              <a:rPr lang="en-US" sz="2400" dirty="0">
                <a:solidFill>
                  <a:srgbClr val="929292"/>
                </a:solidFill>
                <a:latin typeface="Helvetica" pitchFamily="2" charset="0"/>
              </a:rPr>
              <a:t>= 0 m/s</a:t>
            </a:r>
          </a:p>
        </p:txBody>
      </p:sp>
      <p:sp>
        <p:nvSpPr>
          <p:cNvPr id="17" name="TextBox 16">
            <a:extLst>
              <a:ext uri="{FF2B5EF4-FFF2-40B4-BE49-F238E27FC236}">
                <a16:creationId xmlns:a16="http://schemas.microsoft.com/office/drawing/2014/main" id="{1B30B76C-39D8-F24A-8C84-542E02B72096}"/>
              </a:ext>
            </a:extLst>
          </p:cNvPr>
          <p:cNvSpPr txBox="1"/>
          <p:nvPr/>
        </p:nvSpPr>
        <p:spPr>
          <a:xfrm>
            <a:off x="336716" y="3572913"/>
            <a:ext cx="1542141" cy="461665"/>
          </a:xfrm>
          <a:prstGeom prst="rect">
            <a:avLst/>
          </a:prstGeom>
          <a:noFill/>
        </p:spPr>
        <p:txBody>
          <a:bodyPr wrap="square" rtlCol="0">
            <a:spAutoFit/>
          </a:bodyPr>
          <a:lstStyle/>
          <a:p>
            <a:r>
              <a:rPr lang="en-US" sz="2400" dirty="0">
                <a:solidFill>
                  <a:srgbClr val="929292"/>
                </a:solidFill>
                <a:latin typeface="Helvetica" pitchFamily="2" charset="0"/>
              </a:rPr>
              <a:t>t= 0.001 s</a:t>
            </a:r>
          </a:p>
        </p:txBody>
      </p:sp>
      <p:sp>
        <p:nvSpPr>
          <p:cNvPr id="18" name="TextBox 17">
            <a:extLst>
              <a:ext uri="{FF2B5EF4-FFF2-40B4-BE49-F238E27FC236}">
                <a16:creationId xmlns:a16="http://schemas.microsoft.com/office/drawing/2014/main" id="{0246A464-0677-C844-9384-9A2257C25E03}"/>
              </a:ext>
            </a:extLst>
          </p:cNvPr>
          <p:cNvSpPr txBox="1"/>
          <p:nvPr/>
        </p:nvSpPr>
        <p:spPr>
          <a:xfrm>
            <a:off x="9374723" y="3492673"/>
            <a:ext cx="1542141" cy="461665"/>
          </a:xfrm>
          <a:prstGeom prst="rect">
            <a:avLst/>
          </a:prstGeom>
          <a:noFill/>
        </p:spPr>
        <p:txBody>
          <a:bodyPr wrap="square" rtlCol="0">
            <a:spAutoFit/>
          </a:bodyPr>
          <a:lstStyle/>
          <a:p>
            <a:r>
              <a:rPr lang="en-US" sz="2400" dirty="0">
                <a:solidFill>
                  <a:srgbClr val="929292"/>
                </a:solidFill>
                <a:latin typeface="Helvetica" pitchFamily="2" charset="0"/>
              </a:rPr>
              <a:t>t= 0.002 s</a:t>
            </a:r>
          </a:p>
        </p:txBody>
      </p:sp>
      <p:sp>
        <p:nvSpPr>
          <p:cNvPr id="19" name="TextBox 18">
            <a:extLst>
              <a:ext uri="{FF2B5EF4-FFF2-40B4-BE49-F238E27FC236}">
                <a16:creationId xmlns:a16="http://schemas.microsoft.com/office/drawing/2014/main" id="{8B043492-5930-B843-A6BB-4AA7883F404A}"/>
              </a:ext>
            </a:extLst>
          </p:cNvPr>
          <p:cNvSpPr txBox="1"/>
          <p:nvPr/>
        </p:nvSpPr>
        <p:spPr>
          <a:xfrm>
            <a:off x="838200" y="4534787"/>
            <a:ext cx="2188081" cy="461665"/>
          </a:xfrm>
          <a:prstGeom prst="rect">
            <a:avLst/>
          </a:prstGeom>
          <a:noFill/>
        </p:spPr>
        <p:txBody>
          <a:bodyPr wrap="square" rtlCol="0">
            <a:spAutoFit/>
          </a:bodyPr>
          <a:lstStyle/>
          <a:p>
            <a:r>
              <a:rPr lang="en-US" sz="2400" dirty="0">
                <a:solidFill>
                  <a:srgbClr val="E37222"/>
                </a:solidFill>
                <a:latin typeface="Helvetica" pitchFamily="2" charset="0"/>
              </a:rPr>
              <a:t>F= 200,000 N</a:t>
            </a:r>
          </a:p>
        </p:txBody>
      </p:sp>
      <p:sp>
        <p:nvSpPr>
          <p:cNvPr id="20" name="TextBox 19">
            <a:extLst>
              <a:ext uri="{FF2B5EF4-FFF2-40B4-BE49-F238E27FC236}">
                <a16:creationId xmlns:a16="http://schemas.microsoft.com/office/drawing/2014/main" id="{23DDF775-CA36-1840-B04B-1CD8B3D96A1D}"/>
              </a:ext>
            </a:extLst>
          </p:cNvPr>
          <p:cNvSpPr txBox="1"/>
          <p:nvPr/>
        </p:nvSpPr>
        <p:spPr>
          <a:xfrm>
            <a:off x="9374723" y="4484043"/>
            <a:ext cx="2188081" cy="461665"/>
          </a:xfrm>
          <a:prstGeom prst="rect">
            <a:avLst/>
          </a:prstGeom>
          <a:noFill/>
        </p:spPr>
        <p:txBody>
          <a:bodyPr wrap="square" rtlCol="0">
            <a:spAutoFit/>
          </a:bodyPr>
          <a:lstStyle/>
          <a:p>
            <a:r>
              <a:rPr lang="en-US" sz="2400" dirty="0">
                <a:solidFill>
                  <a:srgbClr val="BED600"/>
                </a:solidFill>
                <a:latin typeface="Helvetica" pitchFamily="2" charset="0"/>
              </a:rPr>
              <a:t>F= 100,000 N</a:t>
            </a:r>
          </a:p>
        </p:txBody>
      </p:sp>
    </p:spTree>
    <p:extLst>
      <p:ext uri="{BB962C8B-B14F-4D97-AF65-F5344CB8AC3E}">
        <p14:creationId xmlns:p14="http://schemas.microsoft.com/office/powerpoint/2010/main" val="25208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par>
                                <p:cTn id="33" presetID="9" presetClass="entr" presetSubtype="0" fill="hold" grpId="0" nodeType="withEffect">
                                  <p:stCondLst>
                                    <p:cond delay="50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dissolve">
                                      <p:cBhvr>
                                        <p:cTn id="40" dur="500"/>
                                        <p:tgtEl>
                                          <p:spTgt spid="19">
                                            <p:txEl>
                                              <p:pRg st="0" end="0"/>
                                            </p:txEl>
                                          </p:spTgt>
                                        </p:tgtEl>
                                      </p:cBhvr>
                                    </p:animEffect>
                                  </p:childTnLst>
                                </p:cTn>
                              </p:par>
                              <p:par>
                                <p:cTn id="41" presetID="9" presetClass="entr" presetSubtype="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20" grpId="0"/>
    </p:bldLst>
  </p:timing>
</p:sld>
</file>

<file path=ppt/theme/theme1.xml><?xml version="1.0" encoding="utf-8"?>
<a:theme xmlns:a="http://schemas.openxmlformats.org/drawingml/2006/main" name="Office Theme">
  <a:themeElements>
    <a:clrScheme name="LU colors">
      <a:dk1>
        <a:srgbClr val="000000"/>
      </a:dk1>
      <a:lt1>
        <a:srgbClr val="FFFFFF"/>
      </a:lt1>
      <a:dk2>
        <a:srgbClr val="44546A"/>
      </a:dk2>
      <a:lt2>
        <a:srgbClr val="E7E6E6"/>
      </a:lt2>
      <a:accent1>
        <a:srgbClr val="0066A1"/>
      </a:accent1>
      <a:accent2>
        <a:srgbClr val="E37122"/>
      </a:accent2>
      <a:accent3>
        <a:srgbClr val="BED600"/>
      </a:accent3>
      <a:accent4>
        <a:srgbClr val="929292"/>
      </a:accent4>
      <a:accent5>
        <a:srgbClr val="3FCFD5"/>
      </a:accent5>
      <a:accent6>
        <a:srgbClr val="002C5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29600</TotalTime>
  <Words>483</Words>
  <Application>Microsoft Macintosh PowerPoint</Application>
  <PresentationFormat>Widescreen</PresentationFormat>
  <Paragraphs>80</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Cambria Math</vt:lpstr>
      <vt:lpstr>Helvetica</vt:lpstr>
      <vt:lpstr>Office Theme</vt:lpstr>
      <vt:lpstr>Think, Pair, Share</vt:lpstr>
      <vt:lpstr>PowerPoint Presentation</vt:lpstr>
      <vt:lpstr>Learning Objectives</vt:lpstr>
      <vt:lpstr>Newton’s Laws of Motion</vt:lpstr>
      <vt:lpstr>Newton’s First Law of Motion</vt:lpstr>
      <vt:lpstr>Newton’s Second Law of Motion</vt:lpstr>
      <vt:lpstr>Newton’s Third Law of Motion</vt:lpstr>
      <vt:lpstr>Collisions Part 1</vt:lpstr>
      <vt:lpstr>Collisions Part 2</vt:lpstr>
      <vt:lpstr>Today’s Investigation</vt:lpstr>
      <vt:lpstr>Part 1: Understanding Concussions Through the Use of a Model</vt:lpstr>
      <vt:lpstr>Part 2: Materials Testing for a Helmet</vt:lpstr>
      <vt:lpstr>Part 2: Materials Testing for a Helmet</vt:lpstr>
      <vt:lpstr>Lab Clean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Janee Pelletier</dc:creator>
  <cp:lastModifiedBy>Kristin Diamantides</cp:lastModifiedBy>
  <cp:revision>117</cp:revision>
  <dcterms:created xsi:type="dcterms:W3CDTF">2019-01-25T15:04:50Z</dcterms:created>
  <dcterms:modified xsi:type="dcterms:W3CDTF">2022-02-17T21:59:47Z</dcterms:modified>
</cp:coreProperties>
</file>