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28"/>
  </p:notesMasterIdLst>
  <p:sldIdLst>
    <p:sldId id="256" r:id="rId5"/>
    <p:sldId id="257" r:id="rId6"/>
    <p:sldId id="287" r:id="rId7"/>
    <p:sldId id="288" r:id="rId8"/>
    <p:sldId id="269" r:id="rId9"/>
    <p:sldId id="271" r:id="rId10"/>
    <p:sldId id="272" r:id="rId11"/>
    <p:sldId id="289" r:id="rId12"/>
    <p:sldId id="282" r:id="rId13"/>
    <p:sldId id="259" r:id="rId14"/>
    <p:sldId id="290" r:id="rId15"/>
    <p:sldId id="265" r:id="rId16"/>
    <p:sldId id="266" r:id="rId17"/>
    <p:sldId id="291" r:id="rId18"/>
    <p:sldId id="260" r:id="rId19"/>
    <p:sldId id="292" r:id="rId20"/>
    <p:sldId id="301" r:id="rId21"/>
    <p:sldId id="293" r:id="rId22"/>
    <p:sldId id="294" r:id="rId23"/>
    <p:sldId id="303" r:id="rId24"/>
    <p:sldId id="268" r:id="rId25"/>
    <p:sldId id="298" r:id="rId26"/>
    <p:sldId id="2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41360A-88BF-457B-CC18-F9062721411F}" name="Sedberry, Michelle" initials="MS" userId="S::Michelle.Sedberry@tea.texas.gov::e3f13f86-4298-4319-bfce-92d4fc9ae9cc" providerId="AD"/>
  <p188:author id="{FDC6352D-B7C1-454B-65EC-A45554C9679D}" name="Ramos, Shelly" initials="RS" userId="S::shelly.ramos@tea.texas.gov::672d29b4-a020-4bca-8fc4-f7e7f6c88104" providerId="AD"/>
  <p188:author id="{742ED341-A5BC-1190-C65D-3C5CCBDCBDD1}" name="Wiebusch, Shawna" initials="WS" userId="S::Shawna.Wiebusch@tea.texas.gov::aa38751e-50bd-4ecc-8a44-25df2c027587" providerId="AD"/>
  <p188:author id="{AD0536DE-C26A-22F5-0851-C53DBB32F552}" name="Wiebusch, Shawna" initials="WS" userId="S::shawna.wiebusch@tea.texas.gov::aa38751e-50bd-4ecc-8a44-25df2c02758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, Monica" initials="MM" lastIdx="4" clrIdx="0">
    <p:extLst>
      <p:ext uri="{19B8F6BF-5375-455C-9EA6-DF929625EA0E}">
        <p15:presenceInfo xmlns:p15="http://schemas.microsoft.com/office/powerpoint/2012/main" userId="S-1-5-21-424224527-328161685-9522986-11501" providerId="AD"/>
      </p:ext>
    </p:extLst>
  </p:cmAuthor>
  <p:cmAuthor id="2" name="Kuhn, Julie" initials="KJ" lastIdx="16" clrIdx="1">
    <p:extLst>
      <p:ext uri="{19B8F6BF-5375-455C-9EA6-DF929625EA0E}">
        <p15:presenceInfo xmlns:p15="http://schemas.microsoft.com/office/powerpoint/2012/main" userId="S::Julie.Kuhn@tea.texas.gov::74b71b85-b1f9-4362-9af3-f4ed61466123" providerId="AD"/>
      </p:ext>
    </p:extLst>
  </p:cmAuthor>
  <p:cmAuthor id="3" name="Sedberry, Michelle" initials="SM" lastIdx="10" clrIdx="2">
    <p:extLst>
      <p:ext uri="{19B8F6BF-5375-455C-9EA6-DF929625EA0E}">
        <p15:presenceInfo xmlns:p15="http://schemas.microsoft.com/office/powerpoint/2012/main" userId="S::Michelle.Sedberry@tea.texas.gov::e3f13f86-4298-4319-bfce-92d4fc9ae9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E07"/>
    <a:srgbClr val="000000"/>
    <a:srgbClr val="F16038"/>
    <a:srgbClr val="F58E72"/>
    <a:srgbClr val="70417F"/>
    <a:srgbClr val="92C83E"/>
    <a:srgbClr val="00486E"/>
    <a:srgbClr val="00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5"/>
    <p:restoredTop sz="94582"/>
  </p:normalViewPr>
  <p:slideViewPr>
    <p:cSldViewPr snapToGrid="0">
      <p:cViewPr varScale="1">
        <p:scale>
          <a:sx n="75" d="100"/>
          <a:sy n="75" d="100"/>
        </p:scale>
        <p:origin x="95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F390C-14FA-4813-8C67-2D6665CB786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5D090-BA02-4F73-AC62-92E90EE1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2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8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3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26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2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38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2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2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8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70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9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48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9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22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99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8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sical Instruments Crafts">
            <a:extLst>
              <a:ext uri="{FF2B5EF4-FFF2-40B4-BE49-F238E27FC236}">
                <a16:creationId xmlns:a16="http://schemas.microsoft.com/office/drawing/2014/main" id="{3E0B2FDE-E213-822B-BE67-CB40389106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7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9737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A315B04-B4BC-134E-BA6F-EE5445D62A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00" y="5992813"/>
            <a:ext cx="9144000" cy="738598"/>
          </a:xfrm>
        </p:spPr>
        <p:txBody>
          <a:bodyPr anchor="b">
            <a:normAutofit/>
          </a:bodyPr>
          <a:lstStyle>
            <a:lvl1pPr algn="l">
              <a:defRPr sz="36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Finding My Dance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8570271" y="-771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1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Header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4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5BF3-991E-4DBB-BC05-9615EE3D5E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/>
              <a:t>Finding My Dance</a:t>
            </a:r>
          </a:p>
        </p:txBody>
      </p:sp>
    </p:spTree>
    <p:extLst>
      <p:ext uri="{BB962C8B-B14F-4D97-AF65-F5344CB8AC3E}">
        <p14:creationId xmlns:p14="http://schemas.microsoft.com/office/powerpoint/2010/main" val="4086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Ria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got invited to perform a new dance at an upcoming festival. She is looking for some musicians who can create unique instruments for her dance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.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The instruments must be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loud enough for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Ria to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hear them on a stage that’s 6 meters away.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Today, you are going to put on your engineering hat to build some instruments for Ria’s dance performance. You will build an instrument in 25 minutes,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create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a rhythm to communicate choreography to Ria while she dances, and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 ensure that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the instrument can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be heard on a stage 6 meters away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B2389E-9B4A-D5F7-5EB2-C561817AE585}"/>
              </a:ext>
            </a:extLst>
          </p:cNvPr>
          <p:cNvGrpSpPr/>
          <p:nvPr/>
        </p:nvGrpSpPr>
        <p:grpSpPr>
          <a:xfrm>
            <a:off x="433430" y="5126635"/>
            <a:ext cx="6635970" cy="1731365"/>
            <a:chOff x="357824" y="5033870"/>
            <a:chExt cx="6635970" cy="17313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C3572E-B3F3-1F82-E44B-247D93F2C87F}"/>
                </a:ext>
              </a:extLst>
            </p:cNvPr>
            <p:cNvGrpSpPr/>
            <p:nvPr/>
          </p:nvGrpSpPr>
          <p:grpSpPr>
            <a:xfrm>
              <a:off x="357824" y="5033871"/>
              <a:ext cx="1194540" cy="1731364"/>
              <a:chOff x="0" y="4496"/>
              <a:chExt cx="850090" cy="1214413"/>
            </a:xfrm>
          </p:grpSpPr>
          <p:sp>
            <p:nvSpPr>
              <p:cNvPr id="15" name="Arrow: Chevron 7">
                <a:extLst>
                  <a:ext uri="{FF2B5EF4-FFF2-40B4-BE49-F238E27FC236}">
                    <a16:creationId xmlns:a16="http://schemas.microsoft.com/office/drawing/2014/main" id="{F87709DB-87F3-8830-28BD-5A6A3006279B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6" name="Arrow: Chevron 4">
                <a:extLst>
                  <a:ext uri="{FF2B5EF4-FFF2-40B4-BE49-F238E27FC236}">
                    <a16:creationId xmlns:a16="http://schemas.microsoft.com/office/drawing/2014/main" id="{C707AFD1-59B8-9FE9-C6F0-F5E100487DD5}"/>
                  </a:ext>
                </a:extLst>
              </p:cNvPr>
              <p:cNvSpPr txBox="1"/>
              <p:nvPr/>
            </p:nvSpPr>
            <p:spPr>
              <a:xfrm>
                <a:off x="0" y="573168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solidFill>
                      <a:sysClr val="window" lastClr="FFFFFF"/>
                    </a:solidFill>
                    <a:latin typeface="Calibri" panose="020F0502020204030204"/>
                  </a:rPr>
                  <a:t>Identify (</a:t>
                </a:r>
                <a:r>
                  <a:rPr lang="es-ES" sz="1600" dirty="0"/>
                  <a:t>Identificar)</a:t>
                </a:r>
                <a:endParaRPr lang="en-US" sz="1600" dirty="0">
                  <a:solidFill>
                    <a:sysClr val="window" lastClr="FFFFFF"/>
                  </a:solidFill>
                  <a:latin typeface="Calibri" panose="020F0502020204030204"/>
                </a:endParaRPr>
              </a:p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92FB75-EF0A-70A9-D7D4-1CF8ACEA65FA}"/>
                </a:ext>
              </a:extLst>
            </p:cNvPr>
            <p:cNvGrpSpPr/>
            <p:nvPr/>
          </p:nvGrpSpPr>
          <p:grpSpPr>
            <a:xfrm>
              <a:off x="1552363" y="5033870"/>
              <a:ext cx="5441431" cy="1125387"/>
              <a:chOff x="850089" y="5359"/>
              <a:chExt cx="5169710" cy="789368"/>
            </a:xfrm>
          </p:grpSpPr>
          <p:sp>
            <p:nvSpPr>
              <p:cNvPr id="13" name="Rectangle: Top Corners Rounded 10">
                <a:extLst>
                  <a:ext uri="{FF2B5EF4-FFF2-40B4-BE49-F238E27FC236}">
                    <a16:creationId xmlns:a16="http://schemas.microsoft.com/office/drawing/2014/main" id="{403B11DF-DFCD-00D8-B2D2-5D8001D17A43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ctangle: Top Corners Rounded 4">
                <a:extLst>
                  <a:ext uri="{FF2B5EF4-FFF2-40B4-BE49-F238E27FC236}">
                    <a16:creationId xmlns:a16="http://schemas.microsoft.com/office/drawing/2014/main" id="{FE35BCC6-EBC1-3EE4-6698-0019B04B5E27}"/>
                  </a:ext>
                </a:extLst>
              </p:cNvPr>
              <p:cNvSpPr txBox="1"/>
              <p:nvPr/>
            </p:nvSpPr>
            <p:spPr>
              <a:xfrm>
                <a:off x="850089" y="43893"/>
                <a:ext cx="5169709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What is the problem? </a:t>
                </a:r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¿Cuál es el problema?)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cs typeface="Arial" panose="020B0604020202020204" pitchFamily="34" charset="0"/>
                  </a:rPr>
                  <a:t>What are the rules? </a:t>
                </a: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(Criteria/Constraints) </a:t>
                </a:r>
              </a:p>
              <a:p>
                <a:pPr lvl="0"/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</a:t>
                </a:r>
                <a:r>
                  <a:rPr lang="es-ES" sz="1800" kern="1200" dirty="0">
                    <a:solidFill>
                      <a:schemeClr val="accent2"/>
                    </a:solidFill>
                    <a:latin typeface="+mj-lt"/>
                  </a:rPr>
                  <a:t>Cuáles</a:t>
                </a:r>
                <a:r>
                  <a:rPr lang="es-ES" dirty="0">
                    <a:solidFill>
                      <a:schemeClr val="accent2"/>
                    </a:solidFill>
                  </a:rPr>
                  <a:t> son las normas? (Criterios/Restricciones))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646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F16038"/>
                </a:solidFill>
              </a:rPr>
              <a:t>Problema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Ria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fue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invitada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a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realizar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un nuevo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baile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en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un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próximo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festival. Ella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está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buscando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algunos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músicos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que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puedan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crear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instrumentos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únicos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para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su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baile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. Los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instrumentos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deben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tener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el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volumen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suficiente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para que Ria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los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escuche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en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un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escenario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 a 6 metros de </a:t>
            </a:r>
            <a:r>
              <a:rPr lang="en-US" sz="2000" b="1" dirty="0" err="1">
                <a:solidFill>
                  <a:srgbClr val="F16038"/>
                </a:solidFill>
                <a:latin typeface="Arial"/>
                <a:cs typeface="Arial"/>
              </a:rPr>
              <a:t>distancia</a:t>
            </a:r>
            <a:r>
              <a:rPr lang="en-US" sz="2000" b="1" dirty="0">
                <a:solidFill>
                  <a:srgbClr val="F16038"/>
                </a:solidFill>
                <a:latin typeface="Arial"/>
                <a:cs typeface="Arial"/>
              </a:rPr>
              <a:t>.</a:t>
            </a:r>
          </a:p>
          <a:p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Hoy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te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vas a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poner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tu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sombrero de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ingeniero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para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construir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algunos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instrumentos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para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el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espectáculo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de danza de Ria.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Construirás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un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instrumento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en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25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minutos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,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crearás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un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ritmo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para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comunicarle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una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coreografía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a Ria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mientras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baila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y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te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asegurarás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de que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el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instrumento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se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pueda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escuchar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en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un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escenario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 a 6 metros de </a:t>
            </a:r>
            <a:r>
              <a:rPr lang="en-US" sz="1800" dirty="0" err="1">
                <a:solidFill>
                  <a:srgbClr val="F16038"/>
                </a:solidFill>
                <a:latin typeface="Arial"/>
                <a:cs typeface="Arial"/>
              </a:rPr>
              <a:t>distancia</a:t>
            </a:r>
            <a:r>
              <a:rPr lang="en-US" sz="1800" dirty="0">
                <a:solidFill>
                  <a:srgbClr val="F16038"/>
                </a:solidFill>
                <a:latin typeface="Arial"/>
                <a:cs typeface="Arial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B2389E-9B4A-D5F7-5EB2-C561817AE585}"/>
              </a:ext>
            </a:extLst>
          </p:cNvPr>
          <p:cNvGrpSpPr/>
          <p:nvPr/>
        </p:nvGrpSpPr>
        <p:grpSpPr>
          <a:xfrm>
            <a:off x="444909" y="5126635"/>
            <a:ext cx="6635970" cy="1731365"/>
            <a:chOff x="357824" y="5033870"/>
            <a:chExt cx="6635970" cy="17313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C3572E-B3F3-1F82-E44B-247D93F2C87F}"/>
                </a:ext>
              </a:extLst>
            </p:cNvPr>
            <p:cNvGrpSpPr/>
            <p:nvPr/>
          </p:nvGrpSpPr>
          <p:grpSpPr>
            <a:xfrm>
              <a:off x="357824" y="5033871"/>
              <a:ext cx="1194540" cy="1731364"/>
              <a:chOff x="0" y="4496"/>
              <a:chExt cx="850090" cy="1214413"/>
            </a:xfrm>
          </p:grpSpPr>
          <p:sp>
            <p:nvSpPr>
              <p:cNvPr id="15" name="Arrow: Chevron 7">
                <a:extLst>
                  <a:ext uri="{FF2B5EF4-FFF2-40B4-BE49-F238E27FC236}">
                    <a16:creationId xmlns:a16="http://schemas.microsoft.com/office/drawing/2014/main" id="{F87709DB-87F3-8830-28BD-5A6A3006279B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6" name="Arrow: Chevron 4">
                <a:extLst>
                  <a:ext uri="{FF2B5EF4-FFF2-40B4-BE49-F238E27FC236}">
                    <a16:creationId xmlns:a16="http://schemas.microsoft.com/office/drawing/2014/main" id="{C707AFD1-59B8-9FE9-C6F0-F5E100487DD5}"/>
                  </a:ext>
                </a:extLst>
              </p:cNvPr>
              <p:cNvSpPr txBox="1"/>
              <p:nvPr/>
            </p:nvSpPr>
            <p:spPr>
              <a:xfrm>
                <a:off x="0" y="573168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solidFill>
                      <a:sysClr val="window" lastClr="FFFFFF"/>
                    </a:solidFill>
                    <a:latin typeface="Calibri" panose="020F0502020204030204"/>
                  </a:rPr>
                  <a:t>Identify (</a:t>
                </a:r>
                <a:r>
                  <a:rPr lang="es-ES" sz="1600" dirty="0"/>
                  <a:t>Identificar)</a:t>
                </a:r>
                <a:endParaRPr lang="en-US" sz="1600" dirty="0">
                  <a:solidFill>
                    <a:sysClr val="window" lastClr="FFFFFF"/>
                  </a:solidFill>
                  <a:latin typeface="Calibri" panose="020F0502020204030204"/>
                </a:endParaRPr>
              </a:p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92FB75-EF0A-70A9-D7D4-1CF8ACEA65FA}"/>
                </a:ext>
              </a:extLst>
            </p:cNvPr>
            <p:cNvGrpSpPr/>
            <p:nvPr/>
          </p:nvGrpSpPr>
          <p:grpSpPr>
            <a:xfrm>
              <a:off x="1552362" y="5033870"/>
              <a:ext cx="5441432" cy="1125387"/>
              <a:chOff x="850088" y="5359"/>
              <a:chExt cx="5169711" cy="789368"/>
            </a:xfrm>
          </p:grpSpPr>
          <p:sp>
            <p:nvSpPr>
              <p:cNvPr id="13" name="Rectangle: Top Corners Rounded 10">
                <a:extLst>
                  <a:ext uri="{FF2B5EF4-FFF2-40B4-BE49-F238E27FC236}">
                    <a16:creationId xmlns:a16="http://schemas.microsoft.com/office/drawing/2014/main" id="{403B11DF-DFCD-00D8-B2D2-5D8001D17A43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ctangle: Top Corners Rounded 4">
                <a:extLst>
                  <a:ext uri="{FF2B5EF4-FFF2-40B4-BE49-F238E27FC236}">
                    <a16:creationId xmlns:a16="http://schemas.microsoft.com/office/drawing/2014/main" id="{FE35BCC6-EBC1-3EE4-6698-0019B04B5E27}"/>
                  </a:ext>
                </a:extLst>
              </p:cNvPr>
              <p:cNvSpPr txBox="1"/>
              <p:nvPr/>
            </p:nvSpPr>
            <p:spPr>
              <a:xfrm>
                <a:off x="850088" y="43893"/>
                <a:ext cx="5169710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What is the problem? </a:t>
                </a:r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¿Cuál es el problema?)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cs typeface="Arial" panose="020B0604020202020204" pitchFamily="34" charset="0"/>
                  </a:rPr>
                  <a:t>What are the rules? </a:t>
                </a: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(Criteria/Constraints) </a:t>
                </a:r>
              </a:p>
              <a:p>
                <a:pPr lvl="0"/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</a:t>
                </a:r>
                <a:r>
                  <a:rPr lang="es-ES" sz="1800" kern="1200" dirty="0">
                    <a:solidFill>
                      <a:schemeClr val="accent2"/>
                    </a:solidFill>
                    <a:latin typeface="+mj-lt"/>
                  </a:rPr>
                  <a:t>Cuáles</a:t>
                </a:r>
                <a:r>
                  <a:rPr lang="es-ES" dirty="0">
                    <a:solidFill>
                      <a:schemeClr val="accent2"/>
                    </a:solidFill>
                  </a:rPr>
                  <a:t> son las normas? (Criterios/Restricciones))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7102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04" y="344640"/>
            <a:ext cx="8867226" cy="1325563"/>
          </a:xfrm>
        </p:spPr>
        <p:txBody>
          <a:bodyPr/>
          <a:lstStyle/>
          <a:p>
            <a:r>
              <a:rPr lang="en-US" dirty="0"/>
              <a:t>Criteria: (Desired Outcomes)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Criterios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Resultados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Deseados</a:t>
            </a:r>
            <a:r>
              <a:rPr lang="en-US" dirty="0">
                <a:solidFill>
                  <a:schemeClr val="accent2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7824" y="1508125"/>
            <a:ext cx="11834176" cy="4351338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A successful instrument design should include the following:</a:t>
            </a:r>
            <a:endParaRPr lang="en-US" sz="1600" b="1" dirty="0">
              <a:solidFill>
                <a:srgbClr val="000000"/>
              </a:solidFill>
              <a:cs typeface="Arial"/>
            </a:endParaRPr>
          </a:p>
          <a:p>
            <a:endParaRPr lang="en-US" sz="1600" b="1" dirty="0">
              <a:solidFill>
                <a:srgbClr val="000000"/>
              </a:solidFill>
              <a:latin typeface="Arial"/>
              <a:ea typeface="Malgun Gothic"/>
              <a:cs typeface="Arial" panose="020B0604020202020204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A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 height of 20 centimeters tall or wide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At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 least 5 different materials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Be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played without falling apart for 30 seconds during the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test 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Be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 heard from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6 meters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away when played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Create a rhythm that communicates choreography to Ria during the dance</a:t>
            </a: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  <a:latin typeface="Arial"/>
              <a:ea typeface="Malgun Gothic"/>
              <a:cs typeface="Times New Roman"/>
            </a:endParaRP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Bonus Points: The greater the number of different materials used to build the instrument the more bonus points students will receive.</a:t>
            </a:r>
            <a:endParaRPr lang="en-US" dirty="0"/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  <a:p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Un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diseño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instrumento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exitoso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debe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incluir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lo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siguiente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:</a:t>
            </a:r>
            <a:endParaRPr lang="es" sz="1600" b="1" dirty="0">
              <a:solidFill>
                <a:srgbClr val="F16038"/>
              </a:solidFill>
              <a:ea typeface="+mn-lt"/>
              <a:cs typeface="+mn-lt"/>
            </a:endParaRPr>
          </a:p>
          <a:p>
            <a:pPr lvl="1"/>
            <a:endParaRPr lang="e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Una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altura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de 20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centímetros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de alto o ancho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Al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menos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5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materiales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diferentes</a:t>
            </a:r>
            <a:endParaRPr lang="en-U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Juega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sin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desmoronarse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durante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30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segundos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durante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la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prueba</a:t>
            </a:r>
            <a:endParaRPr lang="en-U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Ser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escuchado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a 6 metros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distancia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cuando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se reproduce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Crea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un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ritmo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que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comunique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la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coreografía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a Ria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durante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el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baile</a:t>
            </a:r>
            <a:endParaRPr lang="en-U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/>
            <a:endParaRPr lang="en-US" sz="1400" b="1" dirty="0">
              <a:solidFill>
                <a:srgbClr val="F16038"/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Puntos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Bonificación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: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Cuanto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mayor sea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el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número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diferentes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materiales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utilizados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para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construir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el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instrumento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más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puntos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bonificación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recibirán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los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estudiantes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rgbClr val="F16038"/>
              </a:solidFill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A7503-B9A9-13CF-026E-197BC9418FF6}"/>
              </a:ext>
            </a:extLst>
          </p:cNvPr>
          <p:cNvGrpSpPr/>
          <p:nvPr/>
        </p:nvGrpSpPr>
        <p:grpSpPr>
          <a:xfrm>
            <a:off x="357824" y="5111129"/>
            <a:ext cx="6635970" cy="1731365"/>
            <a:chOff x="357824" y="5033870"/>
            <a:chExt cx="6635970" cy="17313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2D17F0-C021-6A93-48ED-47CAAE0FB37F}"/>
                </a:ext>
              </a:extLst>
            </p:cNvPr>
            <p:cNvGrpSpPr/>
            <p:nvPr/>
          </p:nvGrpSpPr>
          <p:grpSpPr>
            <a:xfrm>
              <a:off x="357824" y="5033871"/>
              <a:ext cx="1194540" cy="1731364"/>
              <a:chOff x="0" y="4496"/>
              <a:chExt cx="850090" cy="1214413"/>
            </a:xfrm>
          </p:grpSpPr>
          <p:sp>
            <p:nvSpPr>
              <p:cNvPr id="9" name="Arrow: Chevron 7">
                <a:extLst>
                  <a:ext uri="{FF2B5EF4-FFF2-40B4-BE49-F238E27FC236}">
                    <a16:creationId xmlns:a16="http://schemas.microsoft.com/office/drawing/2014/main" id="{1198A66F-3AA6-A0E0-D560-02E022F44514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Arrow: Chevron 4">
                <a:extLst>
                  <a:ext uri="{FF2B5EF4-FFF2-40B4-BE49-F238E27FC236}">
                    <a16:creationId xmlns:a16="http://schemas.microsoft.com/office/drawing/2014/main" id="{CEA6E451-0404-D8F4-5E18-38645B79D04B}"/>
                  </a:ext>
                </a:extLst>
              </p:cNvPr>
              <p:cNvSpPr txBox="1"/>
              <p:nvPr/>
            </p:nvSpPr>
            <p:spPr>
              <a:xfrm>
                <a:off x="0" y="573168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>
                    <a:solidFill>
                      <a:sysClr val="window" lastClr="FFFFFF"/>
                    </a:solidFill>
                    <a:latin typeface="Calibri" panose="020F0502020204030204"/>
                  </a:rPr>
                  <a:t>Identify (</a:t>
                </a:r>
                <a:r>
                  <a:rPr lang="es-ES" sz="1600"/>
                  <a:t>Identificar)</a:t>
                </a:r>
                <a:endParaRPr lang="en-US" sz="1600">
                  <a:solidFill>
                    <a:sysClr val="window" lastClr="FFFFFF"/>
                  </a:solidFill>
                  <a:latin typeface="Calibri" panose="020F0502020204030204"/>
                </a:endParaRPr>
              </a:p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1B40A-F8BA-5EB2-62DB-6DD14E278932}"/>
                </a:ext>
              </a:extLst>
            </p:cNvPr>
            <p:cNvGrpSpPr/>
            <p:nvPr/>
          </p:nvGrpSpPr>
          <p:grpSpPr>
            <a:xfrm>
              <a:off x="1552362" y="5033870"/>
              <a:ext cx="5441432" cy="1125387"/>
              <a:chOff x="850088" y="5359"/>
              <a:chExt cx="5169711" cy="789368"/>
            </a:xfrm>
          </p:grpSpPr>
          <p:sp>
            <p:nvSpPr>
              <p:cNvPr id="7" name="Rectangle: Top Corners Rounded 10">
                <a:extLst>
                  <a:ext uri="{FF2B5EF4-FFF2-40B4-BE49-F238E27FC236}">
                    <a16:creationId xmlns:a16="http://schemas.microsoft.com/office/drawing/2014/main" id="{15BB0975-FF3F-F39D-22D5-9E50A901F718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ectangle: Top Corners Rounded 4">
                <a:extLst>
                  <a:ext uri="{FF2B5EF4-FFF2-40B4-BE49-F238E27FC236}">
                    <a16:creationId xmlns:a16="http://schemas.microsoft.com/office/drawing/2014/main" id="{4E7F66A7-DB6A-08A7-EC0D-3A2ABE814407}"/>
                  </a:ext>
                </a:extLst>
              </p:cNvPr>
              <p:cNvSpPr txBox="1"/>
              <p:nvPr/>
            </p:nvSpPr>
            <p:spPr>
              <a:xfrm>
                <a:off x="850088" y="43893"/>
                <a:ext cx="5169710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What is the problem? </a:t>
                </a:r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¿Cuál es el problema?)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cs typeface="Arial" panose="020B0604020202020204" pitchFamily="34" charset="0"/>
                  </a:rPr>
                  <a:t>What are the rules? </a:t>
                </a: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(Criteria/Constraints) </a:t>
                </a:r>
              </a:p>
              <a:p>
                <a:pPr lvl="0"/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</a:t>
                </a:r>
                <a:r>
                  <a:rPr lang="es-ES" sz="1800" kern="1200" dirty="0">
                    <a:solidFill>
                      <a:schemeClr val="accent2"/>
                    </a:solidFill>
                    <a:latin typeface="+mj-lt"/>
                  </a:rPr>
                  <a:t>Cuáles</a:t>
                </a:r>
                <a:r>
                  <a:rPr lang="es-ES" dirty="0">
                    <a:solidFill>
                      <a:schemeClr val="accent2"/>
                    </a:solidFill>
                  </a:rPr>
                  <a:t> son las normas? (Criterios/Restricciones))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590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Constraints: (Limitations)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u="sng" dirty="0">
                <a:solidFill>
                  <a:srgbClr val="000000"/>
                </a:solidFill>
              </a:rPr>
              <a:t>Time Limit</a:t>
            </a:r>
            <a:r>
              <a:rPr lang="en-US" sz="2400" dirty="0">
                <a:solidFill>
                  <a:srgbClr val="000000"/>
                </a:solidFill>
              </a:rPr>
              <a:t>: You will have 25 minutes to build the instrument.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Materials</a:t>
            </a:r>
            <a:r>
              <a:rPr lang="en-US" sz="2400" dirty="0">
                <a:solidFill>
                  <a:srgbClr val="000000"/>
                </a:solidFill>
              </a:rPr>
              <a:t>: You will use no more than 20 items to build your instrument.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Counters: </a:t>
            </a:r>
            <a:r>
              <a:rPr lang="en-US" sz="2400" dirty="0">
                <a:solidFill>
                  <a:srgbClr val="000000"/>
                </a:solidFill>
              </a:rPr>
              <a:t>You will have 20 counters to complete this challenge.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Collaboration</a:t>
            </a:r>
            <a:r>
              <a:rPr lang="en-US" sz="2400" dirty="0">
                <a:solidFill>
                  <a:srgbClr val="000000"/>
                </a:solidFill>
              </a:rPr>
              <a:t>: One design element from each team member must be used in the final design.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Redesign</a:t>
            </a:r>
            <a:r>
              <a:rPr lang="en-US" sz="2400" dirty="0">
                <a:solidFill>
                  <a:srgbClr val="000000"/>
                </a:solidFill>
              </a:rPr>
              <a:t>: Each team can test their prototype as many times as needed during the 25-minute design phase.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78D05E-5B2E-C0A6-E074-2D5A974316E5}"/>
              </a:ext>
            </a:extLst>
          </p:cNvPr>
          <p:cNvGrpSpPr/>
          <p:nvPr/>
        </p:nvGrpSpPr>
        <p:grpSpPr>
          <a:xfrm>
            <a:off x="326293" y="5126635"/>
            <a:ext cx="6635970" cy="1731365"/>
            <a:chOff x="357824" y="5033870"/>
            <a:chExt cx="6635970" cy="17313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7B9859-9598-1BDE-69FE-B41BFA1A3E6A}"/>
                </a:ext>
              </a:extLst>
            </p:cNvPr>
            <p:cNvGrpSpPr/>
            <p:nvPr/>
          </p:nvGrpSpPr>
          <p:grpSpPr>
            <a:xfrm>
              <a:off x="357824" y="5033871"/>
              <a:ext cx="1194540" cy="1731364"/>
              <a:chOff x="0" y="4496"/>
              <a:chExt cx="850090" cy="1214413"/>
            </a:xfrm>
          </p:grpSpPr>
          <p:sp>
            <p:nvSpPr>
              <p:cNvPr id="9" name="Arrow: Chevron 7">
                <a:extLst>
                  <a:ext uri="{FF2B5EF4-FFF2-40B4-BE49-F238E27FC236}">
                    <a16:creationId xmlns:a16="http://schemas.microsoft.com/office/drawing/2014/main" id="{AB5D0FD4-3FAD-11E5-065D-FE3C993B1E37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Arrow: Chevron 4">
                <a:extLst>
                  <a:ext uri="{FF2B5EF4-FFF2-40B4-BE49-F238E27FC236}">
                    <a16:creationId xmlns:a16="http://schemas.microsoft.com/office/drawing/2014/main" id="{217FEFFE-9629-7718-A6CD-3FAA964C42F3}"/>
                  </a:ext>
                </a:extLst>
              </p:cNvPr>
              <p:cNvSpPr txBox="1"/>
              <p:nvPr/>
            </p:nvSpPr>
            <p:spPr>
              <a:xfrm>
                <a:off x="0" y="573168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>
                    <a:solidFill>
                      <a:sysClr val="window" lastClr="FFFFFF"/>
                    </a:solidFill>
                    <a:latin typeface="Calibri" panose="020F0502020204030204"/>
                  </a:rPr>
                  <a:t>Identify (</a:t>
                </a:r>
                <a:r>
                  <a:rPr lang="es-ES" sz="1600"/>
                  <a:t>Identificar)</a:t>
                </a:r>
                <a:endParaRPr lang="en-US" sz="1600">
                  <a:solidFill>
                    <a:sysClr val="window" lastClr="FFFFFF"/>
                  </a:solidFill>
                  <a:latin typeface="Calibri" panose="020F0502020204030204"/>
                </a:endParaRPr>
              </a:p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24475C-E015-1DF4-294B-DA87CCAB5F06}"/>
                </a:ext>
              </a:extLst>
            </p:cNvPr>
            <p:cNvGrpSpPr/>
            <p:nvPr/>
          </p:nvGrpSpPr>
          <p:grpSpPr>
            <a:xfrm>
              <a:off x="1552362" y="5033870"/>
              <a:ext cx="5441432" cy="1125387"/>
              <a:chOff x="850088" y="5359"/>
              <a:chExt cx="5169711" cy="789368"/>
            </a:xfrm>
          </p:grpSpPr>
          <p:sp>
            <p:nvSpPr>
              <p:cNvPr id="7" name="Rectangle: Top Corners Rounded 10">
                <a:extLst>
                  <a:ext uri="{FF2B5EF4-FFF2-40B4-BE49-F238E27FC236}">
                    <a16:creationId xmlns:a16="http://schemas.microsoft.com/office/drawing/2014/main" id="{2A1F9B7E-1654-7BBB-95AF-0E703E0E8DF9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ectangle: Top Corners Rounded 4">
                <a:extLst>
                  <a:ext uri="{FF2B5EF4-FFF2-40B4-BE49-F238E27FC236}">
                    <a16:creationId xmlns:a16="http://schemas.microsoft.com/office/drawing/2014/main" id="{59444C9B-56FF-B2E2-4D9B-3EF7FA87F6C2}"/>
                  </a:ext>
                </a:extLst>
              </p:cNvPr>
              <p:cNvSpPr txBox="1"/>
              <p:nvPr/>
            </p:nvSpPr>
            <p:spPr>
              <a:xfrm>
                <a:off x="850088" y="43893"/>
                <a:ext cx="5169710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What is the problem? </a:t>
                </a:r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¿Cuál es el problema?)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cs typeface="Arial" panose="020B0604020202020204" pitchFamily="34" charset="0"/>
                  </a:rPr>
                  <a:t>What are the rules? </a:t>
                </a: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(Criteria/Constraints) </a:t>
                </a:r>
              </a:p>
              <a:p>
                <a:pPr lvl="0"/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</a:t>
                </a:r>
                <a:r>
                  <a:rPr lang="es-ES" sz="1800" kern="1200" dirty="0">
                    <a:solidFill>
                      <a:schemeClr val="accent2"/>
                    </a:solidFill>
                    <a:latin typeface="+mj-lt"/>
                  </a:rPr>
                  <a:t>Cuáles</a:t>
                </a:r>
                <a:r>
                  <a:rPr lang="es-ES" dirty="0">
                    <a:solidFill>
                      <a:schemeClr val="accent2"/>
                    </a:solidFill>
                  </a:rPr>
                  <a:t> son las normas? (Criterios/Restricciones))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6123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accent2"/>
                </a:solidFill>
              </a:rPr>
              <a:t>Restricciones</a:t>
            </a:r>
            <a:r>
              <a:rPr lang="en-US">
                <a:solidFill>
                  <a:schemeClr val="accent2"/>
                </a:solidFill>
              </a:rPr>
              <a:t>: (</a:t>
            </a:r>
            <a:r>
              <a:rPr lang="en-US" err="1">
                <a:solidFill>
                  <a:schemeClr val="accent2"/>
                </a:solidFill>
              </a:rPr>
              <a:t>Limitaciones</a:t>
            </a:r>
            <a:r>
              <a:rPr lang="en-US">
                <a:solidFill>
                  <a:schemeClr val="accent2"/>
                </a:solidFill>
              </a:rPr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>
                <a:solidFill>
                  <a:schemeClr val="accent2"/>
                </a:solidFill>
              </a:rPr>
              <a:t>Límite</a:t>
            </a:r>
            <a:r>
              <a:rPr lang="en-US" sz="2400" u="sng" dirty="0">
                <a:solidFill>
                  <a:schemeClr val="accent2"/>
                </a:solidFill>
              </a:rPr>
              <a:t> de </a:t>
            </a:r>
            <a:r>
              <a:rPr lang="en-US" sz="2400" u="sng" dirty="0" err="1">
                <a:solidFill>
                  <a:schemeClr val="accent2"/>
                </a:solidFill>
              </a:rPr>
              <a:t>Tiempo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  <a:r>
              <a:rPr lang="en-US" sz="2400" dirty="0" err="1">
                <a:solidFill>
                  <a:schemeClr val="accent2"/>
                </a:solidFill>
              </a:rPr>
              <a:t>Tendrás</a:t>
            </a:r>
            <a:r>
              <a:rPr lang="en-US" sz="2400" dirty="0">
                <a:solidFill>
                  <a:schemeClr val="accent2"/>
                </a:solidFill>
              </a:rPr>
              <a:t> 25 </a:t>
            </a:r>
            <a:r>
              <a:rPr lang="en-US" sz="2400" dirty="0" err="1">
                <a:solidFill>
                  <a:schemeClr val="accent2"/>
                </a:solidFill>
              </a:rPr>
              <a:t>minutos</a:t>
            </a:r>
            <a:r>
              <a:rPr lang="en-US" sz="2400" dirty="0">
                <a:solidFill>
                  <a:schemeClr val="accent2"/>
                </a:solidFill>
              </a:rPr>
              <a:t> para </a:t>
            </a:r>
            <a:r>
              <a:rPr lang="en-US" sz="2400" dirty="0" err="1">
                <a:solidFill>
                  <a:schemeClr val="accent2"/>
                </a:solidFill>
              </a:rPr>
              <a:t>construir</a:t>
            </a:r>
            <a:r>
              <a:rPr lang="en-US" sz="2400" dirty="0">
                <a:solidFill>
                  <a:schemeClr val="accent2"/>
                </a:solidFill>
              </a:rPr>
              <a:t> la </a:t>
            </a:r>
            <a:r>
              <a:rPr lang="es-ES" sz="2400" dirty="0">
                <a:solidFill>
                  <a:schemeClr val="accent2"/>
                </a:solidFill>
              </a:rPr>
              <a:t>instrumento.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u="sng" dirty="0" err="1">
                <a:solidFill>
                  <a:schemeClr val="accent2"/>
                </a:solidFill>
              </a:rPr>
              <a:t>Materiales</a:t>
            </a:r>
            <a:r>
              <a:rPr lang="en-US" sz="2400" u="sng" dirty="0">
                <a:solidFill>
                  <a:schemeClr val="accent2"/>
                </a:solidFill>
              </a:rPr>
              <a:t>:</a:t>
            </a:r>
            <a:r>
              <a:rPr lang="en-US" sz="2400" dirty="0">
                <a:solidFill>
                  <a:schemeClr val="accent2"/>
                </a:solidFill>
              </a:rPr>
              <a:t> No </a:t>
            </a:r>
            <a:r>
              <a:rPr lang="en-US" sz="2400" dirty="0" err="1">
                <a:solidFill>
                  <a:schemeClr val="accent2"/>
                </a:solidFill>
              </a:rPr>
              <a:t>utilizará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más</a:t>
            </a:r>
            <a:r>
              <a:rPr lang="en-US" sz="2400" dirty="0">
                <a:solidFill>
                  <a:schemeClr val="accent2"/>
                </a:solidFill>
              </a:rPr>
              <a:t> de 20 </a:t>
            </a:r>
            <a:r>
              <a:rPr lang="en-US" sz="2400" dirty="0" err="1">
                <a:solidFill>
                  <a:schemeClr val="accent2"/>
                </a:solidFill>
              </a:rPr>
              <a:t>elementos</a:t>
            </a:r>
            <a:r>
              <a:rPr lang="en-US" sz="2400" dirty="0">
                <a:solidFill>
                  <a:schemeClr val="accent2"/>
                </a:solidFill>
              </a:rPr>
              <a:t> para </a:t>
            </a:r>
            <a:r>
              <a:rPr lang="en-US" sz="2400" dirty="0" err="1">
                <a:solidFill>
                  <a:schemeClr val="accent2"/>
                </a:solidFill>
              </a:rPr>
              <a:t>construir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tu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s-ES" sz="2400" dirty="0">
                <a:solidFill>
                  <a:schemeClr val="accent2"/>
                </a:solidFill>
              </a:rPr>
              <a:t>instrumento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400" u="sng" dirty="0" err="1">
                <a:solidFill>
                  <a:schemeClr val="accent2"/>
                </a:solidFill>
              </a:rPr>
              <a:t>Contadores</a:t>
            </a:r>
            <a:r>
              <a:rPr lang="en-US" sz="2400" u="sng" dirty="0">
                <a:solidFill>
                  <a:schemeClr val="accent2"/>
                </a:solidFill>
              </a:rPr>
              <a:t>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Tendrás</a:t>
            </a:r>
            <a:r>
              <a:rPr lang="en-US" sz="2400" dirty="0">
                <a:solidFill>
                  <a:schemeClr val="accent2"/>
                </a:solidFill>
              </a:rPr>
              <a:t> 20 </a:t>
            </a:r>
            <a:r>
              <a:rPr lang="en-US" sz="2400" dirty="0" err="1">
                <a:solidFill>
                  <a:schemeClr val="accent2"/>
                </a:solidFill>
              </a:rPr>
              <a:t>contadores</a:t>
            </a:r>
            <a:r>
              <a:rPr lang="en-US" sz="2400" dirty="0">
                <a:solidFill>
                  <a:schemeClr val="accent2"/>
                </a:solidFill>
              </a:rPr>
              <a:t> para </a:t>
            </a:r>
            <a:r>
              <a:rPr lang="en-US" sz="2400" dirty="0" err="1">
                <a:solidFill>
                  <a:schemeClr val="accent2"/>
                </a:solidFill>
              </a:rPr>
              <a:t>completar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este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desafío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400" u="sng" dirty="0" err="1">
                <a:solidFill>
                  <a:schemeClr val="accent2"/>
                </a:solidFill>
              </a:rPr>
              <a:t>Colaboración</a:t>
            </a:r>
            <a:r>
              <a:rPr lang="en-US" sz="2400" u="sng" dirty="0">
                <a:solidFill>
                  <a:schemeClr val="accent2"/>
                </a:solidFill>
              </a:rPr>
              <a:t>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s-ES" sz="2400" dirty="0">
                <a:solidFill>
                  <a:schemeClr val="accent2"/>
                </a:solidFill>
              </a:rPr>
              <a:t>Se debe utilizar un elemento de diseño de cada miembro del equipo en el diseño final.</a:t>
            </a:r>
          </a:p>
          <a:p>
            <a:r>
              <a:rPr lang="en-US" sz="2400" u="sng" dirty="0" err="1">
                <a:solidFill>
                  <a:schemeClr val="accent2"/>
                </a:solidFill>
              </a:rPr>
              <a:t>Rediseño</a:t>
            </a:r>
            <a:r>
              <a:rPr lang="en-US" sz="2400" u="sng" dirty="0">
                <a:solidFill>
                  <a:schemeClr val="accent2"/>
                </a:solidFill>
              </a:rPr>
              <a:t>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Cada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equipo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puede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probar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su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prototipo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tantas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veces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como</a:t>
            </a:r>
            <a:r>
              <a:rPr lang="en-US" sz="2400" dirty="0">
                <a:solidFill>
                  <a:schemeClr val="accent2"/>
                </a:solidFill>
              </a:rPr>
              <a:t> sea </a:t>
            </a:r>
            <a:r>
              <a:rPr lang="en-US" sz="2400" dirty="0" err="1">
                <a:solidFill>
                  <a:schemeClr val="accent2"/>
                </a:solidFill>
              </a:rPr>
              <a:t>necesario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durante</a:t>
            </a:r>
            <a:r>
              <a:rPr lang="en-US" sz="2400" dirty="0">
                <a:solidFill>
                  <a:schemeClr val="accent2"/>
                </a:solidFill>
              </a:rPr>
              <a:t> la </a:t>
            </a:r>
            <a:r>
              <a:rPr lang="en-US" sz="2400" dirty="0" err="1">
                <a:solidFill>
                  <a:schemeClr val="accent2"/>
                </a:solidFill>
              </a:rPr>
              <a:t>fase</a:t>
            </a:r>
            <a:r>
              <a:rPr lang="en-US" sz="2400" dirty="0">
                <a:solidFill>
                  <a:schemeClr val="accent2"/>
                </a:solidFill>
              </a:rPr>
              <a:t> de </a:t>
            </a:r>
            <a:r>
              <a:rPr lang="en-US" sz="2400" dirty="0" err="1">
                <a:solidFill>
                  <a:schemeClr val="accent2"/>
                </a:solidFill>
              </a:rPr>
              <a:t>diseño</a:t>
            </a:r>
            <a:r>
              <a:rPr lang="en-US" sz="2400" dirty="0">
                <a:solidFill>
                  <a:schemeClr val="accent2"/>
                </a:solidFill>
              </a:rPr>
              <a:t> de 25 </a:t>
            </a:r>
            <a:r>
              <a:rPr lang="en-US" sz="2400" dirty="0" err="1">
                <a:solidFill>
                  <a:schemeClr val="accent2"/>
                </a:solidFill>
              </a:rPr>
              <a:t>minutos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78D05E-5B2E-C0A6-E074-2D5A974316E5}"/>
              </a:ext>
            </a:extLst>
          </p:cNvPr>
          <p:cNvGrpSpPr/>
          <p:nvPr/>
        </p:nvGrpSpPr>
        <p:grpSpPr>
          <a:xfrm>
            <a:off x="357824" y="5133886"/>
            <a:ext cx="6635970" cy="1731365"/>
            <a:chOff x="357824" y="5033870"/>
            <a:chExt cx="6635970" cy="17313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7B9859-9598-1BDE-69FE-B41BFA1A3E6A}"/>
                </a:ext>
              </a:extLst>
            </p:cNvPr>
            <p:cNvGrpSpPr/>
            <p:nvPr/>
          </p:nvGrpSpPr>
          <p:grpSpPr>
            <a:xfrm>
              <a:off x="357824" y="5033871"/>
              <a:ext cx="1194540" cy="1731364"/>
              <a:chOff x="0" y="4496"/>
              <a:chExt cx="850090" cy="1214413"/>
            </a:xfrm>
          </p:grpSpPr>
          <p:sp>
            <p:nvSpPr>
              <p:cNvPr id="9" name="Arrow: Chevron 7">
                <a:extLst>
                  <a:ext uri="{FF2B5EF4-FFF2-40B4-BE49-F238E27FC236}">
                    <a16:creationId xmlns:a16="http://schemas.microsoft.com/office/drawing/2014/main" id="{AB5D0FD4-3FAD-11E5-065D-FE3C993B1E37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Arrow: Chevron 4">
                <a:extLst>
                  <a:ext uri="{FF2B5EF4-FFF2-40B4-BE49-F238E27FC236}">
                    <a16:creationId xmlns:a16="http://schemas.microsoft.com/office/drawing/2014/main" id="{217FEFFE-9629-7718-A6CD-3FAA964C42F3}"/>
                  </a:ext>
                </a:extLst>
              </p:cNvPr>
              <p:cNvSpPr txBox="1"/>
              <p:nvPr/>
            </p:nvSpPr>
            <p:spPr>
              <a:xfrm>
                <a:off x="0" y="573168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solidFill>
                      <a:sysClr val="window" lastClr="FFFFFF"/>
                    </a:solidFill>
                    <a:latin typeface="Calibri" panose="020F0502020204030204"/>
                  </a:rPr>
                  <a:t>Identify (</a:t>
                </a:r>
                <a:r>
                  <a:rPr lang="es-ES" sz="1600" dirty="0"/>
                  <a:t>Identificar)</a:t>
                </a:r>
                <a:endParaRPr lang="en-US" sz="1600" dirty="0">
                  <a:solidFill>
                    <a:sysClr val="window" lastClr="FFFFFF"/>
                  </a:solidFill>
                  <a:latin typeface="Calibri" panose="020F0502020204030204"/>
                </a:endParaRPr>
              </a:p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24475C-E015-1DF4-294B-DA87CCAB5F06}"/>
                </a:ext>
              </a:extLst>
            </p:cNvPr>
            <p:cNvGrpSpPr/>
            <p:nvPr/>
          </p:nvGrpSpPr>
          <p:grpSpPr>
            <a:xfrm>
              <a:off x="1552362" y="5033870"/>
              <a:ext cx="5441432" cy="1125387"/>
              <a:chOff x="850088" y="5359"/>
              <a:chExt cx="5169711" cy="789368"/>
            </a:xfrm>
          </p:grpSpPr>
          <p:sp>
            <p:nvSpPr>
              <p:cNvPr id="7" name="Rectangle: Top Corners Rounded 10">
                <a:extLst>
                  <a:ext uri="{FF2B5EF4-FFF2-40B4-BE49-F238E27FC236}">
                    <a16:creationId xmlns:a16="http://schemas.microsoft.com/office/drawing/2014/main" id="{2A1F9B7E-1654-7BBB-95AF-0E703E0E8DF9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ectangle: Top Corners Rounded 4">
                <a:extLst>
                  <a:ext uri="{FF2B5EF4-FFF2-40B4-BE49-F238E27FC236}">
                    <a16:creationId xmlns:a16="http://schemas.microsoft.com/office/drawing/2014/main" id="{59444C9B-56FF-B2E2-4D9B-3EF7FA87F6C2}"/>
                  </a:ext>
                </a:extLst>
              </p:cNvPr>
              <p:cNvSpPr txBox="1"/>
              <p:nvPr/>
            </p:nvSpPr>
            <p:spPr>
              <a:xfrm>
                <a:off x="850088" y="43893"/>
                <a:ext cx="5169710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What is the problem? </a:t>
                </a:r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¿Cuál es el problema?)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cs typeface="Arial" panose="020B0604020202020204" pitchFamily="34" charset="0"/>
                  </a:rPr>
                  <a:t>What are the rules? </a:t>
                </a: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(Criteria/Constraints) </a:t>
                </a:r>
              </a:p>
              <a:p>
                <a:pPr lvl="0"/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</a:t>
                </a:r>
                <a:r>
                  <a:rPr lang="es-ES" sz="1800" kern="1200" dirty="0">
                    <a:solidFill>
                      <a:schemeClr val="accent2"/>
                    </a:solidFill>
                    <a:latin typeface="+mj-lt"/>
                  </a:rPr>
                  <a:t>Cuáles</a:t>
                </a:r>
                <a:r>
                  <a:rPr lang="es-ES" dirty="0">
                    <a:solidFill>
                      <a:schemeClr val="accent2"/>
                    </a:solidFill>
                  </a:rPr>
                  <a:t> son las normas? (Criterios/Restricciones))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0818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D52E-242E-4DF8-83B4-066B1143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Materials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Explorar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Materiales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4BE538-288C-4778-854C-FD65D9C01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68801"/>
              </p:ext>
            </p:extLst>
          </p:nvPr>
        </p:nvGraphicFramePr>
        <p:xfrm>
          <a:off x="4476750" y="1599708"/>
          <a:ext cx="6038019" cy="374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348">
                  <a:extLst>
                    <a:ext uri="{9D8B030D-6E8A-4147-A177-3AD203B41FA5}">
                      <a16:colId xmlns:a16="http://schemas.microsoft.com/office/drawing/2014/main" val="685035288"/>
                    </a:ext>
                  </a:extLst>
                </a:gridCol>
                <a:gridCol w="2347671">
                  <a:extLst>
                    <a:ext uri="{9D8B030D-6E8A-4147-A177-3AD203B41FA5}">
                      <a16:colId xmlns:a16="http://schemas.microsoft.com/office/drawing/2014/main" val="3675114989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effectLst/>
                        </a:rPr>
                        <a:t>Materials (Materiales)​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effectLst/>
                        </a:rPr>
                        <a:t>Cost (Costo)​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5834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 Paper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Papel de Construcción)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per sheet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0128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Toilet Paper Rolls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Rollo de Cartón)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per roll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05285"/>
                  </a:ext>
                </a:extLst>
              </a:tr>
              <a:tr h="3635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Scotch Tape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(C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inta Adhesiva)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5 counters per roll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1057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Glue Sticks 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(Barras de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Pegamento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counters per stick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105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Pony Beads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(Perlas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Poni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counters per 5 beads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28134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Scissors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(Tijeras)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per pair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595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Markers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Marcadores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per marker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9668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Plastic Eggs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(Huevos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Plastico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2 counters per egg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9717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Plastic Spoon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(Cuchara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Plástico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counters per spoon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26759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Rubber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Bands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Bandas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Goma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per band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3786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Popsicle Sticks 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(P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alitos de Helados)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per 2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807493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37AEFB9B-E7B6-E063-C5CD-AC5549EE80FF}"/>
              </a:ext>
            </a:extLst>
          </p:cNvPr>
          <p:cNvGrpSpPr/>
          <p:nvPr/>
        </p:nvGrpSpPr>
        <p:grpSpPr>
          <a:xfrm>
            <a:off x="366127" y="5453003"/>
            <a:ext cx="7129632" cy="1761345"/>
            <a:chOff x="357824" y="5014383"/>
            <a:chExt cx="7129632" cy="176134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8536646-6406-FE4A-B24C-20A71FDD0EAA}"/>
                </a:ext>
              </a:extLst>
            </p:cNvPr>
            <p:cNvGrpSpPr/>
            <p:nvPr/>
          </p:nvGrpSpPr>
          <p:grpSpPr>
            <a:xfrm>
              <a:off x="357824" y="5014385"/>
              <a:ext cx="1208517" cy="1761343"/>
              <a:chOff x="0" y="1282287"/>
              <a:chExt cx="972979" cy="1389970"/>
            </a:xfrm>
            <a:solidFill>
              <a:srgbClr val="00486E"/>
            </a:solidFill>
          </p:grpSpPr>
          <p:sp>
            <p:nvSpPr>
              <p:cNvPr id="23" name="Arrow: Chevron 5">
                <a:extLst>
                  <a:ext uri="{FF2B5EF4-FFF2-40B4-BE49-F238E27FC236}">
                    <a16:creationId xmlns:a16="http://schemas.microsoft.com/office/drawing/2014/main" id="{03F4BD4D-7DA5-67CC-A50E-7E1AFCCA81FD}"/>
                  </a:ext>
                </a:extLst>
              </p:cNvPr>
              <p:cNvSpPr/>
              <p:nvPr/>
            </p:nvSpPr>
            <p:spPr>
              <a:xfrm rot="5400000">
                <a:off x="-208495" y="1490782"/>
                <a:ext cx="1389970" cy="972979"/>
              </a:xfrm>
              <a:prstGeom prst="chevron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4" name="Arrow: Chevron 4">
                <a:extLst>
                  <a:ext uri="{FF2B5EF4-FFF2-40B4-BE49-F238E27FC236}">
                    <a16:creationId xmlns:a16="http://schemas.microsoft.com/office/drawing/2014/main" id="{A56511D2-45CE-2529-79C4-D61C7636558A}"/>
                  </a:ext>
                </a:extLst>
              </p:cNvPr>
              <p:cNvSpPr txBox="1"/>
              <p:nvPr/>
            </p:nvSpPr>
            <p:spPr>
              <a:xfrm>
                <a:off x="2" y="1964542"/>
                <a:ext cx="931318" cy="25260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solidFill>
                      <a:sysClr val="window" lastClr="FFFFFF"/>
                    </a:solidFill>
                    <a:latin typeface="+mj-lt"/>
                  </a:rPr>
                  <a:t>Imagine (</a:t>
                </a:r>
                <a:r>
                  <a:rPr lang="es-ES" dirty="0">
                    <a:latin typeface="+mj-lt"/>
                  </a:rPr>
                  <a:t>Imaginar)</a:t>
                </a:r>
                <a:endParaRPr lang="en-US" dirty="0">
                  <a:solidFill>
                    <a:sysClr val="window" lastClr="FFFFFF"/>
                  </a:solidFill>
                  <a:latin typeface="+mj-lt"/>
                </a:endParaRPr>
              </a:p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2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FC88D23-B47C-4A0F-5DAF-A06C8988B6E8}"/>
                </a:ext>
              </a:extLst>
            </p:cNvPr>
            <p:cNvGrpSpPr/>
            <p:nvPr/>
          </p:nvGrpSpPr>
          <p:grpSpPr>
            <a:xfrm>
              <a:off x="1566341" y="5014383"/>
              <a:ext cx="5921115" cy="1144875"/>
              <a:chOff x="972878" y="1282282"/>
              <a:chExt cx="5046820" cy="903489"/>
            </a:xfrm>
          </p:grpSpPr>
          <p:sp>
            <p:nvSpPr>
              <p:cNvPr id="21" name="Rectangle: Top Corners Rounded 8">
                <a:extLst>
                  <a:ext uri="{FF2B5EF4-FFF2-40B4-BE49-F238E27FC236}">
                    <a16:creationId xmlns:a16="http://schemas.microsoft.com/office/drawing/2014/main" id="{723612D2-DA78-C9A0-8EE2-0F0DBE11D0D3}"/>
                  </a:ext>
                </a:extLst>
              </p:cNvPr>
              <p:cNvSpPr/>
              <p:nvPr/>
            </p:nvSpPr>
            <p:spPr>
              <a:xfrm rot="5400000">
                <a:off x="3044543" y="-789383"/>
                <a:ext cx="903489" cy="504682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005786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Top Corners Rounded 4">
                <a:extLst>
                  <a:ext uri="{FF2B5EF4-FFF2-40B4-BE49-F238E27FC236}">
                    <a16:creationId xmlns:a16="http://schemas.microsoft.com/office/drawing/2014/main" id="{1EF456F6-5EE6-4BF7-2886-42B714716D0C}"/>
                  </a:ext>
                </a:extLst>
              </p:cNvPr>
              <p:cNvSpPr txBox="1"/>
              <p:nvPr/>
            </p:nvSpPr>
            <p:spPr>
              <a:xfrm>
                <a:off x="972878" y="1326387"/>
                <a:ext cx="5002715" cy="8152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Explore the materials </a:t>
                </a:r>
                <a:r>
                  <a:rPr lang="en-US" sz="2000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sz="2000" dirty="0">
                    <a:solidFill>
                      <a:schemeClr val="accent2"/>
                    </a:solidFill>
                  </a:rPr>
                  <a:t>Explorar los materiales)</a:t>
                </a:r>
                <a:endParaRPr lang="en-US" sz="2000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20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Brainstorm ideas </a:t>
                </a:r>
                <a:r>
                  <a:rPr lang="en-US" sz="20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(Tormenta de ideas)</a:t>
                </a:r>
              </a:p>
            </p:txBody>
          </p:sp>
        </p:grp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AF5A15-CD07-C20B-5F50-81C765E107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4894" y="1599708"/>
            <a:ext cx="3583057" cy="311723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Here are the materials we will be using.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Can you classify them?   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What do they have in common?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Estos</a:t>
            </a:r>
            <a:r>
              <a:rPr lang="en-US" sz="2400" dirty="0">
                <a:solidFill>
                  <a:schemeClr val="accent2"/>
                </a:solidFill>
              </a:rPr>
              <a:t> son </a:t>
            </a:r>
            <a:r>
              <a:rPr lang="en-US" sz="2400" dirty="0" err="1">
                <a:solidFill>
                  <a:schemeClr val="accent2"/>
                </a:solidFill>
              </a:rPr>
              <a:t>los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materiales</a:t>
            </a:r>
            <a:r>
              <a:rPr lang="en-US" sz="2400" dirty="0">
                <a:solidFill>
                  <a:schemeClr val="accent2"/>
                </a:solidFill>
              </a:rPr>
              <a:t> que </a:t>
            </a:r>
            <a:r>
              <a:rPr lang="en-US" sz="2400" dirty="0" err="1">
                <a:solidFill>
                  <a:schemeClr val="accent2"/>
                </a:solidFill>
              </a:rPr>
              <a:t>usaremos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¿</a:t>
            </a:r>
            <a:r>
              <a:rPr lang="en-US" sz="2400" dirty="0" err="1">
                <a:solidFill>
                  <a:schemeClr val="accent2"/>
                </a:solidFill>
              </a:rPr>
              <a:t>Puedes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clasificarlos</a:t>
            </a:r>
            <a:r>
              <a:rPr lang="en-US" sz="2400" dirty="0">
                <a:solidFill>
                  <a:schemeClr val="accent2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¿</a:t>
            </a:r>
            <a:r>
              <a:rPr lang="en-US" sz="2400" dirty="0" err="1">
                <a:solidFill>
                  <a:schemeClr val="accent2"/>
                </a:solidFill>
              </a:rPr>
              <a:t>Qué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tienen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en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común</a:t>
            </a:r>
            <a:r>
              <a:rPr lang="en-US" sz="2400" dirty="0">
                <a:solidFill>
                  <a:schemeClr val="accent2"/>
                </a:solidFill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91919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2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9F1C-345A-4CBD-9790-6D3C36A3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 </a:t>
            </a:r>
            <a:r>
              <a:rPr lang="en-US" dirty="0">
                <a:solidFill>
                  <a:schemeClr val="accent2"/>
                </a:solidFill>
              </a:rPr>
              <a:t>(Idea Genial)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C92E-213D-48A6-9312-B079C8CA13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47877"/>
            <a:ext cx="10515600" cy="3134435"/>
          </a:xfrm>
        </p:spPr>
        <p:txBody>
          <a:bodyPr vert="horz" lIns="91440" tIns="45720" rIns="91440" bIns="45720" numCol="2" rtlCol="0" anchor="t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7400" dirty="0">
                <a:solidFill>
                  <a:srgbClr val="000000"/>
                </a:solidFill>
              </a:rPr>
              <a:t>1 minute: Individual Design</a:t>
            </a:r>
          </a:p>
          <a:p>
            <a:pPr lvl="1">
              <a:lnSpc>
                <a:spcPct val="120000"/>
              </a:lnSpc>
            </a:pPr>
            <a:r>
              <a:rPr lang="en-US" sz="6600" dirty="0">
                <a:solidFill>
                  <a:srgbClr val="000000"/>
                </a:solidFill>
              </a:rPr>
              <a:t>Draw a plan of how you think the instrument for Ria should look.</a:t>
            </a:r>
            <a:endParaRPr lang="en-US" sz="6600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7400" dirty="0">
                <a:solidFill>
                  <a:srgbClr val="000000"/>
                </a:solidFill>
              </a:rPr>
              <a:t>5 minutes: Each member presents their ideas to the group.</a:t>
            </a:r>
            <a:endParaRPr lang="en-US" sz="7400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6200" dirty="0">
                <a:solidFill>
                  <a:srgbClr val="000000"/>
                </a:solidFill>
              </a:rPr>
              <a:t>Share your ideas and focus on things you like the most about your idea that you would like to see be used as a design element for the final design.</a:t>
            </a:r>
            <a:endParaRPr lang="en-US" sz="6200" dirty="0">
              <a:solidFill>
                <a:srgbClr val="000000"/>
              </a:solidFill>
              <a:cs typeface="Arial"/>
            </a:endParaRPr>
          </a:p>
          <a:p>
            <a:pPr marL="457200" lvl="1" indent="0">
              <a:buNone/>
            </a:pPr>
            <a:endParaRPr lang="en-US" sz="49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49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49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7400" dirty="0">
                <a:solidFill>
                  <a:schemeClr val="accent2"/>
                </a:solidFill>
              </a:rPr>
              <a:t>1 </a:t>
            </a:r>
            <a:r>
              <a:rPr lang="en-US" sz="7400" dirty="0" err="1">
                <a:solidFill>
                  <a:schemeClr val="accent2"/>
                </a:solidFill>
              </a:rPr>
              <a:t>minuto</a:t>
            </a:r>
            <a:r>
              <a:rPr lang="en-US" sz="7400" dirty="0">
                <a:solidFill>
                  <a:schemeClr val="accent2"/>
                </a:solidFill>
              </a:rPr>
              <a:t>: </a:t>
            </a:r>
            <a:r>
              <a:rPr lang="en-US" sz="7400" dirty="0" err="1">
                <a:solidFill>
                  <a:schemeClr val="accent2"/>
                </a:solidFill>
              </a:rPr>
              <a:t>Diseño</a:t>
            </a:r>
            <a:r>
              <a:rPr lang="en-US" sz="7400" dirty="0">
                <a:solidFill>
                  <a:schemeClr val="accent2"/>
                </a:solidFill>
              </a:rPr>
              <a:t> Individual</a:t>
            </a:r>
            <a:endParaRPr lang="en-US" sz="7400" dirty="0">
              <a:solidFill>
                <a:schemeClr val="accent2"/>
              </a:solidFill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6200" dirty="0" err="1">
                <a:solidFill>
                  <a:schemeClr val="accent2"/>
                </a:solidFill>
              </a:rPr>
              <a:t>Dibuja</a:t>
            </a:r>
            <a:r>
              <a:rPr lang="en-US" sz="6200" dirty="0">
                <a:solidFill>
                  <a:schemeClr val="accent2"/>
                </a:solidFill>
              </a:rPr>
              <a:t> un plan de </a:t>
            </a:r>
            <a:r>
              <a:rPr lang="en-US" sz="6200" dirty="0" err="1">
                <a:solidFill>
                  <a:schemeClr val="accent2"/>
                </a:solidFill>
              </a:rPr>
              <a:t>cómo</a:t>
            </a:r>
            <a:r>
              <a:rPr lang="en-US" sz="6200" dirty="0">
                <a:solidFill>
                  <a:schemeClr val="accent2"/>
                </a:solidFill>
              </a:rPr>
              <a:t> </a:t>
            </a:r>
            <a:r>
              <a:rPr lang="en-US" sz="6200" dirty="0" err="1">
                <a:solidFill>
                  <a:schemeClr val="accent2"/>
                </a:solidFill>
              </a:rPr>
              <a:t>crees</a:t>
            </a:r>
            <a:r>
              <a:rPr lang="en-US" sz="6200" dirty="0">
                <a:solidFill>
                  <a:schemeClr val="accent2"/>
                </a:solidFill>
              </a:rPr>
              <a:t> que </a:t>
            </a:r>
            <a:r>
              <a:rPr lang="en-US" sz="6200" dirty="0" err="1">
                <a:solidFill>
                  <a:schemeClr val="accent2"/>
                </a:solidFill>
              </a:rPr>
              <a:t>debería</a:t>
            </a:r>
            <a:r>
              <a:rPr lang="en-US" sz="6200" dirty="0">
                <a:solidFill>
                  <a:schemeClr val="accent2"/>
                </a:solidFill>
              </a:rPr>
              <a:t> verse </a:t>
            </a:r>
            <a:r>
              <a:rPr lang="en-US" sz="6200" dirty="0" err="1">
                <a:solidFill>
                  <a:schemeClr val="accent2"/>
                </a:solidFill>
              </a:rPr>
              <a:t>el</a:t>
            </a:r>
            <a:r>
              <a:rPr lang="en-US" sz="6200" dirty="0">
                <a:solidFill>
                  <a:schemeClr val="accent2"/>
                </a:solidFill>
              </a:rPr>
              <a:t> </a:t>
            </a:r>
            <a:r>
              <a:rPr lang="es-ES" sz="6200" dirty="0">
                <a:solidFill>
                  <a:schemeClr val="accent2"/>
                </a:solidFill>
              </a:rPr>
              <a:t>instrumento</a:t>
            </a:r>
            <a:r>
              <a:rPr lang="en-US" sz="6200" dirty="0">
                <a:solidFill>
                  <a:schemeClr val="accent2"/>
                </a:solidFill>
              </a:rPr>
              <a:t> para Ria.</a:t>
            </a:r>
            <a:endParaRPr lang="en-US" sz="6200" dirty="0">
              <a:solidFill>
                <a:schemeClr val="accent2"/>
              </a:solidFill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7800" dirty="0">
                <a:solidFill>
                  <a:schemeClr val="accent2"/>
                </a:solidFill>
              </a:rPr>
              <a:t>5 </a:t>
            </a:r>
            <a:r>
              <a:rPr lang="en-US" sz="7800" dirty="0" err="1">
                <a:solidFill>
                  <a:schemeClr val="accent2"/>
                </a:solidFill>
              </a:rPr>
              <a:t>minutos</a:t>
            </a:r>
            <a:r>
              <a:rPr lang="en-US" sz="7800" dirty="0">
                <a:solidFill>
                  <a:schemeClr val="accent2"/>
                </a:solidFill>
              </a:rPr>
              <a:t>: </a:t>
            </a:r>
            <a:r>
              <a:rPr lang="en-US" sz="7800" dirty="0" err="1">
                <a:solidFill>
                  <a:schemeClr val="accent2"/>
                </a:solidFill>
              </a:rPr>
              <a:t>Cada</a:t>
            </a:r>
            <a:r>
              <a:rPr lang="en-US" sz="7800" dirty="0">
                <a:solidFill>
                  <a:schemeClr val="accent2"/>
                </a:solidFill>
              </a:rPr>
              <a:t> </a:t>
            </a:r>
            <a:r>
              <a:rPr lang="en-US" sz="7800" dirty="0" err="1">
                <a:solidFill>
                  <a:schemeClr val="accent2"/>
                </a:solidFill>
              </a:rPr>
              <a:t>miembro</a:t>
            </a:r>
            <a:r>
              <a:rPr lang="en-US" sz="7800" dirty="0">
                <a:solidFill>
                  <a:schemeClr val="accent2"/>
                </a:solidFill>
              </a:rPr>
              <a:t> </a:t>
            </a:r>
            <a:r>
              <a:rPr lang="en-US" sz="7800" dirty="0" err="1">
                <a:solidFill>
                  <a:schemeClr val="accent2"/>
                </a:solidFill>
              </a:rPr>
              <a:t>presenta</a:t>
            </a:r>
            <a:r>
              <a:rPr lang="en-US" sz="7800" dirty="0">
                <a:solidFill>
                  <a:schemeClr val="accent2"/>
                </a:solidFill>
              </a:rPr>
              <a:t> sus ideas al </a:t>
            </a:r>
            <a:r>
              <a:rPr lang="en-US" sz="7800" dirty="0" err="1">
                <a:solidFill>
                  <a:schemeClr val="accent2"/>
                </a:solidFill>
              </a:rPr>
              <a:t>grupo</a:t>
            </a:r>
            <a:r>
              <a:rPr lang="en-US" sz="7800" dirty="0">
                <a:solidFill>
                  <a:schemeClr val="accent2"/>
                </a:solidFill>
              </a:rPr>
              <a:t>.</a:t>
            </a:r>
            <a:endParaRPr lang="en-US" sz="7800" dirty="0">
              <a:solidFill>
                <a:schemeClr val="accent2"/>
              </a:solidFill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s-ES" sz="6200" dirty="0">
                <a:solidFill>
                  <a:schemeClr val="accent2"/>
                </a:solidFill>
              </a:rPr>
              <a:t>Comparta tus ideas y concéntrese en las cosas que más le gustan de su idea que le gustaría que se usaran como elemento de diseño para el diseño final.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15CC89-C7E2-1369-4C59-59427656ABE6}"/>
              </a:ext>
            </a:extLst>
          </p:cNvPr>
          <p:cNvGrpSpPr/>
          <p:nvPr/>
        </p:nvGrpSpPr>
        <p:grpSpPr>
          <a:xfrm>
            <a:off x="357824" y="5100111"/>
            <a:ext cx="7129632" cy="1761345"/>
            <a:chOff x="357824" y="5014383"/>
            <a:chExt cx="7129632" cy="176134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DC7603-62C6-0201-CBD2-AC2F9577806C}"/>
                </a:ext>
              </a:extLst>
            </p:cNvPr>
            <p:cNvGrpSpPr/>
            <p:nvPr/>
          </p:nvGrpSpPr>
          <p:grpSpPr>
            <a:xfrm>
              <a:off x="357824" y="5014385"/>
              <a:ext cx="1208517" cy="1761343"/>
              <a:chOff x="0" y="1282287"/>
              <a:chExt cx="972979" cy="1389970"/>
            </a:xfrm>
            <a:solidFill>
              <a:srgbClr val="00486E"/>
            </a:solidFill>
          </p:grpSpPr>
          <p:sp>
            <p:nvSpPr>
              <p:cNvPr id="22" name="Arrow: Chevron 5">
                <a:extLst>
                  <a:ext uri="{FF2B5EF4-FFF2-40B4-BE49-F238E27FC236}">
                    <a16:creationId xmlns:a16="http://schemas.microsoft.com/office/drawing/2014/main" id="{E1FAB97B-7D35-F902-BE0B-47FD25EEFBCC}"/>
                  </a:ext>
                </a:extLst>
              </p:cNvPr>
              <p:cNvSpPr/>
              <p:nvPr/>
            </p:nvSpPr>
            <p:spPr>
              <a:xfrm rot="5400000">
                <a:off x="-208495" y="1490782"/>
                <a:ext cx="1389970" cy="972979"/>
              </a:xfrm>
              <a:prstGeom prst="chevron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Arrow: Chevron 4">
                <a:extLst>
                  <a:ext uri="{FF2B5EF4-FFF2-40B4-BE49-F238E27FC236}">
                    <a16:creationId xmlns:a16="http://schemas.microsoft.com/office/drawing/2014/main" id="{53B39990-C203-81DF-6F81-5421428ADC36}"/>
                  </a:ext>
                </a:extLst>
              </p:cNvPr>
              <p:cNvSpPr txBox="1"/>
              <p:nvPr/>
            </p:nvSpPr>
            <p:spPr>
              <a:xfrm>
                <a:off x="2" y="1933168"/>
                <a:ext cx="931318" cy="25260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solidFill>
                      <a:sysClr val="window" lastClr="FFFFFF"/>
                    </a:solidFill>
                    <a:latin typeface="+mj-lt"/>
                  </a:rPr>
                  <a:t>Imagine (</a:t>
                </a:r>
                <a:r>
                  <a:rPr lang="es-ES" dirty="0">
                    <a:latin typeface="+mj-lt"/>
                  </a:rPr>
                  <a:t>Imagina)</a:t>
                </a:r>
                <a:endParaRPr lang="en-US" dirty="0">
                  <a:solidFill>
                    <a:sysClr val="window" lastClr="FFFFFF"/>
                  </a:solidFill>
                  <a:latin typeface="+mj-lt"/>
                </a:endParaRPr>
              </a:p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2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1C39929-86DE-ED7E-CC4C-24193B002A20}"/>
                </a:ext>
              </a:extLst>
            </p:cNvPr>
            <p:cNvGrpSpPr/>
            <p:nvPr/>
          </p:nvGrpSpPr>
          <p:grpSpPr>
            <a:xfrm>
              <a:off x="1566341" y="5014383"/>
              <a:ext cx="5921115" cy="1144875"/>
              <a:chOff x="972878" y="1282282"/>
              <a:chExt cx="5046820" cy="903489"/>
            </a:xfrm>
          </p:grpSpPr>
          <p:sp>
            <p:nvSpPr>
              <p:cNvPr id="20" name="Rectangle: Top Corners Rounded 8">
                <a:extLst>
                  <a:ext uri="{FF2B5EF4-FFF2-40B4-BE49-F238E27FC236}">
                    <a16:creationId xmlns:a16="http://schemas.microsoft.com/office/drawing/2014/main" id="{AFD24310-F448-6D59-E567-AD22B3CDFD8C}"/>
                  </a:ext>
                </a:extLst>
              </p:cNvPr>
              <p:cNvSpPr/>
              <p:nvPr/>
            </p:nvSpPr>
            <p:spPr>
              <a:xfrm rot="5400000">
                <a:off x="3044543" y="-789383"/>
                <a:ext cx="903489" cy="504682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005786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Rectangle: Top Corners Rounded 4">
                <a:extLst>
                  <a:ext uri="{FF2B5EF4-FFF2-40B4-BE49-F238E27FC236}">
                    <a16:creationId xmlns:a16="http://schemas.microsoft.com/office/drawing/2014/main" id="{D8A48FA8-4904-DB0C-34B3-7BFB8EDB9C06}"/>
                  </a:ext>
                </a:extLst>
              </p:cNvPr>
              <p:cNvSpPr txBox="1"/>
              <p:nvPr/>
            </p:nvSpPr>
            <p:spPr>
              <a:xfrm>
                <a:off x="972878" y="1326387"/>
                <a:ext cx="5002715" cy="8152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Explore the materials </a:t>
                </a:r>
                <a:r>
                  <a:rPr lang="en-US" sz="2000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sz="2000" dirty="0">
                    <a:solidFill>
                      <a:schemeClr val="accent2"/>
                    </a:solidFill>
                  </a:rPr>
                  <a:t>Explorar los materiales)</a:t>
                </a:r>
                <a:endParaRPr lang="en-US" sz="2000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20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Brainstorm ideas </a:t>
                </a:r>
                <a:r>
                  <a:rPr lang="en-US" sz="20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(Tormenta de ideas)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6458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793BCC0-9440-1AC7-FFA9-56EE0946A59A}"/>
              </a:ext>
            </a:extLst>
          </p:cNvPr>
          <p:cNvGrpSpPr/>
          <p:nvPr/>
        </p:nvGrpSpPr>
        <p:grpSpPr>
          <a:xfrm>
            <a:off x="357822" y="4917029"/>
            <a:ext cx="7385041" cy="1942019"/>
            <a:chOff x="269681" y="4915981"/>
            <a:chExt cx="7385041" cy="194201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9DD194F-26FD-0431-6C3E-1FE6734D23F5}"/>
                </a:ext>
              </a:extLst>
            </p:cNvPr>
            <p:cNvGrpSpPr/>
            <p:nvPr/>
          </p:nvGrpSpPr>
          <p:grpSpPr>
            <a:xfrm>
              <a:off x="269681" y="5096657"/>
              <a:ext cx="1222014" cy="1761343"/>
              <a:chOff x="0" y="2557805"/>
              <a:chExt cx="972980" cy="1389970"/>
            </a:xfrm>
            <a:solidFill>
              <a:srgbClr val="70417F"/>
            </a:solidFill>
          </p:grpSpPr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456822B9-BE41-D9BC-F961-4957B28CC32C}"/>
                  </a:ext>
                </a:extLst>
              </p:cNvPr>
              <p:cNvSpPr/>
              <p:nvPr/>
            </p:nvSpPr>
            <p:spPr>
              <a:xfrm rot="5400000">
                <a:off x="-208495" y="2766300"/>
                <a:ext cx="1389970" cy="972979"/>
              </a:xfrm>
              <a:prstGeom prst="chevron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7" name="Arrow: Chevron 4">
                <a:extLst>
                  <a:ext uri="{FF2B5EF4-FFF2-40B4-BE49-F238E27FC236}">
                    <a16:creationId xmlns:a16="http://schemas.microsoft.com/office/drawing/2014/main" id="{A235E2CC-41D6-A68F-F03C-9A5928B55B62}"/>
                  </a:ext>
                </a:extLst>
              </p:cNvPr>
              <p:cNvSpPr txBox="1"/>
              <p:nvPr/>
            </p:nvSpPr>
            <p:spPr>
              <a:xfrm>
                <a:off x="1" y="3044295"/>
                <a:ext cx="972979" cy="38518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Plan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53A1D8-205D-342B-846F-A6208236BE42}"/>
                </a:ext>
              </a:extLst>
            </p:cNvPr>
            <p:cNvGrpSpPr/>
            <p:nvPr/>
          </p:nvGrpSpPr>
          <p:grpSpPr>
            <a:xfrm>
              <a:off x="1498519" y="4915981"/>
              <a:ext cx="6156203" cy="1412544"/>
              <a:chOff x="972979" y="2622419"/>
              <a:chExt cx="5251011" cy="893135"/>
            </a:xfrm>
          </p:grpSpPr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05081AB1-29EA-980C-CAA9-675D381923F6}"/>
                  </a:ext>
                </a:extLst>
              </p:cNvPr>
              <p:cNvSpPr/>
              <p:nvPr/>
            </p:nvSpPr>
            <p:spPr>
              <a:xfrm rot="5400000">
                <a:off x="3134294" y="575779"/>
                <a:ext cx="724189" cy="5046820"/>
              </a:xfrm>
              <a:prstGeom prst="round2SameRect">
                <a:avLst/>
              </a:prstGeom>
              <a:noFill/>
              <a:ln w="12700" cap="flat" cmpd="sng" algn="ctr">
                <a:solidFill>
                  <a:srgbClr val="70417F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tangle: Top Corners Rounded 4">
                <a:extLst>
                  <a:ext uri="{FF2B5EF4-FFF2-40B4-BE49-F238E27FC236}">
                    <a16:creationId xmlns:a16="http://schemas.microsoft.com/office/drawing/2014/main" id="{A3518030-D9C2-2738-B2F0-0805FFE9DBDF}"/>
                  </a:ext>
                </a:extLst>
              </p:cNvPr>
              <p:cNvSpPr txBox="1"/>
              <p:nvPr/>
            </p:nvSpPr>
            <p:spPr>
              <a:xfrm>
                <a:off x="1002080" y="2622419"/>
                <a:ext cx="5221910" cy="8931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endParaRPr lang="en-US" sz="20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16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Think of an idea to share 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Piensa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una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idea para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compartir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>
                  <a:buChar char="•"/>
                </a:pPr>
                <a:r>
                  <a:rPr lang="en-US" sz="16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Select a group idea 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Seleccione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una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idea de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grupo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>
                  <a:buChar char="•"/>
                </a:pPr>
                <a:r>
                  <a:rPr lang="en-US" sz="16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Gather materials 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Reunir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materiales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20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04" y="344640"/>
            <a:ext cx="8867226" cy="1325563"/>
          </a:xfrm>
        </p:spPr>
        <p:txBody>
          <a:bodyPr/>
          <a:lstStyle/>
          <a:p>
            <a:r>
              <a:rPr lang="en-US" dirty="0"/>
              <a:t>Gather Materials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Reunir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Materiales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8068" y="1627393"/>
            <a:ext cx="11834176" cy="4351338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pPr marL="0" indent="0">
              <a:lnSpc>
                <a:spcPct val="70000"/>
              </a:lnSpc>
              <a:spcBef>
                <a:spcPts val="500"/>
              </a:spcBef>
              <a:buNone/>
            </a:pPr>
            <a:r>
              <a:rPr lang="en-US" sz="1600" b="1" dirty="0">
                <a:solidFill>
                  <a:srgbClr val="000000"/>
                </a:solidFill>
              </a:rPr>
              <a:t>A successful instrument design should 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include the following</a:t>
            </a:r>
            <a:r>
              <a:rPr lang="en-US" sz="1600" b="1" dirty="0">
                <a:solidFill>
                  <a:srgbClr val="000000"/>
                </a:solidFill>
              </a:rPr>
              <a:t>:</a:t>
            </a:r>
            <a:endParaRPr lang="en-US" sz="1600" b="1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70000"/>
              </a:lnSpc>
              <a:spcBef>
                <a:spcPts val="500"/>
              </a:spcBef>
            </a:pPr>
            <a:endParaRPr lang="en-US" sz="1600" b="1" dirty="0">
              <a:solidFill>
                <a:srgbClr val="000000"/>
              </a:solidFill>
              <a:latin typeface="Arial"/>
              <a:ea typeface="Malgun Gothic" panose="020B0503020000020004" pitchFamily="34" charset="-127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tabLst>
                <a:tab pos="45085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A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height of 20 centimeters tall or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 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wide</a:t>
            </a:r>
          </a:p>
          <a:p>
            <a:pPr marL="755650" indent="-285750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tabLst>
                <a:tab pos="45085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At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least 5 different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 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materials</a:t>
            </a:r>
          </a:p>
          <a:p>
            <a:pPr marL="755650" indent="-285750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tabLst>
                <a:tab pos="45085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Be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played without falling apart for 30 seconds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 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during the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 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test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 </a:t>
            </a:r>
            <a:endParaRPr lang="en-US" sz="1400" dirty="0">
              <a:solidFill>
                <a:srgbClr val="000000"/>
              </a:solidFill>
              <a:effectLst/>
              <a:latin typeface="Arial"/>
              <a:ea typeface="Malgun Gothic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tabLst>
                <a:tab pos="45085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Be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heard from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 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6 meters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away when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 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played</a:t>
            </a:r>
          </a:p>
          <a:p>
            <a:pPr marL="755650" indent="-285750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tabLst>
                <a:tab pos="450850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Create a rhythm that communicates choreography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 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to Ria during the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 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dance</a:t>
            </a:r>
          </a:p>
          <a:p>
            <a:pPr marL="0" indent="0">
              <a:lnSpc>
                <a:spcPct val="70000"/>
              </a:lnSpc>
              <a:spcBef>
                <a:spcPts val="500"/>
              </a:spcBef>
              <a:buNone/>
            </a:pPr>
            <a:endParaRPr lang="en-US" sz="1400" dirty="0">
              <a:solidFill>
                <a:srgbClr val="000000"/>
              </a:solidFill>
              <a:effectLst/>
              <a:latin typeface="Arial"/>
              <a:ea typeface="Malgun Gothic"/>
              <a:cs typeface="Arial"/>
            </a:endParaRPr>
          </a:p>
          <a:p>
            <a:pPr marL="0" indent="0">
              <a:lnSpc>
                <a:spcPct val="70000"/>
              </a:lnSpc>
              <a:spcBef>
                <a:spcPts val="500"/>
              </a:spcBef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Bonus Points: The greater the number of different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 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materials used to build the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 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instrument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 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the more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 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bonus points students will receive.</a:t>
            </a:r>
            <a:endParaRPr lang="en-US" sz="1400" dirty="0">
              <a:solidFill>
                <a:srgbClr val="000000"/>
              </a:solidFill>
              <a:latin typeface="Arial"/>
              <a:ea typeface="Malgun Gothic"/>
              <a:cs typeface="Arial"/>
            </a:endParaRPr>
          </a:p>
          <a:p>
            <a:pPr>
              <a:spcBef>
                <a:spcPts val="500"/>
              </a:spcBef>
            </a:pPr>
            <a:endParaRPr lang="en-US" sz="1600" dirty="0">
              <a:solidFill>
                <a:srgbClr val="000000"/>
              </a:solidFill>
              <a:latin typeface="Arial"/>
              <a:ea typeface="Malgun Gothic" panose="020B0503020000020004" pitchFamily="34" charset="-127"/>
              <a:cs typeface="Arial"/>
            </a:endParaRPr>
          </a:p>
          <a:p>
            <a:pPr>
              <a:spcBef>
                <a:spcPts val="500"/>
              </a:spcBef>
            </a:pPr>
            <a:endParaRPr lang="en-US" sz="1600" dirty="0">
              <a:solidFill>
                <a:srgbClr val="000000"/>
              </a:solidFill>
              <a:latin typeface="Arial"/>
              <a:ea typeface="Malgun Gothic" panose="020B0503020000020004" pitchFamily="34" charset="-127"/>
              <a:cs typeface="Arial"/>
            </a:endParaRPr>
          </a:p>
          <a:p>
            <a:pPr>
              <a:spcBef>
                <a:spcPts val="500"/>
              </a:spcBef>
            </a:pPr>
            <a:endParaRPr lang="en-US" sz="1600" dirty="0">
              <a:solidFill>
                <a:srgbClr val="000000"/>
              </a:solidFill>
              <a:latin typeface="Arial"/>
              <a:ea typeface="Malgun Gothic" panose="020B0503020000020004" pitchFamily="34" charset="-127"/>
              <a:cs typeface="Arial"/>
            </a:endParaRPr>
          </a:p>
          <a:p>
            <a:pPr>
              <a:spcBef>
                <a:spcPts val="500"/>
              </a:spcBef>
            </a:pPr>
            <a:endParaRPr lang="en-US" sz="1600" dirty="0">
              <a:solidFill>
                <a:srgbClr val="000000"/>
              </a:solidFill>
              <a:latin typeface="Arial"/>
              <a:ea typeface="Malgun Gothic" panose="020B0503020000020004" pitchFamily="34" charset="-127"/>
              <a:cs typeface="Arial"/>
            </a:endParaRPr>
          </a:p>
          <a:p>
            <a:pPr>
              <a:spcBef>
                <a:spcPts val="500"/>
              </a:spcBef>
            </a:pPr>
            <a:endParaRPr lang="en-US" sz="1600" dirty="0">
              <a:solidFill>
                <a:srgbClr val="000000"/>
              </a:solidFill>
              <a:latin typeface="Arial"/>
              <a:ea typeface="Malgun Gothic" panose="020B0503020000020004" pitchFamily="34" charset="-127"/>
              <a:cs typeface="Arial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Un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diseño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instrumento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exitoso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debe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incluir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lo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siguiente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:</a:t>
            </a:r>
            <a:endParaRPr lang="es" sz="1600" b="1" dirty="0">
              <a:solidFill>
                <a:srgbClr val="F16038"/>
              </a:solidFill>
              <a:ea typeface="+mn-lt"/>
              <a:cs typeface="+mn-lt"/>
            </a:endParaRPr>
          </a:p>
          <a:p>
            <a:pPr marL="0" indent="0">
              <a:spcBef>
                <a:spcPts val="500"/>
              </a:spcBef>
              <a:spcAft>
                <a:spcPts val="800"/>
              </a:spcAft>
              <a:buNone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Una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altura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de 20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centímetros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de alto o ancho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Al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menos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5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materiales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diferentes</a:t>
            </a:r>
            <a:endParaRPr lang="en-U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Juega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sin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desmoronarse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durante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30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segundos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durante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la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prueba</a:t>
            </a:r>
            <a:endParaRPr lang="en-U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Ser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escuchado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a 6 metros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distancia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cuando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se reproduce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Crea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un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ritmo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que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comunique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la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coreografía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a Ria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durante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el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baile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.</a:t>
            </a:r>
          </a:p>
          <a:p>
            <a:pPr lvl="1"/>
            <a:endParaRPr lang="en-US" sz="1400" b="1" dirty="0">
              <a:solidFill>
                <a:srgbClr val="F16038"/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Puntos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Bonificación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: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Cuanto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mayor sea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el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número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diferentes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materiales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utilizados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para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construir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el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instrumento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más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puntos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bonificación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recibirán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los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estudiantes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rgbClr val="F16038"/>
              </a:solidFill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rgbClr val="F1603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53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2475-1ED2-4413-9D48-05CDD76C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Member Responsibilities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Responsabilidades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los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Miembros</a:t>
            </a:r>
            <a:r>
              <a:rPr lang="en-US" dirty="0">
                <a:solidFill>
                  <a:schemeClr val="accent2"/>
                </a:solidFill>
              </a:rPr>
              <a:t> del </a:t>
            </a:r>
            <a:r>
              <a:rPr lang="en-US" dirty="0" err="1">
                <a:solidFill>
                  <a:schemeClr val="accent2"/>
                </a:solidFill>
              </a:rPr>
              <a:t>Equipo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C62D-C606-4422-92BF-1443C4AED2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0688" y="1761344"/>
            <a:ext cx="10515600" cy="4351338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800" dirty="0">
                <a:solidFill>
                  <a:srgbClr val="000000"/>
                </a:solidFill>
              </a:rPr>
              <a:t>Assign responsibilities of each team member during the process.</a:t>
            </a:r>
            <a:endParaRPr lang="en-US" sz="1800" dirty="0">
              <a:solidFill>
                <a:srgbClr val="000000"/>
              </a:solidFill>
              <a:cs typeface="Arial" panose="020B0604020202020204"/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>
                <a:solidFill>
                  <a:srgbClr val="000000"/>
                </a:solidFill>
              </a:rPr>
              <a:t>Material Manager: </a:t>
            </a:r>
            <a:r>
              <a:rPr lang="en-US" sz="1800" dirty="0">
                <a:solidFill>
                  <a:srgbClr val="000000"/>
                </a:solidFill>
              </a:rPr>
              <a:t>collects materials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>
                <a:solidFill>
                  <a:srgbClr val="000000"/>
                </a:solidFill>
              </a:rPr>
              <a:t>Banker: </a:t>
            </a:r>
            <a:r>
              <a:rPr lang="en-US" sz="1800" dirty="0">
                <a:solidFill>
                  <a:srgbClr val="000000"/>
                </a:solidFill>
              </a:rPr>
              <a:t>manages the counters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>
                <a:solidFill>
                  <a:srgbClr val="000000"/>
                </a:solidFill>
              </a:rPr>
              <a:t>Head Engineer</a:t>
            </a:r>
            <a:r>
              <a:rPr lang="en-US" sz="1800" dirty="0">
                <a:solidFill>
                  <a:srgbClr val="000000"/>
                </a:solidFill>
              </a:rPr>
              <a:t>: measure the instrument 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>
                <a:solidFill>
                  <a:srgbClr val="000000"/>
                </a:solidFill>
              </a:rPr>
              <a:t>Quality Control Manager: </a:t>
            </a:r>
            <a:r>
              <a:rPr lang="en-US" sz="1800" dirty="0">
                <a:solidFill>
                  <a:srgbClr val="000000"/>
                </a:solidFill>
              </a:rPr>
              <a:t>match the design to the prototype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800" dirty="0" err="1">
                <a:solidFill>
                  <a:schemeClr val="accent2"/>
                </a:solidFill>
              </a:rPr>
              <a:t>Asignar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responsabilidades</a:t>
            </a:r>
            <a:r>
              <a:rPr lang="en-US" sz="1800" dirty="0">
                <a:solidFill>
                  <a:schemeClr val="accent2"/>
                </a:solidFill>
              </a:rPr>
              <a:t> de </a:t>
            </a:r>
            <a:r>
              <a:rPr lang="en-US" sz="1800" dirty="0" err="1">
                <a:solidFill>
                  <a:schemeClr val="accent2"/>
                </a:solidFill>
              </a:rPr>
              <a:t>cada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miembro</a:t>
            </a:r>
            <a:r>
              <a:rPr lang="en-US" sz="1800" dirty="0">
                <a:solidFill>
                  <a:schemeClr val="accent2"/>
                </a:solidFill>
              </a:rPr>
              <a:t> del </a:t>
            </a:r>
            <a:r>
              <a:rPr lang="en-US" sz="1800" dirty="0" err="1">
                <a:solidFill>
                  <a:schemeClr val="accent2"/>
                </a:solidFill>
              </a:rPr>
              <a:t>equipo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durante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el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proceso</a:t>
            </a:r>
            <a:r>
              <a:rPr lang="en-US" sz="1800" dirty="0">
                <a:solidFill>
                  <a:schemeClr val="accent2"/>
                </a:solidFill>
              </a:rPr>
              <a:t>.</a:t>
            </a:r>
            <a:endParaRPr lang="en-US" sz="1800" dirty="0">
              <a:solidFill>
                <a:schemeClr val="accent2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 err="1">
                <a:solidFill>
                  <a:schemeClr val="accent2"/>
                </a:solidFill>
              </a:rPr>
              <a:t>Administrador</a:t>
            </a:r>
            <a:r>
              <a:rPr lang="en-US" sz="1800" u="sng" dirty="0">
                <a:solidFill>
                  <a:schemeClr val="accent2"/>
                </a:solidFill>
              </a:rPr>
              <a:t> de </a:t>
            </a:r>
            <a:r>
              <a:rPr lang="en-US" sz="1800" u="sng" dirty="0" err="1">
                <a:solidFill>
                  <a:schemeClr val="accent2"/>
                </a:solidFill>
              </a:rPr>
              <a:t>Materiales</a:t>
            </a:r>
            <a:r>
              <a:rPr lang="en-US" sz="1800" u="sng" dirty="0">
                <a:solidFill>
                  <a:schemeClr val="accent2"/>
                </a:solidFill>
              </a:rPr>
              <a:t>: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recopila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materiales</a:t>
            </a:r>
            <a:endParaRPr lang="en-US" sz="1800" dirty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 err="1">
                <a:solidFill>
                  <a:schemeClr val="accent2"/>
                </a:solidFill>
              </a:rPr>
              <a:t>Banquero</a:t>
            </a:r>
            <a:r>
              <a:rPr lang="en-US" sz="1800" u="sng" dirty="0">
                <a:solidFill>
                  <a:schemeClr val="accent2"/>
                </a:solidFill>
              </a:rPr>
              <a:t>: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maneja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los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contadores</a:t>
            </a:r>
            <a:endParaRPr lang="en-US" sz="1800" dirty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 err="1">
                <a:solidFill>
                  <a:schemeClr val="accent2"/>
                </a:solidFill>
              </a:rPr>
              <a:t>Ingeniero</a:t>
            </a:r>
            <a:r>
              <a:rPr lang="en-US" sz="1800" u="sng" dirty="0">
                <a:solidFill>
                  <a:schemeClr val="accent2"/>
                </a:solidFill>
              </a:rPr>
              <a:t> Jefe: </a:t>
            </a:r>
            <a:r>
              <a:rPr lang="en-US" sz="1800" dirty="0" err="1">
                <a:solidFill>
                  <a:schemeClr val="accent2"/>
                </a:solidFill>
              </a:rPr>
              <a:t>medir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el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instrumento</a:t>
            </a:r>
            <a:endParaRPr lang="en-US" sz="1800" dirty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 err="1">
                <a:solidFill>
                  <a:schemeClr val="accent2"/>
                </a:solidFill>
              </a:rPr>
              <a:t>Gerente</a:t>
            </a:r>
            <a:r>
              <a:rPr lang="en-US" sz="1800" u="sng" dirty="0">
                <a:solidFill>
                  <a:schemeClr val="accent2"/>
                </a:solidFill>
              </a:rPr>
              <a:t> de Control de Calidad: </a:t>
            </a:r>
            <a:r>
              <a:rPr lang="en-US" sz="1800" dirty="0" err="1">
                <a:solidFill>
                  <a:schemeClr val="accent2"/>
                </a:solidFill>
              </a:rPr>
              <a:t>haga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coincidir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el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diseño</a:t>
            </a:r>
            <a:r>
              <a:rPr lang="en-US" sz="1800" dirty="0">
                <a:solidFill>
                  <a:schemeClr val="accent2"/>
                </a:solidFill>
              </a:rPr>
              <a:t> con </a:t>
            </a:r>
            <a:r>
              <a:rPr lang="en-US" sz="1800" dirty="0" err="1">
                <a:solidFill>
                  <a:schemeClr val="accent2"/>
                </a:solidFill>
              </a:rPr>
              <a:t>el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prototipo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DFC916-4CCC-2195-C244-7238E4B07078}"/>
              </a:ext>
            </a:extLst>
          </p:cNvPr>
          <p:cNvGrpSpPr/>
          <p:nvPr/>
        </p:nvGrpSpPr>
        <p:grpSpPr>
          <a:xfrm>
            <a:off x="342872" y="4916286"/>
            <a:ext cx="7385041" cy="1942019"/>
            <a:chOff x="269681" y="4915981"/>
            <a:chExt cx="7385041" cy="194201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BDD7F7E-B3ED-419D-F564-691DB77940B9}"/>
                </a:ext>
              </a:extLst>
            </p:cNvPr>
            <p:cNvGrpSpPr/>
            <p:nvPr/>
          </p:nvGrpSpPr>
          <p:grpSpPr>
            <a:xfrm>
              <a:off x="269681" y="5096657"/>
              <a:ext cx="1222014" cy="1761343"/>
              <a:chOff x="0" y="2557805"/>
              <a:chExt cx="972980" cy="1389970"/>
            </a:xfrm>
            <a:solidFill>
              <a:srgbClr val="70417F"/>
            </a:solidFill>
          </p:grpSpPr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C1A7B502-52E8-4E5A-CDD9-7487D15451FE}"/>
                  </a:ext>
                </a:extLst>
              </p:cNvPr>
              <p:cNvSpPr/>
              <p:nvPr/>
            </p:nvSpPr>
            <p:spPr>
              <a:xfrm rot="5400000">
                <a:off x="-208495" y="2766300"/>
                <a:ext cx="1389970" cy="972979"/>
              </a:xfrm>
              <a:prstGeom prst="chevron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7" name="Arrow: Chevron 4">
                <a:extLst>
                  <a:ext uri="{FF2B5EF4-FFF2-40B4-BE49-F238E27FC236}">
                    <a16:creationId xmlns:a16="http://schemas.microsoft.com/office/drawing/2014/main" id="{4BC6EB5B-8535-8628-653A-FBF90545E44C}"/>
                  </a:ext>
                </a:extLst>
              </p:cNvPr>
              <p:cNvSpPr txBox="1"/>
              <p:nvPr/>
            </p:nvSpPr>
            <p:spPr>
              <a:xfrm>
                <a:off x="1" y="3044295"/>
                <a:ext cx="972979" cy="38518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Plan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C794A9-6DD6-7D85-C51C-FC4C425015B0}"/>
                </a:ext>
              </a:extLst>
            </p:cNvPr>
            <p:cNvGrpSpPr/>
            <p:nvPr/>
          </p:nvGrpSpPr>
          <p:grpSpPr>
            <a:xfrm>
              <a:off x="1498519" y="4915981"/>
              <a:ext cx="6156203" cy="1412544"/>
              <a:chOff x="972979" y="2622419"/>
              <a:chExt cx="5251011" cy="893135"/>
            </a:xfrm>
          </p:grpSpPr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69839714-FDE2-1114-4951-066C399F8FC9}"/>
                  </a:ext>
                </a:extLst>
              </p:cNvPr>
              <p:cNvSpPr/>
              <p:nvPr/>
            </p:nvSpPr>
            <p:spPr>
              <a:xfrm rot="5400000">
                <a:off x="3134294" y="575779"/>
                <a:ext cx="724189" cy="5046820"/>
              </a:xfrm>
              <a:prstGeom prst="round2SameRect">
                <a:avLst/>
              </a:prstGeom>
              <a:noFill/>
              <a:ln w="12700" cap="flat" cmpd="sng" algn="ctr">
                <a:solidFill>
                  <a:srgbClr val="70417F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tangle: Top Corners Rounded 4">
                <a:extLst>
                  <a:ext uri="{FF2B5EF4-FFF2-40B4-BE49-F238E27FC236}">
                    <a16:creationId xmlns:a16="http://schemas.microsoft.com/office/drawing/2014/main" id="{4AD763A0-8216-5157-3D77-8BC150F09EF9}"/>
                  </a:ext>
                </a:extLst>
              </p:cNvPr>
              <p:cNvSpPr txBox="1"/>
              <p:nvPr/>
            </p:nvSpPr>
            <p:spPr>
              <a:xfrm>
                <a:off x="1002080" y="2622419"/>
                <a:ext cx="5221910" cy="8931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endParaRPr lang="en-US" sz="20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16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Think of an idea to share 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Piensa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una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idea para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compartir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>
                  <a:buChar char="•"/>
                </a:pPr>
                <a:r>
                  <a:rPr lang="en-US" sz="16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Select a group idea 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Seleccione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una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idea de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grupo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>
                  <a:buChar char="•"/>
                </a:pPr>
                <a:r>
                  <a:rPr lang="en-US" sz="16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Gather materials 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Reunir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materiales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20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59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4591-E57C-490B-AECE-F6B62E79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206" y="294195"/>
            <a:ext cx="8867226" cy="1325563"/>
          </a:xfrm>
        </p:spPr>
        <p:txBody>
          <a:bodyPr/>
          <a:lstStyle/>
          <a:p>
            <a:r>
              <a:rPr lang="en-US" dirty="0"/>
              <a:t>Design Your Instrument! </a:t>
            </a:r>
            <a:br>
              <a:rPr lang="en-US" dirty="0"/>
            </a:br>
            <a:r>
              <a:rPr lang="en-US" dirty="0">
                <a:solidFill>
                  <a:srgbClr val="E95E07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¡</a:t>
            </a:r>
            <a:r>
              <a:rPr lang="en-US" dirty="0" err="1">
                <a:solidFill>
                  <a:schemeClr val="accent2"/>
                </a:solidFill>
              </a:rPr>
              <a:t>Diseñe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Su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Instrumento</a:t>
            </a:r>
            <a:r>
              <a:rPr lang="en-US" dirty="0">
                <a:solidFill>
                  <a:schemeClr val="accent2"/>
                </a:solidFill>
              </a:rPr>
              <a:t>!)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AD41B4-C0E3-4727-813E-E1546B6C7A70}"/>
              </a:ext>
            </a:extLst>
          </p:cNvPr>
          <p:cNvGrpSpPr/>
          <p:nvPr/>
        </p:nvGrpSpPr>
        <p:grpSpPr>
          <a:xfrm>
            <a:off x="1516057" y="5012681"/>
            <a:ext cx="6335171" cy="1164884"/>
            <a:chOff x="972979" y="3832328"/>
            <a:chExt cx="5046820" cy="903480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FADCAD10-CAC8-40C5-A718-7FD4D33217EE}"/>
                </a:ext>
              </a:extLst>
            </p:cNvPr>
            <p:cNvSpPr/>
            <p:nvPr/>
          </p:nvSpPr>
          <p:spPr>
            <a:xfrm rot="5400000">
              <a:off x="3044649" y="1760658"/>
              <a:ext cx="903480" cy="5046820"/>
            </a:xfrm>
            <a:prstGeom prst="round2SameRect">
              <a:avLst/>
            </a:prstGeom>
            <a:ln>
              <a:solidFill>
                <a:srgbClr val="E95E0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: Top Corners Rounded 4">
              <a:extLst>
                <a:ext uri="{FF2B5EF4-FFF2-40B4-BE49-F238E27FC236}">
                  <a16:creationId xmlns:a16="http://schemas.microsoft.com/office/drawing/2014/main" id="{4D1A77A5-FB31-4180-AF58-AC93CA0BBF0B}"/>
                </a:ext>
              </a:extLst>
            </p:cNvPr>
            <p:cNvSpPr txBox="1"/>
            <p:nvPr/>
          </p:nvSpPr>
          <p:spPr>
            <a:xfrm>
              <a:off x="972979" y="3876432"/>
              <a:ext cx="5002716" cy="815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rgbClr val="000000"/>
                  </a:solidFill>
                </a:rPr>
                <a:t>Create your idea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err="1">
                  <a:solidFill>
                    <a:schemeClr val="accent2"/>
                  </a:solidFill>
                </a:rPr>
                <a:t>Haces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2000" err="1">
                  <a:solidFill>
                    <a:schemeClr val="accent2"/>
                  </a:solidFill>
                </a:rPr>
                <a:t>tu</a:t>
              </a:r>
              <a:r>
                <a:rPr lang="en-US" sz="2000">
                  <a:solidFill>
                    <a:schemeClr val="accent2"/>
                  </a:solidFill>
                </a:rPr>
                <a:t> idea)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rgbClr val="000000"/>
                  </a:solidFill>
                </a:rPr>
                <a:t>Test your ideas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err="1">
                  <a:solidFill>
                    <a:schemeClr val="accent2"/>
                  </a:solidFill>
                </a:rPr>
                <a:t>Pon</a:t>
              </a:r>
              <a:r>
                <a:rPr lang="en-US" sz="2000">
                  <a:solidFill>
                    <a:schemeClr val="accent2"/>
                  </a:solidFill>
                </a:rPr>
                <a:t> a </a:t>
              </a:r>
              <a:r>
                <a:rPr lang="en-US" sz="2000" err="1">
                  <a:solidFill>
                    <a:schemeClr val="accent2"/>
                  </a:solidFill>
                </a:rPr>
                <a:t>prueba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2000" err="1">
                  <a:solidFill>
                    <a:schemeClr val="accent2"/>
                  </a:solidFill>
                </a:rPr>
                <a:t>tus</a:t>
              </a:r>
              <a:r>
                <a:rPr lang="en-US" sz="2000">
                  <a:solidFill>
                    <a:schemeClr val="accent2"/>
                  </a:solidFill>
                </a:rPr>
                <a:t> ideas)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8FAAA6-288C-4DBA-8DF5-11DD370CF1EF}"/>
              </a:ext>
            </a:extLst>
          </p:cNvPr>
          <p:cNvGrpSpPr/>
          <p:nvPr/>
        </p:nvGrpSpPr>
        <p:grpSpPr>
          <a:xfrm>
            <a:off x="344325" y="5012680"/>
            <a:ext cx="1171732" cy="1742688"/>
            <a:chOff x="1" y="3833324"/>
            <a:chExt cx="972979" cy="1389971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AA255DD5-1FE6-4B01-8BF1-910E1173907B}"/>
                </a:ext>
              </a:extLst>
            </p:cNvPr>
            <p:cNvSpPr/>
            <p:nvPr/>
          </p:nvSpPr>
          <p:spPr>
            <a:xfrm rot="5400000">
              <a:off x="-208495" y="4041820"/>
              <a:ext cx="1389971" cy="972979"/>
            </a:xfrm>
            <a:prstGeom prst="chevron">
              <a:avLst/>
            </a:prstGeom>
            <a:solidFill>
              <a:srgbClr val="E95E0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:a16="http://schemas.microsoft.com/office/drawing/2014/main" id="{3C0970F0-3AEA-46E9-BF3E-D41291894E3E}"/>
                </a:ext>
              </a:extLst>
            </p:cNvPr>
            <p:cNvSpPr txBox="1"/>
            <p:nvPr/>
          </p:nvSpPr>
          <p:spPr>
            <a:xfrm>
              <a:off x="1" y="4508588"/>
              <a:ext cx="972979" cy="416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/>
                <a:t>Create (H</a:t>
              </a:r>
              <a:r>
                <a:rPr lang="es-ES" sz="2400" err="1"/>
                <a:t>acer</a:t>
              </a:r>
              <a:r>
                <a:rPr lang="es-ES" sz="2400"/>
                <a:t>)</a:t>
              </a:r>
              <a:endParaRPr lang="en-US" sz="2400"/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200" kern="12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525B2B3-EF4D-48FD-85E6-F82004C3A193}"/>
              </a:ext>
            </a:extLst>
          </p:cNvPr>
          <p:cNvSpPr txBox="1"/>
          <p:nvPr/>
        </p:nvSpPr>
        <p:spPr>
          <a:xfrm>
            <a:off x="2778974" y="1501773"/>
            <a:ext cx="71088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DIVIÉRTETE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CREATIVO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 JUNTOS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E075-09FA-4D7A-98DF-F960832B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Read Aloud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(Leer 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en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Voz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Alta)</a:t>
            </a:r>
          </a:p>
        </p:txBody>
      </p:sp>
      <p:pic>
        <p:nvPicPr>
          <p:cNvPr id="3" name="Picture 2" descr="BCB Finding My Dance | The Hangout">
            <a:extLst>
              <a:ext uri="{FF2B5EF4-FFF2-40B4-BE49-F238E27FC236}">
                <a16:creationId xmlns:a16="http://schemas.microsoft.com/office/drawing/2014/main" id="{D07FA8AE-8757-D504-BA6F-1301F32B6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3" t="15789" r="16161" b="16154"/>
          <a:stretch/>
        </p:blipFill>
        <p:spPr bwMode="auto">
          <a:xfrm>
            <a:off x="4185285" y="2206625"/>
            <a:ext cx="3368040" cy="3359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558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04" y="344640"/>
            <a:ext cx="8867226" cy="1325563"/>
          </a:xfrm>
        </p:spPr>
        <p:txBody>
          <a:bodyPr/>
          <a:lstStyle/>
          <a:p>
            <a:r>
              <a:rPr lang="en-US" dirty="0"/>
              <a:t>Criteria: (Desired Outcomes)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Criterios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Resultados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Deseados</a:t>
            </a:r>
            <a:r>
              <a:rPr lang="en-US" dirty="0">
                <a:solidFill>
                  <a:schemeClr val="accent2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8312" y="1587637"/>
            <a:ext cx="11834176" cy="4351338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A successful instrument design should include the following:</a:t>
            </a:r>
            <a:endParaRPr lang="en-US" sz="1600" b="1" dirty="0">
              <a:solidFill>
                <a:srgbClr val="000000"/>
              </a:solidFill>
              <a:cs typeface="Arial"/>
            </a:endParaRPr>
          </a:p>
          <a:p>
            <a:endParaRPr lang="en-US" sz="1600" b="1" dirty="0">
              <a:solidFill>
                <a:srgbClr val="000000"/>
              </a:solidFill>
              <a:latin typeface="Arial"/>
              <a:ea typeface="Malgun Gothic"/>
              <a:cs typeface="Arial" panose="020B0604020202020204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A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 height of 20 centimeters tall or wide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At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 least 5 different materials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Be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played without falling apart for 30 seconds during the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test 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Be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 heard from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6 meters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away when played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Create a rhythm that communicates choreography to Ria during the dance</a:t>
            </a: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  <a:latin typeface="Arial"/>
              <a:ea typeface="Malgun Gothic"/>
              <a:cs typeface="Times New Roman"/>
            </a:endParaRP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Bonus Points: The greater the number of different materials used to build the instrument the more bonus points students will receive.</a:t>
            </a:r>
            <a:endParaRPr lang="en-US" dirty="0"/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  <a:p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Un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diseño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instrumento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exitoso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debe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incluir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lo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siguiente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:</a:t>
            </a:r>
            <a:endParaRPr lang="es" sz="1600" b="1" dirty="0">
              <a:solidFill>
                <a:srgbClr val="F16038"/>
              </a:solidFill>
              <a:ea typeface="+mn-lt"/>
              <a:cs typeface="+mn-lt"/>
            </a:endParaRPr>
          </a:p>
          <a:p>
            <a:pPr lvl="1"/>
            <a:endParaRPr lang="e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Una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altura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de 20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centímetros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de alto o ancho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Al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menos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5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materiales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diferentes</a:t>
            </a:r>
            <a:endParaRPr lang="en-U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Juega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sin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desmoronarse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durante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30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segundos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durante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la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prueba</a:t>
            </a:r>
            <a:endParaRPr lang="en-U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Ser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escuchado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a 6 metros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distancia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cuando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se reproduce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Crea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un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ritmo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que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comunique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la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coreografía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a Ria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durante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el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baile</a:t>
            </a:r>
            <a:endParaRPr lang="en-U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/>
            <a:endParaRPr lang="en-US" sz="1400" b="1" dirty="0">
              <a:solidFill>
                <a:srgbClr val="F16038"/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Puntos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Bonificación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: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Cuanto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mayor sea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el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número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diferentes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materiales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utilizados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para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construir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el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instrumento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más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puntos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bonificación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recibirán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los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estudiantes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rgbClr val="F16038"/>
              </a:solidFill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A7503-B9A9-13CF-026E-197BC9418FF6}"/>
              </a:ext>
            </a:extLst>
          </p:cNvPr>
          <p:cNvGrpSpPr/>
          <p:nvPr/>
        </p:nvGrpSpPr>
        <p:grpSpPr>
          <a:xfrm>
            <a:off x="357824" y="5111129"/>
            <a:ext cx="6635970" cy="1731365"/>
            <a:chOff x="357824" y="5033870"/>
            <a:chExt cx="6635970" cy="17313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2D17F0-C021-6A93-48ED-47CAAE0FB37F}"/>
                </a:ext>
              </a:extLst>
            </p:cNvPr>
            <p:cNvGrpSpPr/>
            <p:nvPr/>
          </p:nvGrpSpPr>
          <p:grpSpPr>
            <a:xfrm>
              <a:off x="357824" y="5033871"/>
              <a:ext cx="1194540" cy="1731364"/>
              <a:chOff x="0" y="4496"/>
              <a:chExt cx="850090" cy="1214413"/>
            </a:xfrm>
          </p:grpSpPr>
          <p:sp>
            <p:nvSpPr>
              <p:cNvPr id="9" name="Arrow: Chevron 7">
                <a:extLst>
                  <a:ext uri="{FF2B5EF4-FFF2-40B4-BE49-F238E27FC236}">
                    <a16:creationId xmlns:a16="http://schemas.microsoft.com/office/drawing/2014/main" id="{1198A66F-3AA6-A0E0-D560-02E022F44514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Arrow: Chevron 4">
                <a:extLst>
                  <a:ext uri="{FF2B5EF4-FFF2-40B4-BE49-F238E27FC236}">
                    <a16:creationId xmlns:a16="http://schemas.microsoft.com/office/drawing/2014/main" id="{CEA6E451-0404-D8F4-5E18-38645B79D04B}"/>
                  </a:ext>
                </a:extLst>
              </p:cNvPr>
              <p:cNvSpPr txBox="1"/>
              <p:nvPr/>
            </p:nvSpPr>
            <p:spPr>
              <a:xfrm>
                <a:off x="0" y="573168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>
                    <a:solidFill>
                      <a:sysClr val="window" lastClr="FFFFFF"/>
                    </a:solidFill>
                    <a:latin typeface="Calibri" panose="020F0502020204030204"/>
                  </a:rPr>
                  <a:t>Identify (</a:t>
                </a:r>
                <a:r>
                  <a:rPr lang="es-ES" sz="1600"/>
                  <a:t>Identificar)</a:t>
                </a:r>
                <a:endParaRPr lang="en-US" sz="1600">
                  <a:solidFill>
                    <a:sysClr val="window" lastClr="FFFFFF"/>
                  </a:solidFill>
                  <a:latin typeface="Calibri" panose="020F0502020204030204"/>
                </a:endParaRPr>
              </a:p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1B40A-F8BA-5EB2-62DB-6DD14E278932}"/>
                </a:ext>
              </a:extLst>
            </p:cNvPr>
            <p:cNvGrpSpPr/>
            <p:nvPr/>
          </p:nvGrpSpPr>
          <p:grpSpPr>
            <a:xfrm>
              <a:off x="1552362" y="5033870"/>
              <a:ext cx="5441432" cy="1125387"/>
              <a:chOff x="850088" y="5359"/>
              <a:chExt cx="5169711" cy="789368"/>
            </a:xfrm>
          </p:grpSpPr>
          <p:sp>
            <p:nvSpPr>
              <p:cNvPr id="7" name="Rectangle: Top Corners Rounded 10">
                <a:extLst>
                  <a:ext uri="{FF2B5EF4-FFF2-40B4-BE49-F238E27FC236}">
                    <a16:creationId xmlns:a16="http://schemas.microsoft.com/office/drawing/2014/main" id="{15BB0975-FF3F-F39D-22D5-9E50A901F718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ectangle: Top Corners Rounded 4">
                <a:extLst>
                  <a:ext uri="{FF2B5EF4-FFF2-40B4-BE49-F238E27FC236}">
                    <a16:creationId xmlns:a16="http://schemas.microsoft.com/office/drawing/2014/main" id="{4E7F66A7-DB6A-08A7-EC0D-3A2ABE814407}"/>
                  </a:ext>
                </a:extLst>
              </p:cNvPr>
              <p:cNvSpPr txBox="1"/>
              <p:nvPr/>
            </p:nvSpPr>
            <p:spPr>
              <a:xfrm>
                <a:off x="850088" y="43893"/>
                <a:ext cx="5169710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What is the problem? </a:t>
                </a:r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¿Cuál es el problema?)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cs typeface="Arial" panose="020B0604020202020204" pitchFamily="34" charset="0"/>
                  </a:rPr>
                  <a:t>What are the rules? </a:t>
                </a: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(Criteria/Constraints) </a:t>
                </a:r>
              </a:p>
              <a:p>
                <a:pPr lvl="0"/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</a:t>
                </a:r>
                <a:r>
                  <a:rPr lang="es-ES" sz="1800" kern="1200" dirty="0">
                    <a:solidFill>
                      <a:schemeClr val="accent2"/>
                    </a:solidFill>
                    <a:latin typeface="+mj-lt"/>
                  </a:rPr>
                  <a:t>Cuáles</a:t>
                </a:r>
                <a:r>
                  <a:rPr lang="es-ES" dirty="0">
                    <a:solidFill>
                      <a:schemeClr val="accent2"/>
                    </a:solidFill>
                  </a:rPr>
                  <a:t> son las normas? (Criterios/Restricciones))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950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986" y="500062"/>
            <a:ext cx="8867226" cy="1325563"/>
          </a:xfrm>
        </p:spPr>
        <p:txBody>
          <a:bodyPr/>
          <a:lstStyle/>
          <a:p>
            <a:pPr algn="r"/>
            <a:r>
              <a:rPr lang="en-US" dirty="0">
                <a:latin typeface="Arial"/>
                <a:cs typeface="Arial"/>
              </a:rPr>
              <a:t>Scorecard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7225B8-26A6-9616-FE94-0F5097EB2168}"/>
              </a:ext>
            </a:extLst>
          </p:cNvPr>
          <p:cNvGraphicFramePr>
            <a:graphicFrameLocks noGrp="1"/>
          </p:cNvGraphicFramePr>
          <p:nvPr/>
        </p:nvGraphicFramePr>
        <p:xfrm>
          <a:off x="3474759" y="1825625"/>
          <a:ext cx="5242481" cy="4351337"/>
        </p:xfrm>
        <a:graphic>
          <a:graphicData uri="http://schemas.openxmlformats.org/drawingml/2006/table">
            <a:tbl>
              <a:tblPr firstRow="1" firstCol="1" bandRow="1"/>
              <a:tblGrid>
                <a:gridCol w="1194470">
                  <a:extLst>
                    <a:ext uri="{9D8B030D-6E8A-4147-A177-3AD203B41FA5}">
                      <a16:colId xmlns:a16="http://schemas.microsoft.com/office/drawing/2014/main" val="2153154995"/>
                    </a:ext>
                  </a:extLst>
                </a:gridCol>
                <a:gridCol w="1150003">
                  <a:extLst>
                    <a:ext uri="{9D8B030D-6E8A-4147-A177-3AD203B41FA5}">
                      <a16:colId xmlns:a16="http://schemas.microsoft.com/office/drawing/2014/main" val="806700943"/>
                    </a:ext>
                  </a:extLst>
                </a:gridCol>
                <a:gridCol w="1150003">
                  <a:extLst>
                    <a:ext uri="{9D8B030D-6E8A-4147-A177-3AD203B41FA5}">
                      <a16:colId xmlns:a16="http://schemas.microsoft.com/office/drawing/2014/main" val="3230200532"/>
                    </a:ext>
                  </a:extLst>
                </a:gridCol>
                <a:gridCol w="1130581">
                  <a:extLst>
                    <a:ext uri="{9D8B030D-6E8A-4147-A177-3AD203B41FA5}">
                      <a16:colId xmlns:a16="http://schemas.microsoft.com/office/drawing/2014/main" val="3522551194"/>
                    </a:ext>
                  </a:extLst>
                </a:gridCol>
                <a:gridCol w="617424">
                  <a:extLst>
                    <a:ext uri="{9D8B030D-6E8A-4147-A177-3AD203B41FA5}">
                      <a16:colId xmlns:a16="http://schemas.microsoft.com/office/drawing/2014/main" val="2596367921"/>
                    </a:ext>
                  </a:extLst>
                </a:gridCol>
              </a:tblGrid>
              <a:tr h="21750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072463"/>
                  </a:ext>
                </a:extLst>
              </a:tr>
              <a:tr h="194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73565"/>
                  </a:ext>
                </a:extLst>
              </a:tr>
              <a:tr h="569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715270"/>
                  </a:ext>
                </a:extLst>
              </a:tr>
              <a:tr h="569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INSTRUMENT HEIGHT OR WIDTH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20 centimeters tall or wide.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less than 20 centimeters but more than 10 centimeters tall or wide.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10 centimeters</a:t>
                      </a: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or less tall or wide.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93189"/>
                  </a:ext>
                </a:extLst>
              </a:tr>
              <a:tr h="4397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NUMBER OF MATERIALS USED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instrument is made of 5 or more different materials.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instrument is made of 4-3 materials.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instrument is made with 2 or fewer materials.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59060"/>
                  </a:ext>
                </a:extLst>
              </a:tr>
              <a:tr h="569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PLAYABILITY TEST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strong enough to be played for at least 30 seconds.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strong enough to be played for 15-29 seconds.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not strong enough to be played for more than 14 seconds.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21398"/>
                  </a:ext>
                </a:extLst>
              </a:tr>
              <a:tr h="465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DISTANCE TEST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When played, instrument is able to be heard from at least 6 meters away.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When played, instrument is able to be heard from at 5-3 meters away.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When played, instrument is cannot be heard over 3 meters away.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42263"/>
                  </a:ext>
                </a:extLst>
              </a:tr>
              <a:tr h="194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COUNTERS USED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 counters or less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15 – 19 counters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20 counters or more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328209"/>
                  </a:ext>
                </a:extLst>
              </a:tr>
              <a:tr h="4397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CHOREOGRAPHY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Choreographed dance includes 5 or more moves.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Choreographed dance includes 1-4 moves.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no choreographed dance.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185684"/>
                  </a:ext>
                </a:extLst>
              </a:tr>
              <a:tr h="451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BONUS: NUMBER OF MATERIALS USED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instrument is made of 10 or more different materials.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instrument is made of 7-9 materials.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instrument is made 5 with or fewer materials.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799999"/>
                  </a:ext>
                </a:extLst>
              </a:tr>
              <a:tr h="24092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037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24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6256E1-61DA-519E-0EE8-E438EF180CE4}"/>
              </a:ext>
            </a:extLst>
          </p:cNvPr>
          <p:cNvSpPr txBox="1">
            <a:spLocks/>
          </p:cNvSpPr>
          <p:nvPr/>
        </p:nvSpPr>
        <p:spPr>
          <a:xfrm>
            <a:off x="193646" y="438483"/>
            <a:ext cx="88672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err="1">
                <a:solidFill>
                  <a:schemeClr val="accent2"/>
                </a:solidFill>
              </a:rPr>
              <a:t>Tanteadora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19C0D1-10B1-1059-99C6-55C189F01136}"/>
              </a:ext>
            </a:extLst>
          </p:cNvPr>
          <p:cNvGraphicFramePr>
            <a:graphicFrameLocks noGrp="1"/>
          </p:cNvGraphicFramePr>
          <p:nvPr/>
        </p:nvGraphicFramePr>
        <p:xfrm>
          <a:off x="3265366" y="1824381"/>
          <a:ext cx="5661267" cy="4353827"/>
        </p:xfrm>
        <a:graphic>
          <a:graphicData uri="http://schemas.openxmlformats.org/drawingml/2006/table">
            <a:tbl>
              <a:tblPr firstRow="1" firstCol="1" bandRow="1"/>
              <a:tblGrid>
                <a:gridCol w="1289888">
                  <a:extLst>
                    <a:ext uri="{9D8B030D-6E8A-4147-A177-3AD203B41FA5}">
                      <a16:colId xmlns:a16="http://schemas.microsoft.com/office/drawing/2014/main" val="527243921"/>
                    </a:ext>
                  </a:extLst>
                </a:gridCol>
                <a:gridCol w="1241869">
                  <a:extLst>
                    <a:ext uri="{9D8B030D-6E8A-4147-A177-3AD203B41FA5}">
                      <a16:colId xmlns:a16="http://schemas.microsoft.com/office/drawing/2014/main" val="3837500457"/>
                    </a:ext>
                  </a:extLst>
                </a:gridCol>
                <a:gridCol w="1241869">
                  <a:extLst>
                    <a:ext uri="{9D8B030D-6E8A-4147-A177-3AD203B41FA5}">
                      <a16:colId xmlns:a16="http://schemas.microsoft.com/office/drawing/2014/main" val="1306753281"/>
                    </a:ext>
                  </a:extLst>
                </a:gridCol>
                <a:gridCol w="1220895">
                  <a:extLst>
                    <a:ext uri="{9D8B030D-6E8A-4147-A177-3AD203B41FA5}">
                      <a16:colId xmlns:a16="http://schemas.microsoft.com/office/drawing/2014/main" val="3337850649"/>
                    </a:ext>
                  </a:extLst>
                </a:gridCol>
                <a:gridCol w="666746">
                  <a:extLst>
                    <a:ext uri="{9D8B030D-6E8A-4147-A177-3AD203B41FA5}">
                      <a16:colId xmlns:a16="http://schemas.microsoft.com/office/drawing/2014/main" val="1275020741"/>
                    </a:ext>
                  </a:extLst>
                </a:gridCol>
              </a:tblGrid>
              <a:tr h="2348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69439"/>
                  </a:ext>
                </a:extLst>
              </a:tr>
              <a:tr h="21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44194"/>
                  </a:ext>
                </a:extLst>
              </a:tr>
              <a:tr h="429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65178"/>
                  </a:ext>
                </a:extLst>
              </a:tr>
              <a:tr h="553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ALTURA O ANCHO DEL INSTRUMENTO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instrumento mide 20 centímetros de alto o de ancho.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instrumento mide menos de 20 centímetros pero más de 10 centímetros de alto o ancho.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248590"/>
                  </a:ext>
                </a:extLst>
              </a:tr>
              <a:tr h="429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NÚMERO DE MATERIALES UTILIZADOS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instrumento está hecho de 5 o más materiales diferentes.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instrumento está hecho de 4-3 materiales.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instrumento está hecho con 2 o menos materiales.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46021"/>
                  </a:ext>
                </a:extLst>
              </a:tr>
              <a:tr h="553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PRUEBA DE JUGABILIDAD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instrumento está hecho de 5 o más materiales diferentes.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instrumento es lo suficientemente fuerte como para tocarlo durante 15-29 segundos.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instrumento no es lo suficientemente fuerte como para tocarlo durante más de 14 segundos.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162468"/>
                  </a:ext>
                </a:extLst>
              </a:tr>
              <a:tr h="553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 b="1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PRUEBA DE DISTANCIA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Cuando se toca, el instrumento se puede escuchar desde al menos 6 metros de distancia.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Cuando se toca, el instrumento se puede escuchar a una distancia de 5 a 3 metros.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Cuando se toca, el instrumento no se puede escuchar a más de 3 metros de distancia.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843968"/>
                  </a:ext>
                </a:extLst>
              </a:tr>
              <a:tr h="2095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CONTADORES UTILIZADOS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 contadores o menos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15 – 19 contadores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20 contadores o más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19106"/>
                  </a:ext>
                </a:extLst>
              </a:tr>
              <a:tr h="429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COREOGRAFÍA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danza coreografiada incluye 5 o más movimientos.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baile coreografiado incluye de 1 a 4 movimientos.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hay baile coreografiado.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865758"/>
                  </a:ext>
                </a:extLst>
              </a:tr>
              <a:tr h="487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 b="1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BONIFICACIÓN: NÚMERO DE MATERIALES UTILIZADOS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instrumento está hecho de 10 o más materiales diferentes.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instrumento está hecho de 7-9 materiales.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instrumento está hecho 5 con o menos materiales.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149812"/>
                  </a:ext>
                </a:extLst>
              </a:tr>
              <a:tr h="26016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788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378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5AF-1707-4B95-85EF-AAC15E81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Redesign: Discussion 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err="1">
                <a:solidFill>
                  <a:schemeClr val="accent2"/>
                </a:solidFill>
              </a:rPr>
              <a:t>Rediseño</a:t>
            </a:r>
            <a:r>
              <a:rPr lang="en-US">
                <a:solidFill>
                  <a:schemeClr val="accent2"/>
                </a:solidFill>
              </a:rPr>
              <a:t>: </a:t>
            </a:r>
            <a:r>
              <a:rPr lang="en-US" err="1">
                <a:solidFill>
                  <a:schemeClr val="accent2"/>
                </a:solidFill>
              </a:rPr>
              <a:t>Discusión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2D0F-7AF4-4167-8478-D3818B27D5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3128512"/>
          </a:xfrm>
        </p:spPr>
        <p:txBody>
          <a:bodyPr numCol="2"/>
          <a:lstStyle/>
          <a:p>
            <a:r>
              <a:rPr lang="en-US">
                <a:solidFill>
                  <a:srgbClr val="000000"/>
                </a:solidFill>
              </a:rPr>
              <a:t>What worked?</a:t>
            </a:r>
          </a:p>
          <a:p>
            <a:r>
              <a:rPr lang="en-US">
                <a:solidFill>
                  <a:srgbClr val="000000"/>
                </a:solidFill>
              </a:rPr>
              <a:t>What did not work?</a:t>
            </a:r>
          </a:p>
          <a:p>
            <a:r>
              <a:rPr lang="en-US">
                <a:solidFill>
                  <a:srgbClr val="000000"/>
                </a:solidFill>
              </a:rPr>
              <a:t>What do you want to improve?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¿</a:t>
            </a:r>
            <a:r>
              <a:rPr lang="en-US" err="1">
                <a:solidFill>
                  <a:schemeClr val="accent2"/>
                </a:solidFill>
              </a:rPr>
              <a:t>Qué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err="1">
                <a:solidFill>
                  <a:schemeClr val="accent2"/>
                </a:solidFill>
              </a:rPr>
              <a:t>funcionó</a:t>
            </a:r>
            <a:r>
              <a:rPr lang="en-US">
                <a:solidFill>
                  <a:schemeClr val="accent2"/>
                </a:solidFill>
              </a:rPr>
              <a:t>?</a:t>
            </a:r>
          </a:p>
          <a:p>
            <a:r>
              <a:rPr lang="es-ES">
                <a:solidFill>
                  <a:schemeClr val="accent2"/>
                </a:solidFill>
              </a:rPr>
              <a:t>¿Qué fue lo que no funcionó?</a:t>
            </a:r>
          </a:p>
          <a:p>
            <a:r>
              <a:rPr lang="en-US">
                <a:solidFill>
                  <a:schemeClr val="accent2"/>
                </a:solidFill>
              </a:rPr>
              <a:t>¿</a:t>
            </a:r>
            <a:r>
              <a:rPr lang="en-US" err="1">
                <a:solidFill>
                  <a:schemeClr val="accent2"/>
                </a:solidFill>
              </a:rPr>
              <a:t>Qué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err="1">
                <a:solidFill>
                  <a:schemeClr val="accent2"/>
                </a:solidFill>
              </a:rPr>
              <a:t>quieres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err="1">
                <a:solidFill>
                  <a:schemeClr val="accent2"/>
                </a:solidFill>
              </a:rPr>
              <a:t>mejorar</a:t>
            </a:r>
            <a:r>
              <a:rPr lang="en-US">
                <a:solidFill>
                  <a:schemeClr val="accent2"/>
                </a:solidFill>
              </a:rPr>
              <a:t>?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3C08C8-DE23-44A5-A3C8-C6C4BFC03748}"/>
              </a:ext>
            </a:extLst>
          </p:cNvPr>
          <p:cNvGrpSpPr/>
          <p:nvPr/>
        </p:nvGrpSpPr>
        <p:grpSpPr>
          <a:xfrm>
            <a:off x="378500" y="5012680"/>
            <a:ext cx="1151055" cy="1740883"/>
            <a:chOff x="0" y="5108840"/>
            <a:chExt cx="972980" cy="1389970"/>
          </a:xfrm>
          <a:solidFill>
            <a:schemeClr val="bg2">
              <a:lumMod val="10000"/>
            </a:schemeClr>
          </a:solidFill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324B2CFB-9EFC-4E9A-9E19-DE63244F3727}"/>
                </a:ext>
              </a:extLst>
            </p:cNvPr>
            <p:cNvSpPr/>
            <p:nvPr/>
          </p:nvSpPr>
          <p:spPr>
            <a:xfrm rot="5400000">
              <a:off x="-208495" y="5317335"/>
              <a:ext cx="1389970" cy="97297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29448854-631F-4310-BE7D-A46A4C5EA1DA}"/>
                </a:ext>
              </a:extLst>
            </p:cNvPr>
            <p:cNvSpPr txBox="1"/>
            <p:nvPr/>
          </p:nvSpPr>
          <p:spPr>
            <a:xfrm>
              <a:off x="1" y="5803825"/>
              <a:ext cx="972979" cy="41699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/>
                <a:t>Improve (M</a:t>
              </a:r>
              <a:r>
                <a:rPr lang="es-ES" sz="2000" err="1"/>
                <a:t>ejorar</a:t>
              </a:r>
              <a:r>
                <a:rPr lang="es-ES" sz="2000"/>
                <a:t>)</a:t>
              </a:r>
              <a:endParaRPr lang="en-US" sz="2000"/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200" kern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B641-C949-444B-9E68-F7288905C769}"/>
              </a:ext>
            </a:extLst>
          </p:cNvPr>
          <p:cNvGrpSpPr/>
          <p:nvPr/>
        </p:nvGrpSpPr>
        <p:grpSpPr>
          <a:xfrm>
            <a:off x="1529555" y="5012680"/>
            <a:ext cx="5411450" cy="1167048"/>
            <a:chOff x="972979" y="5108840"/>
            <a:chExt cx="5046820" cy="903480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7B7FDFC7-711A-4FB0-B51F-FFA191E72FBA}"/>
                </a:ext>
              </a:extLst>
            </p:cNvPr>
            <p:cNvSpPr/>
            <p:nvPr/>
          </p:nvSpPr>
          <p:spPr>
            <a:xfrm rot="5400000">
              <a:off x="3044649" y="3037170"/>
              <a:ext cx="903480" cy="5046820"/>
            </a:xfrm>
            <a:prstGeom prst="round2Same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Top Corners Rounded 4">
              <a:extLst>
                <a:ext uri="{FF2B5EF4-FFF2-40B4-BE49-F238E27FC236}">
                  <a16:creationId xmlns:a16="http://schemas.microsoft.com/office/drawing/2014/main" id="{1B30672F-4CA0-47C7-8A6C-B2FA09EF05EE}"/>
                </a:ext>
              </a:extLst>
            </p:cNvPr>
            <p:cNvSpPr txBox="1"/>
            <p:nvPr/>
          </p:nvSpPr>
          <p:spPr>
            <a:xfrm>
              <a:off x="972979" y="5152944"/>
              <a:ext cx="5002716" cy="815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000000"/>
                  </a:solidFill>
                </a:rPr>
                <a:t>Look at the score </a:t>
              </a:r>
              <a:r>
                <a:rPr lang="en-US">
                  <a:solidFill>
                    <a:schemeClr val="accent2"/>
                  </a:solidFill>
                </a:rPr>
                <a:t>(Mira la </a:t>
              </a:r>
              <a:r>
                <a:rPr lang="en-US" err="1">
                  <a:solidFill>
                    <a:schemeClr val="accent2"/>
                  </a:solidFill>
                </a:rPr>
                <a:t>puntuación</a:t>
              </a:r>
              <a:r>
                <a:rPr lang="en-US">
                  <a:solidFill>
                    <a:schemeClr val="accent2"/>
                  </a:solidFill>
                </a:rPr>
                <a:t>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000000"/>
                  </a:solidFill>
                </a:rPr>
                <a:t>Make the design better </a:t>
              </a:r>
              <a:r>
                <a:rPr lang="en-US">
                  <a:solidFill>
                    <a:schemeClr val="accent2"/>
                  </a:solidFill>
                </a:rPr>
                <a:t>(</a:t>
              </a:r>
              <a:r>
                <a:rPr lang="en-US" err="1">
                  <a:solidFill>
                    <a:schemeClr val="accent2"/>
                  </a:solidFill>
                </a:rPr>
                <a:t>Mejora</a:t>
              </a:r>
              <a:r>
                <a:rPr lang="en-US">
                  <a:solidFill>
                    <a:schemeClr val="accent2"/>
                  </a:solidFill>
                </a:rPr>
                <a:t> </a:t>
              </a:r>
              <a:r>
                <a:rPr lang="en-US" err="1">
                  <a:solidFill>
                    <a:schemeClr val="accent2"/>
                  </a:solidFill>
                </a:rPr>
                <a:t>el</a:t>
              </a:r>
              <a:r>
                <a:rPr lang="en-US">
                  <a:solidFill>
                    <a:schemeClr val="accent2"/>
                  </a:solidFill>
                </a:rPr>
                <a:t> </a:t>
              </a:r>
              <a:r>
                <a:rPr lang="en-US" err="1">
                  <a:solidFill>
                    <a:schemeClr val="accent2"/>
                  </a:solidFill>
                </a:rPr>
                <a:t>diseño</a:t>
              </a:r>
              <a:r>
                <a:rPr lang="en-US">
                  <a:solidFill>
                    <a:schemeClr val="accent2"/>
                  </a:solidFill>
                </a:rPr>
                <a:t>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000000"/>
                  </a:solidFill>
                </a:rPr>
                <a:t>Repeat if needed </a:t>
              </a:r>
              <a:r>
                <a:rPr lang="en-US">
                  <a:solidFill>
                    <a:schemeClr val="accent2"/>
                  </a:solidFill>
                </a:rPr>
                <a:t>(</a:t>
              </a:r>
              <a:r>
                <a:rPr lang="en-US" err="1">
                  <a:solidFill>
                    <a:schemeClr val="accent2"/>
                  </a:solidFill>
                </a:rPr>
                <a:t>Repita</a:t>
              </a:r>
              <a:r>
                <a:rPr lang="en-US">
                  <a:solidFill>
                    <a:schemeClr val="accent2"/>
                  </a:solidFill>
                </a:rPr>
                <a:t> </a:t>
              </a:r>
              <a:r>
                <a:rPr lang="en-US" err="1">
                  <a:solidFill>
                    <a:schemeClr val="accent2"/>
                  </a:solidFill>
                </a:rPr>
                <a:t>si</a:t>
              </a:r>
              <a:r>
                <a:rPr lang="en-US">
                  <a:solidFill>
                    <a:schemeClr val="accent2"/>
                  </a:solidFill>
                </a:rPr>
                <a:t> es </a:t>
              </a:r>
              <a:r>
                <a:rPr lang="en-US" err="1">
                  <a:solidFill>
                    <a:schemeClr val="accent2"/>
                  </a:solidFill>
                </a:rPr>
                <a:t>necesario</a:t>
              </a:r>
              <a:r>
                <a:rPr lang="en-US">
                  <a:solidFill>
                    <a:schemeClr val="accent2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23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52826-16A2-3446-B7E9-58097C418E5B}"/>
              </a:ext>
            </a:extLst>
          </p:cNvPr>
          <p:cNvSpPr txBox="1"/>
          <p:nvPr/>
        </p:nvSpPr>
        <p:spPr>
          <a:xfrm>
            <a:off x="762693" y="2644169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ingeniería</a:t>
            </a:r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616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52826-16A2-3446-B7E9-58097C418E5B}"/>
              </a:ext>
            </a:extLst>
          </p:cNvPr>
          <p:cNvSpPr txBox="1"/>
          <p:nvPr/>
        </p:nvSpPr>
        <p:spPr>
          <a:xfrm>
            <a:off x="744032" y="2092541"/>
            <a:ext cx="45550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000000"/>
                </a:solidFill>
              </a:rPr>
              <a:t>What are engineering </a:t>
            </a:r>
            <a:r>
              <a:rPr lang="en-US" sz="3200" b="1">
                <a:solidFill>
                  <a:schemeClr val="accent1"/>
                </a:solidFill>
              </a:rPr>
              <a:t>jobs?</a:t>
            </a:r>
          </a:p>
          <a:p>
            <a:r>
              <a:rPr lang="es-ES" sz="3200">
                <a:solidFill>
                  <a:schemeClr val="accent2"/>
                </a:solidFill>
              </a:rPr>
              <a:t>(¿Qué son los </a:t>
            </a:r>
            <a:r>
              <a:rPr lang="es-ES" sz="3200" b="1">
                <a:solidFill>
                  <a:schemeClr val="accent2"/>
                </a:solidFill>
              </a:rPr>
              <a:t>trabajos</a:t>
            </a:r>
            <a:r>
              <a:rPr lang="es-ES" sz="3200">
                <a:solidFill>
                  <a:schemeClr val="accent2"/>
                </a:solidFill>
              </a:rPr>
              <a:t> de ingeniería?)</a:t>
            </a: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917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3076" name="Picture 4" descr="Acoustical Engineering | Acoustical Consultants | ABD Engineering &amp; Design">
            <a:extLst>
              <a:ext uri="{FF2B5EF4-FFF2-40B4-BE49-F238E27FC236}">
                <a16:creationId xmlns:a16="http://schemas.microsoft.com/office/drawing/2014/main" id="{CD87004E-2439-F487-3944-0DCA572F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70" y="1569686"/>
            <a:ext cx="6585238" cy="439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coustical engineering - Wikipedia">
            <a:extLst>
              <a:ext uri="{FF2B5EF4-FFF2-40B4-BE49-F238E27FC236}">
                <a16:creationId xmlns:a16="http://schemas.microsoft.com/office/drawing/2014/main" id="{DF92DDD5-5C1A-CA4D-0840-96B51CBAF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123" y="1853033"/>
            <a:ext cx="2684992" cy="40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0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2050" name="Picture 2" descr="Interfacio - C++ Software Developer, Music/Audio Production - France">
            <a:extLst>
              <a:ext uri="{FF2B5EF4-FFF2-40B4-BE49-F238E27FC236}">
                <a16:creationId xmlns:a16="http://schemas.microsoft.com/office/drawing/2014/main" id="{59B3AF15-12CB-0FF7-608C-D5076685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35" y="2205475"/>
            <a:ext cx="6316134" cy="38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9 Best Digital Audio Workstation Software Applications (DAW) For Music  Producers &amp; Audio Engineers 2023 - Music Industry How To">
            <a:extLst>
              <a:ext uri="{FF2B5EF4-FFF2-40B4-BE49-F238E27FC236}">
                <a16:creationId xmlns:a16="http://schemas.microsoft.com/office/drawing/2014/main" id="{3A9F1EBF-4F0E-DFBF-2EAE-7385992AD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62801"/>
            <a:ext cx="5181600" cy="270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0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4098" name="Picture 2" descr="100+ Software Engineer Pictures [HD] | Download Free Images on Unsplash">
            <a:extLst>
              <a:ext uri="{FF2B5EF4-FFF2-40B4-BE49-F238E27FC236}">
                <a16:creationId xmlns:a16="http://schemas.microsoft.com/office/drawing/2014/main" id="{C1188DAE-1DA3-1F02-B179-AF994B05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7" y="2761869"/>
            <a:ext cx="434198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ay at Work: Audio Engineer - YouTube">
            <a:extLst>
              <a:ext uri="{FF2B5EF4-FFF2-40B4-BE49-F238E27FC236}">
                <a16:creationId xmlns:a16="http://schemas.microsoft.com/office/drawing/2014/main" id="{3E1D5014-9C2B-9326-069D-50EA53B88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3" y="1762801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52919-46F8-450A-B0A7-A57AF5DA102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b="1742"/>
          <a:stretch/>
        </p:blipFill>
        <p:spPr bwMode="auto">
          <a:xfrm>
            <a:off x="6449595" y="1497723"/>
            <a:ext cx="5489486" cy="47769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44A92-9F8C-4496-8F27-237427E1FCE8}"/>
              </a:ext>
            </a:extLst>
          </p:cNvPr>
          <p:cNvSpPr txBox="1"/>
          <p:nvPr/>
        </p:nvSpPr>
        <p:spPr>
          <a:xfrm>
            <a:off x="466532" y="1624041"/>
            <a:ext cx="5991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000000"/>
                </a:solidFill>
              </a:rPr>
              <a:t>What are engineering </a:t>
            </a:r>
            <a:r>
              <a:rPr lang="en-US" sz="3200" b="1">
                <a:solidFill>
                  <a:schemeClr val="accent1"/>
                </a:solidFill>
              </a:rPr>
              <a:t>jobs?</a:t>
            </a:r>
          </a:p>
          <a:p>
            <a:r>
              <a:rPr lang="es-ES" sz="3200">
                <a:solidFill>
                  <a:schemeClr val="accent2"/>
                </a:solidFill>
              </a:rPr>
              <a:t>(¿Qué son los </a:t>
            </a:r>
            <a:r>
              <a:rPr lang="es-ES" sz="3200" b="1">
                <a:solidFill>
                  <a:schemeClr val="accent2"/>
                </a:solidFill>
              </a:rPr>
              <a:t>trabajos</a:t>
            </a:r>
            <a:r>
              <a:rPr lang="es-ES" sz="3200">
                <a:solidFill>
                  <a:schemeClr val="accent2"/>
                </a:solidFill>
              </a:rPr>
              <a:t> de ingeniería?)</a:t>
            </a:r>
            <a:endParaRPr lang="en-US" sz="3200">
              <a:solidFill>
                <a:schemeClr val="accent2"/>
              </a:solidFill>
            </a:endParaRPr>
          </a:p>
          <a:p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be an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engineer?</a:t>
            </a:r>
          </a:p>
          <a:p>
            <a:r>
              <a:rPr lang="en-U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en-US" sz="320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3200" b="1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</a:t>
            </a:r>
            <a:r>
              <a:rPr lang="en-U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75246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66A7E-C626-E44B-A662-2D5F6AF6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846" y="351002"/>
            <a:ext cx="8867226" cy="1325563"/>
          </a:xfrm>
        </p:spPr>
        <p:txBody>
          <a:bodyPr/>
          <a:lstStyle/>
          <a:p>
            <a:r>
              <a:rPr lang="en-US" dirty="0"/>
              <a:t>Engineering Design Process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Proceso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19B1A3-3C1C-D814-2B10-55C3170F649D}"/>
              </a:ext>
            </a:extLst>
          </p:cNvPr>
          <p:cNvGrpSpPr/>
          <p:nvPr/>
        </p:nvGrpSpPr>
        <p:grpSpPr>
          <a:xfrm>
            <a:off x="3124200" y="1578206"/>
            <a:ext cx="5851848" cy="5283152"/>
            <a:chOff x="3124200" y="1329914"/>
            <a:chExt cx="5851848" cy="552288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98AD042-2F2C-45B9-464E-4A06B3066D8C}"/>
                </a:ext>
              </a:extLst>
            </p:cNvPr>
            <p:cNvSpPr/>
            <p:nvPr/>
          </p:nvSpPr>
          <p:spPr>
            <a:xfrm>
              <a:off x="3124200" y="1329914"/>
              <a:ext cx="837826" cy="1196895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Identify (</a:t>
              </a:r>
              <a:r>
                <a:rPr lang="es-ES" sz="1100" b="1" kern="1200">
                  <a:latin typeface="+mj-lt"/>
                </a:rPr>
                <a:t>Identificar)</a:t>
              </a:r>
              <a:endParaRPr lang="en-US" sz="1100" b="1" kern="120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74F7FCE-5B69-2E33-B3C6-277DC6E0B16B}"/>
                </a:ext>
              </a:extLst>
            </p:cNvPr>
            <p:cNvSpPr/>
            <p:nvPr/>
          </p:nvSpPr>
          <p:spPr>
            <a:xfrm>
              <a:off x="3962025" y="133076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What is the problem? </a:t>
              </a:r>
              <a:r>
                <a:rPr lang="en-US" sz="1600" kern="1200">
                  <a:solidFill>
                    <a:srgbClr val="F16038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>
                  <a:solidFill>
                    <a:srgbClr val="F16038"/>
                  </a:solidFill>
                  <a:latin typeface="+mj-lt"/>
                </a:rPr>
                <a:t>¿Cuál es el problema?)</a:t>
              </a:r>
              <a:endParaRPr lang="en-US" sz="1600" kern="120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  <a:ea typeface="+mn-ea"/>
                  <a:cs typeface="Arial" panose="020B0604020202020204" pitchFamily="34" charset="0"/>
                </a:rPr>
                <a:t>What are the rules? (Criteria/Constraints) </a:t>
              </a:r>
              <a:r>
                <a:rPr lang="en-US" sz="1600" kern="120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>
                  <a:solidFill>
                    <a:schemeClr val="accent2"/>
                  </a:solidFill>
                  <a:latin typeface="+mj-lt"/>
                </a:rPr>
                <a:t>¿Cuáles son las normas?) (Criterios/Restricciones)</a:t>
              </a:r>
              <a:endParaRPr lang="en-US" sz="1600" kern="120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D35CE9-7E3B-25DB-A491-FF3EE1CECF90}"/>
                </a:ext>
              </a:extLst>
            </p:cNvPr>
            <p:cNvSpPr/>
            <p:nvPr/>
          </p:nvSpPr>
          <p:spPr>
            <a:xfrm>
              <a:off x="3124200" y="2411773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09C317-AB9E-3FDD-A356-387808028492}"/>
                </a:ext>
              </a:extLst>
            </p:cNvPr>
            <p:cNvSpPr/>
            <p:nvPr/>
          </p:nvSpPr>
          <p:spPr>
            <a:xfrm>
              <a:off x="3962025" y="2411769"/>
              <a:ext cx="5014023" cy="777990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Explorar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1C0586-2FDE-F10E-D041-8FDD562C7654}"/>
                </a:ext>
              </a:extLst>
            </p:cNvPr>
            <p:cNvSpPr/>
            <p:nvPr/>
          </p:nvSpPr>
          <p:spPr>
            <a:xfrm>
              <a:off x="3124200" y="3493894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Plan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6043260-8445-A3C3-67C8-8A54ACFCC6B4}"/>
                </a:ext>
              </a:extLst>
            </p:cNvPr>
            <p:cNvSpPr/>
            <p:nvPr/>
          </p:nvSpPr>
          <p:spPr>
            <a:xfrm>
              <a:off x="3962026" y="3492777"/>
              <a:ext cx="5014022" cy="780215"/>
            </a:xfrm>
            <a:custGeom>
              <a:avLst/>
              <a:gdLst>
                <a:gd name="connsiteX0" fmla="*/ 130038 w 780214"/>
                <a:gd name="connsiteY0" fmla="*/ 0 h 5014022"/>
                <a:gd name="connsiteX1" fmla="*/ 650176 w 780214"/>
                <a:gd name="connsiteY1" fmla="*/ 0 h 5014022"/>
                <a:gd name="connsiteX2" fmla="*/ 780214 w 780214"/>
                <a:gd name="connsiteY2" fmla="*/ 130038 h 5014022"/>
                <a:gd name="connsiteX3" fmla="*/ 780214 w 780214"/>
                <a:gd name="connsiteY3" fmla="*/ 5014022 h 5014022"/>
                <a:gd name="connsiteX4" fmla="*/ 780214 w 780214"/>
                <a:gd name="connsiteY4" fmla="*/ 5014022 h 5014022"/>
                <a:gd name="connsiteX5" fmla="*/ 0 w 780214"/>
                <a:gd name="connsiteY5" fmla="*/ 5014022 h 5014022"/>
                <a:gd name="connsiteX6" fmla="*/ 0 w 780214"/>
                <a:gd name="connsiteY6" fmla="*/ 5014022 h 5014022"/>
                <a:gd name="connsiteX7" fmla="*/ 0 w 780214"/>
                <a:gd name="connsiteY7" fmla="*/ 130038 h 5014022"/>
                <a:gd name="connsiteX8" fmla="*/ 130038 w 780214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214" h="5014022">
                  <a:moveTo>
                    <a:pt x="780214" y="835687"/>
                  </a:moveTo>
                  <a:lnTo>
                    <a:pt x="780214" y="4178335"/>
                  </a:lnTo>
                  <a:cubicBezTo>
                    <a:pt x="780214" y="4639870"/>
                    <a:pt x="771155" y="5014019"/>
                    <a:pt x="75997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9979" y="3"/>
                  </a:lnTo>
                  <a:cubicBezTo>
                    <a:pt x="771155" y="3"/>
                    <a:pt x="780214" y="374152"/>
                    <a:pt x="780214" y="83568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6977" rIns="46976" bIns="4697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4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Think of an idea to share 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Piensa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para 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compartir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E97F0E-C7B9-6432-D1F0-AA24B3EEEA76}"/>
                </a:ext>
              </a:extLst>
            </p:cNvPr>
            <p:cNvSpPr/>
            <p:nvPr/>
          </p:nvSpPr>
          <p:spPr>
            <a:xfrm>
              <a:off x="3124200" y="4574899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E95E0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/>
                <a:t>Create (H</a:t>
              </a:r>
              <a:r>
                <a:rPr lang="es-ES" sz="1100" b="1" kern="1200" err="1"/>
                <a:t>acer</a:t>
              </a:r>
              <a:r>
                <a:rPr lang="es-ES" sz="1100" b="1" kern="1200"/>
                <a:t>)</a:t>
              </a:r>
              <a:endParaRPr lang="en-US" sz="1100" b="1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61FC99-4298-09DA-3CCD-ED0E1CB7EE55}"/>
                </a:ext>
              </a:extLst>
            </p:cNvPr>
            <p:cNvSpPr/>
            <p:nvPr/>
          </p:nvSpPr>
          <p:spPr>
            <a:xfrm>
              <a:off x="3962025" y="4574042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rgbClr val="E95E0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>
                  <a:solidFill>
                    <a:srgbClr val="000000"/>
                  </a:solidFill>
                </a:rPr>
                <a:t>Create your idea </a:t>
              </a:r>
              <a:r>
                <a:rPr lang="en-US" sz="1600" kern="1200">
                  <a:solidFill>
                    <a:schemeClr val="accent2"/>
                  </a:solidFill>
                </a:rPr>
                <a:t>(</a:t>
              </a:r>
              <a:r>
                <a:rPr lang="en-US" sz="1600" kern="1200" err="1">
                  <a:solidFill>
                    <a:schemeClr val="accent2"/>
                  </a:solidFill>
                </a:rPr>
                <a:t>Haces</a:t>
              </a:r>
              <a:r>
                <a:rPr lang="en-US" sz="1600" kern="1200">
                  <a:solidFill>
                    <a:schemeClr val="accent2"/>
                  </a:solidFill>
                </a:rPr>
                <a:t> </a:t>
              </a:r>
              <a:r>
                <a:rPr lang="en-US" sz="1600" kern="1200" err="1">
                  <a:solidFill>
                    <a:schemeClr val="accent2"/>
                  </a:solidFill>
                </a:rPr>
                <a:t>tu</a:t>
              </a:r>
              <a:r>
                <a:rPr lang="en-US" sz="1600" kern="1200">
                  <a:solidFill>
                    <a:schemeClr val="accent2"/>
                  </a:solidFill>
                </a:rPr>
                <a:t> idea)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>
                  <a:solidFill>
                    <a:srgbClr val="000000"/>
                  </a:solidFill>
                </a:rPr>
                <a:t>Test your ideas </a:t>
              </a:r>
              <a:r>
                <a:rPr lang="en-US" sz="1600" kern="1200">
                  <a:solidFill>
                    <a:schemeClr val="accent2"/>
                  </a:solidFill>
                </a:rPr>
                <a:t>(</a:t>
              </a:r>
              <a:r>
                <a:rPr lang="en-US" sz="1600" kern="1200" err="1">
                  <a:solidFill>
                    <a:schemeClr val="accent2"/>
                  </a:solidFill>
                </a:rPr>
                <a:t>Pon</a:t>
              </a:r>
              <a:r>
                <a:rPr lang="en-US" sz="1600" kern="1200">
                  <a:solidFill>
                    <a:schemeClr val="accent2"/>
                  </a:solidFill>
                </a:rPr>
                <a:t> a </a:t>
              </a:r>
              <a:r>
                <a:rPr lang="en-US" sz="1600" kern="1200" err="1">
                  <a:solidFill>
                    <a:schemeClr val="accent2"/>
                  </a:solidFill>
                </a:rPr>
                <a:t>prueba</a:t>
              </a:r>
              <a:r>
                <a:rPr lang="en-US" sz="1600" kern="1200">
                  <a:solidFill>
                    <a:schemeClr val="accent2"/>
                  </a:solidFill>
                </a:rPr>
                <a:t> </a:t>
              </a:r>
              <a:r>
                <a:rPr lang="en-US" sz="1600" kern="1200" err="1">
                  <a:solidFill>
                    <a:schemeClr val="accent2"/>
                  </a:solidFill>
                </a:rPr>
                <a:t>tus</a:t>
              </a:r>
              <a:r>
                <a:rPr lang="en-US" sz="1600" kern="1200">
                  <a:solidFill>
                    <a:schemeClr val="accent2"/>
                  </a:solidFill>
                </a:rPr>
                <a:t> ideas)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668E16-76A7-F59D-EFD0-525993FF7D74}"/>
                </a:ext>
              </a:extLst>
            </p:cNvPr>
            <p:cNvSpPr/>
            <p:nvPr/>
          </p:nvSpPr>
          <p:spPr>
            <a:xfrm>
              <a:off x="3124200" y="5655903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/>
                <a:t>Improve (M</a:t>
              </a:r>
              <a:r>
                <a:rPr lang="es-ES" sz="1100" b="1" kern="1200" err="1"/>
                <a:t>ejorar</a:t>
              </a:r>
              <a:r>
                <a:rPr lang="es-ES" sz="1100" b="1" kern="1200"/>
                <a:t>)</a:t>
              </a:r>
              <a:endParaRPr lang="en-US" sz="1100" b="1" kern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65B6A5-8630-3B32-F000-CCC9DA6A391D}"/>
                </a:ext>
              </a:extLst>
            </p:cNvPr>
            <p:cNvSpPr/>
            <p:nvPr/>
          </p:nvSpPr>
          <p:spPr>
            <a:xfrm>
              <a:off x="3962025" y="5655903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>
                  <a:solidFill>
                    <a:srgbClr val="000000"/>
                  </a:solidFill>
                </a:rPr>
                <a:t>Look at the score </a:t>
              </a:r>
              <a:r>
                <a:rPr lang="en-US" sz="1600" kern="1200">
                  <a:solidFill>
                    <a:schemeClr val="accent2"/>
                  </a:solidFill>
                </a:rPr>
                <a:t>(Mira la </a:t>
              </a:r>
              <a:r>
                <a:rPr lang="en-US" sz="1600" kern="1200" err="1">
                  <a:solidFill>
                    <a:schemeClr val="accent2"/>
                  </a:solidFill>
                </a:rPr>
                <a:t>puntuación</a:t>
              </a:r>
              <a:r>
                <a:rPr lang="en-US" sz="1600" kern="120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>
                  <a:solidFill>
                    <a:srgbClr val="000000"/>
                  </a:solidFill>
                </a:rPr>
                <a:t>Make the design better </a:t>
              </a:r>
              <a:r>
                <a:rPr lang="en-US" sz="1600" kern="1200">
                  <a:solidFill>
                    <a:schemeClr val="accent2"/>
                  </a:solidFill>
                </a:rPr>
                <a:t>(</a:t>
              </a:r>
              <a:r>
                <a:rPr lang="en-US" sz="1600" kern="1200" err="1">
                  <a:solidFill>
                    <a:schemeClr val="accent2"/>
                  </a:solidFill>
                </a:rPr>
                <a:t>Mejora</a:t>
              </a:r>
              <a:r>
                <a:rPr lang="en-US" sz="1600" kern="1200">
                  <a:solidFill>
                    <a:schemeClr val="accent2"/>
                  </a:solidFill>
                </a:rPr>
                <a:t> </a:t>
              </a:r>
              <a:r>
                <a:rPr lang="en-US" sz="1600" kern="1200" err="1">
                  <a:solidFill>
                    <a:schemeClr val="accent2"/>
                  </a:solidFill>
                </a:rPr>
                <a:t>el</a:t>
              </a:r>
              <a:r>
                <a:rPr lang="en-US" sz="1600" kern="1200">
                  <a:solidFill>
                    <a:schemeClr val="accent2"/>
                  </a:solidFill>
                </a:rPr>
                <a:t> </a:t>
              </a:r>
              <a:r>
                <a:rPr lang="en-US" sz="1600" kern="1200" err="1">
                  <a:solidFill>
                    <a:schemeClr val="accent2"/>
                  </a:solidFill>
                </a:rPr>
                <a:t>diseño</a:t>
              </a:r>
              <a:r>
                <a:rPr lang="en-US" sz="1600" kern="120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>
                  <a:solidFill>
                    <a:srgbClr val="000000"/>
                  </a:solidFill>
                </a:rPr>
                <a:t>Repeat if needed </a:t>
              </a:r>
              <a:r>
                <a:rPr lang="en-US" sz="1600" kern="1200">
                  <a:solidFill>
                    <a:schemeClr val="accent2"/>
                  </a:solidFill>
                </a:rPr>
                <a:t>(</a:t>
              </a:r>
              <a:r>
                <a:rPr lang="en-US" sz="1600" kern="1200" err="1">
                  <a:solidFill>
                    <a:schemeClr val="accent2"/>
                  </a:solidFill>
                </a:rPr>
                <a:t>Repita</a:t>
              </a:r>
              <a:r>
                <a:rPr lang="en-US" sz="1600" kern="1200">
                  <a:solidFill>
                    <a:schemeClr val="accent2"/>
                  </a:solidFill>
                </a:rPr>
                <a:t> </a:t>
              </a:r>
              <a:r>
                <a:rPr lang="en-US" sz="1600" kern="1200" err="1">
                  <a:solidFill>
                    <a:schemeClr val="accent2"/>
                  </a:solidFill>
                </a:rPr>
                <a:t>si</a:t>
              </a:r>
              <a:r>
                <a:rPr lang="en-US" sz="1600" kern="1200">
                  <a:solidFill>
                    <a:schemeClr val="accent2"/>
                  </a:solidFill>
                </a:rPr>
                <a:t> es </a:t>
              </a:r>
              <a:r>
                <a:rPr lang="en-US" sz="1600" kern="1200" err="1">
                  <a:solidFill>
                    <a:schemeClr val="accent2"/>
                  </a:solidFill>
                </a:rPr>
                <a:t>necesario</a:t>
              </a:r>
              <a:r>
                <a:rPr lang="en-US" sz="1600" kern="1200">
                  <a:solidFill>
                    <a:schemeClr val="accent2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940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0C664B4FDA64F8529B02C06F03698" ma:contentTypeVersion="9" ma:contentTypeDescription="Create a new document." ma:contentTypeScope="" ma:versionID="602848bb18cb69d144cd9119267bb3b2">
  <xsd:schema xmlns:xsd="http://www.w3.org/2001/XMLSchema" xmlns:xs="http://www.w3.org/2001/XMLSchema" xmlns:p="http://schemas.microsoft.com/office/2006/metadata/properties" xmlns:ns2="33e0dbe9-2ee3-4e40-8d2a-c14405aa398e" xmlns:ns3="5aa991ed-cfdb-45f0-90fe-74f6c83d7f1e" targetNamespace="http://schemas.microsoft.com/office/2006/metadata/properties" ma:root="true" ma:fieldsID="c77c886bde57da0d1c05bf746eb98b5e" ns2:_="" ns3:_="">
    <xsd:import namespace="33e0dbe9-2ee3-4e40-8d2a-c14405aa398e"/>
    <xsd:import namespace="5aa991ed-cfdb-45f0-90fe-74f6c83d7f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dbe9-2ee3-4e40-8d2a-c14405aa39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91ed-cfdb-45f0-90fe-74f6c83d7f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5D6851-6572-4FA5-AE49-88A54DB006B0}">
  <ds:schemaRefs>
    <ds:schemaRef ds:uri="33e0dbe9-2ee3-4e40-8d2a-c14405aa398e"/>
    <ds:schemaRef ds:uri="5aa991ed-cfdb-45f0-90fe-74f6c83d7f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6C5564-B046-45CF-A3C2-85251F1AAB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15C4B1-8ED5-49BF-9C3C-41860E543206}">
  <ds:schemaRefs>
    <ds:schemaRef ds:uri="33e0dbe9-2ee3-4e40-8d2a-c14405aa398e"/>
    <ds:schemaRef ds:uri="5aa991ed-cfdb-45f0-90fe-74f6c83d7f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2599</Words>
  <Application>Microsoft Office PowerPoint</Application>
  <PresentationFormat>Widescreen</PresentationFormat>
  <Paragraphs>383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Office Theme</vt:lpstr>
      <vt:lpstr>Finding My Dance</vt:lpstr>
      <vt:lpstr>Read Aloud (Leer en Voz Alta)</vt:lpstr>
      <vt:lpstr>Engineering Design (Diseño de Ingeniería)</vt:lpstr>
      <vt:lpstr>Engineering Design (Diseño de Ingeniería)</vt:lpstr>
      <vt:lpstr>Engineering Jobs (Trabajos de Ingeniería)</vt:lpstr>
      <vt:lpstr>Engineering Jobs (Trabajos de Ingeniería)</vt:lpstr>
      <vt:lpstr>Engineering Jobs (Trabajos de Ingeniería)</vt:lpstr>
      <vt:lpstr>Engineering Design (Diseño de Ingeniería)</vt:lpstr>
      <vt:lpstr>Engineering Design Process  (Proceso de Diseño de Ingeniería)</vt:lpstr>
      <vt:lpstr>Problem</vt:lpstr>
      <vt:lpstr>Problema</vt:lpstr>
      <vt:lpstr>Criteria: (Desired Outcomes) (Criterios: (Resultados Deseados))</vt:lpstr>
      <vt:lpstr>Constraints: (Limitations)</vt:lpstr>
      <vt:lpstr>Restricciones: (Limitaciones)</vt:lpstr>
      <vt:lpstr>Explore Materials (Explorar Materiales)</vt:lpstr>
      <vt:lpstr>Brainstorm (Idea Genial)</vt:lpstr>
      <vt:lpstr>Gather Materials (Reunir Materiales)</vt:lpstr>
      <vt:lpstr>Team Member Responsibilities (Responsabilidades de los Miembros del Equipo)</vt:lpstr>
      <vt:lpstr>Design Your Instrument!  (¡Diseñe Su Instrumento!)</vt:lpstr>
      <vt:lpstr>Criteria: (Desired Outcomes) (Criterios: (Resultados Deseados))</vt:lpstr>
      <vt:lpstr>Scorecard</vt:lpstr>
      <vt:lpstr>PowerPoint Presentation</vt:lpstr>
      <vt:lpstr>Redesign: Discussion (Rediseño: Discusión)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and the Beanstalk</dc:title>
  <dc:creator>James Hong</dc:creator>
  <cp:lastModifiedBy>Sedberry, Michelle</cp:lastModifiedBy>
  <cp:revision>75</cp:revision>
  <cp:lastPrinted>2023-07-27T15:11:17Z</cp:lastPrinted>
  <dcterms:created xsi:type="dcterms:W3CDTF">2020-06-19T17:22:04Z</dcterms:created>
  <dcterms:modified xsi:type="dcterms:W3CDTF">2023-07-31T13:26:31Z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0x0101009AE0C664B4FDA64F8529B02C06F03698</vt:lpwstr>
  </property>
</Properties>
</file>