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5"/>
  </p:notesMasterIdLst>
  <p:sldIdLst>
    <p:sldId id="256" r:id="rId5"/>
    <p:sldId id="257" r:id="rId6"/>
    <p:sldId id="309" r:id="rId7"/>
    <p:sldId id="287" r:id="rId8"/>
    <p:sldId id="288" r:id="rId9"/>
    <p:sldId id="269" r:id="rId10"/>
    <p:sldId id="271" r:id="rId11"/>
    <p:sldId id="272" r:id="rId12"/>
    <p:sldId id="289" r:id="rId13"/>
    <p:sldId id="282" r:id="rId14"/>
    <p:sldId id="259" r:id="rId15"/>
    <p:sldId id="290" r:id="rId16"/>
    <p:sldId id="265" r:id="rId17"/>
    <p:sldId id="305" r:id="rId18"/>
    <p:sldId id="291" r:id="rId19"/>
    <p:sldId id="266" r:id="rId20"/>
    <p:sldId id="306" r:id="rId21"/>
    <p:sldId id="260" r:id="rId22"/>
    <p:sldId id="302" r:id="rId23"/>
    <p:sldId id="292" r:id="rId24"/>
    <p:sldId id="267" r:id="rId25"/>
    <p:sldId id="293" r:id="rId26"/>
    <p:sldId id="307" r:id="rId27"/>
    <p:sldId id="294" r:id="rId28"/>
    <p:sldId id="310" r:id="rId29"/>
    <p:sldId id="268" r:id="rId30"/>
    <p:sldId id="298" r:id="rId31"/>
    <p:sldId id="303" r:id="rId32"/>
    <p:sldId id="304"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1360A-88BF-457B-CC18-F9062721411F}" name="Sedberry, Michelle" initials="SM" userId="S::Michelle.Sedberry@tea.texas.gov::e3f13f86-4298-4319-bfce-92d4fc9ae9cc" providerId="AD"/>
  <p188:author id="{FDC6352D-B7C1-454B-65EC-A45554C9679D}" name="Ramos, Shelly" initials="RS" userId="S::shelly.ramos@tea.texas.gov::672d29b4-a020-4bca-8fc4-f7e7f6c88104" providerId="AD"/>
  <p188:author id="{742ED341-A5BC-1190-C65D-3C5CCBDCBDD1}" name="Wiebusch, Shawna" initials="WS" userId="S::Shawna.Wiebusch@tea.texas.gov::aa38751e-50bd-4ecc-8a44-25df2c027587" providerId="AD"/>
  <p188:author id="{AD0536DE-C26A-22F5-0851-C53DBB32F552}" name="Wiebusch, Shawna" initials="WS" userId="S::shawna.wiebusch@tea.texas.gov::aa38751e-50bd-4ecc-8a44-25df2c0275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ez, Monica" initials="MM" lastIdx="4" clrIdx="0">
    <p:extLst>
      <p:ext uri="{19B8F6BF-5375-455C-9EA6-DF929625EA0E}">
        <p15:presenceInfo xmlns:p15="http://schemas.microsoft.com/office/powerpoint/2012/main" userId="S-1-5-21-424224527-328161685-9522986-11501" providerId="AD"/>
      </p:ext>
    </p:extLst>
  </p:cmAuthor>
  <p:cmAuthor id="2" name="Kuhn, Julie" initials="KJ" lastIdx="16" clrIdx="1">
    <p:extLst>
      <p:ext uri="{19B8F6BF-5375-455C-9EA6-DF929625EA0E}">
        <p15:presenceInfo xmlns:p15="http://schemas.microsoft.com/office/powerpoint/2012/main" userId="S::Julie.Kuhn@tea.texas.gov::74b71b85-b1f9-4362-9af3-f4ed61466123" providerId="AD"/>
      </p:ext>
    </p:extLst>
  </p:cmAuthor>
  <p:cmAuthor id="3" name="Sedberry, Michelle" initials="SM" lastIdx="10" clrIdx="2">
    <p:extLst>
      <p:ext uri="{19B8F6BF-5375-455C-9EA6-DF929625EA0E}">
        <p15:presenceInfo xmlns:p15="http://schemas.microsoft.com/office/powerpoint/2012/main" userId="S::Michelle.Sedberry@tea.texas.gov::e3f13f86-4298-4319-bfce-92d4fc9ae9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00000"/>
    <a:srgbClr val="0D6CB9"/>
    <a:srgbClr val="E7EBF3"/>
    <a:srgbClr val="F58E72"/>
    <a:srgbClr val="70417F"/>
    <a:srgbClr val="92C83E"/>
    <a:srgbClr val="00486E"/>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718"/>
  </p:normalViewPr>
  <p:slideViewPr>
    <p:cSldViewPr snapToGrid="0">
      <p:cViewPr varScale="1">
        <p:scale>
          <a:sx n="112" d="100"/>
          <a:sy n="112" d="100"/>
        </p:scale>
        <p:origin x="384"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F390C-14FA-4813-8C67-2D6665CB7861}" type="datetimeFigureOut">
              <a:rPr lang="en-US" smtClean="0"/>
              <a:t>8/31/23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5D090-BA02-4F73-AC62-92E90EE199A8}" type="slidenum">
              <a:rPr lang="en-US" smtClean="0"/>
              <a:t>‹#›</a:t>
            </a:fld>
            <a:endParaRPr lang="en-US"/>
          </a:p>
        </p:txBody>
      </p:sp>
    </p:spTree>
    <p:extLst>
      <p:ext uri="{BB962C8B-B14F-4D97-AF65-F5344CB8AC3E}">
        <p14:creationId xmlns:p14="http://schemas.microsoft.com/office/powerpoint/2010/main" val="273432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a:t>
            </a:fld>
            <a:endParaRPr lang="en-US"/>
          </a:p>
        </p:txBody>
      </p:sp>
    </p:spTree>
    <p:extLst>
      <p:ext uri="{BB962C8B-B14F-4D97-AF65-F5344CB8AC3E}">
        <p14:creationId xmlns:p14="http://schemas.microsoft.com/office/powerpoint/2010/main" val="153255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a:p>
        </p:txBody>
      </p:sp>
    </p:spTree>
    <p:extLst>
      <p:ext uri="{BB962C8B-B14F-4D97-AF65-F5344CB8AC3E}">
        <p14:creationId xmlns:p14="http://schemas.microsoft.com/office/powerpoint/2010/main" val="112228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11</a:t>
            </a:fld>
            <a:endParaRPr lang="en-US"/>
          </a:p>
        </p:txBody>
      </p:sp>
    </p:spTree>
    <p:extLst>
      <p:ext uri="{BB962C8B-B14F-4D97-AF65-F5344CB8AC3E}">
        <p14:creationId xmlns:p14="http://schemas.microsoft.com/office/powerpoint/2010/main" val="344829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154191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2000">
              <a:solidFill>
                <a:srgbClr val="000000"/>
              </a:solidFill>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355076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14</a:t>
            </a:fld>
            <a:endParaRPr lang="en-US"/>
          </a:p>
        </p:txBody>
      </p:sp>
    </p:spTree>
    <p:extLst>
      <p:ext uri="{BB962C8B-B14F-4D97-AF65-F5344CB8AC3E}">
        <p14:creationId xmlns:p14="http://schemas.microsoft.com/office/powerpoint/2010/main" val="114609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310052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16</a:t>
            </a:fld>
            <a:endParaRPr lang="en-US"/>
          </a:p>
        </p:txBody>
      </p:sp>
    </p:spTree>
    <p:extLst>
      <p:ext uri="{BB962C8B-B14F-4D97-AF65-F5344CB8AC3E}">
        <p14:creationId xmlns:p14="http://schemas.microsoft.com/office/powerpoint/2010/main" val="351648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374428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219957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397089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a:t>
            </a:fld>
            <a:endParaRPr lang="en-US"/>
          </a:p>
        </p:txBody>
      </p:sp>
    </p:spTree>
    <p:extLst>
      <p:ext uri="{BB962C8B-B14F-4D97-AF65-F5344CB8AC3E}">
        <p14:creationId xmlns:p14="http://schemas.microsoft.com/office/powerpoint/2010/main" val="262726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1853838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2501130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22</a:t>
            </a:fld>
            <a:endParaRPr lang="en-US"/>
          </a:p>
        </p:txBody>
      </p:sp>
    </p:spTree>
    <p:extLst>
      <p:ext uri="{BB962C8B-B14F-4D97-AF65-F5344CB8AC3E}">
        <p14:creationId xmlns:p14="http://schemas.microsoft.com/office/powerpoint/2010/main" val="2908642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23</a:t>
            </a:fld>
            <a:endParaRPr lang="en-US"/>
          </a:p>
        </p:txBody>
      </p:sp>
    </p:spTree>
    <p:extLst>
      <p:ext uri="{BB962C8B-B14F-4D97-AF65-F5344CB8AC3E}">
        <p14:creationId xmlns:p14="http://schemas.microsoft.com/office/powerpoint/2010/main" val="238838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24</a:t>
            </a:fld>
            <a:endParaRPr lang="en-US"/>
          </a:p>
        </p:txBody>
      </p:sp>
    </p:spTree>
    <p:extLst>
      <p:ext uri="{BB962C8B-B14F-4D97-AF65-F5344CB8AC3E}">
        <p14:creationId xmlns:p14="http://schemas.microsoft.com/office/powerpoint/2010/main" val="3957624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2000">
              <a:solidFill>
                <a:srgbClr val="000000"/>
              </a:solidFill>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25</a:t>
            </a:fld>
            <a:endParaRPr lang="en-US"/>
          </a:p>
        </p:txBody>
      </p:sp>
    </p:spTree>
    <p:extLst>
      <p:ext uri="{BB962C8B-B14F-4D97-AF65-F5344CB8AC3E}">
        <p14:creationId xmlns:p14="http://schemas.microsoft.com/office/powerpoint/2010/main" val="2338820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26</a:t>
            </a:fld>
            <a:endParaRPr lang="en-US"/>
          </a:p>
        </p:txBody>
      </p:sp>
    </p:spTree>
    <p:extLst>
      <p:ext uri="{BB962C8B-B14F-4D97-AF65-F5344CB8AC3E}">
        <p14:creationId xmlns:p14="http://schemas.microsoft.com/office/powerpoint/2010/main" val="152762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27</a:t>
            </a:fld>
            <a:endParaRPr lang="en-US"/>
          </a:p>
        </p:txBody>
      </p:sp>
    </p:spTree>
    <p:extLst>
      <p:ext uri="{BB962C8B-B14F-4D97-AF65-F5344CB8AC3E}">
        <p14:creationId xmlns:p14="http://schemas.microsoft.com/office/powerpoint/2010/main" val="143054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28</a:t>
            </a:fld>
            <a:endParaRPr lang="en-US"/>
          </a:p>
        </p:txBody>
      </p:sp>
    </p:spTree>
    <p:extLst>
      <p:ext uri="{BB962C8B-B14F-4D97-AF65-F5344CB8AC3E}">
        <p14:creationId xmlns:p14="http://schemas.microsoft.com/office/powerpoint/2010/main" val="2181473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29</a:t>
            </a:fld>
            <a:endParaRPr lang="en-US"/>
          </a:p>
        </p:txBody>
      </p:sp>
    </p:spTree>
    <p:extLst>
      <p:ext uri="{BB962C8B-B14F-4D97-AF65-F5344CB8AC3E}">
        <p14:creationId xmlns:p14="http://schemas.microsoft.com/office/powerpoint/2010/main" val="311398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3</a:t>
            </a:fld>
            <a:endParaRPr lang="en-US"/>
          </a:p>
        </p:txBody>
      </p:sp>
    </p:spTree>
    <p:extLst>
      <p:ext uri="{BB962C8B-B14F-4D97-AF65-F5344CB8AC3E}">
        <p14:creationId xmlns:p14="http://schemas.microsoft.com/office/powerpoint/2010/main" val="1660196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30</a:t>
            </a:fld>
            <a:endParaRPr lang="en-US"/>
          </a:p>
        </p:txBody>
      </p:sp>
    </p:spTree>
    <p:extLst>
      <p:ext uri="{BB962C8B-B14F-4D97-AF65-F5344CB8AC3E}">
        <p14:creationId xmlns:p14="http://schemas.microsoft.com/office/powerpoint/2010/main" val="194652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4</a:t>
            </a:fld>
            <a:endParaRPr lang="en-US"/>
          </a:p>
        </p:txBody>
      </p:sp>
    </p:spTree>
    <p:extLst>
      <p:ext uri="{BB962C8B-B14F-4D97-AF65-F5344CB8AC3E}">
        <p14:creationId xmlns:p14="http://schemas.microsoft.com/office/powerpoint/2010/main" val="416729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24666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412019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259112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Wingdings" panose="05000000000000000000" pitchFamily="2" charset="2"/>
              <a:buNone/>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8</a:t>
            </a:fld>
            <a:endParaRPr lang="en-US"/>
          </a:p>
        </p:txBody>
      </p:sp>
    </p:spTree>
    <p:extLst>
      <p:ext uri="{BB962C8B-B14F-4D97-AF65-F5344CB8AC3E}">
        <p14:creationId xmlns:p14="http://schemas.microsoft.com/office/powerpoint/2010/main" val="289499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9</a:t>
            </a:fld>
            <a:endParaRPr lang="en-US"/>
          </a:p>
        </p:txBody>
      </p:sp>
    </p:spTree>
    <p:extLst>
      <p:ext uri="{BB962C8B-B14F-4D97-AF65-F5344CB8AC3E}">
        <p14:creationId xmlns:p14="http://schemas.microsoft.com/office/powerpoint/2010/main" val="2496981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itcher.gamepedia.com/Pittapatte_River_Crossing"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9801C3-5EE8-98CA-B48E-2DB45C3225C0}"/>
              </a:ext>
            </a:extLst>
          </p:cNvPr>
          <p:cNvGrpSpPr/>
          <p:nvPr userDrawn="1"/>
        </p:nvGrpSpPr>
        <p:grpSpPr>
          <a:xfrm>
            <a:off x="0" y="0"/>
            <a:ext cx="12192000" cy="6502400"/>
            <a:chOff x="0" y="0"/>
            <a:chExt cx="6400800" cy="3979545"/>
          </a:xfrm>
        </p:grpSpPr>
        <p:pic>
          <p:nvPicPr>
            <p:cNvPr id="5" name="Picture 4">
              <a:extLst>
                <a:ext uri="{FF2B5EF4-FFF2-40B4-BE49-F238E27FC236}">
                  <a16:creationId xmlns:a16="http://schemas.microsoft.com/office/drawing/2014/main" id="{FFB06189-2323-03E0-B7BD-877033CEACF9}"/>
                </a:ext>
              </a:extLst>
            </p:cNvPr>
            <p:cNvPicPr>
              <a:picLocks noChangeAspect="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6400800" cy="3600450"/>
            </a:xfrm>
            <a:prstGeom prst="rect">
              <a:avLst/>
            </a:prstGeom>
          </p:spPr>
        </p:pic>
        <p:sp>
          <p:nvSpPr>
            <p:cNvPr id="6" name="Text Box 2">
              <a:extLst>
                <a:ext uri="{FF2B5EF4-FFF2-40B4-BE49-F238E27FC236}">
                  <a16:creationId xmlns:a16="http://schemas.microsoft.com/office/drawing/2014/main" id="{16F13BE2-5EFB-D5B9-5100-0963F2988272}"/>
                </a:ext>
              </a:extLst>
            </p:cNvPr>
            <p:cNvSpPr txBox="1"/>
            <p:nvPr userDrawn="1"/>
          </p:nvSpPr>
          <p:spPr>
            <a:xfrm>
              <a:off x="0" y="3600450"/>
              <a:ext cx="64008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3"/>
                </a:rPr>
                <a:t>This Photo</a:t>
              </a:r>
              <a:r>
                <a:rPr lang="en-US" sz="900">
                  <a:effectLst/>
                  <a:latin typeface="Calibri" panose="020F0502020204030204" pitchFamily="34" charset="0"/>
                  <a:ea typeface="Malgun Gothic" panose="020B0503020000020004" pitchFamily="34" charset="-127"/>
                  <a:cs typeface="Times New Roman" panose="02020603050405020304" pitchFamily="18" charset="0"/>
                </a:rPr>
                <a:t> by Unknown Author is licensed under </a:t>
              </a: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4"/>
                </a:rPr>
                <a:t>CC BY-SA</a:t>
              </a: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grpSp>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9737"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5"/>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6"/>
          <a:srcRect b="7193"/>
          <a:stretch/>
        </p:blipFill>
        <p:spPr>
          <a:xfrm>
            <a:off x="538200" y="987045"/>
            <a:ext cx="1971599" cy="1801539"/>
          </a:xfrm>
          <a:prstGeom prst="rect">
            <a:avLst/>
          </a:prstGeom>
        </p:spPr>
      </p:pic>
      <p:sp>
        <p:nvSpPr>
          <p:cNvPr id="42" name="Freeform 41">
            <a:extLst>
              <a:ext uri="{FF2B5EF4-FFF2-40B4-BE49-F238E27FC236}">
                <a16:creationId xmlns:a16="http://schemas.microsoft.com/office/drawing/2014/main" id="{9B276375-768F-8545-8F3F-1AA234DFE787}"/>
              </a:ext>
            </a:extLst>
          </p:cNvPr>
          <p:cNvSpPr/>
          <p:nvPr userDrawn="1"/>
        </p:nvSpPr>
        <p:spPr>
          <a:xfrm>
            <a:off x="8570271" y="-771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247791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Header 1</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a:solidFill>
                <a:srgbClr val="000000"/>
              </a:solidFill>
            </a:endParaRPr>
          </a:p>
        </p:txBody>
      </p:sp>
    </p:spTree>
    <p:extLst>
      <p:ext uri="{BB962C8B-B14F-4D97-AF65-F5344CB8AC3E}">
        <p14:creationId xmlns:p14="http://schemas.microsoft.com/office/powerpoint/2010/main" val="3847240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8/31/23</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1056230277"/>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america-xix.ru/great-migration/louisiana.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flickr.com/photos/21953562@N07/7806036792/" TargetMode="External"/><Relationship Id="rId13" Type="http://schemas.openxmlformats.org/officeDocument/2006/relationships/image" Target="../media/image9.jpeg"/><Relationship Id="rId18" Type="http://schemas.openxmlformats.org/officeDocument/2006/relationships/hyperlink" Target="https://www.pexels.com/photo/suspension-bridge-3212335/"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s://creativecommons.org/licenses/by-sa/3.0/" TargetMode="External"/><Relationship Id="rId17" Type="http://schemas.openxmlformats.org/officeDocument/2006/relationships/image" Target="../media/image11.jpeg"/><Relationship Id="rId2" Type="http://schemas.openxmlformats.org/officeDocument/2006/relationships/notesSlide" Target="../notesSlides/notesSlide3.xml"/><Relationship Id="rId16" Type="http://schemas.openxmlformats.org/officeDocument/2006/relationships/hyperlink" Target="https://pxhere.com/en/photo/986765" TargetMode="External"/><Relationship Id="rId1" Type="http://schemas.openxmlformats.org/officeDocument/2006/relationships/slideLayout" Target="../slideLayouts/slideLayout2.xml"/><Relationship Id="rId6" Type="http://schemas.openxmlformats.org/officeDocument/2006/relationships/hyperlink" Target="https://pxhere.com/fr/photo/554048" TargetMode="External"/><Relationship Id="rId11" Type="http://schemas.openxmlformats.org/officeDocument/2006/relationships/hyperlink" Target="http://worldbuilding.stackexchange.com/questions/57819/suspension-vs-cantilever-which-bridge-will-stand-strong" TargetMode="External"/><Relationship Id="rId5" Type="http://schemas.openxmlformats.org/officeDocument/2006/relationships/image" Target="../media/image6.jpeg"/><Relationship Id="rId15" Type="http://schemas.openxmlformats.org/officeDocument/2006/relationships/image" Target="../media/image10.jpeg"/><Relationship Id="rId10" Type="http://schemas.openxmlformats.org/officeDocument/2006/relationships/image" Target="../media/image8.jpeg"/><Relationship Id="rId4" Type="http://schemas.openxmlformats.org/officeDocument/2006/relationships/hyperlink" Target="https://pxhere.com/cs/photo/1498359" TargetMode="External"/><Relationship Id="rId9" Type="http://schemas.openxmlformats.org/officeDocument/2006/relationships/hyperlink" Target="https://creativecommons.org/licenses/by-nc/3.0/" TargetMode="External"/><Relationship Id="rId14" Type="http://schemas.openxmlformats.org/officeDocument/2006/relationships/hyperlink" Target="https://www.publicdomainpictures.net/en/view-image.php?image=27190&amp;picture=arch-bridg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3.jpeg"/><Relationship Id="rId7" Type="http://schemas.openxmlformats.org/officeDocument/2006/relationships/hyperlink" Target="https://fisicaparatusconstrucciones.blogspo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creativecommons.org/licenses/by-sa/3.0/" TargetMode="External"/><Relationship Id="rId4" Type="http://schemas.openxmlformats.org/officeDocument/2006/relationships/hyperlink" Target="https://en.wikipedia.org/wiki/Civil_enginee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ickr.com/photos/7763892@N07/5255568724" TargetMode="External"/><Relationship Id="rId5" Type="http://schemas.openxmlformats.org/officeDocument/2006/relationships/image" Target="../media/image16.jpeg"/><Relationship Id="rId4" Type="http://schemas.openxmlformats.org/officeDocument/2006/relationships/hyperlink" Target="https://pixabay.com/en/engineering-mechanical-thickness-106400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hyperlink" Target="https://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verbr.com.br/negocios/cresce-o-numero-de-empresas-que-relatam-inventario-de-gases-de-efeito-estufa" TargetMode="External"/><Relationship Id="rId5" Type="http://schemas.openxmlformats.org/officeDocument/2006/relationships/image" Target="../media/image18.jpeg"/><Relationship Id="rId10" Type="http://schemas.openxmlformats.org/officeDocument/2006/relationships/hyperlink" Target="https://creativecommons.org/licenses/by-sa/3.0/" TargetMode="External"/><Relationship Id="rId4" Type="http://schemas.openxmlformats.org/officeDocument/2006/relationships/hyperlink" Target="https://www.mynextmove.org/profile/summary/19-4041.01" TargetMode="External"/><Relationship Id="rId9" Type="http://schemas.openxmlformats.org/officeDocument/2006/relationships/hyperlink" Target="https://en.wikiversity.org/wiki/Portal:Geotechnical_enginee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70469-21B6-DBF7-BD7E-520A02BC54F1}"/>
              </a:ext>
            </a:extLst>
          </p:cNvPr>
          <p:cNvSpPr>
            <a:spLocks noGrp="1"/>
          </p:cNvSpPr>
          <p:nvPr>
            <p:ph type="ctrTitle" idx="4294967295"/>
          </p:nvPr>
        </p:nvSpPr>
        <p:spPr>
          <a:xfrm>
            <a:off x="76600" y="6033041"/>
            <a:ext cx="9144000" cy="738598"/>
          </a:xfrm>
        </p:spPr>
        <p:txBody>
          <a:bodyPr/>
          <a:lstStyle/>
          <a:p>
            <a:r>
              <a:rPr lang="en-US" b="1">
                <a:solidFill>
                  <a:srgbClr val="0D6CB9"/>
                </a:solidFill>
              </a:rPr>
              <a:t>River Crossing</a:t>
            </a:r>
          </a:p>
        </p:txBody>
      </p:sp>
    </p:spTree>
    <p:extLst>
      <p:ext uri="{BB962C8B-B14F-4D97-AF65-F5344CB8AC3E}">
        <p14:creationId xmlns:p14="http://schemas.microsoft.com/office/powerpoint/2010/main" val="4086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66A7E-C626-E44B-A662-2D5F6AF635C5}"/>
              </a:ext>
            </a:extLst>
          </p:cNvPr>
          <p:cNvSpPr>
            <a:spLocks noGrp="1"/>
          </p:cNvSpPr>
          <p:nvPr>
            <p:ph type="title"/>
          </p:nvPr>
        </p:nvSpPr>
        <p:spPr>
          <a:xfrm>
            <a:off x="2748846" y="0"/>
            <a:ext cx="8867226" cy="1325563"/>
          </a:xfrm>
        </p:spPr>
        <p:txBody>
          <a:bodyPr/>
          <a:lstStyle/>
          <a:p>
            <a:r>
              <a:rPr lang="en-US" dirty="0"/>
              <a:t>Engineering Design Process </a:t>
            </a:r>
            <a:br>
              <a:rPr lang="en-US" dirty="0"/>
            </a:br>
            <a:r>
              <a:rPr lang="en-US" dirty="0">
                <a:solidFill>
                  <a:schemeClr val="accent2"/>
                </a:solidFill>
              </a:rPr>
              <a:t>(</a:t>
            </a:r>
            <a:r>
              <a:rPr lang="en-US" dirty="0" err="1">
                <a:solidFill>
                  <a:schemeClr val="accent2"/>
                </a:solidFill>
              </a:rPr>
              <a:t>Proceso</a:t>
            </a:r>
            <a:r>
              <a:rPr lang="en-US" dirty="0">
                <a:solidFill>
                  <a:schemeClr val="accent2"/>
                </a:solidFill>
              </a:rPr>
              <a:t> de </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grpSp>
        <p:nvGrpSpPr>
          <p:cNvPr id="2" name="Group 1">
            <a:extLst>
              <a:ext uri="{FF2B5EF4-FFF2-40B4-BE49-F238E27FC236}">
                <a16:creationId xmlns:a16="http://schemas.microsoft.com/office/drawing/2014/main" id="{8019B1A3-3C1C-D814-2B10-55C3170F649D}"/>
              </a:ext>
            </a:extLst>
          </p:cNvPr>
          <p:cNvGrpSpPr/>
          <p:nvPr/>
        </p:nvGrpSpPr>
        <p:grpSpPr>
          <a:xfrm>
            <a:off x="3124200" y="1612136"/>
            <a:ext cx="5851848" cy="5250068"/>
            <a:chOff x="3124200" y="1329914"/>
            <a:chExt cx="5851848" cy="5522883"/>
          </a:xfrm>
        </p:grpSpPr>
        <p:sp>
          <p:nvSpPr>
            <p:cNvPr id="3" name="Freeform: Shape 2">
              <a:extLst>
                <a:ext uri="{FF2B5EF4-FFF2-40B4-BE49-F238E27FC236}">
                  <a16:creationId xmlns:a16="http://schemas.microsoft.com/office/drawing/2014/main" id="{E98AD042-2F2C-45B9-464E-4A06B3066D8C}"/>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a:solidFill>
                    <a:sysClr val="window" lastClr="FFFFFF"/>
                  </a:solidFill>
                  <a:latin typeface="+mj-lt"/>
                  <a:ea typeface="+mn-ea"/>
                  <a:cs typeface="+mn-cs"/>
                </a:rPr>
                <a:t>Identify (</a:t>
              </a:r>
              <a:r>
                <a:rPr lang="es-ES" sz="1100" b="1" kern="1200">
                  <a:latin typeface="+mj-lt"/>
                </a:rPr>
                <a:t>Identificar)</a:t>
              </a:r>
              <a:endParaRPr lang="en-US" sz="1100" b="1" kern="1200">
                <a:solidFill>
                  <a:sysClr val="window" lastClr="FFFFFF"/>
                </a:solidFill>
                <a:latin typeface="+mj-lt"/>
                <a:ea typeface="+mn-ea"/>
                <a:cs typeface="+mn-cs"/>
              </a:endParaRPr>
            </a:p>
          </p:txBody>
        </p:sp>
        <p:sp>
          <p:nvSpPr>
            <p:cNvPr id="5" name="Freeform: Shape 4">
              <a:extLst>
                <a:ext uri="{FF2B5EF4-FFF2-40B4-BE49-F238E27FC236}">
                  <a16:creationId xmlns:a16="http://schemas.microsoft.com/office/drawing/2014/main" id="{474F7FCE-5B69-2E33-B3C6-277DC6E0B16B}"/>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solidFill>
                    <a:srgbClr val="000000"/>
                  </a:solidFill>
                  <a:latin typeface="+mj-lt"/>
                  <a:ea typeface="+mn-ea"/>
                  <a:cs typeface="Arial" panose="020B0604020202020204" pitchFamily="34" charset="0"/>
                </a:rPr>
                <a:t>What is the problem? </a:t>
              </a:r>
              <a:r>
                <a:rPr lang="en-US" sz="1600" kern="1200">
                  <a:solidFill>
                    <a:srgbClr val="F16038"/>
                  </a:solidFill>
                  <a:latin typeface="+mj-lt"/>
                  <a:ea typeface="+mn-ea"/>
                  <a:cs typeface="Arial" panose="020B0604020202020204" pitchFamily="34" charset="0"/>
                </a:rPr>
                <a:t>(</a:t>
              </a:r>
              <a:r>
                <a:rPr lang="es-ES" sz="1600" kern="1200">
                  <a:solidFill>
                    <a:srgbClr val="F16038"/>
                  </a:solidFill>
                  <a:latin typeface="+mj-lt"/>
                </a:rPr>
                <a:t>¿Cuál es el problema?)</a:t>
              </a:r>
              <a:endParaRPr lang="en-US" sz="1600" kern="120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solidFill>
                    <a:sysClr val="windowText" lastClr="000000">
                      <a:hueOff val="0"/>
                      <a:satOff val="0"/>
                      <a:lumOff val="0"/>
                      <a:alphaOff val="0"/>
                    </a:sysClr>
                  </a:solidFill>
                  <a:latin typeface="+mj-lt"/>
                  <a:ea typeface="+mn-ea"/>
                  <a:cs typeface="Arial" panose="020B0604020202020204" pitchFamily="34" charset="0"/>
                </a:rPr>
                <a:t>What are the rules? (Criteria/Constraints) </a:t>
              </a:r>
              <a:r>
                <a:rPr lang="en-US" sz="1600" kern="1200">
                  <a:solidFill>
                    <a:schemeClr val="accent2"/>
                  </a:solidFill>
                  <a:latin typeface="+mj-lt"/>
                  <a:ea typeface="+mn-ea"/>
                  <a:cs typeface="Arial" panose="020B0604020202020204" pitchFamily="34" charset="0"/>
                </a:rPr>
                <a:t>(</a:t>
              </a:r>
              <a:r>
                <a:rPr lang="es-ES" sz="1600" kern="1200">
                  <a:solidFill>
                    <a:schemeClr val="accent2"/>
                  </a:solidFill>
                  <a:latin typeface="+mj-lt"/>
                </a:rPr>
                <a:t>¿Cuáles son las normas?) (Criterios/Restricciones)</a:t>
              </a:r>
              <a:endParaRPr lang="en-US" sz="1600" kern="120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9DD35CE9-7E3B-25DB-A491-FF3EE1CECF90}"/>
                </a:ext>
              </a:extLst>
            </p:cNvPr>
            <p:cNvSpPr/>
            <p:nvPr/>
          </p:nvSpPr>
          <p:spPr>
            <a:xfrm>
              <a:off x="3124200" y="2411773"/>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a:solidFill>
                    <a:sysClr val="window" lastClr="FFFFFF"/>
                  </a:solidFill>
                  <a:latin typeface="+mj-lt"/>
                  <a:ea typeface="+mn-ea"/>
                  <a:cs typeface="+mn-cs"/>
                </a:rPr>
                <a:t>Imagine (</a:t>
              </a:r>
              <a:r>
                <a:rPr lang="es-ES" sz="1100" b="1" kern="1200">
                  <a:latin typeface="+mj-lt"/>
                </a:rPr>
                <a:t>Imagina)</a:t>
              </a:r>
              <a:endParaRPr lang="en-US" sz="1100" b="1" kern="1200">
                <a:solidFill>
                  <a:sysClr val="window" lastClr="FFFFFF"/>
                </a:solidFill>
                <a:latin typeface="+mj-lt"/>
                <a:ea typeface="+mn-ea"/>
                <a:cs typeface="+mn-cs"/>
              </a:endParaRPr>
            </a:p>
          </p:txBody>
        </p:sp>
        <p:sp>
          <p:nvSpPr>
            <p:cNvPr id="8" name="Freeform: Shape 7">
              <a:extLst>
                <a:ext uri="{FF2B5EF4-FFF2-40B4-BE49-F238E27FC236}">
                  <a16:creationId xmlns:a16="http://schemas.microsoft.com/office/drawing/2014/main" id="{D609C317-AB9E-3FDD-A356-387808028492}"/>
                </a:ext>
              </a:extLst>
            </p:cNvPr>
            <p:cNvSpPr/>
            <p:nvPr/>
          </p:nvSpPr>
          <p:spPr>
            <a:xfrm>
              <a:off x="3962025" y="2411769"/>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solidFill>
                  <a:latin typeface="+mj-lt"/>
                  <a:ea typeface="+mn-ea"/>
                  <a:cs typeface="Arial" panose="020B0604020202020204" pitchFamily="34" charset="0"/>
                </a:rPr>
                <a:t>Explore the materials </a:t>
              </a:r>
              <a:r>
                <a:rPr lang="en-US" sz="1600" kern="1200">
                  <a:solidFill>
                    <a:schemeClr val="accent2"/>
                  </a:solidFill>
                  <a:latin typeface="+mj-lt"/>
                  <a:ea typeface="+mn-ea"/>
                  <a:cs typeface="Arial" panose="020B0604020202020204" pitchFamily="34" charset="0"/>
                </a:rPr>
                <a:t>(</a:t>
              </a:r>
              <a:r>
                <a:rPr lang="es-ES" sz="1600" kern="1200">
                  <a:solidFill>
                    <a:schemeClr val="accent2"/>
                  </a:solidFill>
                  <a:latin typeface="+mj-lt"/>
                </a:rPr>
                <a:t>Explora los materiales)</a:t>
              </a:r>
              <a:endParaRPr lang="en-US" sz="1600" kern="120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a:solidFill>
                    <a:schemeClr val="accent2"/>
                  </a:solidFill>
                  <a:latin typeface="Arial" panose="020B0604020202020204" pitchFamily="34" charset="0"/>
                  <a:ea typeface="+mn-ea"/>
                  <a:cs typeface="Arial" panose="020B0604020202020204" pitchFamily="34" charset="0"/>
                </a:rPr>
                <a:t>(Tormenta de ideas)</a:t>
              </a:r>
            </a:p>
          </p:txBody>
        </p:sp>
        <p:sp>
          <p:nvSpPr>
            <p:cNvPr id="9" name="Freeform: Shape 8">
              <a:extLst>
                <a:ext uri="{FF2B5EF4-FFF2-40B4-BE49-F238E27FC236}">
                  <a16:creationId xmlns:a16="http://schemas.microsoft.com/office/drawing/2014/main" id="{641C0586-2FDE-F10E-D041-8FDD562C7654}"/>
                </a:ext>
              </a:extLst>
            </p:cNvPr>
            <p:cNvSpPr/>
            <p:nvPr/>
          </p:nvSpPr>
          <p:spPr>
            <a:xfrm>
              <a:off x="3124200" y="3493894"/>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a:solidFill>
                    <a:sysClr val="window" lastClr="FFFFFF"/>
                  </a:solidFill>
                  <a:latin typeface="+mj-lt"/>
                  <a:ea typeface="+mn-ea"/>
                  <a:cs typeface="+mn-cs"/>
                </a:rPr>
                <a:t>Plan</a:t>
              </a:r>
            </a:p>
          </p:txBody>
        </p:sp>
        <p:sp>
          <p:nvSpPr>
            <p:cNvPr id="10" name="Freeform: Shape 9">
              <a:extLst>
                <a:ext uri="{FF2B5EF4-FFF2-40B4-BE49-F238E27FC236}">
                  <a16:creationId xmlns:a16="http://schemas.microsoft.com/office/drawing/2014/main" id="{76043260-8445-A3C3-67C8-8A54ACFCC6B4}"/>
                </a:ext>
              </a:extLst>
            </p:cNvPr>
            <p:cNvSpPr/>
            <p:nvPr/>
          </p:nvSpPr>
          <p:spPr>
            <a:xfrm>
              <a:off x="3962026" y="3492777"/>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a:solidFill>
                    <a:schemeClr val="accent2"/>
                  </a:solidFill>
                  <a:latin typeface="Arial" panose="020B0604020202020204" pitchFamily="34" charset="0"/>
                  <a:ea typeface="+mn-ea"/>
                  <a:cs typeface="Arial" panose="020B0604020202020204" pitchFamily="34" charset="0"/>
                </a:rPr>
                <a:t>(</a:t>
              </a:r>
              <a:r>
                <a:rPr lang="en-US" sz="1300" kern="1200" err="1">
                  <a:solidFill>
                    <a:schemeClr val="accent2"/>
                  </a:solidFill>
                  <a:latin typeface="Arial" panose="020B0604020202020204" pitchFamily="34" charset="0"/>
                  <a:ea typeface="+mn-ea"/>
                  <a:cs typeface="Arial" panose="020B0604020202020204" pitchFamily="34" charset="0"/>
                </a:rPr>
                <a:t>Piensa</a:t>
              </a:r>
              <a:r>
                <a:rPr lang="en-US" sz="1300" kern="1200">
                  <a:solidFill>
                    <a:schemeClr val="accent2"/>
                  </a:solidFill>
                  <a:latin typeface="Arial" panose="020B0604020202020204" pitchFamily="34" charset="0"/>
                  <a:ea typeface="+mn-ea"/>
                  <a:cs typeface="Arial" panose="020B0604020202020204" pitchFamily="34" charset="0"/>
                </a:rPr>
                <a:t> </a:t>
              </a:r>
              <a:r>
                <a:rPr lang="en-US" sz="1300" kern="1200" err="1">
                  <a:solidFill>
                    <a:schemeClr val="accent2"/>
                  </a:solidFill>
                  <a:latin typeface="Arial" panose="020B0604020202020204" pitchFamily="34" charset="0"/>
                  <a:ea typeface="+mn-ea"/>
                  <a:cs typeface="Arial" panose="020B0604020202020204" pitchFamily="34" charset="0"/>
                </a:rPr>
                <a:t>en</a:t>
              </a:r>
              <a:r>
                <a:rPr lang="en-US" sz="1300" kern="1200">
                  <a:solidFill>
                    <a:schemeClr val="accent2"/>
                  </a:solidFill>
                  <a:latin typeface="Arial" panose="020B0604020202020204" pitchFamily="34" charset="0"/>
                  <a:ea typeface="+mn-ea"/>
                  <a:cs typeface="Arial" panose="020B0604020202020204" pitchFamily="34" charset="0"/>
                </a:rPr>
                <a:t> </a:t>
              </a:r>
              <a:r>
                <a:rPr lang="en-US" sz="1300" kern="1200" err="1">
                  <a:solidFill>
                    <a:schemeClr val="accent2"/>
                  </a:solidFill>
                  <a:latin typeface="Arial" panose="020B0604020202020204" pitchFamily="34" charset="0"/>
                  <a:ea typeface="+mn-ea"/>
                  <a:cs typeface="Arial" panose="020B0604020202020204" pitchFamily="34" charset="0"/>
                </a:rPr>
                <a:t>una</a:t>
              </a:r>
              <a:r>
                <a:rPr lang="en-US" sz="1300" kern="1200">
                  <a:solidFill>
                    <a:schemeClr val="accent2"/>
                  </a:solidFill>
                  <a:latin typeface="Arial" panose="020B0604020202020204" pitchFamily="34" charset="0"/>
                  <a:ea typeface="+mn-ea"/>
                  <a:cs typeface="Arial" panose="020B0604020202020204" pitchFamily="34" charset="0"/>
                </a:rPr>
                <a:t> idea para </a:t>
              </a:r>
              <a:r>
                <a:rPr lang="en-US" sz="1300" kern="1200" err="1">
                  <a:solidFill>
                    <a:schemeClr val="accent2"/>
                  </a:solidFill>
                  <a:latin typeface="Arial" panose="020B0604020202020204" pitchFamily="34" charset="0"/>
                  <a:ea typeface="+mn-ea"/>
                  <a:cs typeface="Arial" panose="020B0604020202020204" pitchFamily="34" charset="0"/>
                </a:rPr>
                <a:t>compartir</a:t>
              </a:r>
              <a:r>
                <a:rPr lang="en-US" sz="1300" kern="120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a:solidFill>
                    <a:schemeClr val="accent2"/>
                  </a:solidFill>
                  <a:latin typeface="Arial" panose="020B0604020202020204" pitchFamily="34" charset="0"/>
                  <a:ea typeface="+mn-ea"/>
                  <a:cs typeface="Arial" panose="020B0604020202020204" pitchFamily="34" charset="0"/>
                </a:rPr>
                <a:t>(</a:t>
              </a:r>
              <a:r>
                <a:rPr lang="en-US" sz="1300" kern="1200" err="1">
                  <a:solidFill>
                    <a:schemeClr val="accent2"/>
                  </a:solidFill>
                  <a:latin typeface="Arial" panose="020B0604020202020204" pitchFamily="34" charset="0"/>
                  <a:ea typeface="+mn-ea"/>
                  <a:cs typeface="Arial" panose="020B0604020202020204" pitchFamily="34" charset="0"/>
                </a:rPr>
                <a:t>Seleccione</a:t>
              </a:r>
              <a:r>
                <a:rPr lang="en-US" sz="1300" kern="1200">
                  <a:solidFill>
                    <a:schemeClr val="accent2"/>
                  </a:solidFill>
                  <a:latin typeface="Arial" panose="020B0604020202020204" pitchFamily="34" charset="0"/>
                  <a:ea typeface="+mn-ea"/>
                  <a:cs typeface="Arial" panose="020B0604020202020204" pitchFamily="34" charset="0"/>
                </a:rPr>
                <a:t> </a:t>
              </a:r>
              <a:r>
                <a:rPr lang="en-US" sz="1300" kern="1200" err="1">
                  <a:solidFill>
                    <a:schemeClr val="accent2"/>
                  </a:solidFill>
                  <a:latin typeface="Arial" panose="020B0604020202020204" pitchFamily="34" charset="0"/>
                  <a:ea typeface="+mn-ea"/>
                  <a:cs typeface="Arial" panose="020B0604020202020204" pitchFamily="34" charset="0"/>
                </a:rPr>
                <a:t>una</a:t>
              </a:r>
              <a:r>
                <a:rPr lang="en-US" sz="1300" kern="1200">
                  <a:solidFill>
                    <a:schemeClr val="accent2"/>
                  </a:solidFill>
                  <a:latin typeface="Arial" panose="020B0604020202020204" pitchFamily="34" charset="0"/>
                  <a:ea typeface="+mn-ea"/>
                  <a:cs typeface="Arial" panose="020B0604020202020204" pitchFamily="34" charset="0"/>
                </a:rPr>
                <a:t> idea de </a:t>
              </a:r>
              <a:r>
                <a:rPr lang="en-US" sz="1300" kern="1200" err="1">
                  <a:solidFill>
                    <a:schemeClr val="accent2"/>
                  </a:solidFill>
                  <a:latin typeface="Arial" panose="020B0604020202020204" pitchFamily="34" charset="0"/>
                  <a:ea typeface="+mn-ea"/>
                  <a:cs typeface="Arial" panose="020B0604020202020204" pitchFamily="34" charset="0"/>
                </a:rPr>
                <a:t>grupo</a:t>
              </a:r>
              <a:r>
                <a:rPr lang="en-US" sz="1300" kern="120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a:solidFill>
                    <a:schemeClr val="accent2"/>
                  </a:solidFill>
                  <a:latin typeface="Arial" panose="020B0604020202020204" pitchFamily="34" charset="0"/>
                  <a:ea typeface="+mn-ea"/>
                  <a:cs typeface="Arial" panose="020B0604020202020204" pitchFamily="34" charset="0"/>
                </a:rPr>
                <a:t>(</a:t>
              </a:r>
              <a:r>
                <a:rPr lang="en-US" sz="1300" kern="1200" err="1">
                  <a:solidFill>
                    <a:schemeClr val="accent2"/>
                  </a:solidFill>
                  <a:latin typeface="Arial" panose="020B0604020202020204" pitchFamily="34" charset="0"/>
                  <a:ea typeface="+mn-ea"/>
                  <a:cs typeface="Arial" panose="020B0604020202020204" pitchFamily="34" charset="0"/>
                </a:rPr>
                <a:t>Reunir</a:t>
              </a:r>
              <a:r>
                <a:rPr lang="en-US" sz="1300" kern="1200">
                  <a:solidFill>
                    <a:schemeClr val="accent2"/>
                  </a:solidFill>
                  <a:latin typeface="Arial" panose="020B0604020202020204" pitchFamily="34" charset="0"/>
                  <a:ea typeface="+mn-ea"/>
                  <a:cs typeface="Arial" panose="020B0604020202020204" pitchFamily="34" charset="0"/>
                </a:rPr>
                <a:t> </a:t>
              </a:r>
              <a:r>
                <a:rPr lang="en-US" sz="1300" kern="1200" err="1">
                  <a:solidFill>
                    <a:schemeClr val="accent2"/>
                  </a:solidFill>
                  <a:latin typeface="Arial" panose="020B0604020202020204" pitchFamily="34" charset="0"/>
                  <a:ea typeface="+mn-ea"/>
                  <a:cs typeface="Arial" panose="020B0604020202020204" pitchFamily="34" charset="0"/>
                </a:rPr>
                <a:t>materiales</a:t>
              </a:r>
              <a:r>
                <a:rPr lang="en-US" sz="1300" kern="120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a:solidFill>
                  <a:sysClr val="windowText" lastClr="000000">
                    <a:hueOff val="0"/>
                    <a:satOff val="0"/>
                    <a:lumOff val="0"/>
                    <a:alphaOff val="0"/>
                  </a:sysClr>
                </a:solidFill>
                <a:latin typeface="Calibri" panose="020F0502020204030204"/>
                <a:ea typeface="+mn-ea"/>
                <a:cs typeface="+mn-cs"/>
              </a:endParaRPr>
            </a:p>
          </p:txBody>
        </p:sp>
        <p:sp>
          <p:nvSpPr>
            <p:cNvPr id="11" name="Freeform: Shape 10">
              <a:extLst>
                <a:ext uri="{FF2B5EF4-FFF2-40B4-BE49-F238E27FC236}">
                  <a16:creationId xmlns:a16="http://schemas.microsoft.com/office/drawing/2014/main" id="{D0E97F0E-C7B9-6432-D1F0-AA24B3EEEA76}"/>
                </a:ext>
              </a:extLst>
            </p:cNvPr>
            <p:cNvSpPr/>
            <p:nvPr/>
          </p:nvSpPr>
          <p:spPr>
            <a:xfrm>
              <a:off x="3124200" y="457489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a:t>Create (H</a:t>
              </a:r>
              <a:r>
                <a:rPr lang="es-ES" sz="1100" b="1" kern="1200" err="1"/>
                <a:t>acer</a:t>
              </a:r>
              <a:r>
                <a:rPr lang="es-ES" sz="1100" b="1" kern="1200"/>
                <a:t>)</a:t>
              </a:r>
              <a:endParaRPr lang="en-US" sz="1100" b="1" kern="1200"/>
            </a:p>
          </p:txBody>
        </p:sp>
        <p:sp>
          <p:nvSpPr>
            <p:cNvPr id="12" name="Freeform: Shape 11">
              <a:extLst>
                <a:ext uri="{FF2B5EF4-FFF2-40B4-BE49-F238E27FC236}">
                  <a16:creationId xmlns:a16="http://schemas.microsoft.com/office/drawing/2014/main" id="{1A61FC99-4298-09DA-3CCD-ED0E1CB7EE55}"/>
                </a:ext>
              </a:extLst>
            </p:cNvPr>
            <p:cNvSpPr/>
            <p:nvPr/>
          </p:nvSpPr>
          <p:spPr>
            <a:xfrm>
              <a:off x="3962025" y="4574042"/>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solidFill>
                </a:rPr>
                <a:t>Create your idea </a:t>
              </a:r>
              <a:r>
                <a:rPr lang="en-US" sz="1600" kern="1200">
                  <a:solidFill>
                    <a:schemeClr val="accent2"/>
                  </a:solidFill>
                </a:rPr>
                <a:t>(</a:t>
              </a:r>
              <a:r>
                <a:rPr lang="en-US" sz="1600" kern="1200" err="1">
                  <a:solidFill>
                    <a:schemeClr val="accent2"/>
                  </a:solidFill>
                </a:rPr>
                <a:t>Haces</a:t>
              </a:r>
              <a:r>
                <a:rPr lang="en-US" sz="1600" kern="1200">
                  <a:solidFill>
                    <a:schemeClr val="accent2"/>
                  </a:solidFill>
                </a:rPr>
                <a:t> </a:t>
              </a:r>
              <a:r>
                <a:rPr lang="en-US" sz="1600" kern="1200" err="1">
                  <a:solidFill>
                    <a:schemeClr val="accent2"/>
                  </a:solidFill>
                </a:rPr>
                <a:t>tu</a:t>
              </a:r>
              <a:r>
                <a:rPr lang="en-US" sz="1600" kern="1200">
                  <a:solidFill>
                    <a:schemeClr val="accent2"/>
                  </a:solidFill>
                </a:rPr>
                <a:t> idea)</a:t>
              </a:r>
            </a:p>
            <a:p>
              <a:pPr marL="171450" lvl="1" indent="-171450" algn="l" defTabSz="711200">
                <a:lnSpc>
                  <a:spcPct val="90000"/>
                </a:lnSpc>
                <a:spcBef>
                  <a:spcPct val="0"/>
                </a:spcBef>
                <a:spcAft>
                  <a:spcPct val="15000"/>
                </a:spcAft>
                <a:buChar char="•"/>
              </a:pPr>
              <a:r>
                <a:rPr lang="en-US" sz="1600" kern="1200">
                  <a:solidFill>
                    <a:srgbClr val="000000"/>
                  </a:solidFill>
                </a:rPr>
                <a:t>Test your ideas </a:t>
              </a:r>
              <a:r>
                <a:rPr lang="en-US" sz="1600" kern="1200">
                  <a:solidFill>
                    <a:schemeClr val="accent2"/>
                  </a:solidFill>
                </a:rPr>
                <a:t>(</a:t>
              </a:r>
              <a:r>
                <a:rPr lang="en-US" sz="1600" kern="1200" err="1">
                  <a:solidFill>
                    <a:schemeClr val="accent2"/>
                  </a:solidFill>
                </a:rPr>
                <a:t>Pon</a:t>
              </a:r>
              <a:r>
                <a:rPr lang="en-US" sz="1600" kern="1200">
                  <a:solidFill>
                    <a:schemeClr val="accent2"/>
                  </a:solidFill>
                </a:rPr>
                <a:t> a </a:t>
              </a:r>
              <a:r>
                <a:rPr lang="en-US" sz="1600" kern="1200" err="1">
                  <a:solidFill>
                    <a:schemeClr val="accent2"/>
                  </a:solidFill>
                </a:rPr>
                <a:t>prueba</a:t>
              </a:r>
              <a:r>
                <a:rPr lang="en-US" sz="1600" kern="1200">
                  <a:solidFill>
                    <a:schemeClr val="accent2"/>
                  </a:solidFill>
                </a:rPr>
                <a:t> </a:t>
              </a:r>
              <a:r>
                <a:rPr lang="en-US" sz="1600" kern="1200" err="1">
                  <a:solidFill>
                    <a:schemeClr val="accent2"/>
                  </a:solidFill>
                </a:rPr>
                <a:t>tus</a:t>
              </a:r>
              <a:r>
                <a:rPr lang="en-US" sz="1600" kern="1200">
                  <a:solidFill>
                    <a:schemeClr val="accent2"/>
                  </a:solidFill>
                </a:rPr>
                <a:t> ideas)</a:t>
              </a:r>
            </a:p>
          </p:txBody>
        </p:sp>
        <p:sp>
          <p:nvSpPr>
            <p:cNvPr id="13" name="Freeform: Shape 12">
              <a:extLst>
                <a:ext uri="{FF2B5EF4-FFF2-40B4-BE49-F238E27FC236}">
                  <a16:creationId xmlns:a16="http://schemas.microsoft.com/office/drawing/2014/main" id="{88668E16-76A7-F59D-EFD0-525993FF7D74}"/>
                </a:ext>
              </a:extLst>
            </p:cNvPr>
            <p:cNvSpPr/>
            <p:nvPr/>
          </p:nvSpPr>
          <p:spPr>
            <a:xfrm>
              <a:off x="3124200" y="5655903"/>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a:t>Improve (M</a:t>
              </a:r>
              <a:r>
                <a:rPr lang="es-ES" sz="1100" b="1" kern="1200" err="1"/>
                <a:t>ejorar</a:t>
              </a:r>
              <a:r>
                <a:rPr lang="es-ES" sz="1100" b="1" kern="1200"/>
                <a:t>)</a:t>
              </a:r>
              <a:endParaRPr lang="en-US" sz="1100" b="1" kern="1200"/>
            </a:p>
          </p:txBody>
        </p:sp>
        <p:sp>
          <p:nvSpPr>
            <p:cNvPr id="14" name="Freeform: Shape 13">
              <a:extLst>
                <a:ext uri="{FF2B5EF4-FFF2-40B4-BE49-F238E27FC236}">
                  <a16:creationId xmlns:a16="http://schemas.microsoft.com/office/drawing/2014/main" id="{3365B6A5-8630-3B32-F000-CCC9DA6A391D}"/>
                </a:ext>
              </a:extLst>
            </p:cNvPr>
            <p:cNvSpPr/>
            <p:nvPr/>
          </p:nvSpPr>
          <p:spPr>
            <a:xfrm>
              <a:off x="3962025" y="5655903"/>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solidFill>
                </a:rPr>
                <a:t>Look at the score </a:t>
              </a:r>
              <a:r>
                <a:rPr lang="en-US" sz="1600" kern="1200">
                  <a:solidFill>
                    <a:schemeClr val="accent2"/>
                  </a:solidFill>
                </a:rPr>
                <a:t>(Mira la </a:t>
              </a:r>
              <a:r>
                <a:rPr lang="en-US" sz="1600" kern="1200" err="1">
                  <a:solidFill>
                    <a:schemeClr val="accent2"/>
                  </a:solidFill>
                </a:rPr>
                <a:t>puntuación</a:t>
              </a:r>
              <a:r>
                <a:rPr lang="en-US" sz="1600" kern="1200">
                  <a:solidFill>
                    <a:schemeClr val="accent2"/>
                  </a:solidFill>
                </a:rPr>
                <a:t>)</a:t>
              </a:r>
            </a:p>
            <a:p>
              <a:pPr marL="171450" lvl="1" indent="-171450" algn="l" defTabSz="711200">
                <a:lnSpc>
                  <a:spcPct val="90000"/>
                </a:lnSpc>
                <a:spcBef>
                  <a:spcPct val="0"/>
                </a:spcBef>
                <a:spcAft>
                  <a:spcPct val="15000"/>
                </a:spcAft>
                <a:buChar char="•"/>
              </a:pPr>
              <a:r>
                <a:rPr lang="en-US" sz="1600" kern="1200">
                  <a:solidFill>
                    <a:srgbClr val="000000"/>
                  </a:solidFill>
                </a:rPr>
                <a:t>Make the design better </a:t>
              </a:r>
              <a:r>
                <a:rPr lang="en-US" sz="1600" kern="1200">
                  <a:solidFill>
                    <a:schemeClr val="accent2"/>
                  </a:solidFill>
                </a:rPr>
                <a:t>(</a:t>
              </a:r>
              <a:r>
                <a:rPr lang="en-US" sz="1600" kern="1200" err="1">
                  <a:solidFill>
                    <a:schemeClr val="accent2"/>
                  </a:solidFill>
                </a:rPr>
                <a:t>Mejora</a:t>
              </a:r>
              <a:r>
                <a:rPr lang="en-US" sz="1600" kern="1200">
                  <a:solidFill>
                    <a:schemeClr val="accent2"/>
                  </a:solidFill>
                </a:rPr>
                <a:t> </a:t>
              </a:r>
              <a:r>
                <a:rPr lang="en-US" sz="1600" kern="1200" err="1">
                  <a:solidFill>
                    <a:schemeClr val="accent2"/>
                  </a:solidFill>
                </a:rPr>
                <a:t>el</a:t>
              </a:r>
              <a:r>
                <a:rPr lang="en-US" sz="1600" kern="1200">
                  <a:solidFill>
                    <a:schemeClr val="accent2"/>
                  </a:solidFill>
                </a:rPr>
                <a:t> </a:t>
              </a:r>
              <a:r>
                <a:rPr lang="en-US" sz="1600" kern="1200" err="1">
                  <a:solidFill>
                    <a:schemeClr val="accent2"/>
                  </a:solidFill>
                </a:rPr>
                <a:t>diseño</a:t>
              </a:r>
              <a:r>
                <a:rPr lang="en-US" sz="1600" kern="1200">
                  <a:solidFill>
                    <a:schemeClr val="accent2"/>
                  </a:solidFill>
                </a:rPr>
                <a:t>)</a:t>
              </a:r>
            </a:p>
            <a:p>
              <a:pPr marL="171450" lvl="1" indent="-171450" algn="l" defTabSz="711200">
                <a:lnSpc>
                  <a:spcPct val="90000"/>
                </a:lnSpc>
                <a:spcBef>
                  <a:spcPct val="0"/>
                </a:spcBef>
                <a:spcAft>
                  <a:spcPct val="15000"/>
                </a:spcAft>
                <a:buChar char="•"/>
              </a:pPr>
              <a:r>
                <a:rPr lang="en-US" sz="1600" kern="1200">
                  <a:solidFill>
                    <a:srgbClr val="000000"/>
                  </a:solidFill>
                </a:rPr>
                <a:t>Repeat if needed </a:t>
              </a:r>
              <a:r>
                <a:rPr lang="en-US" sz="1600" kern="1200">
                  <a:solidFill>
                    <a:schemeClr val="accent2"/>
                  </a:solidFill>
                </a:rPr>
                <a:t>(</a:t>
              </a:r>
              <a:r>
                <a:rPr lang="en-US" sz="1600" kern="1200" err="1">
                  <a:solidFill>
                    <a:schemeClr val="accent2"/>
                  </a:solidFill>
                </a:rPr>
                <a:t>Repita</a:t>
              </a:r>
              <a:r>
                <a:rPr lang="en-US" sz="1600" kern="1200">
                  <a:solidFill>
                    <a:schemeClr val="accent2"/>
                  </a:solidFill>
                </a:rPr>
                <a:t> </a:t>
              </a:r>
              <a:r>
                <a:rPr lang="en-US" sz="1600" kern="1200" err="1">
                  <a:solidFill>
                    <a:schemeClr val="accent2"/>
                  </a:solidFill>
                </a:rPr>
                <a:t>si</a:t>
              </a:r>
              <a:r>
                <a:rPr lang="en-US" sz="1600" kern="1200">
                  <a:solidFill>
                    <a:schemeClr val="accent2"/>
                  </a:solidFill>
                </a:rPr>
                <a:t> es </a:t>
              </a:r>
              <a:r>
                <a:rPr lang="en-US" sz="1600" kern="1200" err="1">
                  <a:solidFill>
                    <a:schemeClr val="accent2"/>
                  </a:solidFill>
                </a:rPr>
                <a:t>necesario</a:t>
              </a:r>
              <a:r>
                <a:rPr lang="en-US" sz="1600" kern="1200">
                  <a:solidFill>
                    <a:schemeClr val="accent2"/>
                  </a:solidFill>
                </a:rPr>
                <a:t>)</a:t>
              </a:r>
            </a:p>
          </p:txBody>
        </p:sp>
      </p:grpSp>
    </p:spTree>
    <p:extLst>
      <p:ext uri="{BB962C8B-B14F-4D97-AF65-F5344CB8AC3E}">
        <p14:creationId xmlns:p14="http://schemas.microsoft.com/office/powerpoint/2010/main" val="395894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a:t>Problem</a:t>
            </a: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vert="horz" lIns="91440" tIns="45720" rIns="91440" bIns="45720" rtlCol="0" anchor="t">
            <a:normAutofit/>
          </a:bodyPr>
          <a:lstStyle/>
          <a:p>
            <a:r>
              <a:rPr lang="en-US" sz="2400" b="1" dirty="0">
                <a:solidFill>
                  <a:srgbClr val="000000"/>
                </a:solidFill>
                <a:latin typeface="Arial"/>
                <a:cs typeface="Arial"/>
              </a:rPr>
              <a:t>In search of new beginnings, the Jacksons are on a journey traveling to West Texas. However, they have come across a river that is too deep to cross with their wagon alone. The Jacksons must figure out how to get across the river to continue their journey.</a:t>
            </a:r>
          </a:p>
          <a:p>
            <a:r>
              <a:rPr lang="en-US" sz="2400" dirty="0">
                <a:solidFill>
                  <a:srgbClr val="000000"/>
                </a:solidFill>
                <a:latin typeface="Arial"/>
                <a:cs typeface="Arial"/>
              </a:rPr>
              <a:t>Today, you will put on your engineering hat to help the Jacksons build a bridge that can safely deliver travelers across the river. </a:t>
            </a:r>
            <a:endParaRPr lang="en-US" sz="2400" dirty="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9B2389E-9B4A-D5F7-5EB2-C561817AE585}"/>
              </a:ext>
            </a:extLst>
          </p:cNvPr>
          <p:cNvGrpSpPr/>
          <p:nvPr/>
        </p:nvGrpSpPr>
        <p:grpSpPr>
          <a:xfrm>
            <a:off x="357824" y="5134229"/>
            <a:ext cx="6635970" cy="1731365"/>
            <a:chOff x="357824" y="5033870"/>
            <a:chExt cx="6635970" cy="1731365"/>
          </a:xfrm>
        </p:grpSpPr>
        <p:grpSp>
          <p:nvGrpSpPr>
            <p:cNvPr id="5" name="Group 4">
              <a:extLst>
                <a:ext uri="{FF2B5EF4-FFF2-40B4-BE49-F238E27FC236}">
                  <a16:creationId xmlns:a16="http://schemas.microsoft.com/office/drawing/2014/main" id="{1CC3572E-B3F3-1F82-E44B-247D93F2C87F}"/>
                </a:ext>
              </a:extLst>
            </p:cNvPr>
            <p:cNvGrpSpPr/>
            <p:nvPr/>
          </p:nvGrpSpPr>
          <p:grpSpPr>
            <a:xfrm>
              <a:off x="357824" y="5033871"/>
              <a:ext cx="1194540" cy="1731364"/>
              <a:chOff x="0" y="4496"/>
              <a:chExt cx="850090" cy="1214413"/>
            </a:xfrm>
          </p:grpSpPr>
          <p:sp>
            <p:nvSpPr>
              <p:cNvPr id="15" name="Arrow: Chevron 7">
                <a:extLst>
                  <a:ext uri="{FF2B5EF4-FFF2-40B4-BE49-F238E27FC236}">
                    <a16:creationId xmlns:a16="http://schemas.microsoft.com/office/drawing/2014/main" id="{F87709DB-87F3-8830-28BD-5A6A3006279B}"/>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6" name="Arrow: Chevron 4">
                <a:extLst>
                  <a:ext uri="{FF2B5EF4-FFF2-40B4-BE49-F238E27FC236}">
                    <a16:creationId xmlns:a16="http://schemas.microsoft.com/office/drawing/2014/main" id="{C707AFD1-59B8-9FE9-C6F0-F5E100487DD5}"/>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dirty="0">
                    <a:solidFill>
                      <a:sysClr val="window" lastClr="FFFFFF"/>
                    </a:solidFill>
                    <a:latin typeface="Calibri" panose="020F0502020204030204"/>
                  </a:rPr>
                  <a:t>Identify (</a:t>
                </a:r>
                <a:r>
                  <a:rPr lang="es-ES" sz="1600" dirty="0"/>
                  <a:t>Identificar)</a:t>
                </a:r>
                <a:endParaRPr lang="en-US" sz="1600" dirty="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dirty="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1692FB75-EF0A-70A9-D7D4-1CF8ACEA65FA}"/>
                </a:ext>
              </a:extLst>
            </p:cNvPr>
            <p:cNvGrpSpPr/>
            <p:nvPr/>
          </p:nvGrpSpPr>
          <p:grpSpPr>
            <a:xfrm>
              <a:off x="1552363" y="5033870"/>
              <a:ext cx="5441431" cy="1125387"/>
              <a:chOff x="850089" y="5359"/>
              <a:chExt cx="5169710" cy="789368"/>
            </a:xfrm>
          </p:grpSpPr>
          <p:sp>
            <p:nvSpPr>
              <p:cNvPr id="13" name="Rectangle: Top Corners Rounded 10">
                <a:extLst>
                  <a:ext uri="{FF2B5EF4-FFF2-40B4-BE49-F238E27FC236}">
                    <a16:creationId xmlns:a16="http://schemas.microsoft.com/office/drawing/2014/main" id="{403B11DF-DFCD-00D8-B2D2-5D8001D17A43}"/>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Rectangle: Top Corners Rounded 4">
                <a:extLst>
                  <a:ext uri="{FF2B5EF4-FFF2-40B4-BE49-F238E27FC236}">
                    <a16:creationId xmlns:a16="http://schemas.microsoft.com/office/drawing/2014/main" id="{FE35BCC6-EBC1-3EE4-6698-0019B04B5E27}"/>
                  </a:ext>
                </a:extLst>
              </p:cNvPr>
              <p:cNvSpPr txBox="1"/>
              <p:nvPr/>
            </p:nvSpPr>
            <p:spPr>
              <a:xfrm>
                <a:off x="850089" y="43893"/>
                <a:ext cx="5169709"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cs typeface="Arial" panose="020B0604020202020204" pitchFamily="34" charset="0"/>
                  </a:rPr>
                  <a:t>What is the problem? </a:t>
                </a:r>
                <a:r>
                  <a:rPr lang="en-US" dirty="0">
                    <a:solidFill>
                      <a:schemeClr val="accent2"/>
                    </a:solidFill>
                    <a:cs typeface="Arial" panose="020B0604020202020204" pitchFamily="34" charset="0"/>
                  </a:rPr>
                  <a:t>(</a:t>
                </a:r>
                <a:r>
                  <a:rPr lang="es-ES" dirty="0">
                    <a:solidFill>
                      <a:schemeClr val="accent2"/>
                    </a:solidFill>
                  </a:rPr>
                  <a:t>¿Cuál es el problema?)</a:t>
                </a:r>
                <a:endParaRPr lang="en-US" dirty="0">
                  <a:solidFill>
                    <a:schemeClr val="accent2"/>
                  </a:solidFill>
                  <a:cs typeface="Arial" panose="020B0604020202020204" pitchFamily="34" charset="0"/>
                </a:endParaRPr>
              </a:p>
              <a:p>
                <a:pPr marL="285750" lvl="0" indent="-285750">
                  <a:buFont typeface="Arial" panose="020B0604020202020204" pitchFamily="34" charset="0"/>
                  <a:buChar char="•"/>
                </a:pPr>
                <a:r>
                  <a:rPr lang="en-US" dirty="0">
                    <a:solidFill>
                      <a:sysClr val="windowText" lastClr="000000">
                        <a:hueOff val="0"/>
                        <a:satOff val="0"/>
                        <a:lumOff val="0"/>
                        <a:alphaOff val="0"/>
                      </a:sysClr>
                    </a:solidFill>
                    <a:cs typeface="Arial" panose="020B0604020202020204" pitchFamily="34" charset="0"/>
                  </a:rPr>
                  <a:t>What are the rules? </a:t>
                </a:r>
                <a:r>
                  <a:rPr lang="en-US" dirty="0">
                    <a:solidFill>
                      <a:srgbClr val="000000"/>
                    </a:solidFill>
                    <a:cs typeface="Arial" panose="020B0604020202020204" pitchFamily="34" charset="0"/>
                  </a:rPr>
                  <a:t>(Criteria/Constraints) </a:t>
                </a:r>
              </a:p>
              <a:p>
                <a:pPr lvl="0"/>
                <a:r>
                  <a:rPr lang="en-US" dirty="0">
                    <a:solidFill>
                      <a:schemeClr val="accent2"/>
                    </a:solidFill>
                    <a:cs typeface="Arial" panose="020B0604020202020204" pitchFamily="34" charset="0"/>
                  </a:rPr>
                  <a:t>(</a:t>
                </a:r>
                <a:r>
                  <a:rPr lang="es-ES" dirty="0">
                    <a:solidFill>
                      <a:schemeClr val="accent2"/>
                    </a:solidFill>
                  </a:rPr>
                  <a:t>¿</a:t>
                </a:r>
                <a:r>
                  <a:rPr lang="es-ES" sz="1800" kern="1200" dirty="0">
                    <a:solidFill>
                      <a:schemeClr val="accent2"/>
                    </a:solidFill>
                    <a:latin typeface="+mj-lt"/>
                  </a:rPr>
                  <a:t>Cuáles</a:t>
                </a:r>
                <a:r>
                  <a:rPr lang="es-ES" dirty="0">
                    <a:solidFill>
                      <a:schemeClr val="accent2"/>
                    </a:solidFill>
                  </a:rPr>
                  <a:t> son las normas? (Criterios/Restricciones))</a:t>
                </a:r>
                <a:endParaRPr lang="en-US" dirty="0">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83646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err="1">
                <a:solidFill>
                  <a:srgbClr val="F16038"/>
                </a:solidFill>
              </a:rPr>
              <a:t>Problema</a:t>
            </a:r>
            <a:endParaRPr lang="en-US"/>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vert="horz" lIns="91440" tIns="45720" rIns="91440" bIns="45720" rtlCol="0" anchor="t">
            <a:normAutofit/>
          </a:bodyPr>
          <a:lstStyle/>
          <a:p>
            <a:r>
              <a:rPr lang="es-ES" sz="2400" b="1" dirty="0">
                <a:solidFill>
                  <a:srgbClr val="F16038"/>
                </a:solidFill>
                <a:latin typeface="Arial" panose="020B0604020202020204" pitchFamily="34" charset="0"/>
                <a:cs typeface="Arial" panose="020B0604020202020204" pitchFamily="34" charset="0"/>
              </a:rPr>
              <a:t>En busca de nuevos comienzos, los Jackson están en un viaje al oeste de Texas. Sin embargo, se han encontrado con un río que es demasiado profundo para cruzarlo solo con su carreta. Los Jackson deben descubrir cómo cruzar el río para continuar su viaje.</a:t>
            </a:r>
          </a:p>
          <a:p>
            <a:r>
              <a:rPr lang="es-ES" sz="2400" dirty="0">
                <a:solidFill>
                  <a:srgbClr val="F16038"/>
                </a:solidFill>
                <a:latin typeface="Arial" panose="020B0604020202020204" pitchFamily="34" charset="0"/>
                <a:cs typeface="Arial" panose="020B0604020202020204" pitchFamily="34" charset="0"/>
              </a:rPr>
              <a:t>Hoy, te pondrás tu sombrero de ingeniero para ayudar a los Jackson a construir un puente que pueda llevar a los viajeros a través del río de manera segura.</a:t>
            </a:r>
            <a:endParaRPr lang="en-US" sz="2400" dirty="0">
              <a:solidFill>
                <a:srgbClr val="F16038"/>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9B2389E-9B4A-D5F7-5EB2-C561817AE585}"/>
              </a:ext>
            </a:extLst>
          </p:cNvPr>
          <p:cNvGrpSpPr/>
          <p:nvPr/>
        </p:nvGrpSpPr>
        <p:grpSpPr>
          <a:xfrm>
            <a:off x="357824" y="5134229"/>
            <a:ext cx="6635970" cy="1731365"/>
            <a:chOff x="357824" y="5033870"/>
            <a:chExt cx="6635970" cy="1731365"/>
          </a:xfrm>
        </p:grpSpPr>
        <p:grpSp>
          <p:nvGrpSpPr>
            <p:cNvPr id="5" name="Group 4">
              <a:extLst>
                <a:ext uri="{FF2B5EF4-FFF2-40B4-BE49-F238E27FC236}">
                  <a16:creationId xmlns:a16="http://schemas.microsoft.com/office/drawing/2014/main" id="{1CC3572E-B3F3-1F82-E44B-247D93F2C87F}"/>
                </a:ext>
              </a:extLst>
            </p:cNvPr>
            <p:cNvGrpSpPr/>
            <p:nvPr/>
          </p:nvGrpSpPr>
          <p:grpSpPr>
            <a:xfrm>
              <a:off x="357824" y="5033871"/>
              <a:ext cx="1194540" cy="1731364"/>
              <a:chOff x="0" y="4496"/>
              <a:chExt cx="850090" cy="1214413"/>
            </a:xfrm>
          </p:grpSpPr>
          <p:sp>
            <p:nvSpPr>
              <p:cNvPr id="15" name="Arrow: Chevron 7">
                <a:extLst>
                  <a:ext uri="{FF2B5EF4-FFF2-40B4-BE49-F238E27FC236}">
                    <a16:creationId xmlns:a16="http://schemas.microsoft.com/office/drawing/2014/main" id="{F87709DB-87F3-8830-28BD-5A6A3006279B}"/>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6" name="Arrow: Chevron 4">
                <a:extLst>
                  <a:ext uri="{FF2B5EF4-FFF2-40B4-BE49-F238E27FC236}">
                    <a16:creationId xmlns:a16="http://schemas.microsoft.com/office/drawing/2014/main" id="{C707AFD1-59B8-9FE9-C6F0-F5E100487DD5}"/>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a:solidFill>
                      <a:sysClr val="window" lastClr="FFFFFF"/>
                    </a:solidFill>
                    <a:latin typeface="Calibri" panose="020F0502020204030204"/>
                  </a:rPr>
                  <a:t>Identify (</a:t>
                </a:r>
                <a:r>
                  <a:rPr lang="es-ES" sz="1600"/>
                  <a:t>Identificar)</a:t>
                </a:r>
                <a:endParaRPr lang="en-US" sz="160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1692FB75-EF0A-70A9-D7D4-1CF8ACEA65FA}"/>
                </a:ext>
              </a:extLst>
            </p:cNvPr>
            <p:cNvGrpSpPr/>
            <p:nvPr/>
          </p:nvGrpSpPr>
          <p:grpSpPr>
            <a:xfrm>
              <a:off x="1552362" y="5033870"/>
              <a:ext cx="5441432" cy="1125387"/>
              <a:chOff x="850088" y="5359"/>
              <a:chExt cx="5169711" cy="789368"/>
            </a:xfrm>
          </p:grpSpPr>
          <p:sp>
            <p:nvSpPr>
              <p:cNvPr id="13" name="Rectangle: Top Corners Rounded 10">
                <a:extLst>
                  <a:ext uri="{FF2B5EF4-FFF2-40B4-BE49-F238E27FC236}">
                    <a16:creationId xmlns:a16="http://schemas.microsoft.com/office/drawing/2014/main" id="{403B11DF-DFCD-00D8-B2D2-5D8001D17A43}"/>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Rectangle: Top Corners Rounded 4">
                <a:extLst>
                  <a:ext uri="{FF2B5EF4-FFF2-40B4-BE49-F238E27FC236}">
                    <a16:creationId xmlns:a16="http://schemas.microsoft.com/office/drawing/2014/main" id="{FE35BCC6-EBC1-3EE4-6698-0019B04B5E27}"/>
                  </a:ext>
                </a:extLst>
              </p:cNvPr>
              <p:cNvSpPr txBox="1"/>
              <p:nvPr/>
            </p:nvSpPr>
            <p:spPr>
              <a:xfrm>
                <a:off x="850088" y="43893"/>
                <a:ext cx="5169710"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a:solidFill>
                      <a:srgbClr val="000000"/>
                    </a:solidFill>
                    <a:cs typeface="Arial" panose="020B0604020202020204" pitchFamily="34" charset="0"/>
                  </a:rPr>
                  <a:t>What is the problem? </a:t>
                </a:r>
                <a:r>
                  <a:rPr lang="en-US">
                    <a:solidFill>
                      <a:schemeClr val="accent2"/>
                    </a:solidFill>
                    <a:cs typeface="Arial" panose="020B0604020202020204" pitchFamily="34" charset="0"/>
                  </a:rPr>
                  <a:t>(</a:t>
                </a:r>
                <a:r>
                  <a:rPr lang="es-ES">
                    <a:solidFill>
                      <a:schemeClr val="accent2"/>
                    </a:solidFill>
                  </a:rPr>
                  <a:t>¿Cuál es el problema?)</a:t>
                </a:r>
                <a:endParaRPr lang="en-US">
                  <a:solidFill>
                    <a:schemeClr val="accent2"/>
                  </a:solidFill>
                  <a:cs typeface="Arial" panose="020B0604020202020204" pitchFamily="34" charset="0"/>
                </a:endParaRPr>
              </a:p>
              <a:p>
                <a:pPr marL="285750" lvl="0" indent="-285750">
                  <a:buFont typeface="Arial" panose="020B0604020202020204" pitchFamily="34" charset="0"/>
                  <a:buChar char="•"/>
                </a:pPr>
                <a:r>
                  <a:rPr lang="en-US">
                    <a:solidFill>
                      <a:sysClr val="windowText" lastClr="000000">
                        <a:hueOff val="0"/>
                        <a:satOff val="0"/>
                        <a:lumOff val="0"/>
                        <a:alphaOff val="0"/>
                      </a:sysClr>
                    </a:solidFill>
                    <a:cs typeface="Arial" panose="020B0604020202020204" pitchFamily="34" charset="0"/>
                  </a:rPr>
                  <a:t>What are the rules? </a:t>
                </a:r>
                <a:r>
                  <a:rPr lang="en-US">
                    <a:solidFill>
                      <a:srgbClr val="000000"/>
                    </a:solidFill>
                    <a:cs typeface="Arial" panose="020B0604020202020204" pitchFamily="34" charset="0"/>
                  </a:rPr>
                  <a:t>(Criteria/Constraints) </a:t>
                </a:r>
              </a:p>
              <a:p>
                <a:pPr lvl="0"/>
                <a:r>
                  <a:rPr lang="en-US">
                    <a:solidFill>
                      <a:schemeClr val="accent2"/>
                    </a:solidFill>
                    <a:cs typeface="Arial" panose="020B0604020202020204" pitchFamily="34" charset="0"/>
                  </a:rPr>
                  <a:t>(</a:t>
                </a:r>
                <a:r>
                  <a:rPr lang="es-ES">
                    <a:solidFill>
                      <a:schemeClr val="accent2"/>
                    </a:solidFill>
                  </a:rPr>
                  <a:t>¿</a:t>
                </a:r>
                <a:r>
                  <a:rPr lang="es-ES" sz="1800" kern="1200">
                    <a:solidFill>
                      <a:schemeClr val="accent2"/>
                    </a:solidFill>
                    <a:latin typeface="+mj-lt"/>
                  </a:rPr>
                  <a:t>Cuáles</a:t>
                </a:r>
                <a:r>
                  <a:rPr lang="es-ES">
                    <a:solidFill>
                      <a:schemeClr val="accent2"/>
                    </a:solidFill>
                  </a:rPr>
                  <a:t> son las normas? (Criterios/Restricciones))</a:t>
                </a:r>
                <a:endParaRPr lang="en-US">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340710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a:xfrm>
            <a:off x="2095704" y="344640"/>
            <a:ext cx="8867226" cy="1325563"/>
          </a:xfrm>
        </p:spPr>
        <p:txBody>
          <a:bodyPr/>
          <a:lstStyle/>
          <a:p>
            <a:r>
              <a:rPr lang="en-US" dirty="0"/>
              <a:t>Criteria: (Desired Outcomes)</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a:xfrm>
            <a:off x="598012" y="1684117"/>
            <a:ext cx="10995976" cy="3759286"/>
          </a:xfrm>
        </p:spPr>
        <p:txBody>
          <a:bodyPr vert="horz" lIns="91440" tIns="45720" rIns="91440" bIns="45720" numCol="2" rtlCol="0" anchor="t">
            <a:normAutofit fontScale="92500" lnSpcReduction="20000"/>
          </a:bodyPr>
          <a:lstStyle/>
          <a:p>
            <a:pPr>
              <a:lnSpc>
                <a:spcPct val="110000"/>
              </a:lnSpc>
              <a:spcBef>
                <a:spcPts val="500"/>
              </a:spcBef>
            </a:pPr>
            <a:r>
              <a:rPr lang="en-US" sz="2100" b="1" dirty="0">
                <a:solidFill>
                  <a:srgbClr val="000000"/>
                </a:solidFill>
              </a:rPr>
              <a:t>A successful bridge design should include the following:</a:t>
            </a:r>
            <a:endParaRPr lang="en-US" sz="2100" b="1" dirty="0">
              <a:solidFill>
                <a:srgbClr val="000000"/>
              </a:solidFill>
              <a:cs typeface="Arial"/>
            </a:endParaRPr>
          </a:p>
          <a:p>
            <a:pPr lvl="1">
              <a:lnSpc>
                <a:spcPct val="110000"/>
              </a:lnSpc>
              <a:buFont typeface="Wingdings" pitchFamily="2" charset="2"/>
              <a:buChar char="§"/>
            </a:pPr>
            <a:r>
              <a:rPr lang="en-US" sz="2100" dirty="0">
                <a:solidFill>
                  <a:srgbClr val="000000"/>
                </a:solidFill>
              </a:rPr>
              <a:t>Span across the river</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Support the weight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Allow for the transportation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Stay together while being used</a:t>
            </a:r>
            <a:endParaRPr lang="en-US" sz="2100" dirty="0">
              <a:solidFill>
                <a:srgbClr val="000000"/>
              </a:solidFill>
              <a:cs typeface="Arial"/>
            </a:endParaRPr>
          </a:p>
          <a:p>
            <a:pPr lvl="1">
              <a:lnSpc>
                <a:spcPct val="110000"/>
              </a:lnSpc>
            </a:pPr>
            <a:endParaRPr lang="en-US" sz="2100" dirty="0">
              <a:solidFill>
                <a:srgbClr val="000000"/>
              </a:solidFill>
            </a:endParaRPr>
          </a:p>
          <a:p>
            <a:pPr marL="457200" lvl="1" indent="0">
              <a:lnSpc>
                <a:spcPct val="110000"/>
              </a:lnSpc>
              <a:buNone/>
            </a:pPr>
            <a:r>
              <a:rPr lang="en-US" sz="2100" dirty="0">
                <a:solidFill>
                  <a:srgbClr val="000000"/>
                </a:solidFill>
              </a:rPr>
              <a:t>Bonus points: Transport a heavier cart across the bridge.</a:t>
            </a:r>
          </a:p>
          <a:p>
            <a:pPr marL="457200" lvl="1" indent="0">
              <a:lnSpc>
                <a:spcPct val="110000"/>
              </a:lnSpc>
              <a:buNone/>
            </a:pPr>
            <a:endParaRPr lang="en-US" sz="2100" dirty="0">
              <a:solidFill>
                <a:srgbClr val="000000"/>
              </a:solidFill>
              <a:cs typeface="Arial"/>
            </a:endParaRPr>
          </a:p>
          <a:p>
            <a:pPr>
              <a:lnSpc>
                <a:spcPct val="110000"/>
              </a:lnSpc>
              <a:spcBef>
                <a:spcPts val="500"/>
              </a:spcBef>
            </a:pPr>
            <a:endParaRPr lang="es-ES" sz="2100" dirty="0">
              <a:solidFill>
                <a:srgbClr val="000000"/>
              </a:solidFill>
            </a:endParaRPr>
          </a:p>
          <a:p>
            <a:pPr>
              <a:lnSpc>
                <a:spcPct val="110000"/>
              </a:lnSpc>
              <a:spcBef>
                <a:spcPts val="500"/>
              </a:spcBef>
            </a:pPr>
            <a:r>
              <a:rPr lang="es-ES" sz="2100" b="1" dirty="0">
                <a:solidFill>
                  <a:srgbClr val="F16038"/>
                </a:solidFill>
              </a:rPr>
              <a:t>Un diseño de puente exitoso debe incluir lo siguiente:</a:t>
            </a:r>
          </a:p>
          <a:p>
            <a:pPr lvl="1">
              <a:lnSpc>
                <a:spcPct val="110000"/>
              </a:lnSpc>
            </a:pPr>
            <a:r>
              <a:rPr lang="es-ES" sz="2100" dirty="0">
                <a:solidFill>
                  <a:srgbClr val="F16038"/>
                </a:solidFill>
              </a:rPr>
              <a:t>Tramo a través del río</a:t>
            </a:r>
          </a:p>
          <a:p>
            <a:pPr lvl="1">
              <a:lnSpc>
                <a:spcPct val="110000"/>
              </a:lnSpc>
            </a:pPr>
            <a:r>
              <a:rPr lang="es-ES" sz="2100" dirty="0">
                <a:solidFill>
                  <a:srgbClr val="F16038"/>
                </a:solidFill>
              </a:rPr>
              <a:t>Soportar el peso del vagón y el carreta</a:t>
            </a:r>
          </a:p>
          <a:p>
            <a:pPr lvl="1">
              <a:lnSpc>
                <a:spcPct val="110000"/>
              </a:lnSpc>
            </a:pPr>
            <a:r>
              <a:rPr lang="es-ES" sz="2100" dirty="0">
                <a:solidFill>
                  <a:srgbClr val="F16038"/>
                </a:solidFill>
              </a:rPr>
              <a:t>Permitir el transporte del vagón y carreta</a:t>
            </a:r>
          </a:p>
          <a:p>
            <a:pPr lvl="1">
              <a:lnSpc>
                <a:spcPct val="110000"/>
              </a:lnSpc>
            </a:pPr>
            <a:r>
              <a:rPr lang="es-ES" sz="2100" dirty="0">
                <a:solidFill>
                  <a:srgbClr val="F16038"/>
                </a:solidFill>
              </a:rPr>
              <a:t>Permanecer juntos mientras se utiliza</a:t>
            </a:r>
          </a:p>
          <a:p>
            <a:pPr lvl="1">
              <a:lnSpc>
                <a:spcPct val="110000"/>
              </a:lnSpc>
            </a:pPr>
            <a:endParaRPr lang="es-ES" sz="2100" dirty="0">
              <a:solidFill>
                <a:srgbClr val="F16038"/>
              </a:solidFill>
            </a:endParaRPr>
          </a:p>
          <a:p>
            <a:pPr lvl="1">
              <a:lnSpc>
                <a:spcPct val="110000"/>
              </a:lnSpc>
            </a:pPr>
            <a:endParaRPr lang="es-ES" sz="1500" dirty="0">
              <a:solidFill>
                <a:srgbClr val="F16038"/>
              </a:solidFill>
            </a:endParaRPr>
          </a:p>
          <a:p>
            <a:pPr marL="457200" lvl="1" indent="0">
              <a:lnSpc>
                <a:spcPct val="110000"/>
              </a:lnSpc>
              <a:buNone/>
            </a:pPr>
            <a:r>
              <a:rPr lang="es-ES" sz="2100" dirty="0">
                <a:solidFill>
                  <a:srgbClr val="F16038"/>
                </a:solidFill>
              </a:rPr>
              <a:t>Puntos de bonificación: transporte un carro más pesado a través del puente.</a:t>
            </a:r>
            <a:endParaRPr lang="en-US" sz="2100" dirty="0">
              <a:solidFill>
                <a:srgbClr val="F16038"/>
              </a:solidFill>
            </a:endParaRPr>
          </a:p>
          <a:p>
            <a:endParaRPr lang="en-US" dirty="0">
              <a:solidFill>
                <a:srgbClr val="000000"/>
              </a:solidFill>
            </a:endParaRPr>
          </a:p>
          <a:p>
            <a:pPr marL="0" indent="0">
              <a:buNone/>
            </a:pPr>
            <a:endParaRPr lang="en-US" dirty="0">
              <a:solidFill>
                <a:srgbClr val="000000"/>
              </a:solidFill>
            </a:endParaRPr>
          </a:p>
        </p:txBody>
      </p:sp>
      <p:grpSp>
        <p:nvGrpSpPr>
          <p:cNvPr id="4" name="Group 3">
            <a:extLst>
              <a:ext uri="{FF2B5EF4-FFF2-40B4-BE49-F238E27FC236}">
                <a16:creationId xmlns:a16="http://schemas.microsoft.com/office/drawing/2014/main" id="{2B5A7503-B9A9-13CF-026E-197BC9418FF6}"/>
              </a:ext>
            </a:extLst>
          </p:cNvPr>
          <p:cNvGrpSpPr/>
          <p:nvPr/>
        </p:nvGrpSpPr>
        <p:grpSpPr>
          <a:xfrm>
            <a:off x="357824" y="5138800"/>
            <a:ext cx="6635970" cy="1731365"/>
            <a:chOff x="357824" y="5033870"/>
            <a:chExt cx="6635970" cy="1731365"/>
          </a:xfrm>
        </p:grpSpPr>
        <p:grpSp>
          <p:nvGrpSpPr>
            <p:cNvPr id="5" name="Group 4">
              <a:extLst>
                <a:ext uri="{FF2B5EF4-FFF2-40B4-BE49-F238E27FC236}">
                  <a16:creationId xmlns:a16="http://schemas.microsoft.com/office/drawing/2014/main" id="{2E2D17F0-C021-6A93-48ED-47CAAE0FB37F}"/>
                </a:ext>
              </a:extLst>
            </p:cNvPr>
            <p:cNvGrpSpPr/>
            <p:nvPr/>
          </p:nvGrpSpPr>
          <p:grpSpPr>
            <a:xfrm>
              <a:off x="357824" y="5033871"/>
              <a:ext cx="1194540" cy="1731364"/>
              <a:chOff x="0" y="4496"/>
              <a:chExt cx="850090" cy="1214413"/>
            </a:xfrm>
          </p:grpSpPr>
          <p:sp>
            <p:nvSpPr>
              <p:cNvPr id="9" name="Arrow: Chevron 7">
                <a:extLst>
                  <a:ext uri="{FF2B5EF4-FFF2-40B4-BE49-F238E27FC236}">
                    <a16:creationId xmlns:a16="http://schemas.microsoft.com/office/drawing/2014/main" id="{1198A66F-3AA6-A0E0-D560-02E022F44514}"/>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CEA6E451-0404-D8F4-5E18-38645B79D04B}"/>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a:solidFill>
                      <a:sysClr val="window" lastClr="FFFFFF"/>
                    </a:solidFill>
                    <a:latin typeface="Calibri" panose="020F0502020204030204"/>
                  </a:rPr>
                  <a:t>Identify (</a:t>
                </a:r>
                <a:r>
                  <a:rPr lang="es-ES" sz="1600"/>
                  <a:t>Identificar)</a:t>
                </a:r>
                <a:endParaRPr lang="en-US" sz="160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B091B40A-F8BA-5EB2-62DB-6DD14E278932}"/>
                </a:ext>
              </a:extLst>
            </p:cNvPr>
            <p:cNvGrpSpPr/>
            <p:nvPr/>
          </p:nvGrpSpPr>
          <p:grpSpPr>
            <a:xfrm>
              <a:off x="1552362" y="5033870"/>
              <a:ext cx="5441432" cy="1125387"/>
              <a:chOff x="850088" y="5359"/>
              <a:chExt cx="5169711" cy="789368"/>
            </a:xfrm>
          </p:grpSpPr>
          <p:sp>
            <p:nvSpPr>
              <p:cNvPr id="7" name="Rectangle: Top Corners Rounded 10">
                <a:extLst>
                  <a:ext uri="{FF2B5EF4-FFF2-40B4-BE49-F238E27FC236}">
                    <a16:creationId xmlns:a16="http://schemas.microsoft.com/office/drawing/2014/main" id="{15BB0975-FF3F-F39D-22D5-9E50A901F718}"/>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4E7F66A7-DB6A-08A7-EC0D-3A2ABE814407}"/>
                  </a:ext>
                </a:extLst>
              </p:cNvPr>
              <p:cNvSpPr txBox="1"/>
              <p:nvPr/>
            </p:nvSpPr>
            <p:spPr>
              <a:xfrm>
                <a:off x="850088" y="43893"/>
                <a:ext cx="5169710"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cs typeface="Arial" panose="020B0604020202020204" pitchFamily="34" charset="0"/>
                  </a:rPr>
                  <a:t>What is the problem? </a:t>
                </a:r>
                <a:r>
                  <a:rPr lang="en-US" dirty="0">
                    <a:solidFill>
                      <a:schemeClr val="accent2"/>
                    </a:solidFill>
                    <a:cs typeface="Arial" panose="020B0604020202020204" pitchFamily="34" charset="0"/>
                  </a:rPr>
                  <a:t>(</a:t>
                </a:r>
                <a:r>
                  <a:rPr lang="es-ES" dirty="0">
                    <a:solidFill>
                      <a:schemeClr val="accent2"/>
                    </a:solidFill>
                  </a:rPr>
                  <a:t>¿Cuál es el problema?)</a:t>
                </a:r>
                <a:endParaRPr lang="en-US" dirty="0">
                  <a:solidFill>
                    <a:schemeClr val="accent2"/>
                  </a:solidFill>
                  <a:cs typeface="Arial" panose="020B0604020202020204" pitchFamily="34" charset="0"/>
                </a:endParaRPr>
              </a:p>
              <a:p>
                <a:pPr marL="285750" lvl="0" indent="-285750">
                  <a:buFont typeface="Arial" panose="020B0604020202020204" pitchFamily="34" charset="0"/>
                  <a:buChar char="•"/>
                </a:pPr>
                <a:r>
                  <a:rPr lang="en-US" dirty="0">
                    <a:solidFill>
                      <a:sysClr val="windowText" lastClr="000000">
                        <a:hueOff val="0"/>
                        <a:satOff val="0"/>
                        <a:lumOff val="0"/>
                        <a:alphaOff val="0"/>
                      </a:sysClr>
                    </a:solidFill>
                    <a:cs typeface="Arial" panose="020B0604020202020204" pitchFamily="34" charset="0"/>
                  </a:rPr>
                  <a:t>What are the rules? </a:t>
                </a:r>
                <a:r>
                  <a:rPr lang="en-US" dirty="0">
                    <a:solidFill>
                      <a:srgbClr val="000000"/>
                    </a:solidFill>
                    <a:cs typeface="Arial" panose="020B0604020202020204" pitchFamily="34" charset="0"/>
                  </a:rPr>
                  <a:t>(Criteria/Constraints) </a:t>
                </a:r>
              </a:p>
              <a:p>
                <a:pPr lvl="0"/>
                <a:r>
                  <a:rPr lang="en-US" dirty="0">
                    <a:solidFill>
                      <a:schemeClr val="accent2"/>
                    </a:solidFill>
                    <a:cs typeface="Arial" panose="020B0604020202020204" pitchFamily="34" charset="0"/>
                  </a:rPr>
                  <a:t>(</a:t>
                </a:r>
                <a:r>
                  <a:rPr lang="es-ES" dirty="0">
                    <a:solidFill>
                      <a:schemeClr val="accent2"/>
                    </a:solidFill>
                  </a:rPr>
                  <a:t>¿</a:t>
                </a:r>
                <a:r>
                  <a:rPr lang="es-ES" sz="1800" kern="1200" dirty="0">
                    <a:solidFill>
                      <a:schemeClr val="accent2"/>
                    </a:solidFill>
                    <a:latin typeface="+mj-lt"/>
                  </a:rPr>
                  <a:t>Cuáles</a:t>
                </a:r>
                <a:r>
                  <a:rPr lang="es-ES" dirty="0">
                    <a:solidFill>
                      <a:schemeClr val="accent2"/>
                    </a:solidFill>
                  </a:rPr>
                  <a:t> son las normas? (Criterios/Restricciones))</a:t>
                </a:r>
                <a:endParaRPr lang="en-US" dirty="0">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48590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latin typeface="Arial"/>
                <a:cs typeface="Arial"/>
              </a:rPr>
              <a:t>Constraints: (Limitations) Grade 2</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vert="horz" lIns="91440" tIns="45720" rIns="91440" bIns="45720" rtlCol="0" anchor="t">
            <a:normAutofit/>
          </a:bodyPr>
          <a:lstStyle/>
          <a:p>
            <a:r>
              <a:rPr lang="en-US" sz="2400" u="sng" dirty="0">
                <a:solidFill>
                  <a:srgbClr val="000000"/>
                </a:solidFill>
              </a:rPr>
              <a:t>Time Limit</a:t>
            </a:r>
            <a:r>
              <a:rPr lang="en-US" sz="2400" dirty="0">
                <a:solidFill>
                  <a:srgbClr val="000000"/>
                </a:solidFill>
              </a:rPr>
              <a:t>: You will have 30 minutes to build the bridge.</a:t>
            </a:r>
          </a:p>
          <a:p>
            <a:r>
              <a:rPr lang="en-US" sz="2400" u="sng" dirty="0">
                <a:solidFill>
                  <a:srgbClr val="000000"/>
                </a:solidFill>
              </a:rPr>
              <a:t>Materials</a:t>
            </a:r>
            <a:r>
              <a:rPr lang="en-US" sz="2400" dirty="0">
                <a:solidFill>
                  <a:srgbClr val="000000"/>
                </a:solidFill>
              </a:rPr>
              <a:t>: You may only use the available materials.</a:t>
            </a:r>
          </a:p>
          <a:p>
            <a:r>
              <a:rPr lang="en-US" sz="2400" u="sng" dirty="0">
                <a:solidFill>
                  <a:srgbClr val="000000"/>
                </a:solidFill>
              </a:rPr>
              <a:t>Counters</a:t>
            </a:r>
            <a:r>
              <a:rPr lang="en-US" sz="2400" dirty="0">
                <a:solidFill>
                  <a:srgbClr val="000000"/>
                </a:solidFill>
              </a:rPr>
              <a:t>: You will have 10 counters to complete this challenge.</a:t>
            </a:r>
          </a:p>
          <a:p>
            <a:r>
              <a:rPr lang="en-US" sz="2400" u="sng" dirty="0">
                <a:solidFill>
                  <a:srgbClr val="000000"/>
                </a:solidFill>
              </a:rPr>
              <a:t>Collaboration</a:t>
            </a:r>
            <a:r>
              <a:rPr lang="en-US" sz="2400" dirty="0">
                <a:solidFill>
                  <a:srgbClr val="000000"/>
                </a:solidFill>
              </a:rPr>
              <a:t>: One design element from each team member must be used in the final design.</a:t>
            </a:r>
          </a:p>
          <a:p>
            <a:r>
              <a:rPr lang="en-US" sz="2400" u="sng" dirty="0">
                <a:solidFill>
                  <a:srgbClr val="000000"/>
                </a:solidFill>
              </a:rPr>
              <a:t>Redesign</a:t>
            </a:r>
            <a:r>
              <a:rPr lang="en-US" sz="2400" dirty="0">
                <a:solidFill>
                  <a:srgbClr val="000000"/>
                </a:solidFill>
              </a:rPr>
              <a:t>: Each team can test their prototype as many times as needed during the 30-minute design phase.</a:t>
            </a:r>
          </a:p>
          <a:p>
            <a:endParaRPr lang="en-US" sz="2400" dirty="0">
              <a:solidFill>
                <a:srgbClr val="000000"/>
              </a:solidFill>
            </a:endParaRPr>
          </a:p>
        </p:txBody>
      </p:sp>
      <p:grpSp>
        <p:nvGrpSpPr>
          <p:cNvPr id="4" name="Group 3">
            <a:extLst>
              <a:ext uri="{FF2B5EF4-FFF2-40B4-BE49-F238E27FC236}">
                <a16:creationId xmlns:a16="http://schemas.microsoft.com/office/drawing/2014/main" id="{8278D05E-5B2E-C0A6-E074-2D5A974316E5}"/>
              </a:ext>
            </a:extLst>
          </p:cNvPr>
          <p:cNvGrpSpPr/>
          <p:nvPr/>
        </p:nvGrpSpPr>
        <p:grpSpPr>
          <a:xfrm>
            <a:off x="357824" y="5134229"/>
            <a:ext cx="6635970" cy="1731365"/>
            <a:chOff x="357824" y="5033870"/>
            <a:chExt cx="6635970" cy="1731365"/>
          </a:xfrm>
        </p:grpSpPr>
        <p:grpSp>
          <p:nvGrpSpPr>
            <p:cNvPr id="5" name="Group 4">
              <a:extLst>
                <a:ext uri="{FF2B5EF4-FFF2-40B4-BE49-F238E27FC236}">
                  <a16:creationId xmlns:a16="http://schemas.microsoft.com/office/drawing/2014/main" id="{377B9859-9598-1BDE-69FE-B41BFA1A3E6A}"/>
                </a:ext>
              </a:extLst>
            </p:cNvPr>
            <p:cNvGrpSpPr/>
            <p:nvPr/>
          </p:nvGrpSpPr>
          <p:grpSpPr>
            <a:xfrm>
              <a:off x="357824" y="5033871"/>
              <a:ext cx="1194540" cy="1731364"/>
              <a:chOff x="0" y="4496"/>
              <a:chExt cx="850090" cy="1214413"/>
            </a:xfrm>
          </p:grpSpPr>
          <p:sp>
            <p:nvSpPr>
              <p:cNvPr id="9" name="Arrow: Chevron 7">
                <a:extLst>
                  <a:ext uri="{FF2B5EF4-FFF2-40B4-BE49-F238E27FC236}">
                    <a16:creationId xmlns:a16="http://schemas.microsoft.com/office/drawing/2014/main" id="{AB5D0FD4-3FAD-11E5-065D-FE3C993B1E37}"/>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217FEFFE-9629-7718-A6CD-3FAA964C42F3}"/>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a:solidFill>
                      <a:sysClr val="window" lastClr="FFFFFF"/>
                    </a:solidFill>
                    <a:latin typeface="Calibri" panose="020F0502020204030204"/>
                  </a:rPr>
                  <a:t>Identify (</a:t>
                </a:r>
                <a:r>
                  <a:rPr lang="es-ES" sz="1600"/>
                  <a:t>Identificar)</a:t>
                </a:r>
                <a:endParaRPr lang="en-US" sz="160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DD24475C-E015-1DF4-294B-DA87CCAB5F06}"/>
                </a:ext>
              </a:extLst>
            </p:cNvPr>
            <p:cNvGrpSpPr/>
            <p:nvPr/>
          </p:nvGrpSpPr>
          <p:grpSpPr>
            <a:xfrm>
              <a:off x="1552362" y="5033870"/>
              <a:ext cx="5441432" cy="1125387"/>
              <a:chOff x="850088" y="5359"/>
              <a:chExt cx="5169711" cy="789368"/>
            </a:xfrm>
          </p:grpSpPr>
          <p:sp>
            <p:nvSpPr>
              <p:cNvPr id="7" name="Rectangle: Top Corners Rounded 10">
                <a:extLst>
                  <a:ext uri="{FF2B5EF4-FFF2-40B4-BE49-F238E27FC236}">
                    <a16:creationId xmlns:a16="http://schemas.microsoft.com/office/drawing/2014/main" id="{2A1F9B7E-1654-7BBB-95AF-0E703E0E8DF9}"/>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59444C9B-56FF-B2E2-4D9B-3EF7FA87F6C2}"/>
                  </a:ext>
                </a:extLst>
              </p:cNvPr>
              <p:cNvSpPr txBox="1"/>
              <p:nvPr/>
            </p:nvSpPr>
            <p:spPr>
              <a:xfrm>
                <a:off x="850088" y="43893"/>
                <a:ext cx="5169710"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cs typeface="Arial" panose="020B0604020202020204" pitchFamily="34" charset="0"/>
                  </a:rPr>
                  <a:t>What is the problem? </a:t>
                </a:r>
                <a:r>
                  <a:rPr lang="en-US" dirty="0">
                    <a:solidFill>
                      <a:schemeClr val="accent2"/>
                    </a:solidFill>
                    <a:cs typeface="Arial" panose="020B0604020202020204" pitchFamily="34" charset="0"/>
                  </a:rPr>
                  <a:t>(</a:t>
                </a:r>
                <a:r>
                  <a:rPr lang="es-ES" dirty="0">
                    <a:solidFill>
                      <a:schemeClr val="accent2"/>
                    </a:solidFill>
                  </a:rPr>
                  <a:t>¿Cuál es el problema?)</a:t>
                </a:r>
                <a:endParaRPr lang="en-US" dirty="0">
                  <a:solidFill>
                    <a:schemeClr val="accent2"/>
                  </a:solidFill>
                  <a:cs typeface="Arial" panose="020B0604020202020204" pitchFamily="34" charset="0"/>
                </a:endParaRPr>
              </a:p>
              <a:p>
                <a:pPr marL="285750" lvl="0" indent="-285750">
                  <a:buFont typeface="Arial" panose="020B0604020202020204" pitchFamily="34" charset="0"/>
                  <a:buChar char="•"/>
                </a:pPr>
                <a:r>
                  <a:rPr lang="en-US" dirty="0">
                    <a:solidFill>
                      <a:sysClr val="windowText" lastClr="000000">
                        <a:hueOff val="0"/>
                        <a:satOff val="0"/>
                        <a:lumOff val="0"/>
                        <a:alphaOff val="0"/>
                      </a:sysClr>
                    </a:solidFill>
                    <a:cs typeface="Arial" panose="020B0604020202020204" pitchFamily="34" charset="0"/>
                  </a:rPr>
                  <a:t>What are the rules? </a:t>
                </a:r>
                <a:r>
                  <a:rPr lang="en-US" dirty="0">
                    <a:solidFill>
                      <a:srgbClr val="000000"/>
                    </a:solidFill>
                    <a:cs typeface="Arial" panose="020B0604020202020204" pitchFamily="34" charset="0"/>
                  </a:rPr>
                  <a:t>(Criteria/Constraints) </a:t>
                </a:r>
              </a:p>
              <a:p>
                <a:pPr lvl="0"/>
                <a:r>
                  <a:rPr lang="en-US" dirty="0">
                    <a:solidFill>
                      <a:schemeClr val="accent2"/>
                    </a:solidFill>
                    <a:cs typeface="Arial" panose="020B0604020202020204" pitchFamily="34" charset="0"/>
                  </a:rPr>
                  <a:t>(</a:t>
                </a:r>
                <a:r>
                  <a:rPr lang="es-ES" dirty="0">
                    <a:solidFill>
                      <a:schemeClr val="accent2"/>
                    </a:solidFill>
                  </a:rPr>
                  <a:t>¿</a:t>
                </a:r>
                <a:r>
                  <a:rPr lang="es-ES" sz="1800" kern="1200" dirty="0">
                    <a:solidFill>
                      <a:schemeClr val="accent2"/>
                    </a:solidFill>
                    <a:latin typeface="+mj-lt"/>
                  </a:rPr>
                  <a:t>Cuáles</a:t>
                </a:r>
                <a:r>
                  <a:rPr lang="es-ES" dirty="0">
                    <a:solidFill>
                      <a:schemeClr val="accent2"/>
                    </a:solidFill>
                  </a:rPr>
                  <a:t> son las normas? (Criterios/Restricciones))</a:t>
                </a:r>
                <a:endParaRPr lang="en-US" dirty="0">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245809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latin typeface="Arial"/>
                <a:cs typeface="Arial"/>
              </a:rPr>
              <a:t>Restricciones</a:t>
            </a:r>
            <a:r>
              <a:rPr lang="en-US" dirty="0">
                <a:solidFill>
                  <a:schemeClr val="accent2"/>
                </a:solidFill>
                <a:latin typeface="Arial"/>
                <a:cs typeface="Arial"/>
              </a:rPr>
              <a:t>: (</a:t>
            </a:r>
            <a:r>
              <a:rPr lang="en-US" dirty="0" err="1">
                <a:solidFill>
                  <a:schemeClr val="accent2"/>
                </a:solidFill>
                <a:latin typeface="Arial"/>
                <a:cs typeface="Arial"/>
              </a:rPr>
              <a:t>Limitaciones</a:t>
            </a:r>
            <a:r>
              <a:rPr lang="en-US" dirty="0">
                <a:solidFill>
                  <a:schemeClr val="accent2"/>
                </a:solidFill>
                <a:latin typeface="Arial"/>
                <a:cs typeface="Arial"/>
              </a:rPr>
              <a:t>) Grade 2</a:t>
            </a:r>
            <a:endParaRPr lang="en-US" dirty="0">
              <a:solidFill>
                <a:schemeClr val="accent2"/>
              </a:solidFill>
            </a:endParaRP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chemeClr val="accent2"/>
                </a:solidFill>
              </a:rPr>
              <a:t>Límite de Tiempo:</a:t>
            </a:r>
            <a:r>
              <a:rPr lang="es-ES" sz="2400" dirty="0">
                <a:solidFill>
                  <a:schemeClr val="accent2"/>
                </a:solidFill>
              </a:rPr>
              <a:t> Tendrás 30 minutos para construir el puente.</a:t>
            </a:r>
          </a:p>
          <a:p>
            <a:r>
              <a:rPr lang="es-ES" sz="2400" u="sng" dirty="0">
                <a:solidFill>
                  <a:schemeClr val="accent2"/>
                </a:solidFill>
              </a:rPr>
              <a:t>Materiales:</a:t>
            </a:r>
            <a:r>
              <a:rPr lang="es-ES" sz="2400" dirty="0">
                <a:solidFill>
                  <a:schemeClr val="accent2"/>
                </a:solidFill>
              </a:rPr>
              <a:t> Sólo podrá utilizar los materiales disponibles.</a:t>
            </a:r>
          </a:p>
          <a:p>
            <a:r>
              <a:rPr lang="es-ES" sz="2400" u="sng" dirty="0">
                <a:solidFill>
                  <a:schemeClr val="accent2"/>
                </a:solidFill>
              </a:rPr>
              <a:t>Contadores:</a:t>
            </a:r>
            <a:r>
              <a:rPr lang="es-ES" sz="2400" dirty="0">
                <a:solidFill>
                  <a:schemeClr val="accent2"/>
                </a:solidFill>
              </a:rPr>
              <a:t> Tendrás 10 contadores para completar este desafío.</a:t>
            </a:r>
          </a:p>
          <a:p>
            <a:r>
              <a:rPr lang="es-ES" sz="2400" u="sng" dirty="0">
                <a:solidFill>
                  <a:schemeClr val="accent2"/>
                </a:solidFill>
              </a:rPr>
              <a:t>Colaboración:</a:t>
            </a:r>
            <a:r>
              <a:rPr lang="es-ES" sz="2400" dirty="0">
                <a:solidFill>
                  <a:schemeClr val="accent2"/>
                </a:solidFill>
              </a:rPr>
              <a:t> Se debe utilizar un elemento de diseño de cada miembro del equipo en el diseño final.</a:t>
            </a:r>
          </a:p>
          <a:p>
            <a:r>
              <a:rPr lang="es-ES" sz="2400" u="sng" dirty="0">
                <a:solidFill>
                  <a:schemeClr val="accent2"/>
                </a:solidFill>
              </a:rPr>
              <a:t>Rediseño:</a:t>
            </a:r>
            <a:r>
              <a:rPr lang="es-ES" sz="2400" dirty="0">
                <a:solidFill>
                  <a:schemeClr val="accent2"/>
                </a:solidFill>
              </a:rPr>
              <a:t> Cada equipo puede probar su prototipo tantas veces como sea necesario durante la fase de diseño de 30 minutos.</a:t>
            </a:r>
            <a:endParaRPr lang="en-US" sz="2400" dirty="0">
              <a:solidFill>
                <a:schemeClr val="accent2"/>
              </a:solidFill>
            </a:endParaRPr>
          </a:p>
        </p:txBody>
      </p:sp>
      <p:grpSp>
        <p:nvGrpSpPr>
          <p:cNvPr id="4" name="Group 3">
            <a:extLst>
              <a:ext uri="{FF2B5EF4-FFF2-40B4-BE49-F238E27FC236}">
                <a16:creationId xmlns:a16="http://schemas.microsoft.com/office/drawing/2014/main" id="{8278D05E-5B2E-C0A6-E074-2D5A974316E5}"/>
              </a:ext>
            </a:extLst>
          </p:cNvPr>
          <p:cNvGrpSpPr/>
          <p:nvPr/>
        </p:nvGrpSpPr>
        <p:grpSpPr>
          <a:xfrm>
            <a:off x="357824" y="5134229"/>
            <a:ext cx="6635970" cy="1731365"/>
            <a:chOff x="357824" y="5033870"/>
            <a:chExt cx="6635970" cy="1731365"/>
          </a:xfrm>
        </p:grpSpPr>
        <p:grpSp>
          <p:nvGrpSpPr>
            <p:cNvPr id="5" name="Group 4">
              <a:extLst>
                <a:ext uri="{FF2B5EF4-FFF2-40B4-BE49-F238E27FC236}">
                  <a16:creationId xmlns:a16="http://schemas.microsoft.com/office/drawing/2014/main" id="{377B9859-9598-1BDE-69FE-B41BFA1A3E6A}"/>
                </a:ext>
              </a:extLst>
            </p:cNvPr>
            <p:cNvGrpSpPr/>
            <p:nvPr/>
          </p:nvGrpSpPr>
          <p:grpSpPr>
            <a:xfrm>
              <a:off x="357824" y="5033871"/>
              <a:ext cx="1194540" cy="1731364"/>
              <a:chOff x="0" y="4496"/>
              <a:chExt cx="850090" cy="1214413"/>
            </a:xfrm>
          </p:grpSpPr>
          <p:sp>
            <p:nvSpPr>
              <p:cNvPr id="9" name="Arrow: Chevron 7">
                <a:extLst>
                  <a:ext uri="{FF2B5EF4-FFF2-40B4-BE49-F238E27FC236}">
                    <a16:creationId xmlns:a16="http://schemas.microsoft.com/office/drawing/2014/main" id="{AB5D0FD4-3FAD-11E5-065D-FE3C993B1E37}"/>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217FEFFE-9629-7718-A6CD-3FAA964C42F3}"/>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a:solidFill>
                      <a:sysClr val="window" lastClr="FFFFFF"/>
                    </a:solidFill>
                    <a:latin typeface="Calibri" panose="020F0502020204030204"/>
                  </a:rPr>
                  <a:t>Identify (</a:t>
                </a:r>
                <a:r>
                  <a:rPr lang="es-ES" sz="1600"/>
                  <a:t>Identificar)</a:t>
                </a:r>
                <a:endParaRPr lang="en-US" sz="160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DD24475C-E015-1DF4-294B-DA87CCAB5F06}"/>
                </a:ext>
              </a:extLst>
            </p:cNvPr>
            <p:cNvGrpSpPr/>
            <p:nvPr/>
          </p:nvGrpSpPr>
          <p:grpSpPr>
            <a:xfrm>
              <a:off x="1552362" y="5033870"/>
              <a:ext cx="5441432" cy="1125387"/>
              <a:chOff x="850088" y="5359"/>
              <a:chExt cx="5169711" cy="789368"/>
            </a:xfrm>
          </p:grpSpPr>
          <p:sp>
            <p:nvSpPr>
              <p:cNvPr id="7" name="Rectangle: Top Corners Rounded 10">
                <a:extLst>
                  <a:ext uri="{FF2B5EF4-FFF2-40B4-BE49-F238E27FC236}">
                    <a16:creationId xmlns:a16="http://schemas.microsoft.com/office/drawing/2014/main" id="{2A1F9B7E-1654-7BBB-95AF-0E703E0E8DF9}"/>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59444C9B-56FF-B2E2-4D9B-3EF7FA87F6C2}"/>
                  </a:ext>
                </a:extLst>
              </p:cNvPr>
              <p:cNvSpPr txBox="1"/>
              <p:nvPr/>
            </p:nvSpPr>
            <p:spPr>
              <a:xfrm>
                <a:off x="850088" y="43893"/>
                <a:ext cx="5169710"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cs typeface="Arial" panose="020B0604020202020204" pitchFamily="34" charset="0"/>
                  </a:rPr>
                  <a:t>What is the problem? </a:t>
                </a:r>
                <a:r>
                  <a:rPr lang="en-US" dirty="0">
                    <a:solidFill>
                      <a:schemeClr val="accent2"/>
                    </a:solidFill>
                    <a:cs typeface="Arial" panose="020B0604020202020204" pitchFamily="34" charset="0"/>
                  </a:rPr>
                  <a:t>(</a:t>
                </a:r>
                <a:r>
                  <a:rPr lang="es-ES" dirty="0">
                    <a:solidFill>
                      <a:schemeClr val="accent2"/>
                    </a:solidFill>
                  </a:rPr>
                  <a:t>¿Cuál es el problema?)</a:t>
                </a:r>
                <a:endParaRPr lang="en-US" dirty="0">
                  <a:solidFill>
                    <a:schemeClr val="accent2"/>
                  </a:solidFill>
                  <a:cs typeface="Arial" panose="020B0604020202020204" pitchFamily="34" charset="0"/>
                </a:endParaRPr>
              </a:p>
              <a:p>
                <a:pPr marL="285750" lvl="0" indent="-285750">
                  <a:buFont typeface="Arial" panose="020B0604020202020204" pitchFamily="34" charset="0"/>
                  <a:buChar char="•"/>
                </a:pPr>
                <a:r>
                  <a:rPr lang="en-US" dirty="0">
                    <a:solidFill>
                      <a:sysClr val="windowText" lastClr="000000">
                        <a:hueOff val="0"/>
                        <a:satOff val="0"/>
                        <a:lumOff val="0"/>
                        <a:alphaOff val="0"/>
                      </a:sysClr>
                    </a:solidFill>
                    <a:cs typeface="Arial" panose="020B0604020202020204" pitchFamily="34" charset="0"/>
                  </a:rPr>
                  <a:t>What are the rules? </a:t>
                </a:r>
                <a:r>
                  <a:rPr lang="en-US" dirty="0">
                    <a:solidFill>
                      <a:srgbClr val="000000"/>
                    </a:solidFill>
                    <a:cs typeface="Arial" panose="020B0604020202020204" pitchFamily="34" charset="0"/>
                  </a:rPr>
                  <a:t>(Criteria/Constraints) </a:t>
                </a:r>
              </a:p>
              <a:p>
                <a:pPr lvl="0"/>
                <a:r>
                  <a:rPr lang="en-US" dirty="0">
                    <a:solidFill>
                      <a:schemeClr val="accent2"/>
                    </a:solidFill>
                    <a:cs typeface="Arial" panose="020B0604020202020204" pitchFamily="34" charset="0"/>
                  </a:rPr>
                  <a:t>(</a:t>
                </a:r>
                <a:r>
                  <a:rPr lang="es-ES" dirty="0">
                    <a:solidFill>
                      <a:schemeClr val="accent2"/>
                    </a:solidFill>
                  </a:rPr>
                  <a:t>¿</a:t>
                </a:r>
                <a:r>
                  <a:rPr lang="es-ES" sz="1800" kern="1200" dirty="0">
                    <a:solidFill>
                      <a:schemeClr val="accent2"/>
                    </a:solidFill>
                    <a:latin typeface="+mj-lt"/>
                  </a:rPr>
                  <a:t>Cuáles</a:t>
                </a:r>
                <a:r>
                  <a:rPr lang="es-ES" dirty="0">
                    <a:solidFill>
                      <a:schemeClr val="accent2"/>
                    </a:solidFill>
                  </a:rPr>
                  <a:t> son las normas? (Criterios/Restricciones))</a:t>
                </a:r>
                <a:endParaRPr lang="en-US" dirty="0">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267081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latin typeface="Arial"/>
                <a:cs typeface="Arial"/>
              </a:rPr>
              <a:t>Constraints: (Limitations) Grades 3, 7-8</a:t>
            </a:r>
            <a:endParaRPr lang="en-US" dirty="0"/>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a:solidFill>
                  <a:srgbClr val="000000"/>
                </a:solidFill>
              </a:rPr>
              <a:t>Time Limit</a:t>
            </a:r>
            <a:r>
              <a:rPr lang="en-US" sz="2400" dirty="0">
                <a:solidFill>
                  <a:srgbClr val="000000"/>
                </a:solidFill>
              </a:rPr>
              <a:t>: You will have 30 minutes to build the bridge.</a:t>
            </a:r>
          </a:p>
          <a:p>
            <a:r>
              <a:rPr lang="en-US" sz="2400" u="sng" dirty="0">
                <a:solidFill>
                  <a:srgbClr val="000000"/>
                </a:solidFill>
              </a:rPr>
              <a:t>Materials</a:t>
            </a:r>
            <a:r>
              <a:rPr lang="en-US" sz="2400" dirty="0">
                <a:solidFill>
                  <a:srgbClr val="000000"/>
                </a:solidFill>
              </a:rPr>
              <a:t>: You may only use the available materials.</a:t>
            </a:r>
          </a:p>
          <a:p>
            <a:r>
              <a:rPr lang="en-US" sz="2400" u="sng" dirty="0">
                <a:solidFill>
                  <a:srgbClr val="000000"/>
                </a:solidFill>
              </a:rPr>
              <a:t>Budget</a:t>
            </a:r>
            <a:r>
              <a:rPr lang="en-US" sz="2400" dirty="0">
                <a:solidFill>
                  <a:srgbClr val="000000"/>
                </a:solidFill>
              </a:rPr>
              <a:t>: You will have $200 to complete this challenge.</a:t>
            </a:r>
          </a:p>
          <a:p>
            <a:r>
              <a:rPr lang="en-US" sz="2400" u="sng" dirty="0">
                <a:solidFill>
                  <a:srgbClr val="000000"/>
                </a:solidFill>
              </a:rPr>
              <a:t>Collaboration</a:t>
            </a:r>
            <a:r>
              <a:rPr lang="en-US" sz="2400" dirty="0">
                <a:solidFill>
                  <a:srgbClr val="000000"/>
                </a:solidFill>
              </a:rPr>
              <a:t>: One design element from each team member must be used in the final design.</a:t>
            </a:r>
          </a:p>
          <a:p>
            <a:r>
              <a:rPr lang="en-US" sz="2400" u="sng" dirty="0">
                <a:solidFill>
                  <a:srgbClr val="000000"/>
                </a:solidFill>
              </a:rPr>
              <a:t>Redesign</a:t>
            </a:r>
            <a:r>
              <a:rPr lang="en-US" sz="2400" dirty="0">
                <a:solidFill>
                  <a:srgbClr val="000000"/>
                </a:solidFill>
              </a:rPr>
              <a:t>: Each team can test their prototype as many times as needed during the 30-minute design phase.</a:t>
            </a:r>
          </a:p>
          <a:p>
            <a:endParaRPr lang="en-US" sz="2400" dirty="0">
              <a:solidFill>
                <a:srgbClr val="000000"/>
              </a:solidFill>
            </a:endParaRPr>
          </a:p>
        </p:txBody>
      </p:sp>
      <p:grpSp>
        <p:nvGrpSpPr>
          <p:cNvPr id="4" name="Group 3">
            <a:extLst>
              <a:ext uri="{FF2B5EF4-FFF2-40B4-BE49-F238E27FC236}">
                <a16:creationId xmlns:a16="http://schemas.microsoft.com/office/drawing/2014/main" id="{8278D05E-5B2E-C0A6-E074-2D5A974316E5}"/>
              </a:ext>
            </a:extLst>
          </p:cNvPr>
          <p:cNvGrpSpPr/>
          <p:nvPr/>
        </p:nvGrpSpPr>
        <p:grpSpPr>
          <a:xfrm>
            <a:off x="357824" y="5134229"/>
            <a:ext cx="6635970" cy="1731365"/>
            <a:chOff x="357824" y="5033870"/>
            <a:chExt cx="6635970" cy="1731365"/>
          </a:xfrm>
        </p:grpSpPr>
        <p:grpSp>
          <p:nvGrpSpPr>
            <p:cNvPr id="5" name="Group 4">
              <a:extLst>
                <a:ext uri="{FF2B5EF4-FFF2-40B4-BE49-F238E27FC236}">
                  <a16:creationId xmlns:a16="http://schemas.microsoft.com/office/drawing/2014/main" id="{377B9859-9598-1BDE-69FE-B41BFA1A3E6A}"/>
                </a:ext>
              </a:extLst>
            </p:cNvPr>
            <p:cNvGrpSpPr/>
            <p:nvPr/>
          </p:nvGrpSpPr>
          <p:grpSpPr>
            <a:xfrm>
              <a:off x="357824" y="5033871"/>
              <a:ext cx="1194540" cy="1731364"/>
              <a:chOff x="0" y="4496"/>
              <a:chExt cx="850090" cy="1214413"/>
            </a:xfrm>
          </p:grpSpPr>
          <p:sp>
            <p:nvSpPr>
              <p:cNvPr id="9" name="Arrow: Chevron 7">
                <a:extLst>
                  <a:ext uri="{FF2B5EF4-FFF2-40B4-BE49-F238E27FC236}">
                    <a16:creationId xmlns:a16="http://schemas.microsoft.com/office/drawing/2014/main" id="{AB5D0FD4-3FAD-11E5-065D-FE3C993B1E37}"/>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217FEFFE-9629-7718-A6CD-3FAA964C42F3}"/>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dirty="0">
                    <a:solidFill>
                      <a:sysClr val="window" lastClr="FFFFFF"/>
                    </a:solidFill>
                    <a:latin typeface="Calibri" panose="020F0502020204030204"/>
                  </a:rPr>
                  <a:t>Identify (</a:t>
                </a:r>
                <a:r>
                  <a:rPr lang="es-ES" sz="1600" dirty="0"/>
                  <a:t>Identificar)</a:t>
                </a:r>
                <a:endParaRPr lang="en-US" sz="1600" dirty="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dirty="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DD24475C-E015-1DF4-294B-DA87CCAB5F06}"/>
                </a:ext>
              </a:extLst>
            </p:cNvPr>
            <p:cNvGrpSpPr/>
            <p:nvPr/>
          </p:nvGrpSpPr>
          <p:grpSpPr>
            <a:xfrm>
              <a:off x="1552362" y="5033870"/>
              <a:ext cx="5441432" cy="1125387"/>
              <a:chOff x="850088" y="5359"/>
              <a:chExt cx="5169711" cy="789368"/>
            </a:xfrm>
          </p:grpSpPr>
          <p:sp>
            <p:nvSpPr>
              <p:cNvPr id="7" name="Rectangle: Top Corners Rounded 10">
                <a:extLst>
                  <a:ext uri="{FF2B5EF4-FFF2-40B4-BE49-F238E27FC236}">
                    <a16:creationId xmlns:a16="http://schemas.microsoft.com/office/drawing/2014/main" id="{2A1F9B7E-1654-7BBB-95AF-0E703E0E8DF9}"/>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59444C9B-56FF-B2E2-4D9B-3EF7FA87F6C2}"/>
                  </a:ext>
                </a:extLst>
              </p:cNvPr>
              <p:cNvSpPr txBox="1"/>
              <p:nvPr/>
            </p:nvSpPr>
            <p:spPr>
              <a:xfrm>
                <a:off x="850088" y="43893"/>
                <a:ext cx="5169710"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cs typeface="Arial" panose="020B0604020202020204" pitchFamily="34" charset="0"/>
                  </a:rPr>
                  <a:t>What is the problem? </a:t>
                </a:r>
                <a:r>
                  <a:rPr lang="en-US" dirty="0">
                    <a:solidFill>
                      <a:schemeClr val="accent2"/>
                    </a:solidFill>
                    <a:cs typeface="Arial" panose="020B0604020202020204" pitchFamily="34" charset="0"/>
                  </a:rPr>
                  <a:t>(</a:t>
                </a:r>
                <a:r>
                  <a:rPr lang="es-ES" dirty="0">
                    <a:solidFill>
                      <a:schemeClr val="accent2"/>
                    </a:solidFill>
                  </a:rPr>
                  <a:t>¿Cuál es el problema?)</a:t>
                </a:r>
                <a:endParaRPr lang="en-US" dirty="0">
                  <a:solidFill>
                    <a:schemeClr val="accent2"/>
                  </a:solidFill>
                  <a:cs typeface="Arial" panose="020B0604020202020204" pitchFamily="34" charset="0"/>
                </a:endParaRPr>
              </a:p>
              <a:p>
                <a:pPr marL="285750" lvl="0" indent="-285750">
                  <a:buFont typeface="Arial" panose="020B0604020202020204" pitchFamily="34" charset="0"/>
                  <a:buChar char="•"/>
                </a:pPr>
                <a:r>
                  <a:rPr lang="en-US" dirty="0">
                    <a:solidFill>
                      <a:sysClr val="windowText" lastClr="000000">
                        <a:hueOff val="0"/>
                        <a:satOff val="0"/>
                        <a:lumOff val="0"/>
                        <a:alphaOff val="0"/>
                      </a:sysClr>
                    </a:solidFill>
                    <a:cs typeface="Arial" panose="020B0604020202020204" pitchFamily="34" charset="0"/>
                  </a:rPr>
                  <a:t>What are the rules? </a:t>
                </a:r>
                <a:r>
                  <a:rPr lang="en-US" dirty="0">
                    <a:solidFill>
                      <a:srgbClr val="000000"/>
                    </a:solidFill>
                    <a:cs typeface="Arial" panose="020B0604020202020204" pitchFamily="34" charset="0"/>
                  </a:rPr>
                  <a:t>(Criteria/Constraints) </a:t>
                </a:r>
              </a:p>
              <a:p>
                <a:pPr lvl="0"/>
                <a:r>
                  <a:rPr lang="en-US" dirty="0">
                    <a:solidFill>
                      <a:schemeClr val="accent2"/>
                    </a:solidFill>
                    <a:cs typeface="Arial" panose="020B0604020202020204" pitchFamily="34" charset="0"/>
                  </a:rPr>
                  <a:t>(</a:t>
                </a:r>
                <a:r>
                  <a:rPr lang="es-ES" dirty="0">
                    <a:solidFill>
                      <a:schemeClr val="accent2"/>
                    </a:solidFill>
                  </a:rPr>
                  <a:t>¿</a:t>
                </a:r>
                <a:r>
                  <a:rPr lang="es-ES" sz="1800" kern="1200" dirty="0">
                    <a:solidFill>
                      <a:schemeClr val="accent2"/>
                    </a:solidFill>
                    <a:latin typeface="+mj-lt"/>
                  </a:rPr>
                  <a:t>Cuáles</a:t>
                </a:r>
                <a:r>
                  <a:rPr lang="es-ES" dirty="0">
                    <a:solidFill>
                      <a:schemeClr val="accent2"/>
                    </a:solidFill>
                  </a:rPr>
                  <a:t> son las normas? (Criterios/Restricciones))</a:t>
                </a:r>
                <a:endParaRPr lang="en-US" dirty="0">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59612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rPr>
              <a:t>Restricciones</a:t>
            </a:r>
            <a:r>
              <a:rPr lang="en-US" dirty="0">
                <a:solidFill>
                  <a:schemeClr val="accent2"/>
                </a:solidFill>
              </a:rPr>
              <a:t>: (</a:t>
            </a:r>
            <a:r>
              <a:rPr lang="en-US" dirty="0" err="1">
                <a:solidFill>
                  <a:schemeClr val="accent2"/>
                </a:solidFill>
              </a:rPr>
              <a:t>Limitaciones</a:t>
            </a:r>
            <a:r>
              <a:rPr lang="en-US" dirty="0">
                <a:solidFill>
                  <a:schemeClr val="accent2"/>
                </a:solidFill>
              </a:rPr>
              <a:t>) Grades 3, 7-8</a:t>
            </a:r>
            <a:endParaRPr lang="en-US" dirty="0"/>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chemeClr val="accent2"/>
                </a:solidFill>
              </a:rPr>
              <a:t>Límite de Tiempo:</a:t>
            </a:r>
            <a:r>
              <a:rPr lang="es-ES" sz="2400" dirty="0">
                <a:solidFill>
                  <a:schemeClr val="accent2"/>
                </a:solidFill>
              </a:rPr>
              <a:t> Tendrás 30 minutos para construir el puente.</a:t>
            </a:r>
          </a:p>
          <a:p>
            <a:r>
              <a:rPr lang="es-ES" sz="2400" u="sng" dirty="0">
                <a:solidFill>
                  <a:schemeClr val="accent2"/>
                </a:solidFill>
              </a:rPr>
              <a:t>Materiales:</a:t>
            </a:r>
            <a:r>
              <a:rPr lang="es-ES" sz="2400" dirty="0">
                <a:solidFill>
                  <a:schemeClr val="accent2"/>
                </a:solidFill>
              </a:rPr>
              <a:t> Sólo podrá utilizar los materiales disponibles.</a:t>
            </a:r>
          </a:p>
          <a:p>
            <a:r>
              <a:rPr lang="es-ES" sz="2400" u="sng" dirty="0">
                <a:solidFill>
                  <a:schemeClr val="accent2"/>
                </a:solidFill>
              </a:rPr>
              <a:t>Presupuestar:</a:t>
            </a:r>
            <a:r>
              <a:rPr lang="es-ES" sz="2400" dirty="0">
                <a:solidFill>
                  <a:schemeClr val="accent2"/>
                </a:solidFill>
              </a:rPr>
              <a:t> Tendrás $200 contadores para completar este desafío.</a:t>
            </a:r>
          </a:p>
          <a:p>
            <a:r>
              <a:rPr lang="es-ES" sz="2400" u="sng" dirty="0">
                <a:solidFill>
                  <a:schemeClr val="accent2"/>
                </a:solidFill>
              </a:rPr>
              <a:t>Colaboración:</a:t>
            </a:r>
            <a:r>
              <a:rPr lang="es-ES" sz="2400" dirty="0">
                <a:solidFill>
                  <a:schemeClr val="accent2"/>
                </a:solidFill>
              </a:rPr>
              <a:t> Se debe utilizar un elemento de diseño de cada miembro del equipo en el diseño final.</a:t>
            </a:r>
          </a:p>
          <a:p>
            <a:r>
              <a:rPr lang="es-ES" sz="2400" u="sng" dirty="0">
                <a:solidFill>
                  <a:schemeClr val="accent2"/>
                </a:solidFill>
              </a:rPr>
              <a:t>Rediseño:</a:t>
            </a:r>
            <a:r>
              <a:rPr lang="es-ES" sz="2400" dirty="0">
                <a:solidFill>
                  <a:schemeClr val="accent2"/>
                </a:solidFill>
              </a:rPr>
              <a:t> Cada equipo puede probar su prototipo tantas veces como sea necesario durante la fase de diseño de 30 minutos.</a:t>
            </a:r>
            <a:endParaRPr lang="en-US" sz="2400" dirty="0">
              <a:solidFill>
                <a:schemeClr val="accent2"/>
              </a:solidFill>
            </a:endParaRPr>
          </a:p>
        </p:txBody>
      </p:sp>
      <p:grpSp>
        <p:nvGrpSpPr>
          <p:cNvPr id="4" name="Group 3">
            <a:extLst>
              <a:ext uri="{FF2B5EF4-FFF2-40B4-BE49-F238E27FC236}">
                <a16:creationId xmlns:a16="http://schemas.microsoft.com/office/drawing/2014/main" id="{8278D05E-5B2E-C0A6-E074-2D5A974316E5}"/>
              </a:ext>
            </a:extLst>
          </p:cNvPr>
          <p:cNvGrpSpPr/>
          <p:nvPr/>
        </p:nvGrpSpPr>
        <p:grpSpPr>
          <a:xfrm>
            <a:off x="357824" y="5134229"/>
            <a:ext cx="6635970" cy="1731365"/>
            <a:chOff x="357824" y="5033870"/>
            <a:chExt cx="6635970" cy="1731365"/>
          </a:xfrm>
        </p:grpSpPr>
        <p:grpSp>
          <p:nvGrpSpPr>
            <p:cNvPr id="5" name="Group 4">
              <a:extLst>
                <a:ext uri="{FF2B5EF4-FFF2-40B4-BE49-F238E27FC236}">
                  <a16:creationId xmlns:a16="http://schemas.microsoft.com/office/drawing/2014/main" id="{377B9859-9598-1BDE-69FE-B41BFA1A3E6A}"/>
                </a:ext>
              </a:extLst>
            </p:cNvPr>
            <p:cNvGrpSpPr/>
            <p:nvPr/>
          </p:nvGrpSpPr>
          <p:grpSpPr>
            <a:xfrm>
              <a:off x="357824" y="5033871"/>
              <a:ext cx="1194540" cy="1731364"/>
              <a:chOff x="0" y="4496"/>
              <a:chExt cx="850090" cy="1214413"/>
            </a:xfrm>
          </p:grpSpPr>
          <p:sp>
            <p:nvSpPr>
              <p:cNvPr id="9" name="Arrow: Chevron 7">
                <a:extLst>
                  <a:ext uri="{FF2B5EF4-FFF2-40B4-BE49-F238E27FC236}">
                    <a16:creationId xmlns:a16="http://schemas.microsoft.com/office/drawing/2014/main" id="{AB5D0FD4-3FAD-11E5-065D-FE3C993B1E37}"/>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217FEFFE-9629-7718-A6CD-3FAA964C42F3}"/>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a:solidFill>
                      <a:sysClr val="window" lastClr="FFFFFF"/>
                    </a:solidFill>
                    <a:latin typeface="Calibri" panose="020F0502020204030204"/>
                  </a:rPr>
                  <a:t>Identify (</a:t>
                </a:r>
                <a:r>
                  <a:rPr lang="es-ES" sz="1600"/>
                  <a:t>Identificar)</a:t>
                </a:r>
                <a:endParaRPr lang="en-US" sz="160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DD24475C-E015-1DF4-294B-DA87CCAB5F06}"/>
                </a:ext>
              </a:extLst>
            </p:cNvPr>
            <p:cNvGrpSpPr/>
            <p:nvPr/>
          </p:nvGrpSpPr>
          <p:grpSpPr>
            <a:xfrm>
              <a:off x="1552362" y="5033870"/>
              <a:ext cx="5441432" cy="1125387"/>
              <a:chOff x="850088" y="5359"/>
              <a:chExt cx="5169711" cy="789368"/>
            </a:xfrm>
          </p:grpSpPr>
          <p:sp>
            <p:nvSpPr>
              <p:cNvPr id="7" name="Rectangle: Top Corners Rounded 10">
                <a:extLst>
                  <a:ext uri="{FF2B5EF4-FFF2-40B4-BE49-F238E27FC236}">
                    <a16:creationId xmlns:a16="http://schemas.microsoft.com/office/drawing/2014/main" id="{2A1F9B7E-1654-7BBB-95AF-0E703E0E8DF9}"/>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59444C9B-56FF-B2E2-4D9B-3EF7FA87F6C2}"/>
                  </a:ext>
                </a:extLst>
              </p:cNvPr>
              <p:cNvSpPr txBox="1"/>
              <p:nvPr/>
            </p:nvSpPr>
            <p:spPr>
              <a:xfrm>
                <a:off x="850088" y="43893"/>
                <a:ext cx="5169710"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cs typeface="Arial" panose="020B0604020202020204" pitchFamily="34" charset="0"/>
                  </a:rPr>
                  <a:t>What is the problem? </a:t>
                </a:r>
                <a:r>
                  <a:rPr lang="en-US" dirty="0">
                    <a:solidFill>
                      <a:schemeClr val="accent2"/>
                    </a:solidFill>
                    <a:cs typeface="Arial" panose="020B0604020202020204" pitchFamily="34" charset="0"/>
                  </a:rPr>
                  <a:t>(</a:t>
                </a:r>
                <a:r>
                  <a:rPr lang="es-ES" dirty="0">
                    <a:solidFill>
                      <a:schemeClr val="accent2"/>
                    </a:solidFill>
                  </a:rPr>
                  <a:t>¿Cuál es el problema?)</a:t>
                </a:r>
                <a:endParaRPr lang="en-US" dirty="0">
                  <a:solidFill>
                    <a:schemeClr val="accent2"/>
                  </a:solidFill>
                  <a:cs typeface="Arial" panose="020B0604020202020204" pitchFamily="34" charset="0"/>
                </a:endParaRPr>
              </a:p>
              <a:p>
                <a:pPr marL="285750" lvl="0" indent="-285750">
                  <a:buFont typeface="Arial" panose="020B0604020202020204" pitchFamily="34" charset="0"/>
                  <a:buChar char="•"/>
                </a:pPr>
                <a:r>
                  <a:rPr lang="en-US" dirty="0">
                    <a:solidFill>
                      <a:sysClr val="windowText" lastClr="000000">
                        <a:hueOff val="0"/>
                        <a:satOff val="0"/>
                        <a:lumOff val="0"/>
                        <a:alphaOff val="0"/>
                      </a:sysClr>
                    </a:solidFill>
                    <a:cs typeface="Arial" panose="020B0604020202020204" pitchFamily="34" charset="0"/>
                  </a:rPr>
                  <a:t>What are the rules? </a:t>
                </a:r>
                <a:r>
                  <a:rPr lang="en-US" dirty="0">
                    <a:solidFill>
                      <a:srgbClr val="000000"/>
                    </a:solidFill>
                    <a:cs typeface="Arial" panose="020B0604020202020204" pitchFamily="34" charset="0"/>
                  </a:rPr>
                  <a:t>(Criteria/Constraints) </a:t>
                </a:r>
              </a:p>
              <a:p>
                <a:pPr lvl="0"/>
                <a:r>
                  <a:rPr lang="en-US" dirty="0">
                    <a:solidFill>
                      <a:schemeClr val="accent2"/>
                    </a:solidFill>
                    <a:cs typeface="Arial" panose="020B0604020202020204" pitchFamily="34" charset="0"/>
                  </a:rPr>
                  <a:t>(</a:t>
                </a:r>
                <a:r>
                  <a:rPr lang="es-ES" dirty="0">
                    <a:solidFill>
                      <a:schemeClr val="accent2"/>
                    </a:solidFill>
                  </a:rPr>
                  <a:t>¿</a:t>
                </a:r>
                <a:r>
                  <a:rPr lang="es-ES" sz="1800" kern="1200" dirty="0">
                    <a:solidFill>
                      <a:schemeClr val="accent2"/>
                    </a:solidFill>
                    <a:latin typeface="+mj-lt"/>
                  </a:rPr>
                  <a:t>Cuáles</a:t>
                </a:r>
                <a:r>
                  <a:rPr lang="es-ES" dirty="0">
                    <a:solidFill>
                      <a:schemeClr val="accent2"/>
                    </a:solidFill>
                  </a:rPr>
                  <a:t> son las normas? (Criterios/Restricciones))</a:t>
                </a:r>
                <a:endParaRPr lang="en-US" dirty="0">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62382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34BE538-288C-4778-854C-FD65D9C01C6D}"/>
              </a:ext>
            </a:extLst>
          </p:cNvPr>
          <p:cNvGraphicFramePr>
            <a:graphicFrameLocks noGrp="1"/>
          </p:cNvGraphicFramePr>
          <p:nvPr>
            <p:extLst>
              <p:ext uri="{D42A27DB-BD31-4B8C-83A1-F6EECF244321}">
                <p14:modId xmlns:p14="http://schemas.microsoft.com/office/powerpoint/2010/main" val="968604458"/>
              </p:ext>
            </p:extLst>
          </p:nvPr>
        </p:nvGraphicFramePr>
        <p:xfrm>
          <a:off x="4327951" y="1599708"/>
          <a:ext cx="6792956" cy="3744875"/>
        </p:xfrm>
        <a:graphic>
          <a:graphicData uri="http://schemas.openxmlformats.org/drawingml/2006/table">
            <a:tbl>
              <a:tblPr firstRow="1" bandRow="1">
                <a:tableStyleId>{5C22544A-7EE6-4342-B048-85BDC9FD1C3A}</a:tableStyleId>
              </a:tblPr>
              <a:tblGrid>
                <a:gridCol w="4405825">
                  <a:extLst>
                    <a:ext uri="{9D8B030D-6E8A-4147-A177-3AD203B41FA5}">
                      <a16:colId xmlns:a16="http://schemas.microsoft.com/office/drawing/2014/main" val="685035288"/>
                    </a:ext>
                  </a:extLst>
                </a:gridCol>
                <a:gridCol w="2387131">
                  <a:extLst>
                    <a:ext uri="{9D8B030D-6E8A-4147-A177-3AD203B41FA5}">
                      <a16:colId xmlns:a16="http://schemas.microsoft.com/office/drawing/2014/main" val="3675114989"/>
                    </a:ext>
                  </a:extLst>
                </a:gridCol>
              </a:tblGrid>
              <a:tr h="219075">
                <a:tc>
                  <a:txBody>
                    <a:bodyPr/>
                    <a:lstStyle/>
                    <a:p>
                      <a:pPr algn="l" fontAlgn="base"/>
                      <a:r>
                        <a:rPr lang="en-US" sz="1400" dirty="0">
                          <a:effectLst/>
                        </a:rPr>
                        <a:t>Materials (Materiales)​</a:t>
                      </a:r>
                      <a:endParaRPr lang="en-US" b="1" i="0" dirty="0">
                        <a:solidFill>
                          <a:srgbClr val="FFFFFF"/>
                        </a:solidFill>
                        <a:effectLst/>
                      </a:endParaRPr>
                    </a:p>
                  </a:txBody>
                  <a:tcPr/>
                </a:tc>
                <a:tc>
                  <a:txBody>
                    <a:bodyPr/>
                    <a:lstStyle/>
                    <a:p>
                      <a:pPr algn="l" fontAlgn="base"/>
                      <a:r>
                        <a:rPr lang="en-US" sz="1400" dirty="0">
                          <a:effectLst/>
                        </a:rPr>
                        <a:t>Cost (Costo)​</a:t>
                      </a:r>
                      <a:endParaRPr lang="en-US" b="1" i="0" dirty="0">
                        <a:solidFill>
                          <a:srgbClr val="FFFFFF"/>
                        </a:solidFill>
                        <a:effectLst/>
                      </a:endParaRPr>
                    </a:p>
                  </a:txBody>
                  <a:tcPr/>
                </a:tc>
                <a:extLst>
                  <a:ext uri="{0D108BD9-81ED-4DB2-BD59-A6C34878D82A}">
                    <a16:rowId xmlns:a16="http://schemas.microsoft.com/office/drawing/2014/main" val="1177583478"/>
                  </a:ext>
                </a:extLst>
              </a:tr>
              <a:tr h="219075">
                <a:tc>
                  <a:txBody>
                    <a:bodyPr/>
                    <a:lstStyle/>
                    <a:p>
                      <a:pPr algn="l" fontAlgn="base"/>
                      <a:r>
                        <a:rPr lang="en-US" sz="1400" dirty="0">
                          <a:solidFill>
                            <a:srgbClr val="000000"/>
                          </a:solidFill>
                          <a:effectLst/>
                          <a:latin typeface="Arial"/>
                        </a:rPr>
                        <a:t>Wagon and Cart </a:t>
                      </a:r>
                      <a:r>
                        <a:rPr lang="en-US" sz="1400" dirty="0">
                          <a:solidFill>
                            <a:srgbClr val="F16038"/>
                          </a:solidFill>
                          <a:effectLst/>
                          <a:latin typeface="+mn-lt"/>
                        </a:rPr>
                        <a:t>(</a:t>
                      </a:r>
                      <a:r>
                        <a:rPr lang="en-US" sz="1400" dirty="0" err="1">
                          <a:solidFill>
                            <a:srgbClr val="F16038"/>
                          </a:solidFill>
                          <a:effectLst/>
                          <a:latin typeface="+mn-lt"/>
                        </a:rPr>
                        <a:t>Vagón</a:t>
                      </a:r>
                      <a:r>
                        <a:rPr lang="en-US" sz="1400" dirty="0">
                          <a:solidFill>
                            <a:srgbClr val="F16038"/>
                          </a:solidFill>
                          <a:effectLst/>
                          <a:latin typeface="+mn-lt"/>
                        </a:rPr>
                        <a:t> y Carreta)</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Free</a:t>
                      </a:r>
                      <a:endParaRPr lang="en-US" b="0" i="0" dirty="0">
                        <a:solidFill>
                          <a:srgbClr val="000000"/>
                        </a:solidFill>
                        <a:effectLst/>
                      </a:endParaRPr>
                    </a:p>
                  </a:txBody>
                  <a:tcPr/>
                </a:tc>
                <a:extLst>
                  <a:ext uri="{0D108BD9-81ED-4DB2-BD59-A6C34878D82A}">
                    <a16:rowId xmlns:a16="http://schemas.microsoft.com/office/drawing/2014/main" val="2325012878"/>
                  </a:ext>
                </a:extLst>
              </a:tr>
              <a:tr h="219075">
                <a:tc>
                  <a:txBody>
                    <a:bodyPr/>
                    <a:lstStyle/>
                    <a:p>
                      <a:pPr lvl="0" algn="l">
                        <a:buNone/>
                      </a:pPr>
                      <a:r>
                        <a:rPr lang="en-US" sz="1400" dirty="0">
                          <a:solidFill>
                            <a:srgbClr val="000000"/>
                          </a:solidFill>
                          <a:effectLst/>
                          <a:latin typeface="+mn-lt"/>
                        </a:rPr>
                        <a:t>Small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a:t>
                      </a:r>
                      <a:r>
                        <a:rPr lang="en-US" sz="1400" b="0" i="0" u="none" strike="noStrike" noProof="0" dirty="0" err="1">
                          <a:solidFill>
                            <a:srgbClr val="F16038"/>
                          </a:solidFill>
                          <a:effectLst/>
                          <a:latin typeface="+mn-lt"/>
                        </a:rPr>
                        <a:t>Pequeños</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 counter for 10 sticks</a:t>
                      </a:r>
                      <a:endParaRPr lang="en-US" b="0" i="0" dirty="0">
                        <a:solidFill>
                          <a:srgbClr val="000000"/>
                        </a:solidFill>
                        <a:effectLst/>
                      </a:endParaRPr>
                    </a:p>
                  </a:txBody>
                  <a:tcPr/>
                </a:tc>
                <a:extLst>
                  <a:ext uri="{0D108BD9-81ED-4DB2-BD59-A6C34878D82A}">
                    <a16:rowId xmlns:a16="http://schemas.microsoft.com/office/drawing/2014/main" val="2243605285"/>
                  </a:ext>
                </a:extLst>
              </a:tr>
              <a:tr h="363500">
                <a:tc>
                  <a:txBody>
                    <a:bodyPr/>
                    <a:lstStyle/>
                    <a:p>
                      <a:pPr lvl="0" algn="l">
                        <a:buNone/>
                      </a:pPr>
                      <a:r>
                        <a:rPr lang="en-US" sz="1400" dirty="0">
                          <a:solidFill>
                            <a:srgbClr val="000000"/>
                          </a:solidFill>
                          <a:effectLst/>
                          <a:latin typeface="+mn-lt"/>
                        </a:rPr>
                        <a:t>Large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Grandes)</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3 counters for 10 sticks</a:t>
                      </a:r>
                      <a:endParaRPr lang="en-US" b="0" i="0" dirty="0">
                        <a:solidFill>
                          <a:srgbClr val="000000"/>
                        </a:solidFill>
                        <a:effectLst/>
                      </a:endParaRPr>
                    </a:p>
                  </a:txBody>
                  <a:tcPr/>
                </a:tc>
                <a:extLst>
                  <a:ext uri="{0D108BD9-81ED-4DB2-BD59-A6C34878D82A}">
                    <a16:rowId xmlns:a16="http://schemas.microsoft.com/office/drawing/2014/main" val="1408710571"/>
                  </a:ext>
                </a:extLst>
              </a:tr>
              <a:tr h="219075">
                <a:tc>
                  <a:txBody>
                    <a:bodyPr/>
                    <a:lstStyle/>
                    <a:p>
                      <a:pPr lvl="0" algn="l">
                        <a:buNone/>
                      </a:pPr>
                      <a:r>
                        <a:rPr lang="en-US" sz="1400" kern="1200" noProof="0" dirty="0">
                          <a:solidFill>
                            <a:srgbClr val="000000"/>
                          </a:solidFill>
                          <a:effectLst/>
                          <a:latin typeface="Arial"/>
                          <a:ea typeface="+mn-ea"/>
                          <a:cs typeface="+mn-cs"/>
                        </a:rPr>
                        <a:t>Straw </a:t>
                      </a:r>
                      <a:r>
                        <a:rPr lang="en-US" sz="1400" b="0" i="0" u="none" strike="noStrike" kern="1200" noProof="0" dirty="0">
                          <a:solidFill>
                            <a:srgbClr val="F16038"/>
                          </a:solidFill>
                          <a:effectLst/>
                          <a:latin typeface="Arial"/>
                          <a:ea typeface="+mn-ea"/>
                          <a:cs typeface="+mn-cs"/>
                        </a:rPr>
                        <a:t>(Pajita</a:t>
                      </a:r>
                      <a:r>
                        <a:rPr lang="en-US" sz="1400" b="0" i="0" u="none" strike="noStrike" noProof="0" dirty="0">
                          <a:solidFill>
                            <a:srgbClr val="F16038"/>
                          </a:solidFill>
                          <a:effectLst/>
                          <a:latin typeface="Arial"/>
                        </a:rPr>
                        <a:t>) </a:t>
                      </a:r>
                    </a:p>
                  </a:txBody>
                  <a:tcPr/>
                </a:tc>
                <a:tc>
                  <a:txBody>
                    <a:bodyPr/>
                    <a:lstStyle/>
                    <a:p>
                      <a:pPr algn="l" fontAlgn="base"/>
                      <a:r>
                        <a:rPr lang="en-US" sz="1400" kern="1200" dirty="0">
                          <a:solidFill>
                            <a:srgbClr val="000000"/>
                          </a:solidFill>
                          <a:effectLst/>
                          <a:latin typeface="+mn-lt"/>
                          <a:ea typeface="+mn-ea"/>
                          <a:cs typeface="+mn-cs"/>
                        </a:rPr>
                        <a:t>1 counter</a:t>
                      </a:r>
                    </a:p>
                  </a:txBody>
                  <a:tcPr/>
                </a:tc>
                <a:extLst>
                  <a:ext uri="{0D108BD9-81ED-4DB2-BD59-A6C34878D82A}">
                    <a16:rowId xmlns:a16="http://schemas.microsoft.com/office/drawing/2014/main" val="3659510500"/>
                  </a:ext>
                </a:extLst>
              </a:tr>
              <a:tr h="333375">
                <a:tc>
                  <a:txBody>
                    <a:bodyPr/>
                    <a:lstStyle/>
                    <a:p>
                      <a:pPr algn="l" fontAlgn="base"/>
                      <a:r>
                        <a:rPr lang="en-US" sz="1400" dirty="0">
                          <a:solidFill>
                            <a:srgbClr val="000000"/>
                          </a:solidFill>
                          <a:effectLst/>
                          <a:latin typeface="Arial"/>
                        </a:rPr>
                        <a:t>Glue </a:t>
                      </a:r>
                      <a:r>
                        <a:rPr lang="en-US" sz="1400" dirty="0">
                          <a:solidFill>
                            <a:srgbClr val="F16038"/>
                          </a:solidFill>
                          <a:effectLst/>
                          <a:latin typeface="+mn-lt"/>
                        </a:rPr>
                        <a:t>(</a:t>
                      </a:r>
                      <a:r>
                        <a:rPr lang="en-US" sz="1400" dirty="0" err="1">
                          <a:solidFill>
                            <a:srgbClr val="F16038"/>
                          </a:solidFill>
                          <a:effectLst/>
                          <a:latin typeface="+mn-lt"/>
                        </a:rPr>
                        <a:t>Pegamento</a:t>
                      </a:r>
                      <a:r>
                        <a:rPr lang="en-US" sz="1400" dirty="0">
                          <a:solidFill>
                            <a:srgbClr val="F16038"/>
                          </a:solidFill>
                          <a:effectLst/>
                          <a:latin typeface="+mn-lt"/>
                        </a:rPr>
                        <a:t>)</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2 counters</a:t>
                      </a:r>
                      <a:endParaRPr lang="en-US" b="0" i="0" dirty="0">
                        <a:solidFill>
                          <a:srgbClr val="000000"/>
                        </a:solidFill>
                        <a:effectLst/>
                      </a:endParaRPr>
                    </a:p>
                  </a:txBody>
                  <a:tcPr/>
                </a:tc>
                <a:extLst>
                  <a:ext uri="{0D108BD9-81ED-4DB2-BD59-A6C34878D82A}">
                    <a16:rowId xmlns:a16="http://schemas.microsoft.com/office/drawing/2014/main" val="456281347"/>
                  </a:ext>
                </a:extLst>
              </a:tr>
              <a:tr h="219075">
                <a:tc>
                  <a:txBody>
                    <a:bodyPr/>
                    <a:lstStyle/>
                    <a:p>
                      <a:pPr algn="l" fontAlgn="base"/>
                      <a:r>
                        <a:rPr lang="en-US" sz="1400" dirty="0">
                          <a:solidFill>
                            <a:srgbClr val="000000"/>
                          </a:solidFill>
                          <a:effectLst/>
                          <a:latin typeface="Arial"/>
                        </a:rPr>
                        <a:t>Tape </a:t>
                      </a:r>
                      <a:r>
                        <a:rPr lang="en-US" sz="1400" dirty="0">
                          <a:solidFill>
                            <a:srgbClr val="F16038"/>
                          </a:solidFill>
                          <a:effectLst/>
                          <a:latin typeface="Arial"/>
                        </a:rPr>
                        <a:t>(</a:t>
                      </a:r>
                      <a:r>
                        <a:rPr lang="en-US" sz="1400" dirty="0" err="1">
                          <a:solidFill>
                            <a:srgbClr val="F16038"/>
                          </a:solidFill>
                          <a:effectLst/>
                          <a:latin typeface="Arial"/>
                        </a:rPr>
                        <a:t>Cinta</a:t>
                      </a:r>
                      <a:r>
                        <a:rPr lang="en-US" sz="1400" dirty="0">
                          <a:solidFill>
                            <a:srgbClr val="F16038"/>
                          </a:solidFill>
                          <a:effectLst/>
                          <a:latin typeface="Arial"/>
                        </a:rPr>
                        <a:t> </a:t>
                      </a:r>
                      <a:r>
                        <a:rPr lang="en-US" sz="1400" dirty="0" err="1">
                          <a:solidFill>
                            <a:srgbClr val="F16038"/>
                          </a:solidFill>
                          <a:effectLst/>
                          <a:latin typeface="Arial"/>
                        </a:rPr>
                        <a:t>adhesiva</a:t>
                      </a:r>
                      <a:r>
                        <a:rPr lang="en-US" sz="1400" dirty="0">
                          <a:solidFill>
                            <a:srgbClr val="F16038"/>
                          </a:solidFill>
                          <a:effectLst/>
                          <a:latin typeface="Arial"/>
                        </a:rPr>
                        <a:t>)</a:t>
                      </a:r>
                    </a:p>
                  </a:txBody>
                  <a:tcPr/>
                </a:tc>
                <a:tc>
                  <a:txBody>
                    <a:bodyPr/>
                    <a:lstStyle/>
                    <a:p>
                      <a:pPr algn="l" fontAlgn="base"/>
                      <a:r>
                        <a:rPr lang="en-US" sz="1400" dirty="0">
                          <a:solidFill>
                            <a:srgbClr val="000000"/>
                          </a:solidFill>
                          <a:effectLst/>
                        </a:rPr>
                        <a:t>3 counters</a:t>
                      </a:r>
                      <a:endParaRPr lang="en-US" b="0" i="0" dirty="0">
                        <a:solidFill>
                          <a:srgbClr val="000000"/>
                        </a:solidFill>
                        <a:effectLst/>
                      </a:endParaRPr>
                    </a:p>
                  </a:txBody>
                  <a:tcPr/>
                </a:tc>
                <a:extLst>
                  <a:ext uri="{0D108BD9-81ED-4DB2-BD59-A6C34878D82A}">
                    <a16:rowId xmlns:a16="http://schemas.microsoft.com/office/drawing/2014/main" val="346595951"/>
                  </a:ext>
                </a:extLst>
              </a:tr>
              <a:tr h="219075">
                <a:tc>
                  <a:txBody>
                    <a:bodyPr/>
                    <a:lstStyle/>
                    <a:p>
                      <a:pPr algn="l" fontAlgn="base"/>
                      <a:r>
                        <a:rPr lang="en-US" sz="1400" kern="1200" dirty="0">
                          <a:solidFill>
                            <a:srgbClr val="000000"/>
                          </a:solidFill>
                          <a:effectLst/>
                          <a:latin typeface="+mn-lt"/>
                          <a:ea typeface="+mn-ea"/>
                          <a:cs typeface="+mn-cs"/>
                        </a:rPr>
                        <a:t>Rubber</a:t>
                      </a:r>
                      <a:r>
                        <a:rPr lang="en-US" sz="1400" dirty="0">
                          <a:solidFill>
                            <a:srgbClr val="000000"/>
                          </a:solidFill>
                          <a:effectLst/>
                          <a:latin typeface="+mn-lt"/>
                        </a:rPr>
                        <a:t> Bands </a:t>
                      </a:r>
                      <a:r>
                        <a:rPr lang="en-US" sz="1400" dirty="0">
                          <a:solidFill>
                            <a:srgbClr val="F16038"/>
                          </a:solidFill>
                          <a:effectLst/>
                          <a:latin typeface="+mn-lt"/>
                        </a:rPr>
                        <a:t>(Bandas de Goma</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 counter for 10 bands</a:t>
                      </a:r>
                      <a:endParaRPr lang="en-US" b="0" i="0" dirty="0">
                        <a:solidFill>
                          <a:srgbClr val="000000"/>
                        </a:solidFill>
                        <a:effectLst/>
                      </a:endParaRPr>
                    </a:p>
                  </a:txBody>
                  <a:tcPr/>
                </a:tc>
                <a:extLst>
                  <a:ext uri="{0D108BD9-81ED-4DB2-BD59-A6C34878D82A}">
                    <a16:rowId xmlns:a16="http://schemas.microsoft.com/office/drawing/2014/main" val="4095696683"/>
                  </a:ext>
                </a:extLst>
              </a:tr>
              <a:tr h="219075">
                <a:tc>
                  <a:txBody>
                    <a:bodyPr/>
                    <a:lstStyle/>
                    <a:p>
                      <a:pPr lvl="0" algn="l">
                        <a:buNone/>
                      </a:pPr>
                      <a:r>
                        <a:rPr lang="es" sz="1400" b="0" i="0" u="none" strike="noStrike" noProof="0" dirty="0">
                          <a:solidFill>
                            <a:schemeClr val="accent6">
                              <a:lumMod val="50000"/>
                            </a:schemeClr>
                          </a:solidFill>
                          <a:effectLst/>
                          <a:latin typeface="+mn-lt"/>
                        </a:rPr>
                        <a:t>Chenille Stick </a:t>
                      </a:r>
                      <a:r>
                        <a:rPr lang="es" sz="1400" b="0" i="0" u="none" strike="noStrike" noProof="0" dirty="0">
                          <a:solidFill>
                            <a:srgbClr val="F16038"/>
                          </a:solidFill>
                          <a:effectLst/>
                          <a:latin typeface="+mn-lt"/>
                        </a:rPr>
                        <a:t>(Palo de Chenilla)</a:t>
                      </a:r>
                    </a:p>
                  </a:txBody>
                  <a:tcPr/>
                </a:tc>
                <a:tc>
                  <a:txBody>
                    <a:bodyPr/>
                    <a:lstStyle/>
                    <a:p>
                      <a:pPr lvl="0" algn="l">
                        <a:buNone/>
                      </a:pPr>
                      <a:r>
                        <a:rPr lang="en-US" sz="1400" dirty="0">
                          <a:solidFill>
                            <a:srgbClr val="000000"/>
                          </a:solidFill>
                          <a:effectLst/>
                        </a:rPr>
                        <a:t>1 counter</a:t>
                      </a:r>
                    </a:p>
                  </a:txBody>
                  <a:tcPr/>
                </a:tc>
                <a:extLst>
                  <a:ext uri="{0D108BD9-81ED-4DB2-BD59-A6C34878D82A}">
                    <a16:rowId xmlns:a16="http://schemas.microsoft.com/office/drawing/2014/main" val="439544049"/>
                  </a:ext>
                </a:extLst>
              </a:tr>
              <a:tr h="219075">
                <a:tc>
                  <a:txBody>
                    <a:bodyPr/>
                    <a:lstStyle/>
                    <a:p>
                      <a:pPr algn="l" fontAlgn="base"/>
                      <a:r>
                        <a:rPr lang="en-US" sz="1400" dirty="0">
                          <a:solidFill>
                            <a:srgbClr val="000000"/>
                          </a:solidFill>
                          <a:effectLst/>
                          <a:latin typeface="Arial"/>
                        </a:rPr>
                        <a:t>String </a:t>
                      </a:r>
                      <a:r>
                        <a:rPr lang="en-US" sz="1400" dirty="0">
                          <a:solidFill>
                            <a:srgbClr val="F16038"/>
                          </a:solidFill>
                          <a:effectLst/>
                          <a:latin typeface="+mn-lt"/>
                        </a:rPr>
                        <a:t>(Cadena)</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1 counter per 12 inches</a:t>
                      </a:r>
                      <a:endParaRPr lang="en-US" b="0" i="0" dirty="0">
                        <a:solidFill>
                          <a:srgbClr val="000000"/>
                        </a:solidFill>
                        <a:effectLst/>
                      </a:endParaRPr>
                    </a:p>
                  </a:txBody>
                  <a:tcPr/>
                </a:tc>
                <a:extLst>
                  <a:ext uri="{0D108BD9-81ED-4DB2-BD59-A6C34878D82A}">
                    <a16:rowId xmlns:a16="http://schemas.microsoft.com/office/drawing/2014/main" val="2439297170"/>
                  </a:ext>
                </a:extLst>
              </a:tr>
              <a:tr h="219075">
                <a:tc>
                  <a:txBody>
                    <a:bodyPr/>
                    <a:lstStyle/>
                    <a:p>
                      <a:pPr algn="l" fontAlgn="base"/>
                      <a:r>
                        <a:rPr lang="en-US" sz="1400" kern="1200" dirty="0">
                          <a:solidFill>
                            <a:srgbClr val="000000"/>
                          </a:solidFill>
                          <a:effectLst/>
                          <a:latin typeface="+mn-lt"/>
                          <a:ea typeface="+mn-ea"/>
                          <a:cs typeface="+mn-cs"/>
                        </a:rPr>
                        <a:t>Thick Foam Sheet </a:t>
                      </a:r>
                      <a:r>
                        <a:rPr lang="en-US" sz="1400" dirty="0">
                          <a:solidFill>
                            <a:srgbClr val="F16038"/>
                          </a:solidFill>
                          <a:effectLst/>
                          <a:latin typeface="+mn-lt"/>
                        </a:rPr>
                        <a:t>(Hoja de </a:t>
                      </a:r>
                      <a:r>
                        <a:rPr lang="en-US" sz="1400" dirty="0" err="1">
                          <a:solidFill>
                            <a:srgbClr val="F16038"/>
                          </a:solidFill>
                          <a:effectLst/>
                          <a:latin typeface="+mn-lt"/>
                        </a:rPr>
                        <a:t>Espuma</a:t>
                      </a:r>
                      <a:r>
                        <a:rPr lang="en-US" sz="1400" dirty="0">
                          <a:solidFill>
                            <a:srgbClr val="F16038"/>
                          </a:solidFill>
                          <a:effectLst/>
                          <a:latin typeface="+mn-lt"/>
                        </a:rPr>
                        <a:t> </a:t>
                      </a:r>
                      <a:r>
                        <a:rPr lang="en-US" sz="1400" dirty="0" err="1">
                          <a:solidFill>
                            <a:srgbClr val="F16038"/>
                          </a:solidFill>
                          <a:effectLst/>
                          <a:latin typeface="+mn-lt"/>
                        </a:rPr>
                        <a:t>Gruesa</a:t>
                      </a:r>
                      <a:r>
                        <a:rPr lang="es" sz="1400" b="0" i="0" u="none" strike="noStrike" noProof="0" dirty="0">
                          <a:solidFill>
                            <a:srgbClr val="F16038"/>
                          </a:solidFill>
                          <a:effectLst/>
                          <a:latin typeface="+mn-lt"/>
                        </a:rPr>
                        <a:t>)</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 counters</a:t>
                      </a:r>
                    </a:p>
                  </a:txBody>
                  <a:tcPr/>
                </a:tc>
                <a:extLst>
                  <a:ext uri="{0D108BD9-81ED-4DB2-BD59-A6C34878D82A}">
                    <a16:rowId xmlns:a16="http://schemas.microsoft.com/office/drawing/2014/main" val="3621267594"/>
                  </a:ext>
                </a:extLst>
              </a:tr>
              <a:tr h="219075">
                <a:tc>
                  <a:txBody>
                    <a:bodyPr/>
                    <a:lstStyle/>
                    <a:p>
                      <a:pPr algn="l" fontAlgn="base"/>
                      <a:r>
                        <a:rPr lang="es" sz="1400" b="0" i="0" u="none" strike="noStrike" noProof="0" dirty="0" err="1">
                          <a:solidFill>
                            <a:srgbClr val="000000"/>
                          </a:solidFill>
                          <a:effectLst/>
                          <a:latin typeface="+mn-lt"/>
                        </a:rPr>
                        <a:t>Scissors</a:t>
                      </a:r>
                      <a:r>
                        <a:rPr lang="es" sz="1400" b="0" i="0" u="none" strike="noStrike" noProof="0" dirty="0">
                          <a:solidFill>
                            <a:srgbClr val="F16038"/>
                          </a:solidFill>
                          <a:effectLst/>
                          <a:latin typeface="+mn-lt"/>
                        </a:rPr>
                        <a:t> (Tijeras)</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 counters</a:t>
                      </a:r>
                    </a:p>
                  </a:txBody>
                  <a:tcPr/>
                </a:tc>
                <a:extLst>
                  <a:ext uri="{0D108BD9-81ED-4DB2-BD59-A6C34878D82A}">
                    <a16:rowId xmlns:a16="http://schemas.microsoft.com/office/drawing/2014/main" val="3836422674"/>
                  </a:ext>
                </a:extLst>
              </a:tr>
            </a:tbl>
          </a:graphicData>
        </a:graphic>
      </p:graphicFrame>
      <p:grpSp>
        <p:nvGrpSpPr>
          <p:cNvPr id="18" name="Group 17">
            <a:extLst>
              <a:ext uri="{FF2B5EF4-FFF2-40B4-BE49-F238E27FC236}">
                <a16:creationId xmlns:a16="http://schemas.microsoft.com/office/drawing/2014/main" id="{37AEFB9B-E7B6-E063-C5CD-AC5549EE80FF}"/>
              </a:ext>
            </a:extLst>
          </p:cNvPr>
          <p:cNvGrpSpPr/>
          <p:nvPr/>
        </p:nvGrpSpPr>
        <p:grpSpPr>
          <a:xfrm>
            <a:off x="281460" y="5351941"/>
            <a:ext cx="7129632" cy="1761345"/>
            <a:chOff x="357824" y="5014383"/>
            <a:chExt cx="7129632" cy="1761345"/>
          </a:xfrm>
        </p:grpSpPr>
        <p:grpSp>
          <p:nvGrpSpPr>
            <p:cNvPr id="19" name="Group 18">
              <a:extLst>
                <a:ext uri="{FF2B5EF4-FFF2-40B4-BE49-F238E27FC236}">
                  <a16:creationId xmlns:a16="http://schemas.microsoft.com/office/drawing/2014/main" id="{38536646-6406-FE4A-B24C-20A71FDD0EAA}"/>
                </a:ext>
              </a:extLst>
            </p:cNvPr>
            <p:cNvGrpSpPr/>
            <p:nvPr/>
          </p:nvGrpSpPr>
          <p:grpSpPr>
            <a:xfrm>
              <a:off x="357824" y="5014385"/>
              <a:ext cx="1208517" cy="1761343"/>
              <a:chOff x="0" y="1282287"/>
              <a:chExt cx="972979" cy="1389970"/>
            </a:xfrm>
            <a:solidFill>
              <a:srgbClr val="00486E"/>
            </a:solidFill>
          </p:grpSpPr>
          <p:sp>
            <p:nvSpPr>
              <p:cNvPr id="23" name="Arrow: Chevron 5">
                <a:extLst>
                  <a:ext uri="{FF2B5EF4-FFF2-40B4-BE49-F238E27FC236}">
                    <a16:creationId xmlns:a16="http://schemas.microsoft.com/office/drawing/2014/main" id="{03F4BD4D-7DA5-67CC-A50E-7E1AFCCA81FD}"/>
                  </a:ext>
                </a:extLst>
              </p:cNvPr>
              <p:cNvSpPr/>
              <p:nvPr/>
            </p:nvSpPr>
            <p:spPr>
              <a:xfrm rot="5400000">
                <a:off x="-208495" y="1490782"/>
                <a:ext cx="1389970" cy="972979"/>
              </a:xfrm>
              <a:prstGeom prst="chevron">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4" name="Arrow: Chevron 4">
                <a:extLst>
                  <a:ext uri="{FF2B5EF4-FFF2-40B4-BE49-F238E27FC236}">
                    <a16:creationId xmlns:a16="http://schemas.microsoft.com/office/drawing/2014/main" id="{A56511D2-45CE-2529-79C4-D61C7636558A}"/>
                  </a:ext>
                </a:extLst>
              </p:cNvPr>
              <p:cNvSpPr txBox="1"/>
              <p:nvPr/>
            </p:nvSpPr>
            <p:spPr>
              <a:xfrm>
                <a:off x="2" y="1933168"/>
                <a:ext cx="931318" cy="2526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dirty="0">
                    <a:solidFill>
                      <a:sysClr val="window" lastClr="FFFFFF"/>
                    </a:solidFill>
                    <a:latin typeface="+mj-lt"/>
                  </a:rPr>
                  <a:t>Imagine (</a:t>
                </a:r>
                <a:r>
                  <a:rPr lang="es-ES" dirty="0">
                    <a:latin typeface="+mj-lt"/>
                  </a:rPr>
                  <a:t>Imaginar)</a:t>
                </a:r>
                <a:endParaRPr lang="en-US" dirty="0">
                  <a:solidFill>
                    <a:sysClr val="window" lastClr="FFFFFF"/>
                  </a:solidFill>
                  <a:latin typeface="+mj-lt"/>
                </a:endParaRPr>
              </a:p>
              <a:p>
                <a:pPr marL="0" lvl="0" indent="0" algn="ctr" defTabSz="977900">
                  <a:lnSpc>
                    <a:spcPct val="90000"/>
                  </a:lnSpc>
                  <a:spcBef>
                    <a:spcPct val="0"/>
                  </a:spcBef>
                  <a:spcAft>
                    <a:spcPct val="35000"/>
                  </a:spcAft>
                  <a:buNone/>
                </a:pPr>
                <a:endParaRPr lang="en-US" sz="2200" kern="1200" dirty="0">
                  <a:solidFill>
                    <a:sysClr val="window" lastClr="FFFFFF"/>
                  </a:solidFill>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9FC88D23-B47C-4A0F-5DAF-A06C8988B6E8}"/>
                </a:ext>
              </a:extLst>
            </p:cNvPr>
            <p:cNvGrpSpPr/>
            <p:nvPr/>
          </p:nvGrpSpPr>
          <p:grpSpPr>
            <a:xfrm>
              <a:off x="1566341" y="5014383"/>
              <a:ext cx="5921115" cy="1144875"/>
              <a:chOff x="972878" y="1282282"/>
              <a:chExt cx="5046820" cy="903489"/>
            </a:xfrm>
          </p:grpSpPr>
          <p:sp>
            <p:nvSpPr>
              <p:cNvPr id="21" name="Rectangle: Top Corners Rounded 8">
                <a:extLst>
                  <a:ext uri="{FF2B5EF4-FFF2-40B4-BE49-F238E27FC236}">
                    <a16:creationId xmlns:a16="http://schemas.microsoft.com/office/drawing/2014/main" id="{723612D2-DA78-C9A0-8EE2-0F0DBE11D0D3}"/>
                  </a:ext>
                </a:extLst>
              </p:cNvPr>
              <p:cNvSpPr/>
              <p:nvPr/>
            </p:nvSpPr>
            <p:spPr>
              <a:xfrm rot="5400000">
                <a:off x="3044543" y="-789383"/>
                <a:ext cx="903489" cy="5046820"/>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Rectangle: Top Corners Rounded 4">
                <a:extLst>
                  <a:ext uri="{FF2B5EF4-FFF2-40B4-BE49-F238E27FC236}">
                    <a16:creationId xmlns:a16="http://schemas.microsoft.com/office/drawing/2014/main" id="{1EF456F6-5EE6-4BF7-2886-42B714716D0C}"/>
                  </a:ext>
                </a:extLst>
              </p:cNvPr>
              <p:cNvSpPr txBox="1"/>
              <p:nvPr/>
            </p:nvSpPr>
            <p:spPr>
              <a:xfrm>
                <a:off x="972878" y="1326387"/>
                <a:ext cx="5002715" cy="815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lvl="0">
                  <a:buChar char="•"/>
                </a:pPr>
                <a:r>
                  <a:rPr lang="en-US" sz="2000">
                    <a:solidFill>
                      <a:srgbClr val="000000"/>
                    </a:solidFill>
                    <a:cs typeface="Arial" panose="020B0604020202020204" pitchFamily="34" charset="0"/>
                  </a:rPr>
                  <a:t>Explore the materials </a:t>
                </a:r>
                <a:r>
                  <a:rPr lang="en-US" sz="2000">
                    <a:solidFill>
                      <a:schemeClr val="accent2"/>
                    </a:solidFill>
                    <a:cs typeface="Arial" panose="020B0604020202020204" pitchFamily="34" charset="0"/>
                  </a:rPr>
                  <a:t>(</a:t>
                </a:r>
                <a:r>
                  <a:rPr lang="es-ES" sz="2000">
                    <a:solidFill>
                      <a:schemeClr val="accent2"/>
                    </a:solidFill>
                  </a:rPr>
                  <a:t>Explora los materiales)</a:t>
                </a:r>
                <a:endParaRPr lang="en-US" sz="2000">
                  <a:solidFill>
                    <a:schemeClr val="accent2"/>
                  </a:solidFill>
                  <a:cs typeface="Arial" panose="020B0604020202020204" pitchFamily="34" charset="0"/>
                </a:endParaRPr>
              </a:p>
              <a:p>
                <a:pPr lvl="0">
                  <a:buChar char="•"/>
                </a:pPr>
                <a:r>
                  <a:rPr lang="en-US" sz="2000">
                    <a:solidFill>
                      <a:sysClr val="windowText" lastClr="000000">
                        <a:hueOff val="0"/>
                        <a:satOff val="0"/>
                        <a:lumOff val="0"/>
                        <a:alphaOff val="0"/>
                      </a:sysClr>
                    </a:solidFill>
                    <a:latin typeface="Arial" panose="020B0604020202020204" pitchFamily="34" charset="0"/>
                    <a:cs typeface="Arial" panose="020B0604020202020204" pitchFamily="34" charset="0"/>
                  </a:rPr>
                  <a:t>Brainstorm ideas </a:t>
                </a:r>
                <a:r>
                  <a:rPr lang="en-US" sz="2000">
                    <a:solidFill>
                      <a:schemeClr val="accent2"/>
                    </a:solidFill>
                    <a:latin typeface="Arial" panose="020B0604020202020204" pitchFamily="34" charset="0"/>
                    <a:cs typeface="Arial" panose="020B0604020202020204" pitchFamily="34" charset="0"/>
                  </a:rPr>
                  <a:t>(Tormenta de ideas)</a:t>
                </a:r>
              </a:p>
            </p:txBody>
          </p:sp>
        </p:grpSp>
      </p:grpSp>
      <p:sp>
        <p:nvSpPr>
          <p:cNvPr id="25" name="Content Placeholder 2">
            <a:extLst>
              <a:ext uri="{FF2B5EF4-FFF2-40B4-BE49-F238E27FC236}">
                <a16:creationId xmlns:a16="http://schemas.microsoft.com/office/drawing/2014/main" id="{10AF5A15-CD07-C20B-5F50-81C765E107D6}"/>
              </a:ext>
            </a:extLst>
          </p:cNvPr>
          <p:cNvSpPr>
            <a:spLocks noGrp="1"/>
          </p:cNvSpPr>
          <p:nvPr>
            <p:ph idx="4294967295"/>
          </p:nvPr>
        </p:nvSpPr>
        <p:spPr>
          <a:xfrm>
            <a:off x="744894" y="1599708"/>
            <a:ext cx="3583057" cy="3117230"/>
          </a:xfrm>
        </p:spPr>
        <p:txBody>
          <a:bodyPr vert="horz" lIns="91440" tIns="45720" rIns="91440" bIns="45720" rtlCol="0" anchor="t">
            <a:normAutofit/>
          </a:bodyPr>
          <a:lstStyle/>
          <a:p>
            <a:pPr marL="0" indent="0">
              <a:buNone/>
            </a:pPr>
            <a:r>
              <a:rPr lang="en-US" sz="2400">
                <a:solidFill>
                  <a:srgbClr val="000000"/>
                </a:solidFill>
              </a:rPr>
              <a:t>Here are the materials we will be using. </a:t>
            </a:r>
          </a:p>
          <a:p>
            <a:pPr marL="0" indent="0">
              <a:buNone/>
            </a:pPr>
            <a:endParaRPr lang="en-US" sz="2400">
              <a:solidFill>
                <a:srgbClr val="000000"/>
              </a:solidFill>
            </a:endParaRPr>
          </a:p>
          <a:p>
            <a:pPr marL="0" indent="0">
              <a:buNone/>
            </a:pPr>
            <a:r>
              <a:rPr lang="en-US" sz="2400" err="1">
                <a:solidFill>
                  <a:schemeClr val="accent2"/>
                </a:solidFill>
              </a:rPr>
              <a:t>Estos</a:t>
            </a:r>
            <a:r>
              <a:rPr lang="en-US" sz="2400">
                <a:solidFill>
                  <a:schemeClr val="accent2"/>
                </a:solidFill>
              </a:rPr>
              <a:t> son </a:t>
            </a:r>
            <a:r>
              <a:rPr lang="en-US" sz="2400" err="1">
                <a:solidFill>
                  <a:schemeClr val="accent2"/>
                </a:solidFill>
              </a:rPr>
              <a:t>los</a:t>
            </a:r>
            <a:r>
              <a:rPr lang="en-US" sz="2400">
                <a:solidFill>
                  <a:schemeClr val="accent2"/>
                </a:solidFill>
              </a:rPr>
              <a:t> </a:t>
            </a:r>
            <a:r>
              <a:rPr lang="en-US" sz="2400" err="1">
                <a:solidFill>
                  <a:schemeClr val="accent2"/>
                </a:solidFill>
              </a:rPr>
              <a:t>materiales</a:t>
            </a:r>
            <a:r>
              <a:rPr lang="en-US" sz="2400">
                <a:solidFill>
                  <a:schemeClr val="accent2"/>
                </a:solidFill>
              </a:rPr>
              <a:t> que </a:t>
            </a:r>
            <a:r>
              <a:rPr lang="en-US" sz="2400" err="1">
                <a:solidFill>
                  <a:schemeClr val="accent2"/>
                </a:solidFill>
              </a:rPr>
              <a:t>usaremos</a:t>
            </a:r>
            <a:r>
              <a:rPr lang="en-US" sz="2400">
                <a:solidFill>
                  <a:schemeClr val="accent2"/>
                </a:solidFill>
              </a:rPr>
              <a:t>.</a:t>
            </a:r>
            <a:endParaRPr lang="en-US">
              <a:solidFill>
                <a:srgbClr val="000000"/>
              </a:solidFill>
            </a:endParaRPr>
          </a:p>
          <a:p>
            <a:pPr marL="0" indent="0">
              <a:buNone/>
            </a:pPr>
            <a:endParaRPr lang="en-US">
              <a:solidFill>
                <a:srgbClr val="919191"/>
              </a:solidFill>
            </a:endParaRPr>
          </a:p>
          <a:p>
            <a:pPr marL="0" indent="0">
              <a:buNone/>
            </a:pPr>
            <a:endParaRPr lang="en-US"/>
          </a:p>
          <a:p>
            <a:pPr marL="0" indent="0">
              <a:buNone/>
            </a:pPr>
            <a:endParaRPr lang="en-US" sz="2400">
              <a:solidFill>
                <a:srgbClr val="000000"/>
              </a:solidFill>
            </a:endParaRPr>
          </a:p>
        </p:txBody>
      </p:sp>
      <p:sp>
        <p:nvSpPr>
          <p:cNvPr id="6" name="Title 1">
            <a:extLst>
              <a:ext uri="{FF2B5EF4-FFF2-40B4-BE49-F238E27FC236}">
                <a16:creationId xmlns:a16="http://schemas.microsoft.com/office/drawing/2014/main" id="{06DA1463-173F-469F-1A3A-88C4F5BE7E23}"/>
              </a:ext>
            </a:extLst>
          </p:cNvPr>
          <p:cNvSpPr>
            <a:spLocks noGrp="1"/>
          </p:cNvSpPr>
          <p:nvPr>
            <p:ph type="title"/>
          </p:nvPr>
        </p:nvSpPr>
        <p:spPr>
          <a:xfrm>
            <a:off x="2095703" y="437238"/>
            <a:ext cx="10016877" cy="1325563"/>
          </a:xfrm>
        </p:spPr>
        <p:txBody>
          <a:bodyPr/>
          <a:lstStyle/>
          <a:p>
            <a:r>
              <a:rPr lang="en-US" dirty="0">
                <a:latin typeface="Arial"/>
                <a:cs typeface="Arial"/>
              </a:rPr>
              <a:t>Explore Materials </a:t>
            </a:r>
            <a:r>
              <a:rPr lang="en-US" dirty="0">
                <a:solidFill>
                  <a:schemeClr val="accent2"/>
                </a:solidFill>
                <a:latin typeface="Arial"/>
                <a:cs typeface="Arial"/>
              </a:rPr>
              <a:t>(</a:t>
            </a:r>
            <a:r>
              <a:rPr lang="en-US" dirty="0" err="1">
                <a:solidFill>
                  <a:schemeClr val="accent2"/>
                </a:solidFill>
                <a:latin typeface="Arial"/>
                <a:cs typeface="Arial"/>
              </a:rPr>
              <a:t>Explorar</a:t>
            </a:r>
            <a:r>
              <a:rPr lang="en-US" dirty="0">
                <a:solidFill>
                  <a:schemeClr val="accent2"/>
                </a:solidFill>
                <a:latin typeface="Arial"/>
                <a:cs typeface="Arial"/>
              </a:rPr>
              <a:t> </a:t>
            </a:r>
            <a:r>
              <a:rPr lang="en-US" dirty="0" err="1">
                <a:solidFill>
                  <a:schemeClr val="accent2"/>
                </a:solidFill>
                <a:latin typeface="Arial"/>
                <a:cs typeface="Arial"/>
              </a:rPr>
              <a:t>Materiales</a:t>
            </a:r>
            <a:r>
              <a:rPr lang="en-US" dirty="0">
                <a:solidFill>
                  <a:schemeClr val="accent2"/>
                </a:solidFill>
                <a:latin typeface="Arial"/>
                <a:cs typeface="Arial"/>
              </a:rPr>
              <a:t>) Grade 2</a:t>
            </a:r>
          </a:p>
        </p:txBody>
      </p:sp>
    </p:spTree>
    <p:extLst>
      <p:ext uri="{BB962C8B-B14F-4D97-AF65-F5344CB8AC3E}">
        <p14:creationId xmlns:p14="http://schemas.microsoft.com/office/powerpoint/2010/main" val="85342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a:xfrm>
            <a:off x="2095703" y="437238"/>
            <a:ext cx="10016877" cy="1325563"/>
          </a:xfrm>
        </p:spPr>
        <p:txBody>
          <a:bodyPr/>
          <a:lstStyle/>
          <a:p>
            <a:r>
              <a:rPr lang="en-US" sz="2800" dirty="0">
                <a:latin typeface="Arial"/>
                <a:cs typeface="Arial"/>
              </a:rPr>
              <a:t>Explore Materials </a:t>
            </a:r>
            <a:r>
              <a:rPr lang="en-US" sz="2800" dirty="0">
                <a:solidFill>
                  <a:schemeClr val="accent2"/>
                </a:solidFill>
                <a:latin typeface="Arial"/>
                <a:cs typeface="Arial"/>
              </a:rPr>
              <a:t>(</a:t>
            </a:r>
            <a:r>
              <a:rPr lang="en-US" sz="2800" dirty="0" err="1">
                <a:solidFill>
                  <a:schemeClr val="accent2"/>
                </a:solidFill>
                <a:latin typeface="Arial"/>
                <a:cs typeface="Arial"/>
              </a:rPr>
              <a:t>Explorar</a:t>
            </a:r>
            <a:r>
              <a:rPr lang="en-US" sz="2800" dirty="0">
                <a:solidFill>
                  <a:schemeClr val="accent2"/>
                </a:solidFill>
                <a:latin typeface="Arial"/>
                <a:cs typeface="Arial"/>
              </a:rPr>
              <a:t> </a:t>
            </a:r>
            <a:r>
              <a:rPr lang="en-US" sz="2800" dirty="0" err="1">
                <a:solidFill>
                  <a:schemeClr val="accent2"/>
                </a:solidFill>
                <a:latin typeface="Arial"/>
                <a:cs typeface="Arial"/>
              </a:rPr>
              <a:t>Materiales</a:t>
            </a:r>
            <a:r>
              <a:rPr lang="en-US" sz="2800" dirty="0">
                <a:solidFill>
                  <a:schemeClr val="accent2"/>
                </a:solidFill>
                <a:latin typeface="Arial"/>
                <a:cs typeface="Arial"/>
              </a:rPr>
              <a:t>) Grades 3, 7-8</a:t>
            </a:r>
          </a:p>
        </p:txBody>
      </p:sp>
      <p:graphicFrame>
        <p:nvGraphicFramePr>
          <p:cNvPr id="11" name="Table 10">
            <a:extLst>
              <a:ext uri="{FF2B5EF4-FFF2-40B4-BE49-F238E27FC236}">
                <a16:creationId xmlns:a16="http://schemas.microsoft.com/office/drawing/2014/main" id="{434BE538-288C-4778-854C-FD65D9C01C6D}"/>
              </a:ext>
            </a:extLst>
          </p:cNvPr>
          <p:cNvGraphicFramePr>
            <a:graphicFrameLocks noGrp="1"/>
          </p:cNvGraphicFramePr>
          <p:nvPr>
            <p:extLst>
              <p:ext uri="{D42A27DB-BD31-4B8C-83A1-F6EECF244321}">
                <p14:modId xmlns:p14="http://schemas.microsoft.com/office/powerpoint/2010/main" val="708229637"/>
              </p:ext>
            </p:extLst>
          </p:nvPr>
        </p:nvGraphicFramePr>
        <p:xfrm>
          <a:off x="4535200" y="1599708"/>
          <a:ext cx="6355074" cy="3744875"/>
        </p:xfrm>
        <a:graphic>
          <a:graphicData uri="http://schemas.openxmlformats.org/drawingml/2006/table">
            <a:tbl>
              <a:tblPr firstRow="1" bandRow="1">
                <a:tableStyleId>{5C22544A-7EE6-4342-B048-85BDC9FD1C3A}</a:tableStyleId>
              </a:tblPr>
              <a:tblGrid>
                <a:gridCol w="4288015">
                  <a:extLst>
                    <a:ext uri="{9D8B030D-6E8A-4147-A177-3AD203B41FA5}">
                      <a16:colId xmlns:a16="http://schemas.microsoft.com/office/drawing/2014/main" val="685035288"/>
                    </a:ext>
                  </a:extLst>
                </a:gridCol>
                <a:gridCol w="2067059">
                  <a:extLst>
                    <a:ext uri="{9D8B030D-6E8A-4147-A177-3AD203B41FA5}">
                      <a16:colId xmlns:a16="http://schemas.microsoft.com/office/drawing/2014/main" val="3675114989"/>
                    </a:ext>
                  </a:extLst>
                </a:gridCol>
              </a:tblGrid>
              <a:tr h="219075">
                <a:tc>
                  <a:txBody>
                    <a:bodyPr/>
                    <a:lstStyle/>
                    <a:p>
                      <a:pPr algn="l" fontAlgn="base"/>
                      <a:r>
                        <a:rPr lang="en-US" sz="1400" dirty="0">
                          <a:effectLst/>
                        </a:rPr>
                        <a:t>Materials (Materiales)​</a:t>
                      </a:r>
                      <a:endParaRPr lang="en-US" b="1" i="0" dirty="0">
                        <a:solidFill>
                          <a:srgbClr val="FFFFFF"/>
                        </a:solidFill>
                        <a:effectLst/>
                      </a:endParaRPr>
                    </a:p>
                  </a:txBody>
                  <a:tcPr/>
                </a:tc>
                <a:tc>
                  <a:txBody>
                    <a:bodyPr/>
                    <a:lstStyle/>
                    <a:p>
                      <a:pPr algn="l" fontAlgn="base"/>
                      <a:r>
                        <a:rPr lang="en-US" sz="1400" dirty="0">
                          <a:effectLst/>
                        </a:rPr>
                        <a:t>Cost (Costo)​</a:t>
                      </a:r>
                      <a:endParaRPr lang="en-US" b="1" i="0" dirty="0">
                        <a:solidFill>
                          <a:srgbClr val="FFFFFF"/>
                        </a:solidFill>
                        <a:effectLst/>
                      </a:endParaRPr>
                    </a:p>
                  </a:txBody>
                  <a:tcPr/>
                </a:tc>
                <a:extLst>
                  <a:ext uri="{0D108BD9-81ED-4DB2-BD59-A6C34878D82A}">
                    <a16:rowId xmlns:a16="http://schemas.microsoft.com/office/drawing/2014/main" val="1177583478"/>
                  </a:ext>
                </a:extLst>
              </a:tr>
              <a:tr h="219075">
                <a:tc>
                  <a:txBody>
                    <a:bodyPr/>
                    <a:lstStyle/>
                    <a:p>
                      <a:pPr algn="l" fontAlgn="base"/>
                      <a:r>
                        <a:rPr lang="en-US" sz="1400" dirty="0">
                          <a:solidFill>
                            <a:srgbClr val="000000"/>
                          </a:solidFill>
                          <a:effectLst/>
                          <a:latin typeface="Arial"/>
                        </a:rPr>
                        <a:t>Wagon </a:t>
                      </a:r>
                      <a:r>
                        <a:rPr lang="en-US" sz="1400" dirty="0">
                          <a:solidFill>
                            <a:srgbClr val="F16038"/>
                          </a:solidFill>
                          <a:effectLst/>
                          <a:latin typeface="+mn-lt"/>
                        </a:rPr>
                        <a:t>(</a:t>
                      </a:r>
                      <a:r>
                        <a:rPr lang="en-US" sz="1400" dirty="0" err="1">
                          <a:solidFill>
                            <a:srgbClr val="F16038"/>
                          </a:solidFill>
                          <a:effectLst/>
                          <a:latin typeface="+mn-lt"/>
                        </a:rPr>
                        <a:t>Vagón</a:t>
                      </a:r>
                      <a:r>
                        <a:rPr lang="en-US" sz="1400" dirty="0">
                          <a:solidFill>
                            <a:srgbClr val="F16038"/>
                          </a:solidFill>
                          <a:effectLst/>
                          <a:latin typeface="+mn-lt"/>
                        </a:rPr>
                        <a:t>)</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Free</a:t>
                      </a:r>
                      <a:endParaRPr lang="en-US" b="0" i="0" dirty="0">
                        <a:solidFill>
                          <a:srgbClr val="000000"/>
                        </a:solidFill>
                        <a:effectLst/>
                      </a:endParaRPr>
                    </a:p>
                  </a:txBody>
                  <a:tcPr/>
                </a:tc>
                <a:extLst>
                  <a:ext uri="{0D108BD9-81ED-4DB2-BD59-A6C34878D82A}">
                    <a16:rowId xmlns:a16="http://schemas.microsoft.com/office/drawing/2014/main" val="2325012878"/>
                  </a:ext>
                </a:extLst>
              </a:tr>
              <a:tr h="219075">
                <a:tc>
                  <a:txBody>
                    <a:bodyPr/>
                    <a:lstStyle/>
                    <a:p>
                      <a:pPr lvl="0" algn="l">
                        <a:buNone/>
                      </a:pPr>
                      <a:r>
                        <a:rPr lang="en-US" sz="1400" dirty="0">
                          <a:solidFill>
                            <a:srgbClr val="000000"/>
                          </a:solidFill>
                          <a:effectLst/>
                          <a:latin typeface="+mn-lt"/>
                        </a:rPr>
                        <a:t>Small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a:t>
                      </a:r>
                      <a:r>
                        <a:rPr lang="en-US" sz="1400" b="0" i="0" u="none" strike="noStrike" noProof="0" dirty="0" err="1">
                          <a:solidFill>
                            <a:srgbClr val="F16038"/>
                          </a:solidFill>
                          <a:effectLst/>
                          <a:latin typeface="+mn-lt"/>
                        </a:rPr>
                        <a:t>Pequeños</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$10 for 10 sticks</a:t>
                      </a:r>
                      <a:endParaRPr lang="en-US" b="0" i="0" dirty="0">
                        <a:solidFill>
                          <a:srgbClr val="000000"/>
                        </a:solidFill>
                        <a:effectLst/>
                      </a:endParaRPr>
                    </a:p>
                  </a:txBody>
                  <a:tcPr/>
                </a:tc>
                <a:extLst>
                  <a:ext uri="{0D108BD9-81ED-4DB2-BD59-A6C34878D82A}">
                    <a16:rowId xmlns:a16="http://schemas.microsoft.com/office/drawing/2014/main" val="2243605285"/>
                  </a:ext>
                </a:extLst>
              </a:tr>
              <a:tr h="363500">
                <a:tc>
                  <a:txBody>
                    <a:bodyPr/>
                    <a:lstStyle/>
                    <a:p>
                      <a:pPr lvl="0" algn="l">
                        <a:buNone/>
                      </a:pPr>
                      <a:r>
                        <a:rPr lang="en-US" sz="1400" dirty="0">
                          <a:solidFill>
                            <a:srgbClr val="000000"/>
                          </a:solidFill>
                          <a:effectLst/>
                          <a:latin typeface="+mn-lt"/>
                        </a:rPr>
                        <a:t>Large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Grandes)</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$30 for 10 sticks</a:t>
                      </a:r>
                      <a:endParaRPr lang="en-US" b="0" i="0" dirty="0">
                        <a:solidFill>
                          <a:srgbClr val="000000"/>
                        </a:solidFill>
                        <a:effectLst/>
                      </a:endParaRPr>
                    </a:p>
                  </a:txBody>
                  <a:tcPr/>
                </a:tc>
                <a:extLst>
                  <a:ext uri="{0D108BD9-81ED-4DB2-BD59-A6C34878D82A}">
                    <a16:rowId xmlns:a16="http://schemas.microsoft.com/office/drawing/2014/main" val="1408710571"/>
                  </a:ext>
                </a:extLst>
              </a:tr>
              <a:tr h="219075">
                <a:tc>
                  <a:txBody>
                    <a:bodyPr/>
                    <a:lstStyle/>
                    <a:p>
                      <a:pPr lvl="0" algn="l">
                        <a:buNone/>
                      </a:pPr>
                      <a:r>
                        <a:rPr lang="en-US" sz="1400" kern="1200" noProof="0" dirty="0">
                          <a:solidFill>
                            <a:srgbClr val="000000"/>
                          </a:solidFill>
                          <a:effectLst/>
                          <a:latin typeface="Arial"/>
                          <a:ea typeface="+mn-ea"/>
                          <a:cs typeface="+mn-cs"/>
                        </a:rPr>
                        <a:t>Straw </a:t>
                      </a:r>
                      <a:r>
                        <a:rPr lang="en-US" sz="1400" b="0" i="0" u="none" strike="noStrike" kern="1200" noProof="0" dirty="0">
                          <a:solidFill>
                            <a:srgbClr val="F16038"/>
                          </a:solidFill>
                          <a:effectLst/>
                          <a:latin typeface="Arial"/>
                          <a:ea typeface="+mn-ea"/>
                          <a:cs typeface="+mn-cs"/>
                        </a:rPr>
                        <a:t>(Pajita</a:t>
                      </a:r>
                      <a:r>
                        <a:rPr lang="en-US" sz="1400" b="0" i="0" u="none" strike="noStrike" noProof="0" dirty="0">
                          <a:solidFill>
                            <a:srgbClr val="F16038"/>
                          </a:solidFill>
                          <a:effectLst/>
                          <a:latin typeface="Arial"/>
                        </a:rPr>
                        <a:t>) </a:t>
                      </a:r>
                    </a:p>
                  </a:txBody>
                  <a:tcPr/>
                </a:tc>
                <a:tc>
                  <a:txBody>
                    <a:bodyPr/>
                    <a:lstStyle/>
                    <a:p>
                      <a:pPr algn="l" fontAlgn="base"/>
                      <a:r>
                        <a:rPr lang="en-US" sz="1400" kern="1200" dirty="0">
                          <a:solidFill>
                            <a:srgbClr val="000000"/>
                          </a:solidFill>
                          <a:effectLst/>
                          <a:latin typeface="+mn-lt"/>
                          <a:ea typeface="+mn-ea"/>
                          <a:cs typeface="+mn-cs"/>
                        </a:rPr>
                        <a:t>$10</a:t>
                      </a:r>
                    </a:p>
                  </a:txBody>
                  <a:tcPr/>
                </a:tc>
                <a:extLst>
                  <a:ext uri="{0D108BD9-81ED-4DB2-BD59-A6C34878D82A}">
                    <a16:rowId xmlns:a16="http://schemas.microsoft.com/office/drawing/2014/main" val="3659510500"/>
                  </a:ext>
                </a:extLst>
              </a:tr>
              <a:tr h="333375">
                <a:tc>
                  <a:txBody>
                    <a:bodyPr/>
                    <a:lstStyle/>
                    <a:p>
                      <a:pPr algn="l" fontAlgn="base"/>
                      <a:r>
                        <a:rPr lang="en-US" sz="1400" dirty="0">
                          <a:solidFill>
                            <a:srgbClr val="000000"/>
                          </a:solidFill>
                          <a:effectLst/>
                          <a:latin typeface="Arial"/>
                        </a:rPr>
                        <a:t>Glue </a:t>
                      </a:r>
                      <a:r>
                        <a:rPr lang="en-US" sz="1400" dirty="0">
                          <a:solidFill>
                            <a:srgbClr val="F16038"/>
                          </a:solidFill>
                          <a:effectLst/>
                          <a:latin typeface="+mn-lt"/>
                        </a:rPr>
                        <a:t>(</a:t>
                      </a:r>
                      <a:r>
                        <a:rPr lang="en-US" sz="1400" dirty="0" err="1">
                          <a:solidFill>
                            <a:srgbClr val="F16038"/>
                          </a:solidFill>
                          <a:effectLst/>
                          <a:latin typeface="+mn-lt"/>
                        </a:rPr>
                        <a:t>Pegamento</a:t>
                      </a:r>
                      <a:r>
                        <a:rPr lang="en-US" sz="1400" dirty="0">
                          <a:solidFill>
                            <a:srgbClr val="F16038"/>
                          </a:solidFill>
                          <a:effectLst/>
                          <a:latin typeface="+mn-lt"/>
                        </a:rPr>
                        <a:t>)</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$20</a:t>
                      </a:r>
                      <a:endParaRPr lang="en-US" b="0" i="0" dirty="0">
                        <a:solidFill>
                          <a:srgbClr val="000000"/>
                        </a:solidFill>
                        <a:effectLst/>
                      </a:endParaRPr>
                    </a:p>
                  </a:txBody>
                  <a:tcPr/>
                </a:tc>
                <a:extLst>
                  <a:ext uri="{0D108BD9-81ED-4DB2-BD59-A6C34878D82A}">
                    <a16:rowId xmlns:a16="http://schemas.microsoft.com/office/drawing/2014/main" val="456281347"/>
                  </a:ext>
                </a:extLst>
              </a:tr>
              <a:tr h="219075">
                <a:tc>
                  <a:txBody>
                    <a:bodyPr/>
                    <a:lstStyle/>
                    <a:p>
                      <a:pPr algn="l" fontAlgn="base"/>
                      <a:r>
                        <a:rPr lang="en-US" sz="1400" dirty="0">
                          <a:solidFill>
                            <a:srgbClr val="000000"/>
                          </a:solidFill>
                          <a:effectLst/>
                          <a:latin typeface="Arial"/>
                        </a:rPr>
                        <a:t>Tape </a:t>
                      </a:r>
                      <a:r>
                        <a:rPr lang="en-US" sz="1400" dirty="0">
                          <a:solidFill>
                            <a:srgbClr val="F16038"/>
                          </a:solidFill>
                          <a:effectLst/>
                          <a:latin typeface="Arial"/>
                        </a:rPr>
                        <a:t>(</a:t>
                      </a:r>
                      <a:r>
                        <a:rPr lang="en-US" sz="1400" dirty="0" err="1">
                          <a:solidFill>
                            <a:srgbClr val="F16038"/>
                          </a:solidFill>
                          <a:effectLst/>
                          <a:latin typeface="Arial"/>
                        </a:rPr>
                        <a:t>Cinta</a:t>
                      </a:r>
                      <a:r>
                        <a:rPr lang="en-US" sz="1400" dirty="0">
                          <a:solidFill>
                            <a:srgbClr val="F16038"/>
                          </a:solidFill>
                          <a:effectLst/>
                          <a:latin typeface="Arial"/>
                        </a:rPr>
                        <a:t> </a:t>
                      </a:r>
                      <a:r>
                        <a:rPr lang="en-US" sz="1400" dirty="0" err="1">
                          <a:solidFill>
                            <a:srgbClr val="F16038"/>
                          </a:solidFill>
                          <a:effectLst/>
                          <a:latin typeface="Arial"/>
                        </a:rPr>
                        <a:t>adhesiva</a:t>
                      </a:r>
                      <a:r>
                        <a:rPr lang="en-US" sz="1400" dirty="0">
                          <a:solidFill>
                            <a:srgbClr val="F16038"/>
                          </a:solidFill>
                          <a:effectLst/>
                          <a:latin typeface="Arial"/>
                        </a:rPr>
                        <a:t>)</a:t>
                      </a:r>
                    </a:p>
                  </a:txBody>
                  <a:tcPr/>
                </a:tc>
                <a:tc>
                  <a:txBody>
                    <a:bodyPr/>
                    <a:lstStyle/>
                    <a:p>
                      <a:pPr algn="l" fontAlgn="base"/>
                      <a:r>
                        <a:rPr lang="en-US" sz="1400" dirty="0">
                          <a:solidFill>
                            <a:srgbClr val="000000"/>
                          </a:solidFill>
                          <a:effectLst/>
                        </a:rPr>
                        <a:t>$30</a:t>
                      </a:r>
                      <a:endParaRPr lang="en-US" b="0" i="0" dirty="0">
                        <a:solidFill>
                          <a:srgbClr val="000000"/>
                        </a:solidFill>
                        <a:effectLst/>
                      </a:endParaRPr>
                    </a:p>
                  </a:txBody>
                  <a:tcPr/>
                </a:tc>
                <a:extLst>
                  <a:ext uri="{0D108BD9-81ED-4DB2-BD59-A6C34878D82A}">
                    <a16:rowId xmlns:a16="http://schemas.microsoft.com/office/drawing/2014/main" val="346595951"/>
                  </a:ext>
                </a:extLst>
              </a:tr>
              <a:tr h="219075">
                <a:tc>
                  <a:txBody>
                    <a:bodyPr/>
                    <a:lstStyle/>
                    <a:p>
                      <a:pPr algn="l" fontAlgn="base"/>
                      <a:r>
                        <a:rPr lang="en-US" sz="1400" kern="1200" dirty="0">
                          <a:solidFill>
                            <a:srgbClr val="000000"/>
                          </a:solidFill>
                          <a:effectLst/>
                          <a:latin typeface="+mn-lt"/>
                          <a:ea typeface="+mn-ea"/>
                          <a:cs typeface="+mn-cs"/>
                        </a:rPr>
                        <a:t>Rubber</a:t>
                      </a:r>
                      <a:r>
                        <a:rPr lang="en-US" sz="1400" dirty="0">
                          <a:solidFill>
                            <a:srgbClr val="000000"/>
                          </a:solidFill>
                          <a:effectLst/>
                          <a:latin typeface="+mn-lt"/>
                        </a:rPr>
                        <a:t> Bands </a:t>
                      </a:r>
                      <a:r>
                        <a:rPr lang="en-US" sz="1400" dirty="0">
                          <a:solidFill>
                            <a:srgbClr val="F16038"/>
                          </a:solidFill>
                          <a:effectLst/>
                          <a:latin typeface="+mn-lt"/>
                        </a:rPr>
                        <a:t>(Bandas de Goma</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$10 for 10 bands</a:t>
                      </a:r>
                      <a:endParaRPr lang="en-US" b="0" i="0" dirty="0">
                        <a:solidFill>
                          <a:srgbClr val="000000"/>
                        </a:solidFill>
                        <a:effectLst/>
                      </a:endParaRPr>
                    </a:p>
                  </a:txBody>
                  <a:tcPr/>
                </a:tc>
                <a:extLst>
                  <a:ext uri="{0D108BD9-81ED-4DB2-BD59-A6C34878D82A}">
                    <a16:rowId xmlns:a16="http://schemas.microsoft.com/office/drawing/2014/main" val="4095696683"/>
                  </a:ext>
                </a:extLst>
              </a:tr>
              <a:tr h="219075">
                <a:tc>
                  <a:txBody>
                    <a:bodyPr/>
                    <a:lstStyle/>
                    <a:p>
                      <a:pPr lvl="0" algn="l">
                        <a:buNone/>
                      </a:pPr>
                      <a:r>
                        <a:rPr lang="es" sz="1400" b="0" i="0" u="none" strike="noStrike" noProof="0" dirty="0">
                          <a:solidFill>
                            <a:schemeClr val="accent6">
                              <a:lumMod val="50000"/>
                            </a:schemeClr>
                          </a:solidFill>
                          <a:effectLst/>
                          <a:latin typeface="+mn-lt"/>
                        </a:rPr>
                        <a:t>Chenille Stick </a:t>
                      </a:r>
                      <a:r>
                        <a:rPr lang="es" sz="1400" b="0" i="0" u="none" strike="noStrike" noProof="0" dirty="0">
                          <a:solidFill>
                            <a:srgbClr val="F16038"/>
                          </a:solidFill>
                          <a:effectLst/>
                          <a:latin typeface="+mn-lt"/>
                        </a:rPr>
                        <a:t>(Palo de Chenilla)</a:t>
                      </a:r>
                    </a:p>
                  </a:txBody>
                  <a:tcPr/>
                </a:tc>
                <a:tc>
                  <a:txBody>
                    <a:bodyPr/>
                    <a:lstStyle/>
                    <a:p>
                      <a:pPr lvl="0" algn="l">
                        <a:buNone/>
                      </a:pPr>
                      <a:r>
                        <a:rPr lang="en-US" sz="1400" dirty="0">
                          <a:solidFill>
                            <a:srgbClr val="000000"/>
                          </a:solidFill>
                          <a:effectLst/>
                        </a:rPr>
                        <a:t>$10</a:t>
                      </a:r>
                    </a:p>
                  </a:txBody>
                  <a:tcPr/>
                </a:tc>
                <a:extLst>
                  <a:ext uri="{0D108BD9-81ED-4DB2-BD59-A6C34878D82A}">
                    <a16:rowId xmlns:a16="http://schemas.microsoft.com/office/drawing/2014/main" val="3691417564"/>
                  </a:ext>
                </a:extLst>
              </a:tr>
              <a:tr h="219075">
                <a:tc>
                  <a:txBody>
                    <a:bodyPr/>
                    <a:lstStyle/>
                    <a:p>
                      <a:pPr algn="l" fontAlgn="base"/>
                      <a:r>
                        <a:rPr lang="en-US" sz="1400" dirty="0">
                          <a:solidFill>
                            <a:srgbClr val="000000"/>
                          </a:solidFill>
                          <a:effectLst/>
                          <a:latin typeface="Arial"/>
                        </a:rPr>
                        <a:t>String </a:t>
                      </a:r>
                      <a:r>
                        <a:rPr lang="en-US" sz="1400" dirty="0">
                          <a:solidFill>
                            <a:srgbClr val="F16038"/>
                          </a:solidFill>
                          <a:effectLst/>
                          <a:latin typeface="+mn-lt"/>
                        </a:rPr>
                        <a:t>(Cadena)</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$10 per 12 inches</a:t>
                      </a:r>
                      <a:endParaRPr lang="en-US" b="0" i="0" dirty="0">
                        <a:solidFill>
                          <a:srgbClr val="000000"/>
                        </a:solidFill>
                        <a:effectLst/>
                      </a:endParaRPr>
                    </a:p>
                  </a:txBody>
                  <a:tcPr/>
                </a:tc>
                <a:extLst>
                  <a:ext uri="{0D108BD9-81ED-4DB2-BD59-A6C34878D82A}">
                    <a16:rowId xmlns:a16="http://schemas.microsoft.com/office/drawing/2014/main" val="2439297170"/>
                  </a:ext>
                </a:extLst>
              </a:tr>
              <a:tr h="219075">
                <a:tc>
                  <a:txBody>
                    <a:bodyPr/>
                    <a:lstStyle/>
                    <a:p>
                      <a:pPr algn="l" fontAlgn="base"/>
                      <a:r>
                        <a:rPr lang="en-US" sz="1400" kern="1200" dirty="0">
                          <a:solidFill>
                            <a:srgbClr val="000000"/>
                          </a:solidFill>
                          <a:effectLst/>
                          <a:latin typeface="+mn-lt"/>
                          <a:ea typeface="+mn-ea"/>
                          <a:cs typeface="+mn-cs"/>
                        </a:rPr>
                        <a:t>Thick Foam Sheet </a:t>
                      </a:r>
                      <a:r>
                        <a:rPr lang="en-US" sz="1400" dirty="0">
                          <a:solidFill>
                            <a:srgbClr val="F16038"/>
                          </a:solidFill>
                          <a:effectLst/>
                          <a:latin typeface="+mn-lt"/>
                        </a:rPr>
                        <a:t>(Hoja de </a:t>
                      </a:r>
                      <a:r>
                        <a:rPr lang="en-US" sz="1400" dirty="0" err="1">
                          <a:solidFill>
                            <a:srgbClr val="F16038"/>
                          </a:solidFill>
                          <a:effectLst/>
                          <a:latin typeface="+mn-lt"/>
                        </a:rPr>
                        <a:t>Espuma</a:t>
                      </a:r>
                      <a:r>
                        <a:rPr lang="en-US" sz="1400" dirty="0">
                          <a:solidFill>
                            <a:srgbClr val="F16038"/>
                          </a:solidFill>
                          <a:effectLst/>
                          <a:latin typeface="+mn-lt"/>
                        </a:rPr>
                        <a:t> </a:t>
                      </a:r>
                      <a:r>
                        <a:rPr lang="en-US" sz="1400" dirty="0" err="1">
                          <a:solidFill>
                            <a:srgbClr val="F16038"/>
                          </a:solidFill>
                          <a:effectLst/>
                          <a:latin typeface="+mn-lt"/>
                        </a:rPr>
                        <a:t>Gruesa</a:t>
                      </a:r>
                      <a:r>
                        <a:rPr lang="es" sz="1400" b="0" i="0" u="none" strike="noStrike" noProof="0" dirty="0">
                          <a:solidFill>
                            <a:srgbClr val="F16038"/>
                          </a:solidFill>
                          <a:effectLst/>
                          <a:latin typeface="+mn-lt"/>
                        </a:rPr>
                        <a:t>)</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$20</a:t>
                      </a:r>
                    </a:p>
                  </a:txBody>
                  <a:tcPr/>
                </a:tc>
                <a:extLst>
                  <a:ext uri="{0D108BD9-81ED-4DB2-BD59-A6C34878D82A}">
                    <a16:rowId xmlns:a16="http://schemas.microsoft.com/office/drawing/2014/main" val="3621267594"/>
                  </a:ext>
                </a:extLst>
              </a:tr>
              <a:tr h="219075">
                <a:tc>
                  <a:txBody>
                    <a:bodyPr/>
                    <a:lstStyle/>
                    <a:p>
                      <a:pPr algn="l" fontAlgn="base"/>
                      <a:r>
                        <a:rPr lang="es" sz="1400" b="0" i="0" u="none" strike="noStrike" noProof="0" dirty="0" err="1">
                          <a:solidFill>
                            <a:srgbClr val="000000"/>
                          </a:solidFill>
                          <a:effectLst/>
                          <a:latin typeface="+mn-lt"/>
                        </a:rPr>
                        <a:t>Scissors</a:t>
                      </a:r>
                      <a:r>
                        <a:rPr lang="es" sz="1400" b="0" i="0" u="none" strike="noStrike" noProof="0" dirty="0">
                          <a:solidFill>
                            <a:srgbClr val="F16038"/>
                          </a:solidFill>
                          <a:effectLst/>
                          <a:latin typeface="+mn-lt"/>
                        </a:rPr>
                        <a:t> (Tijeras)</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$20</a:t>
                      </a:r>
                    </a:p>
                  </a:txBody>
                  <a:tcPr/>
                </a:tc>
                <a:extLst>
                  <a:ext uri="{0D108BD9-81ED-4DB2-BD59-A6C34878D82A}">
                    <a16:rowId xmlns:a16="http://schemas.microsoft.com/office/drawing/2014/main" val="3836422674"/>
                  </a:ext>
                </a:extLst>
              </a:tr>
            </a:tbl>
          </a:graphicData>
        </a:graphic>
      </p:graphicFrame>
      <p:grpSp>
        <p:nvGrpSpPr>
          <p:cNvPr id="18" name="Group 17">
            <a:extLst>
              <a:ext uri="{FF2B5EF4-FFF2-40B4-BE49-F238E27FC236}">
                <a16:creationId xmlns:a16="http://schemas.microsoft.com/office/drawing/2014/main" id="{37AEFB9B-E7B6-E063-C5CD-AC5549EE80FF}"/>
              </a:ext>
            </a:extLst>
          </p:cNvPr>
          <p:cNvGrpSpPr/>
          <p:nvPr/>
        </p:nvGrpSpPr>
        <p:grpSpPr>
          <a:xfrm>
            <a:off x="366127" y="5351941"/>
            <a:ext cx="7129632" cy="1761345"/>
            <a:chOff x="357824" y="5014383"/>
            <a:chExt cx="7129632" cy="1761345"/>
          </a:xfrm>
        </p:grpSpPr>
        <p:grpSp>
          <p:nvGrpSpPr>
            <p:cNvPr id="19" name="Group 18">
              <a:extLst>
                <a:ext uri="{FF2B5EF4-FFF2-40B4-BE49-F238E27FC236}">
                  <a16:creationId xmlns:a16="http://schemas.microsoft.com/office/drawing/2014/main" id="{38536646-6406-FE4A-B24C-20A71FDD0EAA}"/>
                </a:ext>
              </a:extLst>
            </p:cNvPr>
            <p:cNvGrpSpPr/>
            <p:nvPr/>
          </p:nvGrpSpPr>
          <p:grpSpPr>
            <a:xfrm>
              <a:off x="357824" y="5014385"/>
              <a:ext cx="1208517" cy="1761343"/>
              <a:chOff x="0" y="1282287"/>
              <a:chExt cx="972979" cy="1389970"/>
            </a:xfrm>
            <a:solidFill>
              <a:srgbClr val="00486E"/>
            </a:solidFill>
          </p:grpSpPr>
          <p:sp>
            <p:nvSpPr>
              <p:cNvPr id="23" name="Arrow: Chevron 5">
                <a:extLst>
                  <a:ext uri="{FF2B5EF4-FFF2-40B4-BE49-F238E27FC236}">
                    <a16:creationId xmlns:a16="http://schemas.microsoft.com/office/drawing/2014/main" id="{03F4BD4D-7DA5-67CC-A50E-7E1AFCCA81FD}"/>
                  </a:ext>
                </a:extLst>
              </p:cNvPr>
              <p:cNvSpPr/>
              <p:nvPr/>
            </p:nvSpPr>
            <p:spPr>
              <a:xfrm rot="5400000">
                <a:off x="-208495" y="1490782"/>
                <a:ext cx="1389970" cy="972979"/>
              </a:xfrm>
              <a:prstGeom prst="chevron">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4" name="Arrow: Chevron 4">
                <a:extLst>
                  <a:ext uri="{FF2B5EF4-FFF2-40B4-BE49-F238E27FC236}">
                    <a16:creationId xmlns:a16="http://schemas.microsoft.com/office/drawing/2014/main" id="{A56511D2-45CE-2529-79C4-D61C7636558A}"/>
                  </a:ext>
                </a:extLst>
              </p:cNvPr>
              <p:cNvSpPr txBox="1"/>
              <p:nvPr/>
            </p:nvSpPr>
            <p:spPr>
              <a:xfrm>
                <a:off x="2" y="1933168"/>
                <a:ext cx="931318" cy="2526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dirty="0">
                    <a:solidFill>
                      <a:sysClr val="window" lastClr="FFFFFF"/>
                    </a:solidFill>
                    <a:latin typeface="+mj-lt"/>
                  </a:rPr>
                  <a:t>Imagine (</a:t>
                </a:r>
                <a:r>
                  <a:rPr lang="es-ES" dirty="0">
                    <a:latin typeface="+mj-lt"/>
                  </a:rPr>
                  <a:t>Imaginar)</a:t>
                </a:r>
                <a:endParaRPr lang="en-US" dirty="0">
                  <a:solidFill>
                    <a:sysClr val="window" lastClr="FFFFFF"/>
                  </a:solidFill>
                  <a:latin typeface="+mj-lt"/>
                </a:endParaRPr>
              </a:p>
              <a:p>
                <a:pPr marL="0" lvl="0" indent="0" algn="ctr" defTabSz="977900">
                  <a:lnSpc>
                    <a:spcPct val="90000"/>
                  </a:lnSpc>
                  <a:spcBef>
                    <a:spcPct val="0"/>
                  </a:spcBef>
                  <a:spcAft>
                    <a:spcPct val="35000"/>
                  </a:spcAft>
                  <a:buNone/>
                </a:pPr>
                <a:endParaRPr lang="en-US" sz="2200" kern="1200" dirty="0">
                  <a:solidFill>
                    <a:sysClr val="window" lastClr="FFFFFF"/>
                  </a:solidFill>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9FC88D23-B47C-4A0F-5DAF-A06C8988B6E8}"/>
                </a:ext>
              </a:extLst>
            </p:cNvPr>
            <p:cNvGrpSpPr/>
            <p:nvPr/>
          </p:nvGrpSpPr>
          <p:grpSpPr>
            <a:xfrm>
              <a:off x="1566341" y="5014383"/>
              <a:ext cx="5921115" cy="1144875"/>
              <a:chOff x="972878" y="1282282"/>
              <a:chExt cx="5046820" cy="903489"/>
            </a:xfrm>
          </p:grpSpPr>
          <p:sp>
            <p:nvSpPr>
              <p:cNvPr id="21" name="Rectangle: Top Corners Rounded 8">
                <a:extLst>
                  <a:ext uri="{FF2B5EF4-FFF2-40B4-BE49-F238E27FC236}">
                    <a16:creationId xmlns:a16="http://schemas.microsoft.com/office/drawing/2014/main" id="{723612D2-DA78-C9A0-8EE2-0F0DBE11D0D3}"/>
                  </a:ext>
                </a:extLst>
              </p:cNvPr>
              <p:cNvSpPr/>
              <p:nvPr/>
            </p:nvSpPr>
            <p:spPr>
              <a:xfrm rot="5400000">
                <a:off x="3044543" y="-789383"/>
                <a:ext cx="903489" cy="5046820"/>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Rectangle: Top Corners Rounded 4">
                <a:extLst>
                  <a:ext uri="{FF2B5EF4-FFF2-40B4-BE49-F238E27FC236}">
                    <a16:creationId xmlns:a16="http://schemas.microsoft.com/office/drawing/2014/main" id="{1EF456F6-5EE6-4BF7-2886-42B714716D0C}"/>
                  </a:ext>
                </a:extLst>
              </p:cNvPr>
              <p:cNvSpPr txBox="1"/>
              <p:nvPr/>
            </p:nvSpPr>
            <p:spPr>
              <a:xfrm>
                <a:off x="972878" y="1326387"/>
                <a:ext cx="5002715" cy="815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lvl="0">
                  <a:buChar char="•"/>
                </a:pPr>
                <a:r>
                  <a:rPr lang="en-US" sz="2000">
                    <a:solidFill>
                      <a:srgbClr val="000000"/>
                    </a:solidFill>
                    <a:cs typeface="Arial" panose="020B0604020202020204" pitchFamily="34" charset="0"/>
                  </a:rPr>
                  <a:t>Explore the materials </a:t>
                </a:r>
                <a:r>
                  <a:rPr lang="en-US" sz="2000">
                    <a:solidFill>
                      <a:schemeClr val="accent2"/>
                    </a:solidFill>
                    <a:cs typeface="Arial" panose="020B0604020202020204" pitchFamily="34" charset="0"/>
                  </a:rPr>
                  <a:t>(</a:t>
                </a:r>
                <a:r>
                  <a:rPr lang="es-ES" sz="2000">
                    <a:solidFill>
                      <a:schemeClr val="accent2"/>
                    </a:solidFill>
                  </a:rPr>
                  <a:t>Explora los materiales)</a:t>
                </a:r>
                <a:endParaRPr lang="en-US" sz="2000">
                  <a:solidFill>
                    <a:schemeClr val="accent2"/>
                  </a:solidFill>
                  <a:cs typeface="Arial" panose="020B0604020202020204" pitchFamily="34" charset="0"/>
                </a:endParaRPr>
              </a:p>
              <a:p>
                <a:pPr lvl="0">
                  <a:buChar char="•"/>
                </a:pPr>
                <a:r>
                  <a:rPr lang="en-US" sz="2000">
                    <a:solidFill>
                      <a:sysClr val="windowText" lastClr="000000">
                        <a:hueOff val="0"/>
                        <a:satOff val="0"/>
                        <a:lumOff val="0"/>
                        <a:alphaOff val="0"/>
                      </a:sysClr>
                    </a:solidFill>
                    <a:latin typeface="Arial" panose="020B0604020202020204" pitchFamily="34" charset="0"/>
                    <a:cs typeface="Arial" panose="020B0604020202020204" pitchFamily="34" charset="0"/>
                  </a:rPr>
                  <a:t>Brainstorm ideas </a:t>
                </a:r>
                <a:r>
                  <a:rPr lang="en-US" sz="2000">
                    <a:solidFill>
                      <a:schemeClr val="accent2"/>
                    </a:solidFill>
                    <a:latin typeface="Arial" panose="020B0604020202020204" pitchFamily="34" charset="0"/>
                    <a:cs typeface="Arial" panose="020B0604020202020204" pitchFamily="34" charset="0"/>
                  </a:rPr>
                  <a:t>(Tormenta de ideas)</a:t>
                </a:r>
              </a:p>
            </p:txBody>
          </p:sp>
        </p:grpSp>
      </p:grpSp>
      <p:sp>
        <p:nvSpPr>
          <p:cNvPr id="25" name="Content Placeholder 2">
            <a:extLst>
              <a:ext uri="{FF2B5EF4-FFF2-40B4-BE49-F238E27FC236}">
                <a16:creationId xmlns:a16="http://schemas.microsoft.com/office/drawing/2014/main" id="{10AF5A15-CD07-C20B-5F50-81C765E107D6}"/>
              </a:ext>
            </a:extLst>
          </p:cNvPr>
          <p:cNvSpPr>
            <a:spLocks noGrp="1"/>
          </p:cNvSpPr>
          <p:nvPr>
            <p:ph idx="4294967295"/>
          </p:nvPr>
        </p:nvSpPr>
        <p:spPr>
          <a:xfrm>
            <a:off x="744894" y="1599708"/>
            <a:ext cx="3583057" cy="3117230"/>
          </a:xfrm>
        </p:spPr>
        <p:txBody>
          <a:bodyPr vert="horz" lIns="91440" tIns="45720" rIns="91440" bIns="45720" rtlCol="0" anchor="t">
            <a:normAutofit/>
          </a:bodyPr>
          <a:lstStyle/>
          <a:p>
            <a:pPr marL="0" indent="0">
              <a:buNone/>
            </a:pPr>
            <a:r>
              <a:rPr lang="en-US" sz="2400" dirty="0">
                <a:solidFill>
                  <a:srgbClr val="000000"/>
                </a:solidFill>
              </a:rPr>
              <a:t>Here are the materials we will be using. </a:t>
            </a:r>
          </a:p>
          <a:p>
            <a:pPr marL="0" indent="0">
              <a:buNone/>
            </a:pPr>
            <a:endParaRPr lang="en-US" sz="2400" dirty="0">
              <a:solidFill>
                <a:srgbClr val="000000"/>
              </a:solidFill>
            </a:endParaRPr>
          </a:p>
          <a:p>
            <a:pPr marL="0" indent="0">
              <a:buNone/>
            </a:pPr>
            <a:r>
              <a:rPr lang="en-US" sz="2400" dirty="0" err="1">
                <a:solidFill>
                  <a:schemeClr val="accent2"/>
                </a:solidFill>
              </a:rPr>
              <a:t>Estos</a:t>
            </a:r>
            <a:r>
              <a:rPr lang="en-US" sz="2400" dirty="0">
                <a:solidFill>
                  <a:schemeClr val="accent2"/>
                </a:solidFill>
              </a:rPr>
              <a:t> son </a:t>
            </a:r>
            <a:r>
              <a:rPr lang="en-US" sz="2400" dirty="0" err="1">
                <a:solidFill>
                  <a:schemeClr val="accent2"/>
                </a:solidFill>
              </a:rPr>
              <a:t>los</a:t>
            </a:r>
            <a:r>
              <a:rPr lang="en-US" sz="2400" dirty="0">
                <a:solidFill>
                  <a:schemeClr val="accent2"/>
                </a:solidFill>
              </a:rPr>
              <a:t> </a:t>
            </a:r>
            <a:r>
              <a:rPr lang="en-US" sz="2400" dirty="0" err="1">
                <a:solidFill>
                  <a:schemeClr val="accent2"/>
                </a:solidFill>
              </a:rPr>
              <a:t>materiales</a:t>
            </a:r>
            <a:r>
              <a:rPr lang="en-US" sz="2400" dirty="0">
                <a:solidFill>
                  <a:schemeClr val="accent2"/>
                </a:solidFill>
              </a:rPr>
              <a:t> que </a:t>
            </a:r>
            <a:r>
              <a:rPr lang="en-US" sz="2400" dirty="0" err="1">
                <a:solidFill>
                  <a:schemeClr val="accent2"/>
                </a:solidFill>
              </a:rPr>
              <a:t>usaremos</a:t>
            </a:r>
            <a:r>
              <a:rPr lang="en-US" sz="2400" dirty="0">
                <a:solidFill>
                  <a:schemeClr val="accent2"/>
                </a:solidFill>
              </a:rPr>
              <a:t>.</a:t>
            </a:r>
            <a:endParaRPr lang="en-US" dirty="0">
              <a:solidFill>
                <a:srgbClr val="000000"/>
              </a:solidFill>
            </a:endParaRPr>
          </a:p>
          <a:p>
            <a:pPr marL="0" indent="0">
              <a:buNone/>
            </a:pPr>
            <a:endParaRPr lang="en-US" dirty="0">
              <a:solidFill>
                <a:srgbClr val="919191"/>
              </a:solidFill>
            </a:endParaRPr>
          </a:p>
          <a:p>
            <a:pPr marL="0" indent="0">
              <a:buNone/>
            </a:pPr>
            <a:endParaRPr lang="en-US" dirty="0"/>
          </a:p>
          <a:p>
            <a:pPr marL="0" indent="0">
              <a:buNone/>
            </a:pPr>
            <a:endParaRPr lang="en-US" sz="2400" dirty="0">
              <a:solidFill>
                <a:srgbClr val="000000"/>
              </a:solidFill>
            </a:endParaRPr>
          </a:p>
        </p:txBody>
      </p:sp>
    </p:spTree>
    <p:extLst>
      <p:ext uri="{BB962C8B-B14F-4D97-AF65-F5344CB8AC3E}">
        <p14:creationId xmlns:p14="http://schemas.microsoft.com/office/powerpoint/2010/main" val="157275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E075-09FA-4D7A-98DF-F960832BB9BF}"/>
              </a:ext>
            </a:extLst>
          </p:cNvPr>
          <p:cNvSpPr>
            <a:spLocks noGrp="1"/>
          </p:cNvSpPr>
          <p:nvPr>
            <p:ph type="title"/>
          </p:nvPr>
        </p:nvSpPr>
        <p:spPr>
          <a:xfrm>
            <a:off x="2095703" y="437238"/>
            <a:ext cx="9652951" cy="1325563"/>
          </a:xfrm>
        </p:spPr>
        <p:txBody>
          <a:bodyPr/>
          <a:lstStyle/>
          <a:p>
            <a:r>
              <a:rPr lang="en-US">
                <a:solidFill>
                  <a:srgbClr val="0D6CB9"/>
                </a:solidFill>
              </a:rPr>
              <a:t>Westward Expansion </a:t>
            </a:r>
            <a:r>
              <a:rPr lang="en-US">
                <a:solidFill>
                  <a:schemeClr val="accent2"/>
                </a:solidFill>
              </a:rPr>
              <a:t>(</a:t>
            </a:r>
            <a:r>
              <a:rPr lang="en-US" err="1">
                <a:solidFill>
                  <a:schemeClr val="accent2"/>
                </a:solidFill>
              </a:rPr>
              <a:t>Expansión</a:t>
            </a:r>
            <a:r>
              <a:rPr lang="en-US">
                <a:solidFill>
                  <a:schemeClr val="accent2"/>
                </a:solidFill>
              </a:rPr>
              <a:t> </a:t>
            </a:r>
            <a:r>
              <a:rPr lang="en-US" err="1">
                <a:solidFill>
                  <a:schemeClr val="accent2"/>
                </a:solidFill>
              </a:rPr>
              <a:t>Hacia</a:t>
            </a:r>
            <a:r>
              <a:rPr lang="en-US">
                <a:solidFill>
                  <a:schemeClr val="accent2"/>
                </a:solidFill>
              </a:rPr>
              <a:t> </a:t>
            </a:r>
            <a:r>
              <a:rPr lang="en-US" err="1">
                <a:solidFill>
                  <a:schemeClr val="accent2"/>
                </a:solidFill>
              </a:rPr>
              <a:t>el</a:t>
            </a:r>
            <a:r>
              <a:rPr lang="en-US">
                <a:solidFill>
                  <a:schemeClr val="accent2"/>
                </a:solidFill>
              </a:rPr>
              <a:t> Oeste)</a:t>
            </a:r>
            <a:endParaRPr lang="en-US"/>
          </a:p>
        </p:txBody>
      </p:sp>
      <p:pic>
        <p:nvPicPr>
          <p:cNvPr id="29" name="Picture 28" descr="A map of the united states of america&#10;&#10;Description automatically generated with medium confidence">
            <a:extLst>
              <a:ext uri="{FF2B5EF4-FFF2-40B4-BE49-F238E27FC236}">
                <a16:creationId xmlns:a16="http://schemas.microsoft.com/office/drawing/2014/main" id="{F2AD7096-023A-8126-A435-BB9B844439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62529" y="1530350"/>
            <a:ext cx="8223223" cy="4890412"/>
          </a:xfrm>
          <a:prstGeom prst="rect">
            <a:avLst/>
          </a:prstGeom>
        </p:spPr>
      </p:pic>
      <p:sp>
        <p:nvSpPr>
          <p:cNvPr id="30" name="TextBox 29">
            <a:extLst>
              <a:ext uri="{FF2B5EF4-FFF2-40B4-BE49-F238E27FC236}">
                <a16:creationId xmlns:a16="http://schemas.microsoft.com/office/drawing/2014/main" id="{EEA04D5D-BC01-757A-5538-2DCAE206D81F}"/>
              </a:ext>
            </a:extLst>
          </p:cNvPr>
          <p:cNvSpPr txBox="1"/>
          <p:nvPr/>
        </p:nvSpPr>
        <p:spPr>
          <a:xfrm>
            <a:off x="1362529" y="6420762"/>
            <a:ext cx="7772400" cy="230832"/>
          </a:xfrm>
          <a:prstGeom prst="rect">
            <a:avLst/>
          </a:prstGeom>
          <a:noFill/>
        </p:spPr>
        <p:txBody>
          <a:bodyPr wrap="square" rtlCol="0">
            <a:spAutoFit/>
          </a:bodyPr>
          <a:lstStyle/>
          <a:p>
            <a:r>
              <a:rPr lang="en-US" sz="900">
                <a:hlinkClick r:id="rId4" tooltip="https://america-xix.ru/great-migration/louisiana.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92558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lang="en-US" dirty="0">
                <a:solidFill>
                  <a:schemeClr val="accent2"/>
                </a:solidFill>
              </a:rPr>
              <a:t>(Idea Genial)</a:t>
            </a:r>
          </a:p>
        </p:txBody>
      </p:sp>
      <p:sp>
        <p:nvSpPr>
          <p:cNvPr id="3" name="Content Placeholder 2">
            <a:extLst>
              <a:ext uri="{FF2B5EF4-FFF2-40B4-BE49-F238E27FC236}">
                <a16:creationId xmlns:a16="http://schemas.microsoft.com/office/drawing/2014/main" id="{7AEDC92E-213D-48A6-9312-B079C8CA13E2}"/>
              </a:ext>
            </a:extLst>
          </p:cNvPr>
          <p:cNvSpPr>
            <a:spLocks noGrp="1"/>
          </p:cNvSpPr>
          <p:nvPr>
            <p:ph idx="4294967295"/>
          </p:nvPr>
        </p:nvSpPr>
        <p:spPr>
          <a:xfrm>
            <a:off x="838200" y="1647877"/>
            <a:ext cx="10515600" cy="3134435"/>
          </a:xfrm>
        </p:spPr>
        <p:txBody>
          <a:bodyPr numCol="2">
            <a:normAutofit fontScale="25000" lnSpcReduction="20000"/>
          </a:bodyPr>
          <a:lstStyle/>
          <a:p>
            <a:pPr>
              <a:lnSpc>
                <a:spcPct val="120000"/>
              </a:lnSpc>
            </a:pPr>
            <a:r>
              <a:rPr lang="en-US" sz="7400" dirty="0">
                <a:solidFill>
                  <a:srgbClr val="000000"/>
                </a:solidFill>
              </a:rPr>
              <a:t>1 minute: Individual Design</a:t>
            </a:r>
          </a:p>
          <a:p>
            <a:pPr lvl="1">
              <a:lnSpc>
                <a:spcPct val="120000"/>
              </a:lnSpc>
            </a:pPr>
            <a:r>
              <a:rPr lang="en-US" sz="6600" dirty="0">
                <a:solidFill>
                  <a:srgbClr val="000000"/>
                </a:solidFill>
              </a:rPr>
              <a:t>Draw a plan of how you think the bridge should look.</a:t>
            </a:r>
          </a:p>
          <a:p>
            <a:pPr>
              <a:lnSpc>
                <a:spcPct val="120000"/>
              </a:lnSpc>
            </a:pPr>
            <a:r>
              <a:rPr lang="en-US" sz="7400" dirty="0">
                <a:solidFill>
                  <a:srgbClr val="000000"/>
                </a:solidFill>
              </a:rPr>
              <a:t>5 minutes: Each member presents their ideas to the group.</a:t>
            </a:r>
          </a:p>
          <a:p>
            <a:pPr lvl="1">
              <a:lnSpc>
                <a:spcPct val="120000"/>
              </a:lnSpc>
            </a:pPr>
            <a:r>
              <a:rPr lang="en-US" sz="6200" dirty="0">
                <a:solidFill>
                  <a:srgbClr val="000000"/>
                </a:solidFill>
              </a:rPr>
              <a:t>Share your ideas and focus on things you like the most about your idea that you would like to see be used as a design element for the final design.</a:t>
            </a:r>
          </a:p>
          <a:p>
            <a:pPr marL="457200" lvl="1" indent="0">
              <a:buNone/>
            </a:pPr>
            <a:endParaRPr lang="en-US" sz="4900" dirty="0">
              <a:solidFill>
                <a:srgbClr val="000000"/>
              </a:solidFill>
            </a:endParaRPr>
          </a:p>
          <a:p>
            <a:pPr marL="457200" lvl="1" indent="0">
              <a:buNone/>
            </a:pPr>
            <a:endParaRPr lang="en-US" sz="4900" dirty="0">
              <a:solidFill>
                <a:srgbClr val="000000"/>
              </a:solidFill>
            </a:endParaRPr>
          </a:p>
          <a:p>
            <a:pPr marL="457200" lvl="1" indent="0">
              <a:buNone/>
            </a:pPr>
            <a:endParaRPr lang="en-US" sz="4900" dirty="0">
              <a:solidFill>
                <a:srgbClr val="000000"/>
              </a:solidFill>
            </a:endParaRPr>
          </a:p>
          <a:p>
            <a:pPr>
              <a:lnSpc>
                <a:spcPct val="120000"/>
              </a:lnSpc>
            </a:pPr>
            <a:r>
              <a:rPr lang="en-US" sz="7400" dirty="0">
                <a:solidFill>
                  <a:schemeClr val="accent2"/>
                </a:solidFill>
              </a:rPr>
              <a:t>1 </a:t>
            </a:r>
            <a:r>
              <a:rPr lang="en-US" sz="7400" dirty="0" err="1">
                <a:solidFill>
                  <a:schemeClr val="accent2"/>
                </a:solidFill>
              </a:rPr>
              <a:t>minuto</a:t>
            </a:r>
            <a:r>
              <a:rPr lang="en-US" sz="7400" dirty="0">
                <a:solidFill>
                  <a:schemeClr val="accent2"/>
                </a:solidFill>
              </a:rPr>
              <a:t>: </a:t>
            </a:r>
            <a:r>
              <a:rPr lang="en-US" sz="7400" dirty="0" err="1">
                <a:solidFill>
                  <a:schemeClr val="accent2"/>
                </a:solidFill>
              </a:rPr>
              <a:t>Diseño</a:t>
            </a:r>
            <a:r>
              <a:rPr lang="en-US" sz="7400" dirty="0">
                <a:solidFill>
                  <a:schemeClr val="accent2"/>
                </a:solidFill>
              </a:rPr>
              <a:t> Individual</a:t>
            </a:r>
          </a:p>
          <a:p>
            <a:pPr lvl="1">
              <a:lnSpc>
                <a:spcPct val="120000"/>
              </a:lnSpc>
            </a:pPr>
            <a:r>
              <a:rPr lang="es-ES" sz="6200" dirty="0">
                <a:solidFill>
                  <a:schemeClr val="accent2"/>
                </a:solidFill>
              </a:rPr>
              <a:t>Dibuja un plano de cómo crees que debería verse el puente</a:t>
            </a:r>
            <a:r>
              <a:rPr lang="en-US" sz="6200" dirty="0">
                <a:solidFill>
                  <a:schemeClr val="accent2"/>
                </a:solidFill>
              </a:rPr>
              <a:t>.</a:t>
            </a:r>
          </a:p>
          <a:p>
            <a:pPr>
              <a:lnSpc>
                <a:spcPct val="120000"/>
              </a:lnSpc>
            </a:pPr>
            <a:r>
              <a:rPr lang="en-US" sz="7800" dirty="0">
                <a:solidFill>
                  <a:schemeClr val="accent2"/>
                </a:solidFill>
              </a:rPr>
              <a:t>5 </a:t>
            </a:r>
            <a:r>
              <a:rPr lang="en-US" sz="7800" dirty="0" err="1">
                <a:solidFill>
                  <a:schemeClr val="accent2"/>
                </a:solidFill>
              </a:rPr>
              <a:t>minutos</a:t>
            </a:r>
            <a:r>
              <a:rPr lang="en-US" sz="7800" dirty="0">
                <a:solidFill>
                  <a:schemeClr val="accent2"/>
                </a:solidFill>
              </a:rPr>
              <a:t>: </a:t>
            </a:r>
            <a:r>
              <a:rPr lang="en-US" sz="7800" dirty="0" err="1">
                <a:solidFill>
                  <a:schemeClr val="accent2"/>
                </a:solidFill>
              </a:rPr>
              <a:t>Cada</a:t>
            </a:r>
            <a:r>
              <a:rPr lang="en-US" sz="7800" dirty="0">
                <a:solidFill>
                  <a:schemeClr val="accent2"/>
                </a:solidFill>
              </a:rPr>
              <a:t> </a:t>
            </a:r>
            <a:r>
              <a:rPr lang="en-US" sz="7800" dirty="0" err="1">
                <a:solidFill>
                  <a:schemeClr val="accent2"/>
                </a:solidFill>
              </a:rPr>
              <a:t>miembro</a:t>
            </a:r>
            <a:r>
              <a:rPr lang="en-US" sz="7800" dirty="0">
                <a:solidFill>
                  <a:schemeClr val="accent2"/>
                </a:solidFill>
              </a:rPr>
              <a:t> </a:t>
            </a:r>
            <a:r>
              <a:rPr lang="en-US" sz="7800" dirty="0" err="1">
                <a:solidFill>
                  <a:schemeClr val="accent2"/>
                </a:solidFill>
              </a:rPr>
              <a:t>presenta</a:t>
            </a:r>
            <a:r>
              <a:rPr lang="en-US" sz="7800" dirty="0">
                <a:solidFill>
                  <a:schemeClr val="accent2"/>
                </a:solidFill>
              </a:rPr>
              <a:t> sus ideas al </a:t>
            </a:r>
            <a:r>
              <a:rPr lang="en-US" sz="7800" dirty="0" err="1">
                <a:solidFill>
                  <a:schemeClr val="accent2"/>
                </a:solidFill>
              </a:rPr>
              <a:t>grupo</a:t>
            </a:r>
            <a:r>
              <a:rPr lang="en-US" sz="7800" dirty="0">
                <a:solidFill>
                  <a:schemeClr val="accent2"/>
                </a:solidFill>
              </a:rPr>
              <a:t>.</a:t>
            </a:r>
          </a:p>
          <a:p>
            <a:pPr lvl="1">
              <a:lnSpc>
                <a:spcPct val="120000"/>
              </a:lnSpc>
            </a:pPr>
            <a:r>
              <a:rPr lang="es-ES" sz="6200" dirty="0">
                <a:solidFill>
                  <a:schemeClr val="accent2"/>
                </a:solidFill>
              </a:rPr>
              <a:t>Comparte tus ideas y céntrese en las cosas que más le gustan de su idea que le gustaría que se utilizaran como elemento de diseño para el diseño final.</a:t>
            </a:r>
            <a:endParaRPr lang="en-US" sz="2400" dirty="0">
              <a:solidFill>
                <a:srgbClr val="000000"/>
              </a:solidFill>
            </a:endParaRPr>
          </a:p>
          <a:p>
            <a:pPr lvl="1"/>
            <a:endParaRPr lang="en-US" sz="2000" dirty="0">
              <a:solidFill>
                <a:srgbClr val="000000"/>
              </a:solidFill>
            </a:endParaRPr>
          </a:p>
          <a:p>
            <a:endParaRPr lang="en-US" sz="2400" dirty="0">
              <a:solidFill>
                <a:srgbClr val="000000"/>
              </a:solidFill>
            </a:endParaRPr>
          </a:p>
        </p:txBody>
      </p:sp>
      <p:grpSp>
        <p:nvGrpSpPr>
          <p:cNvPr id="17" name="Group 16">
            <a:extLst>
              <a:ext uri="{FF2B5EF4-FFF2-40B4-BE49-F238E27FC236}">
                <a16:creationId xmlns:a16="http://schemas.microsoft.com/office/drawing/2014/main" id="{6115CC89-C7E2-1369-4C59-59427656ABE6}"/>
              </a:ext>
            </a:extLst>
          </p:cNvPr>
          <p:cNvGrpSpPr/>
          <p:nvPr/>
        </p:nvGrpSpPr>
        <p:grpSpPr>
          <a:xfrm>
            <a:off x="357824" y="5103591"/>
            <a:ext cx="7129632" cy="1761345"/>
            <a:chOff x="357824" y="5014383"/>
            <a:chExt cx="7129632" cy="1761345"/>
          </a:xfrm>
        </p:grpSpPr>
        <p:grpSp>
          <p:nvGrpSpPr>
            <p:cNvPr id="18" name="Group 17">
              <a:extLst>
                <a:ext uri="{FF2B5EF4-FFF2-40B4-BE49-F238E27FC236}">
                  <a16:creationId xmlns:a16="http://schemas.microsoft.com/office/drawing/2014/main" id="{69DC7603-62C6-0201-CBD2-AC2F9577806C}"/>
                </a:ext>
              </a:extLst>
            </p:cNvPr>
            <p:cNvGrpSpPr/>
            <p:nvPr/>
          </p:nvGrpSpPr>
          <p:grpSpPr>
            <a:xfrm>
              <a:off x="357824" y="5014385"/>
              <a:ext cx="1208517" cy="1761343"/>
              <a:chOff x="0" y="1282287"/>
              <a:chExt cx="972979" cy="1389970"/>
            </a:xfrm>
            <a:solidFill>
              <a:srgbClr val="00486E"/>
            </a:solidFill>
          </p:grpSpPr>
          <p:sp>
            <p:nvSpPr>
              <p:cNvPr id="22" name="Arrow: Chevron 5">
                <a:extLst>
                  <a:ext uri="{FF2B5EF4-FFF2-40B4-BE49-F238E27FC236}">
                    <a16:creationId xmlns:a16="http://schemas.microsoft.com/office/drawing/2014/main" id="{E1FAB97B-7D35-F902-BE0B-47FD25EEFBCC}"/>
                  </a:ext>
                </a:extLst>
              </p:cNvPr>
              <p:cNvSpPr/>
              <p:nvPr/>
            </p:nvSpPr>
            <p:spPr>
              <a:xfrm rot="5400000">
                <a:off x="-208495" y="1490782"/>
                <a:ext cx="1389970" cy="972979"/>
              </a:xfrm>
              <a:prstGeom prst="chevron">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3" name="Arrow: Chevron 4">
                <a:extLst>
                  <a:ext uri="{FF2B5EF4-FFF2-40B4-BE49-F238E27FC236}">
                    <a16:creationId xmlns:a16="http://schemas.microsoft.com/office/drawing/2014/main" id="{53B39990-C203-81DF-6F81-5421428ADC36}"/>
                  </a:ext>
                </a:extLst>
              </p:cNvPr>
              <p:cNvSpPr txBox="1"/>
              <p:nvPr/>
            </p:nvSpPr>
            <p:spPr>
              <a:xfrm>
                <a:off x="2" y="1933168"/>
                <a:ext cx="931318" cy="2526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dirty="0">
                    <a:solidFill>
                      <a:sysClr val="window" lastClr="FFFFFF"/>
                    </a:solidFill>
                    <a:latin typeface="+mj-lt"/>
                  </a:rPr>
                  <a:t>Imagine (</a:t>
                </a:r>
                <a:r>
                  <a:rPr lang="es-ES" dirty="0">
                    <a:latin typeface="+mj-lt"/>
                  </a:rPr>
                  <a:t>Imaginar)</a:t>
                </a:r>
                <a:endParaRPr lang="en-US" dirty="0">
                  <a:solidFill>
                    <a:sysClr val="window" lastClr="FFFFFF"/>
                  </a:solidFill>
                  <a:latin typeface="+mj-lt"/>
                </a:endParaRPr>
              </a:p>
              <a:p>
                <a:pPr marL="0" lvl="0" indent="0" algn="ctr" defTabSz="977900">
                  <a:lnSpc>
                    <a:spcPct val="90000"/>
                  </a:lnSpc>
                  <a:spcBef>
                    <a:spcPct val="0"/>
                  </a:spcBef>
                  <a:spcAft>
                    <a:spcPct val="35000"/>
                  </a:spcAft>
                  <a:buNone/>
                </a:pPr>
                <a:endParaRPr lang="en-US" sz="2200" kern="1200" dirty="0">
                  <a:solidFill>
                    <a:sysClr val="window" lastClr="FFFFFF"/>
                  </a:solidFill>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81C39929-86DE-ED7E-CC4C-24193B002A20}"/>
                </a:ext>
              </a:extLst>
            </p:cNvPr>
            <p:cNvGrpSpPr/>
            <p:nvPr/>
          </p:nvGrpSpPr>
          <p:grpSpPr>
            <a:xfrm>
              <a:off x="1566341" y="5014383"/>
              <a:ext cx="5921115" cy="1144875"/>
              <a:chOff x="972878" y="1282282"/>
              <a:chExt cx="5046820" cy="903489"/>
            </a:xfrm>
          </p:grpSpPr>
          <p:sp>
            <p:nvSpPr>
              <p:cNvPr id="20" name="Rectangle: Top Corners Rounded 8">
                <a:extLst>
                  <a:ext uri="{FF2B5EF4-FFF2-40B4-BE49-F238E27FC236}">
                    <a16:creationId xmlns:a16="http://schemas.microsoft.com/office/drawing/2014/main" id="{AFD24310-F448-6D59-E567-AD22B3CDFD8C}"/>
                  </a:ext>
                </a:extLst>
              </p:cNvPr>
              <p:cNvSpPr/>
              <p:nvPr/>
            </p:nvSpPr>
            <p:spPr>
              <a:xfrm rot="5400000">
                <a:off x="3044543" y="-789383"/>
                <a:ext cx="903489" cy="5046820"/>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1" name="Rectangle: Top Corners Rounded 4">
                <a:extLst>
                  <a:ext uri="{FF2B5EF4-FFF2-40B4-BE49-F238E27FC236}">
                    <a16:creationId xmlns:a16="http://schemas.microsoft.com/office/drawing/2014/main" id="{D8A48FA8-4904-DB0C-34B3-7BFB8EDB9C06}"/>
                  </a:ext>
                </a:extLst>
              </p:cNvPr>
              <p:cNvSpPr txBox="1"/>
              <p:nvPr/>
            </p:nvSpPr>
            <p:spPr>
              <a:xfrm>
                <a:off x="972878" y="1326387"/>
                <a:ext cx="5002715" cy="815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lvl="0">
                  <a:buChar char="•"/>
                </a:pPr>
                <a:r>
                  <a:rPr lang="en-US" sz="2000">
                    <a:solidFill>
                      <a:srgbClr val="000000"/>
                    </a:solidFill>
                    <a:cs typeface="Arial" panose="020B0604020202020204" pitchFamily="34" charset="0"/>
                  </a:rPr>
                  <a:t>Explore the materials </a:t>
                </a:r>
                <a:r>
                  <a:rPr lang="en-US" sz="2000">
                    <a:solidFill>
                      <a:schemeClr val="accent2"/>
                    </a:solidFill>
                    <a:cs typeface="Arial" panose="020B0604020202020204" pitchFamily="34" charset="0"/>
                  </a:rPr>
                  <a:t>(</a:t>
                </a:r>
                <a:r>
                  <a:rPr lang="es-ES" sz="2000">
                    <a:solidFill>
                      <a:schemeClr val="accent2"/>
                    </a:solidFill>
                  </a:rPr>
                  <a:t>Explora los materiales)</a:t>
                </a:r>
                <a:endParaRPr lang="en-US" sz="2000">
                  <a:solidFill>
                    <a:schemeClr val="accent2"/>
                  </a:solidFill>
                  <a:cs typeface="Arial" panose="020B0604020202020204" pitchFamily="34" charset="0"/>
                </a:endParaRPr>
              </a:p>
              <a:p>
                <a:pPr lvl="0">
                  <a:buChar char="•"/>
                </a:pPr>
                <a:r>
                  <a:rPr lang="en-US" sz="2000">
                    <a:solidFill>
                      <a:sysClr val="windowText" lastClr="000000">
                        <a:hueOff val="0"/>
                        <a:satOff val="0"/>
                        <a:lumOff val="0"/>
                        <a:alphaOff val="0"/>
                      </a:sysClr>
                    </a:solidFill>
                    <a:latin typeface="Arial" panose="020B0604020202020204" pitchFamily="34" charset="0"/>
                    <a:cs typeface="Arial" panose="020B0604020202020204" pitchFamily="34" charset="0"/>
                  </a:rPr>
                  <a:t>Brainstorm ideas </a:t>
                </a:r>
                <a:r>
                  <a:rPr lang="en-US" sz="2000">
                    <a:solidFill>
                      <a:schemeClr val="accent2"/>
                    </a:solidFill>
                    <a:latin typeface="Arial" panose="020B0604020202020204" pitchFamily="34" charset="0"/>
                    <a:cs typeface="Arial" panose="020B0604020202020204" pitchFamily="34" charset="0"/>
                  </a:rPr>
                  <a:t>(Tormenta de ideas)</a:t>
                </a:r>
              </a:p>
            </p:txBody>
          </p:sp>
        </p:grpSp>
      </p:grpSp>
    </p:spTree>
    <p:extLst>
      <p:ext uri="{BB962C8B-B14F-4D97-AF65-F5344CB8AC3E}">
        <p14:creationId xmlns:p14="http://schemas.microsoft.com/office/powerpoint/2010/main" val="97645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A781-1B2A-45B3-BCAC-79B5409C8982}"/>
              </a:ext>
            </a:extLst>
          </p:cNvPr>
          <p:cNvSpPr>
            <a:spLocks noGrp="1"/>
          </p:cNvSpPr>
          <p:nvPr>
            <p:ph type="title"/>
          </p:nvPr>
        </p:nvSpPr>
        <p:spPr/>
        <p:txBody>
          <a:bodyPr/>
          <a:lstStyle/>
          <a:p>
            <a:r>
              <a:rPr lang="en-US" dirty="0"/>
              <a:t>Gather Materials </a:t>
            </a:r>
            <a:r>
              <a:rPr lang="en-US" dirty="0">
                <a:solidFill>
                  <a:srgbClr val="F16038"/>
                </a:solidFill>
              </a:rPr>
              <a:t>(</a:t>
            </a:r>
            <a:r>
              <a:rPr lang="en-US" dirty="0" err="1">
                <a:solidFill>
                  <a:srgbClr val="F16038"/>
                </a:solidFill>
              </a:rPr>
              <a:t>Reunir</a:t>
            </a:r>
            <a:r>
              <a:rPr lang="en-US" dirty="0">
                <a:solidFill>
                  <a:srgbClr val="F16038"/>
                </a:solidFill>
              </a:rPr>
              <a:t> </a:t>
            </a:r>
            <a:r>
              <a:rPr lang="en-US" dirty="0" err="1">
                <a:solidFill>
                  <a:srgbClr val="F16038"/>
                </a:solidFill>
              </a:rPr>
              <a:t>Materiales</a:t>
            </a:r>
            <a:r>
              <a:rPr lang="en-US" dirty="0">
                <a:solidFill>
                  <a:srgbClr val="F16038"/>
                </a:solidFill>
              </a:rPr>
              <a:t>)</a:t>
            </a:r>
            <a:endParaRPr lang="en-US" dirty="0"/>
          </a:p>
        </p:txBody>
      </p:sp>
      <p:grpSp>
        <p:nvGrpSpPr>
          <p:cNvPr id="4" name="Group 3">
            <a:extLst>
              <a:ext uri="{FF2B5EF4-FFF2-40B4-BE49-F238E27FC236}">
                <a16:creationId xmlns:a16="http://schemas.microsoft.com/office/drawing/2014/main" id="{C059C391-14EB-8038-89D0-EC6CF36DB8F8}"/>
              </a:ext>
            </a:extLst>
          </p:cNvPr>
          <p:cNvGrpSpPr/>
          <p:nvPr/>
        </p:nvGrpSpPr>
        <p:grpSpPr>
          <a:xfrm>
            <a:off x="269681" y="4915981"/>
            <a:ext cx="7385041" cy="1942019"/>
            <a:chOff x="269681" y="4915981"/>
            <a:chExt cx="7385041" cy="1942019"/>
          </a:xfrm>
        </p:grpSpPr>
        <p:grpSp>
          <p:nvGrpSpPr>
            <p:cNvPr id="5" name="Group 4">
              <a:extLst>
                <a:ext uri="{FF2B5EF4-FFF2-40B4-BE49-F238E27FC236}">
                  <a16:creationId xmlns:a16="http://schemas.microsoft.com/office/drawing/2014/main" id="{4A7B289B-27F0-B1CA-4F1F-90DABB262FEB}"/>
                </a:ext>
              </a:extLst>
            </p:cNvPr>
            <p:cNvGrpSpPr/>
            <p:nvPr/>
          </p:nvGrpSpPr>
          <p:grpSpPr>
            <a:xfrm>
              <a:off x="269681" y="5096657"/>
              <a:ext cx="1222014" cy="1761343"/>
              <a:chOff x="0" y="2557805"/>
              <a:chExt cx="972980" cy="1389970"/>
            </a:xfrm>
            <a:solidFill>
              <a:srgbClr val="70417F"/>
            </a:solidFill>
          </p:grpSpPr>
          <p:sp>
            <p:nvSpPr>
              <p:cNvPr id="9" name="Arrow: Chevron 8">
                <a:extLst>
                  <a:ext uri="{FF2B5EF4-FFF2-40B4-BE49-F238E27FC236}">
                    <a16:creationId xmlns:a16="http://schemas.microsoft.com/office/drawing/2014/main" id="{87F60503-3F3F-A4D5-C280-EFA3BAE06B25}"/>
                  </a:ext>
                </a:extLst>
              </p:cNvPr>
              <p:cNvSpPr/>
              <p:nvPr/>
            </p:nvSpPr>
            <p:spPr>
              <a:xfrm rot="5400000">
                <a:off x="-208495" y="2766300"/>
                <a:ext cx="1389970" cy="972979"/>
              </a:xfrm>
              <a:prstGeom prst="chevron">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6FF839F0-03E8-5A8D-10EC-A65234646EB3}"/>
                  </a:ext>
                </a:extLst>
              </p:cNvPr>
              <p:cNvSpPr txBox="1"/>
              <p:nvPr/>
            </p:nvSpPr>
            <p:spPr>
              <a:xfrm>
                <a:off x="1" y="3044295"/>
                <a:ext cx="972979" cy="3851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Plan</a:t>
                </a:r>
              </a:p>
            </p:txBody>
          </p:sp>
        </p:grpSp>
        <p:grpSp>
          <p:nvGrpSpPr>
            <p:cNvPr id="6" name="Group 5">
              <a:extLst>
                <a:ext uri="{FF2B5EF4-FFF2-40B4-BE49-F238E27FC236}">
                  <a16:creationId xmlns:a16="http://schemas.microsoft.com/office/drawing/2014/main" id="{8115CB30-3C6B-4355-B23F-E170BC66CD8E}"/>
                </a:ext>
              </a:extLst>
            </p:cNvPr>
            <p:cNvGrpSpPr/>
            <p:nvPr/>
          </p:nvGrpSpPr>
          <p:grpSpPr>
            <a:xfrm>
              <a:off x="1498519" y="4915981"/>
              <a:ext cx="6156203" cy="1412544"/>
              <a:chOff x="972979" y="2622419"/>
              <a:chExt cx="5251011" cy="893135"/>
            </a:xfrm>
          </p:grpSpPr>
          <p:sp>
            <p:nvSpPr>
              <p:cNvPr id="7" name="Rectangle: Top Corners Rounded 5">
                <a:extLst>
                  <a:ext uri="{FF2B5EF4-FFF2-40B4-BE49-F238E27FC236}">
                    <a16:creationId xmlns:a16="http://schemas.microsoft.com/office/drawing/2014/main" id="{CB82667D-185C-D382-8103-3C8D7D0A31B6}"/>
                  </a:ext>
                </a:extLst>
              </p:cNvPr>
              <p:cNvSpPr/>
              <p:nvPr/>
            </p:nvSpPr>
            <p:spPr>
              <a:xfrm rot="5400000">
                <a:off x="3134294" y="575779"/>
                <a:ext cx="724189" cy="5046820"/>
              </a:xfrm>
              <a:prstGeom prst="round2SameRect">
                <a:avLst/>
              </a:prstGeom>
              <a:noFill/>
              <a:ln w="12700" cap="flat" cmpd="sng" algn="ctr">
                <a:solidFill>
                  <a:srgbClr val="70417F"/>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4329C49D-F89A-38B1-2933-B620C4D12225}"/>
                  </a:ext>
                </a:extLst>
              </p:cNvPr>
              <p:cNvSpPr txBox="1"/>
              <p:nvPr/>
            </p:nvSpPr>
            <p:spPr>
              <a:xfrm>
                <a:off x="1002080" y="2622419"/>
                <a:ext cx="5221910" cy="893135"/>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US" sz="2000" kern="1200">
                  <a:solidFill>
                    <a:sysClr val="windowText" lastClr="000000">
                      <a:hueOff val="0"/>
                      <a:satOff val="0"/>
                      <a:lumOff val="0"/>
                      <a:alphaOff val="0"/>
                    </a:sysClr>
                  </a:solidFill>
                  <a:latin typeface="Arial" panose="020B0604020202020204" pitchFamily="34" charset="0"/>
                  <a:cs typeface="Arial" panose="020B0604020202020204" pitchFamily="34" charset="0"/>
                </a:endParaRP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Think of an idea to share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Piensa</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en</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una</a:t>
                </a:r>
                <a:r>
                  <a:rPr lang="en-US" sz="1600">
                    <a:solidFill>
                      <a:schemeClr val="accent2"/>
                    </a:solidFill>
                    <a:latin typeface="Arial" panose="020B0604020202020204" pitchFamily="34" charset="0"/>
                    <a:cs typeface="Arial" panose="020B0604020202020204" pitchFamily="34" charset="0"/>
                  </a:rPr>
                  <a:t> idea para </a:t>
                </a:r>
                <a:r>
                  <a:rPr lang="en-US" sz="1600" err="1">
                    <a:solidFill>
                      <a:schemeClr val="accent2"/>
                    </a:solidFill>
                    <a:latin typeface="Arial" panose="020B0604020202020204" pitchFamily="34" charset="0"/>
                    <a:cs typeface="Arial" panose="020B0604020202020204" pitchFamily="34" charset="0"/>
                  </a:rPr>
                  <a:t>compartir</a:t>
                </a:r>
                <a:r>
                  <a:rPr lang="en-US" sz="1600">
                    <a:solidFill>
                      <a:schemeClr val="accent2"/>
                    </a:solidFill>
                    <a:latin typeface="Arial" panose="020B0604020202020204" pitchFamily="34" charset="0"/>
                    <a:cs typeface="Arial" panose="020B0604020202020204" pitchFamily="34" charset="0"/>
                  </a:rPr>
                  <a:t>)</a:t>
                </a: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Select a group idea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Seleccione</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una</a:t>
                </a:r>
                <a:r>
                  <a:rPr lang="en-US" sz="1600">
                    <a:solidFill>
                      <a:schemeClr val="accent2"/>
                    </a:solidFill>
                    <a:latin typeface="Arial" panose="020B0604020202020204" pitchFamily="34" charset="0"/>
                    <a:cs typeface="Arial" panose="020B0604020202020204" pitchFamily="34" charset="0"/>
                  </a:rPr>
                  <a:t> idea de </a:t>
                </a:r>
                <a:r>
                  <a:rPr lang="en-US" sz="1600" err="1">
                    <a:solidFill>
                      <a:schemeClr val="accent2"/>
                    </a:solidFill>
                    <a:latin typeface="Arial" panose="020B0604020202020204" pitchFamily="34" charset="0"/>
                    <a:cs typeface="Arial" panose="020B0604020202020204" pitchFamily="34" charset="0"/>
                  </a:rPr>
                  <a:t>grupo</a:t>
                </a:r>
                <a:r>
                  <a:rPr lang="en-US" sz="1600">
                    <a:solidFill>
                      <a:schemeClr val="accent2"/>
                    </a:solidFill>
                    <a:latin typeface="Arial" panose="020B0604020202020204" pitchFamily="34" charset="0"/>
                    <a:cs typeface="Arial" panose="020B0604020202020204" pitchFamily="34" charset="0"/>
                  </a:rPr>
                  <a:t>)</a:t>
                </a: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Gather materials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Reunir</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materiales</a:t>
                </a:r>
                <a:r>
                  <a:rPr lang="en-US" sz="1600">
                    <a:solidFill>
                      <a:schemeClr val="accent2"/>
                    </a:solidFill>
                    <a:latin typeface="Arial" panose="020B0604020202020204" pitchFamily="34" charset="0"/>
                    <a:cs typeface="Arial" panose="020B0604020202020204" pitchFamily="34" charset="0"/>
                  </a:rPr>
                  <a:t>)</a:t>
                </a:r>
              </a:p>
              <a:p>
                <a:pPr marL="114300" lvl="1" indent="-114300" algn="l" defTabSz="622300">
                  <a:lnSpc>
                    <a:spcPct val="90000"/>
                  </a:lnSpc>
                  <a:spcBef>
                    <a:spcPct val="0"/>
                  </a:spcBef>
                  <a:spcAft>
                    <a:spcPct val="15000"/>
                  </a:spcAft>
                  <a:buChar char="•"/>
                </a:pPr>
                <a:endParaRPr lang="en-US" sz="2000" kern="1200">
                  <a:solidFill>
                    <a:sysClr val="windowText" lastClr="000000">
                      <a:hueOff val="0"/>
                      <a:satOff val="0"/>
                      <a:lumOff val="0"/>
                      <a:alphaOff val="0"/>
                    </a:sysClr>
                  </a:solidFill>
                  <a:latin typeface="Arial" panose="020B0604020202020204" pitchFamily="34" charset="0"/>
                  <a:cs typeface="Arial" panose="020B0604020202020204" pitchFamily="34" charset="0"/>
                </a:endParaRPr>
              </a:p>
            </p:txBody>
          </p:sp>
        </p:grpSp>
      </p:grpSp>
      <p:sp>
        <p:nvSpPr>
          <p:cNvPr id="3" name="Content Placeholder 2">
            <a:extLst>
              <a:ext uri="{FF2B5EF4-FFF2-40B4-BE49-F238E27FC236}">
                <a16:creationId xmlns:a16="http://schemas.microsoft.com/office/drawing/2014/main" id="{120ED9BB-FAD1-7276-B1C4-8BC3C454478E}"/>
              </a:ext>
            </a:extLst>
          </p:cNvPr>
          <p:cNvSpPr>
            <a:spLocks noGrp="1"/>
          </p:cNvSpPr>
          <p:nvPr>
            <p:ph idx="4294967295"/>
          </p:nvPr>
        </p:nvSpPr>
        <p:spPr>
          <a:xfrm>
            <a:off x="598012" y="1684117"/>
            <a:ext cx="10995976" cy="3759286"/>
          </a:xfrm>
        </p:spPr>
        <p:txBody>
          <a:bodyPr vert="horz" lIns="91440" tIns="45720" rIns="91440" bIns="45720" numCol="2" rtlCol="0" anchor="t">
            <a:normAutofit fontScale="92500" lnSpcReduction="20000"/>
          </a:bodyPr>
          <a:lstStyle/>
          <a:p>
            <a:pPr>
              <a:lnSpc>
                <a:spcPct val="110000"/>
              </a:lnSpc>
              <a:spcBef>
                <a:spcPts val="500"/>
              </a:spcBef>
            </a:pPr>
            <a:r>
              <a:rPr lang="en-US" sz="2100" b="1" dirty="0">
                <a:solidFill>
                  <a:srgbClr val="000000"/>
                </a:solidFill>
              </a:rPr>
              <a:t>A successful bridge design should include the following:</a:t>
            </a:r>
            <a:endParaRPr lang="en-US" sz="2100" b="1" dirty="0">
              <a:solidFill>
                <a:srgbClr val="000000"/>
              </a:solidFill>
              <a:cs typeface="Arial"/>
            </a:endParaRPr>
          </a:p>
          <a:p>
            <a:pPr lvl="1">
              <a:lnSpc>
                <a:spcPct val="110000"/>
              </a:lnSpc>
              <a:buFont typeface="Wingdings" pitchFamily="2" charset="2"/>
              <a:buChar char="§"/>
            </a:pPr>
            <a:r>
              <a:rPr lang="en-US" sz="2100" dirty="0">
                <a:solidFill>
                  <a:srgbClr val="000000"/>
                </a:solidFill>
              </a:rPr>
              <a:t>Span across the river</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Support the weight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Allow for the transportation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Stay together while being used</a:t>
            </a:r>
            <a:endParaRPr lang="en-US" sz="2100" dirty="0">
              <a:solidFill>
                <a:srgbClr val="000000"/>
              </a:solidFill>
              <a:cs typeface="Arial"/>
            </a:endParaRPr>
          </a:p>
          <a:p>
            <a:pPr lvl="1">
              <a:lnSpc>
                <a:spcPct val="110000"/>
              </a:lnSpc>
            </a:pPr>
            <a:endParaRPr lang="en-US" sz="2100" dirty="0">
              <a:solidFill>
                <a:srgbClr val="000000"/>
              </a:solidFill>
            </a:endParaRPr>
          </a:p>
          <a:p>
            <a:pPr marL="457200" lvl="1" indent="0">
              <a:lnSpc>
                <a:spcPct val="110000"/>
              </a:lnSpc>
              <a:buNone/>
            </a:pPr>
            <a:r>
              <a:rPr lang="en-US" sz="2100" dirty="0">
                <a:solidFill>
                  <a:srgbClr val="000000"/>
                </a:solidFill>
              </a:rPr>
              <a:t>Bonus points: Transport a heavier cart across the bridge.</a:t>
            </a:r>
          </a:p>
          <a:p>
            <a:pPr marL="457200" lvl="1" indent="0">
              <a:lnSpc>
                <a:spcPct val="110000"/>
              </a:lnSpc>
              <a:buNone/>
            </a:pPr>
            <a:endParaRPr lang="en-US" sz="2100" dirty="0">
              <a:solidFill>
                <a:srgbClr val="000000"/>
              </a:solidFill>
              <a:cs typeface="Arial"/>
            </a:endParaRPr>
          </a:p>
          <a:p>
            <a:pPr>
              <a:lnSpc>
                <a:spcPct val="110000"/>
              </a:lnSpc>
              <a:spcBef>
                <a:spcPts val="500"/>
              </a:spcBef>
            </a:pPr>
            <a:endParaRPr lang="es-ES" sz="2100" dirty="0">
              <a:solidFill>
                <a:srgbClr val="000000"/>
              </a:solidFill>
            </a:endParaRPr>
          </a:p>
          <a:p>
            <a:pPr>
              <a:lnSpc>
                <a:spcPct val="110000"/>
              </a:lnSpc>
              <a:spcBef>
                <a:spcPts val="500"/>
              </a:spcBef>
            </a:pPr>
            <a:r>
              <a:rPr lang="es-ES" sz="2100" b="1" dirty="0">
                <a:solidFill>
                  <a:srgbClr val="F16038"/>
                </a:solidFill>
              </a:rPr>
              <a:t>Un diseño de puente exitoso debe incluir lo siguiente:</a:t>
            </a:r>
          </a:p>
          <a:p>
            <a:pPr lvl="1">
              <a:lnSpc>
                <a:spcPct val="110000"/>
              </a:lnSpc>
            </a:pPr>
            <a:r>
              <a:rPr lang="es-ES" sz="2100" dirty="0">
                <a:solidFill>
                  <a:srgbClr val="F16038"/>
                </a:solidFill>
              </a:rPr>
              <a:t>Tramo a través del río</a:t>
            </a:r>
          </a:p>
          <a:p>
            <a:pPr lvl="1">
              <a:lnSpc>
                <a:spcPct val="110000"/>
              </a:lnSpc>
            </a:pPr>
            <a:r>
              <a:rPr lang="es-ES" sz="2100" dirty="0">
                <a:solidFill>
                  <a:srgbClr val="F16038"/>
                </a:solidFill>
              </a:rPr>
              <a:t>Soportar el peso del vagón y el carreta</a:t>
            </a:r>
          </a:p>
          <a:p>
            <a:pPr lvl="1">
              <a:lnSpc>
                <a:spcPct val="110000"/>
              </a:lnSpc>
            </a:pPr>
            <a:r>
              <a:rPr lang="es-ES" sz="2100" dirty="0">
                <a:solidFill>
                  <a:srgbClr val="F16038"/>
                </a:solidFill>
              </a:rPr>
              <a:t>Permitir el transporte del vagón y carreta</a:t>
            </a:r>
          </a:p>
          <a:p>
            <a:pPr lvl="1">
              <a:lnSpc>
                <a:spcPct val="110000"/>
              </a:lnSpc>
            </a:pPr>
            <a:r>
              <a:rPr lang="es-ES" sz="2100" dirty="0">
                <a:solidFill>
                  <a:srgbClr val="F16038"/>
                </a:solidFill>
              </a:rPr>
              <a:t>Permanecer juntos mientras se utiliza</a:t>
            </a:r>
          </a:p>
          <a:p>
            <a:pPr lvl="1">
              <a:lnSpc>
                <a:spcPct val="110000"/>
              </a:lnSpc>
            </a:pPr>
            <a:endParaRPr lang="es-ES" sz="2100" dirty="0">
              <a:solidFill>
                <a:srgbClr val="F16038"/>
              </a:solidFill>
            </a:endParaRPr>
          </a:p>
          <a:p>
            <a:pPr lvl="1">
              <a:lnSpc>
                <a:spcPct val="110000"/>
              </a:lnSpc>
            </a:pPr>
            <a:endParaRPr lang="es-ES" sz="1500" dirty="0">
              <a:solidFill>
                <a:srgbClr val="F16038"/>
              </a:solidFill>
            </a:endParaRPr>
          </a:p>
          <a:p>
            <a:pPr marL="457200" lvl="1" indent="0">
              <a:lnSpc>
                <a:spcPct val="110000"/>
              </a:lnSpc>
              <a:buNone/>
            </a:pPr>
            <a:r>
              <a:rPr lang="es-ES" sz="2100" dirty="0">
                <a:solidFill>
                  <a:srgbClr val="F16038"/>
                </a:solidFill>
              </a:rPr>
              <a:t>Puntos de bonificación: Transporte un carro más pesado a través del puente.</a:t>
            </a:r>
            <a:endParaRPr lang="en-US" sz="2100" dirty="0">
              <a:solidFill>
                <a:srgbClr val="F16038"/>
              </a:solidFill>
            </a:endParaRPr>
          </a:p>
          <a:p>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7802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latin typeface="Arial"/>
                <a:cs typeface="Arial"/>
              </a:rPr>
              <a:t>Team Member Responsibilities (Grade 2)</a:t>
            </a:r>
            <a:br>
              <a:rPr lang="en-US" dirty="0"/>
            </a:br>
            <a:r>
              <a:rPr lang="en-US" dirty="0">
                <a:solidFill>
                  <a:schemeClr val="accent2"/>
                </a:solidFill>
                <a:latin typeface="Arial"/>
                <a:cs typeface="Arial"/>
              </a:rPr>
              <a:t>(</a:t>
            </a:r>
            <a:r>
              <a:rPr lang="en-US" dirty="0" err="1">
                <a:solidFill>
                  <a:schemeClr val="accent2"/>
                </a:solidFill>
                <a:latin typeface="Arial"/>
                <a:cs typeface="Arial"/>
              </a:rPr>
              <a:t>Responsabilidades</a:t>
            </a:r>
            <a:r>
              <a:rPr lang="en-US" dirty="0">
                <a:solidFill>
                  <a:schemeClr val="accent2"/>
                </a:solidFill>
                <a:latin typeface="Arial"/>
                <a:cs typeface="Arial"/>
              </a:rPr>
              <a:t> de </a:t>
            </a:r>
            <a:r>
              <a:rPr lang="en-US" dirty="0" err="1">
                <a:solidFill>
                  <a:schemeClr val="accent2"/>
                </a:solidFill>
                <a:latin typeface="Arial"/>
                <a:cs typeface="Arial"/>
              </a:rPr>
              <a:t>los</a:t>
            </a:r>
            <a:r>
              <a:rPr lang="en-US" dirty="0">
                <a:solidFill>
                  <a:schemeClr val="accent2"/>
                </a:solidFill>
                <a:latin typeface="Arial"/>
                <a:cs typeface="Arial"/>
              </a:rPr>
              <a:t> </a:t>
            </a:r>
            <a:r>
              <a:rPr lang="en-US" dirty="0" err="1">
                <a:solidFill>
                  <a:schemeClr val="accent2"/>
                </a:solidFill>
                <a:latin typeface="Arial"/>
                <a:cs typeface="Arial"/>
              </a:rPr>
              <a:t>Miembros</a:t>
            </a:r>
            <a:r>
              <a:rPr lang="en-US" dirty="0">
                <a:solidFill>
                  <a:schemeClr val="accent2"/>
                </a:solidFill>
                <a:latin typeface="Arial"/>
                <a:cs typeface="Arial"/>
              </a:rPr>
              <a:t> del </a:t>
            </a:r>
            <a:r>
              <a:rPr lang="en-US" dirty="0" err="1">
                <a:solidFill>
                  <a:schemeClr val="accent2"/>
                </a:solidFill>
                <a:latin typeface="Arial"/>
                <a:cs typeface="Arial"/>
              </a:rPr>
              <a:t>Equipo</a:t>
            </a:r>
            <a:r>
              <a:rPr lang="en-US" dirty="0">
                <a:solidFill>
                  <a:schemeClr val="accent2"/>
                </a:solidFill>
                <a:latin typeface="Arial"/>
                <a:cs typeface="Arial"/>
              </a:rPr>
              <a:t>)</a:t>
            </a:r>
          </a:p>
        </p:txBody>
      </p:sp>
      <p:sp>
        <p:nvSpPr>
          <p:cNvPr id="3" name="Content Placeholder 2">
            <a:extLst>
              <a:ext uri="{FF2B5EF4-FFF2-40B4-BE49-F238E27FC236}">
                <a16:creationId xmlns:a16="http://schemas.microsoft.com/office/drawing/2014/main" id="{8724C62D-C606-4422-92BF-1443C4AED2FA}"/>
              </a:ext>
            </a:extLst>
          </p:cNvPr>
          <p:cNvSpPr>
            <a:spLocks noGrp="1"/>
          </p:cNvSpPr>
          <p:nvPr>
            <p:ph idx="4294967295"/>
          </p:nvPr>
        </p:nvSpPr>
        <p:spPr>
          <a:xfrm>
            <a:off x="613317" y="1761344"/>
            <a:ext cx="10983951" cy="4351338"/>
          </a:xfrm>
        </p:spPr>
        <p:txBody>
          <a:bodyPr vert="horz" lIns="91440" tIns="45720" rIns="91440" bIns="45720" numCol="2" rtlCol="0" anchor="t">
            <a:normAutofit fontScale="92500" lnSpcReduction="10000"/>
          </a:bodyPr>
          <a:lstStyle/>
          <a:p>
            <a:r>
              <a:rPr lang="en-US" sz="2600" dirty="0">
                <a:solidFill>
                  <a:srgbClr val="000000"/>
                </a:solidFill>
              </a:rPr>
              <a:t>Assign responsibilities of each team member during the process.</a:t>
            </a:r>
          </a:p>
          <a:p>
            <a:endParaRPr lang="en-US" sz="2600" dirty="0">
              <a:solidFill>
                <a:srgbClr val="000000"/>
              </a:solidFill>
            </a:endParaRPr>
          </a:p>
          <a:p>
            <a:pPr lvl="1"/>
            <a:r>
              <a:rPr lang="en-US" u="sng" dirty="0">
                <a:solidFill>
                  <a:srgbClr val="000000"/>
                </a:solidFill>
              </a:rPr>
              <a:t>Material Manager:</a:t>
            </a:r>
            <a:r>
              <a:rPr lang="en-US" dirty="0">
                <a:solidFill>
                  <a:srgbClr val="000000"/>
                </a:solidFill>
              </a:rPr>
              <a:t> collects materials</a:t>
            </a:r>
          </a:p>
          <a:p>
            <a:pPr lvl="1"/>
            <a:r>
              <a:rPr lang="en-US" u="sng" dirty="0">
                <a:solidFill>
                  <a:srgbClr val="000000"/>
                </a:solidFill>
              </a:rPr>
              <a:t>Banker:</a:t>
            </a:r>
            <a:r>
              <a:rPr lang="en-US" dirty="0">
                <a:solidFill>
                  <a:srgbClr val="000000"/>
                </a:solidFill>
              </a:rPr>
              <a:t> manages the counters</a:t>
            </a:r>
          </a:p>
          <a:p>
            <a:pPr lvl="1"/>
            <a:r>
              <a:rPr lang="en-US" u="sng" dirty="0">
                <a:solidFill>
                  <a:srgbClr val="000000"/>
                </a:solidFill>
              </a:rPr>
              <a:t>Head Engineer:</a:t>
            </a:r>
            <a:r>
              <a:rPr lang="en-US" dirty="0">
                <a:solidFill>
                  <a:srgbClr val="000000"/>
                </a:solidFill>
              </a:rPr>
              <a:t> ensures the bridge supports the weight of the wagon and cart</a:t>
            </a:r>
          </a:p>
          <a:p>
            <a:pPr lvl="1"/>
            <a:r>
              <a:rPr lang="en-US" u="sng" dirty="0">
                <a:solidFill>
                  <a:srgbClr val="000000"/>
                </a:solidFill>
              </a:rPr>
              <a:t>Quality Control Manager:</a:t>
            </a:r>
            <a:r>
              <a:rPr lang="en-US" dirty="0">
                <a:solidFill>
                  <a:srgbClr val="000000"/>
                </a:solidFill>
              </a:rPr>
              <a:t> match the design to the prototype</a:t>
            </a:r>
          </a:p>
          <a:p>
            <a:pPr marL="457200" lvl="1" indent="0">
              <a:buNone/>
            </a:pPr>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r>
              <a:rPr lang="en-US" sz="2600" dirty="0" err="1">
                <a:solidFill>
                  <a:schemeClr val="accent2"/>
                </a:solidFill>
              </a:rPr>
              <a:t>Asignar</a:t>
            </a:r>
            <a:r>
              <a:rPr lang="en-US" sz="2600" dirty="0">
                <a:solidFill>
                  <a:schemeClr val="accent2"/>
                </a:solidFill>
              </a:rPr>
              <a:t> </a:t>
            </a:r>
            <a:r>
              <a:rPr lang="en-US" sz="2600" dirty="0" err="1">
                <a:solidFill>
                  <a:schemeClr val="accent2"/>
                </a:solidFill>
              </a:rPr>
              <a:t>responsabilidades</a:t>
            </a:r>
            <a:r>
              <a:rPr lang="en-US" sz="2600" dirty="0">
                <a:solidFill>
                  <a:schemeClr val="accent2"/>
                </a:solidFill>
              </a:rPr>
              <a:t> de </a:t>
            </a:r>
            <a:r>
              <a:rPr lang="en-US" sz="2600" dirty="0" err="1">
                <a:solidFill>
                  <a:schemeClr val="accent2"/>
                </a:solidFill>
              </a:rPr>
              <a:t>cada</a:t>
            </a:r>
            <a:r>
              <a:rPr lang="en-US" sz="2600" dirty="0">
                <a:solidFill>
                  <a:schemeClr val="accent2"/>
                </a:solidFill>
              </a:rPr>
              <a:t> </a:t>
            </a:r>
            <a:r>
              <a:rPr lang="en-US" sz="2600" dirty="0" err="1">
                <a:solidFill>
                  <a:schemeClr val="accent2"/>
                </a:solidFill>
              </a:rPr>
              <a:t>miembro</a:t>
            </a:r>
            <a:r>
              <a:rPr lang="en-US" sz="2600" dirty="0">
                <a:solidFill>
                  <a:schemeClr val="accent2"/>
                </a:solidFill>
              </a:rPr>
              <a:t> del </a:t>
            </a:r>
            <a:r>
              <a:rPr lang="en-US" sz="2600" dirty="0" err="1">
                <a:solidFill>
                  <a:schemeClr val="accent2"/>
                </a:solidFill>
              </a:rPr>
              <a:t>equipo</a:t>
            </a:r>
            <a:r>
              <a:rPr lang="en-US" sz="2600" dirty="0">
                <a:solidFill>
                  <a:schemeClr val="accent2"/>
                </a:solidFill>
              </a:rPr>
              <a:t> </a:t>
            </a:r>
            <a:r>
              <a:rPr lang="en-US" sz="2600" dirty="0" err="1">
                <a:solidFill>
                  <a:schemeClr val="accent2"/>
                </a:solidFill>
              </a:rPr>
              <a:t>durante</a:t>
            </a:r>
            <a:r>
              <a:rPr lang="en-US" sz="2600" dirty="0">
                <a:solidFill>
                  <a:schemeClr val="accent2"/>
                </a:solidFill>
              </a:rPr>
              <a:t> </a:t>
            </a:r>
            <a:r>
              <a:rPr lang="en-US" sz="2600" dirty="0" err="1">
                <a:solidFill>
                  <a:schemeClr val="accent2"/>
                </a:solidFill>
              </a:rPr>
              <a:t>el</a:t>
            </a:r>
            <a:r>
              <a:rPr lang="en-US" sz="2600" dirty="0">
                <a:solidFill>
                  <a:schemeClr val="accent2"/>
                </a:solidFill>
              </a:rPr>
              <a:t> </a:t>
            </a:r>
            <a:r>
              <a:rPr lang="en-US" sz="2600" dirty="0" err="1">
                <a:solidFill>
                  <a:schemeClr val="accent2"/>
                </a:solidFill>
              </a:rPr>
              <a:t>proceso</a:t>
            </a:r>
            <a:r>
              <a:rPr lang="en-US" sz="2600" dirty="0">
                <a:solidFill>
                  <a:schemeClr val="accent2"/>
                </a:solidFill>
              </a:rPr>
              <a:t>.</a:t>
            </a:r>
          </a:p>
          <a:p>
            <a:pPr lvl="1"/>
            <a:r>
              <a:rPr lang="en-US" u="sng" dirty="0" err="1">
                <a:solidFill>
                  <a:schemeClr val="accent2"/>
                </a:solidFill>
              </a:rPr>
              <a:t>Administrador</a:t>
            </a:r>
            <a:r>
              <a:rPr lang="en-US" u="sng" dirty="0">
                <a:solidFill>
                  <a:schemeClr val="accent2"/>
                </a:solidFill>
              </a:rPr>
              <a:t> de </a:t>
            </a:r>
            <a:r>
              <a:rPr lang="en-US" u="sng" dirty="0" err="1">
                <a:solidFill>
                  <a:schemeClr val="accent2"/>
                </a:solidFill>
              </a:rPr>
              <a:t>Materiales</a:t>
            </a:r>
            <a:r>
              <a:rPr lang="en-US" u="sng" dirty="0">
                <a:solidFill>
                  <a:schemeClr val="accent2"/>
                </a:solidFill>
              </a:rPr>
              <a:t>:</a:t>
            </a:r>
            <a:r>
              <a:rPr lang="en-US" dirty="0">
                <a:solidFill>
                  <a:schemeClr val="accent2"/>
                </a:solidFill>
              </a:rPr>
              <a:t> </a:t>
            </a:r>
            <a:r>
              <a:rPr lang="en-US" dirty="0" err="1">
                <a:solidFill>
                  <a:schemeClr val="accent2"/>
                </a:solidFill>
              </a:rPr>
              <a:t>recopila</a:t>
            </a:r>
            <a:r>
              <a:rPr lang="en-US" dirty="0">
                <a:solidFill>
                  <a:schemeClr val="accent2"/>
                </a:solidFill>
              </a:rPr>
              <a:t> </a:t>
            </a:r>
            <a:r>
              <a:rPr lang="en-US" dirty="0" err="1">
                <a:solidFill>
                  <a:schemeClr val="accent2"/>
                </a:solidFill>
              </a:rPr>
              <a:t>materiales</a:t>
            </a:r>
            <a:endParaRPr lang="en-US" dirty="0">
              <a:solidFill>
                <a:schemeClr val="accent2"/>
              </a:solidFill>
            </a:endParaRPr>
          </a:p>
          <a:p>
            <a:pPr lvl="1"/>
            <a:r>
              <a:rPr lang="en-US" u="sng" dirty="0" err="1">
                <a:solidFill>
                  <a:schemeClr val="accent2"/>
                </a:solidFill>
              </a:rPr>
              <a:t>Banquero</a:t>
            </a:r>
            <a:r>
              <a:rPr lang="en-US" u="sng" dirty="0">
                <a:solidFill>
                  <a:schemeClr val="accent2"/>
                </a:solidFill>
              </a:rPr>
              <a:t>:</a:t>
            </a:r>
            <a:r>
              <a:rPr lang="en-US" dirty="0">
                <a:solidFill>
                  <a:schemeClr val="accent2"/>
                </a:solidFill>
              </a:rPr>
              <a:t> </a:t>
            </a:r>
            <a:r>
              <a:rPr lang="en-US" dirty="0" err="1">
                <a:solidFill>
                  <a:schemeClr val="accent2"/>
                </a:solidFill>
              </a:rPr>
              <a:t>maneja</a:t>
            </a:r>
            <a:r>
              <a:rPr lang="en-US" dirty="0">
                <a:solidFill>
                  <a:schemeClr val="accent2"/>
                </a:solidFill>
              </a:rPr>
              <a:t> </a:t>
            </a:r>
            <a:r>
              <a:rPr lang="en-US" dirty="0" err="1">
                <a:solidFill>
                  <a:schemeClr val="accent2"/>
                </a:solidFill>
              </a:rPr>
              <a:t>los</a:t>
            </a:r>
            <a:r>
              <a:rPr lang="en-US" dirty="0">
                <a:solidFill>
                  <a:schemeClr val="accent2"/>
                </a:solidFill>
              </a:rPr>
              <a:t> </a:t>
            </a:r>
            <a:r>
              <a:rPr lang="en-US" dirty="0" err="1">
                <a:solidFill>
                  <a:schemeClr val="accent2"/>
                </a:solidFill>
              </a:rPr>
              <a:t>contadores</a:t>
            </a:r>
            <a:endParaRPr lang="en-US" dirty="0">
              <a:solidFill>
                <a:schemeClr val="accent2"/>
              </a:solidFill>
            </a:endParaRPr>
          </a:p>
          <a:p>
            <a:pPr lvl="1"/>
            <a:r>
              <a:rPr lang="en-US" u="sng" dirty="0">
                <a:solidFill>
                  <a:schemeClr val="accent2"/>
                </a:solidFill>
              </a:rPr>
              <a:t>Jefe de </a:t>
            </a:r>
            <a:r>
              <a:rPr lang="en-US" u="sng" dirty="0" err="1">
                <a:solidFill>
                  <a:schemeClr val="accent2"/>
                </a:solidFill>
              </a:rPr>
              <a:t>Ingenieros</a:t>
            </a:r>
            <a:r>
              <a:rPr lang="en-US" u="sng" dirty="0">
                <a:solidFill>
                  <a:schemeClr val="accent2"/>
                </a:solidFill>
              </a:rPr>
              <a:t>:</a:t>
            </a:r>
            <a:r>
              <a:rPr lang="en-US" dirty="0">
                <a:solidFill>
                  <a:schemeClr val="accent2"/>
                </a:solidFill>
              </a:rPr>
              <a:t> </a:t>
            </a:r>
            <a:r>
              <a:rPr lang="en-US" dirty="0" err="1">
                <a:solidFill>
                  <a:srgbClr val="F16038"/>
                </a:solidFill>
              </a:rPr>
              <a:t>asegura</a:t>
            </a:r>
            <a:r>
              <a:rPr lang="en-US" dirty="0">
                <a:solidFill>
                  <a:srgbClr val="F16038"/>
                </a:solidFill>
              </a:rPr>
              <a:t> que </a:t>
            </a:r>
            <a:r>
              <a:rPr lang="en-US" dirty="0" err="1">
                <a:solidFill>
                  <a:srgbClr val="F16038"/>
                </a:solidFill>
              </a:rPr>
              <a:t>el</a:t>
            </a:r>
            <a:r>
              <a:rPr lang="en-US" dirty="0">
                <a:solidFill>
                  <a:srgbClr val="F16038"/>
                </a:solidFill>
              </a:rPr>
              <a:t> </a:t>
            </a:r>
            <a:r>
              <a:rPr lang="en-US" dirty="0" err="1">
                <a:solidFill>
                  <a:srgbClr val="F16038"/>
                </a:solidFill>
              </a:rPr>
              <a:t>puente</a:t>
            </a:r>
            <a:r>
              <a:rPr lang="en-US" dirty="0">
                <a:solidFill>
                  <a:srgbClr val="F16038"/>
                </a:solidFill>
              </a:rPr>
              <a:t> </a:t>
            </a:r>
            <a:r>
              <a:rPr lang="en-US" dirty="0" err="1">
                <a:solidFill>
                  <a:srgbClr val="F16038"/>
                </a:solidFill>
              </a:rPr>
              <a:t>soporte</a:t>
            </a:r>
            <a:r>
              <a:rPr lang="en-US" dirty="0">
                <a:solidFill>
                  <a:srgbClr val="F16038"/>
                </a:solidFill>
              </a:rPr>
              <a:t> </a:t>
            </a:r>
            <a:r>
              <a:rPr lang="en-US" dirty="0" err="1">
                <a:solidFill>
                  <a:srgbClr val="F16038"/>
                </a:solidFill>
              </a:rPr>
              <a:t>el</a:t>
            </a:r>
            <a:r>
              <a:rPr lang="en-US" dirty="0">
                <a:solidFill>
                  <a:srgbClr val="F16038"/>
                </a:solidFill>
              </a:rPr>
              <a:t> peso del </a:t>
            </a:r>
            <a:r>
              <a:rPr lang="en-US" dirty="0" err="1">
                <a:solidFill>
                  <a:srgbClr val="F16038"/>
                </a:solidFill>
              </a:rPr>
              <a:t>vagón</a:t>
            </a:r>
            <a:r>
              <a:rPr lang="en-US" dirty="0">
                <a:solidFill>
                  <a:srgbClr val="F16038"/>
                </a:solidFill>
              </a:rPr>
              <a:t> y </a:t>
            </a:r>
            <a:r>
              <a:rPr lang="en-US" dirty="0" err="1">
                <a:solidFill>
                  <a:srgbClr val="F16038"/>
                </a:solidFill>
              </a:rPr>
              <a:t>el</a:t>
            </a:r>
            <a:r>
              <a:rPr lang="en-US" dirty="0">
                <a:solidFill>
                  <a:srgbClr val="F16038"/>
                </a:solidFill>
              </a:rPr>
              <a:t> carreta</a:t>
            </a:r>
          </a:p>
          <a:p>
            <a:pPr lvl="1"/>
            <a:r>
              <a:rPr lang="en-US" u="sng" dirty="0" err="1">
                <a:solidFill>
                  <a:schemeClr val="accent2"/>
                </a:solidFill>
              </a:rPr>
              <a:t>Gerente</a:t>
            </a:r>
            <a:r>
              <a:rPr lang="en-US" u="sng" dirty="0">
                <a:solidFill>
                  <a:schemeClr val="accent2"/>
                </a:solidFill>
              </a:rPr>
              <a:t> de Control de Calidad:</a:t>
            </a:r>
            <a:r>
              <a:rPr lang="en-US" dirty="0">
                <a:solidFill>
                  <a:schemeClr val="accent2"/>
                </a:solidFill>
              </a:rPr>
              <a:t> </a:t>
            </a:r>
            <a:r>
              <a:rPr lang="en-US" dirty="0" err="1">
                <a:solidFill>
                  <a:schemeClr val="accent2"/>
                </a:solidFill>
              </a:rPr>
              <a:t>haga</a:t>
            </a:r>
            <a:r>
              <a:rPr lang="en-US" dirty="0">
                <a:solidFill>
                  <a:schemeClr val="accent2"/>
                </a:solidFill>
              </a:rPr>
              <a:t> </a:t>
            </a:r>
            <a:r>
              <a:rPr lang="en-US" dirty="0" err="1">
                <a:solidFill>
                  <a:schemeClr val="accent2"/>
                </a:solidFill>
              </a:rPr>
              <a:t>coincidir</a:t>
            </a:r>
            <a:r>
              <a:rPr lang="en-US" dirty="0">
                <a:solidFill>
                  <a:schemeClr val="accent2"/>
                </a:solidFill>
              </a:rPr>
              <a:t> </a:t>
            </a:r>
            <a:r>
              <a:rPr lang="en-US" dirty="0" err="1">
                <a:solidFill>
                  <a:schemeClr val="accent2"/>
                </a:solidFill>
              </a:rPr>
              <a:t>el</a:t>
            </a:r>
            <a:r>
              <a:rPr lang="en-US" dirty="0">
                <a:solidFill>
                  <a:schemeClr val="accent2"/>
                </a:solidFill>
              </a:rPr>
              <a:t> </a:t>
            </a:r>
            <a:r>
              <a:rPr lang="en-US" dirty="0" err="1">
                <a:solidFill>
                  <a:schemeClr val="accent2"/>
                </a:solidFill>
              </a:rPr>
              <a:t>diseño</a:t>
            </a:r>
            <a:r>
              <a:rPr lang="en-US" dirty="0">
                <a:solidFill>
                  <a:schemeClr val="accent2"/>
                </a:solidFill>
              </a:rPr>
              <a:t> con </a:t>
            </a:r>
            <a:r>
              <a:rPr lang="en-US" dirty="0" err="1">
                <a:solidFill>
                  <a:schemeClr val="accent2"/>
                </a:solidFill>
              </a:rPr>
              <a:t>el</a:t>
            </a:r>
            <a:r>
              <a:rPr lang="en-US" dirty="0">
                <a:solidFill>
                  <a:schemeClr val="accent2"/>
                </a:solidFill>
              </a:rPr>
              <a:t> </a:t>
            </a:r>
            <a:r>
              <a:rPr lang="en-US" dirty="0" err="1">
                <a:solidFill>
                  <a:schemeClr val="accent2"/>
                </a:solidFill>
              </a:rPr>
              <a:t>prototipo</a:t>
            </a:r>
            <a:endParaRPr lang="en-US" dirty="0">
              <a:solidFill>
                <a:schemeClr val="accent2"/>
              </a:solidFill>
            </a:endParaRPr>
          </a:p>
          <a:p>
            <a:pPr lvl="1"/>
            <a:endParaRPr lang="en-US" dirty="0">
              <a:solidFill>
                <a:srgbClr val="000000"/>
              </a:solidFill>
            </a:endParaRPr>
          </a:p>
          <a:p>
            <a:endParaRPr lang="en-US" dirty="0"/>
          </a:p>
        </p:txBody>
      </p:sp>
      <p:grpSp>
        <p:nvGrpSpPr>
          <p:cNvPr id="11" name="Group 10">
            <a:extLst>
              <a:ext uri="{FF2B5EF4-FFF2-40B4-BE49-F238E27FC236}">
                <a16:creationId xmlns:a16="http://schemas.microsoft.com/office/drawing/2014/main" id="{E5DFC916-4CCC-2195-C244-7238E4B07078}"/>
              </a:ext>
            </a:extLst>
          </p:cNvPr>
          <p:cNvGrpSpPr/>
          <p:nvPr/>
        </p:nvGrpSpPr>
        <p:grpSpPr>
          <a:xfrm>
            <a:off x="269681" y="4915981"/>
            <a:ext cx="7385041" cy="1942019"/>
            <a:chOff x="269681" y="4915981"/>
            <a:chExt cx="7385041" cy="1942019"/>
          </a:xfrm>
        </p:grpSpPr>
        <p:grpSp>
          <p:nvGrpSpPr>
            <p:cNvPr id="12" name="Group 11">
              <a:extLst>
                <a:ext uri="{FF2B5EF4-FFF2-40B4-BE49-F238E27FC236}">
                  <a16:creationId xmlns:a16="http://schemas.microsoft.com/office/drawing/2014/main" id="{BBDD7F7E-B3ED-419D-F564-691DB77940B9}"/>
                </a:ext>
              </a:extLst>
            </p:cNvPr>
            <p:cNvGrpSpPr/>
            <p:nvPr/>
          </p:nvGrpSpPr>
          <p:grpSpPr>
            <a:xfrm>
              <a:off x="269681" y="5096657"/>
              <a:ext cx="1222014" cy="1761343"/>
              <a:chOff x="0" y="2557805"/>
              <a:chExt cx="972980" cy="1389970"/>
            </a:xfrm>
            <a:solidFill>
              <a:srgbClr val="70417F"/>
            </a:solidFill>
          </p:grpSpPr>
          <p:sp>
            <p:nvSpPr>
              <p:cNvPr id="16" name="Arrow: Chevron 15">
                <a:extLst>
                  <a:ext uri="{FF2B5EF4-FFF2-40B4-BE49-F238E27FC236}">
                    <a16:creationId xmlns:a16="http://schemas.microsoft.com/office/drawing/2014/main" id="{C1A7B502-52E8-4E5A-CDD9-7487D15451FE}"/>
                  </a:ext>
                </a:extLst>
              </p:cNvPr>
              <p:cNvSpPr/>
              <p:nvPr/>
            </p:nvSpPr>
            <p:spPr>
              <a:xfrm rot="5400000">
                <a:off x="-208495" y="2766300"/>
                <a:ext cx="1389970" cy="972979"/>
              </a:xfrm>
              <a:prstGeom prst="chevron">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7" name="Arrow: Chevron 4">
                <a:extLst>
                  <a:ext uri="{FF2B5EF4-FFF2-40B4-BE49-F238E27FC236}">
                    <a16:creationId xmlns:a16="http://schemas.microsoft.com/office/drawing/2014/main" id="{4BC6EB5B-8535-8628-653A-FBF90545E44C}"/>
                  </a:ext>
                </a:extLst>
              </p:cNvPr>
              <p:cNvSpPr txBox="1"/>
              <p:nvPr/>
            </p:nvSpPr>
            <p:spPr>
              <a:xfrm>
                <a:off x="1" y="3044295"/>
                <a:ext cx="972979" cy="3851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Plan</a:t>
                </a:r>
              </a:p>
            </p:txBody>
          </p:sp>
        </p:grpSp>
        <p:grpSp>
          <p:nvGrpSpPr>
            <p:cNvPr id="13" name="Group 12">
              <a:extLst>
                <a:ext uri="{FF2B5EF4-FFF2-40B4-BE49-F238E27FC236}">
                  <a16:creationId xmlns:a16="http://schemas.microsoft.com/office/drawing/2014/main" id="{42C794A9-6DD6-7D85-C51C-FC4C425015B0}"/>
                </a:ext>
              </a:extLst>
            </p:cNvPr>
            <p:cNvGrpSpPr/>
            <p:nvPr/>
          </p:nvGrpSpPr>
          <p:grpSpPr>
            <a:xfrm>
              <a:off x="1498519" y="4915981"/>
              <a:ext cx="6156203" cy="1412544"/>
              <a:chOff x="972979" y="2622419"/>
              <a:chExt cx="5251011" cy="893135"/>
            </a:xfrm>
          </p:grpSpPr>
          <p:sp>
            <p:nvSpPr>
              <p:cNvPr id="14" name="Rectangle: Top Corners Rounded 13">
                <a:extLst>
                  <a:ext uri="{FF2B5EF4-FFF2-40B4-BE49-F238E27FC236}">
                    <a16:creationId xmlns:a16="http://schemas.microsoft.com/office/drawing/2014/main" id="{69839714-FDE2-1114-4951-066C399F8FC9}"/>
                  </a:ext>
                </a:extLst>
              </p:cNvPr>
              <p:cNvSpPr/>
              <p:nvPr/>
            </p:nvSpPr>
            <p:spPr>
              <a:xfrm rot="5400000">
                <a:off x="3134294" y="575779"/>
                <a:ext cx="724189" cy="5046820"/>
              </a:xfrm>
              <a:prstGeom prst="round2SameRect">
                <a:avLst/>
              </a:prstGeom>
              <a:noFill/>
              <a:ln w="12700" cap="flat" cmpd="sng" algn="ctr">
                <a:solidFill>
                  <a:srgbClr val="70417F"/>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Rectangle: Top Corners Rounded 4">
                <a:extLst>
                  <a:ext uri="{FF2B5EF4-FFF2-40B4-BE49-F238E27FC236}">
                    <a16:creationId xmlns:a16="http://schemas.microsoft.com/office/drawing/2014/main" id="{4AD763A0-8216-5157-3D77-8BC150F09EF9}"/>
                  </a:ext>
                </a:extLst>
              </p:cNvPr>
              <p:cNvSpPr txBox="1"/>
              <p:nvPr/>
            </p:nvSpPr>
            <p:spPr>
              <a:xfrm>
                <a:off x="1002080" y="2622419"/>
                <a:ext cx="5221910" cy="893135"/>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US" sz="2000" kern="1200">
                  <a:solidFill>
                    <a:sysClr val="windowText" lastClr="000000">
                      <a:hueOff val="0"/>
                      <a:satOff val="0"/>
                      <a:lumOff val="0"/>
                      <a:alphaOff val="0"/>
                    </a:sysClr>
                  </a:solidFill>
                  <a:latin typeface="Arial" panose="020B0604020202020204" pitchFamily="34" charset="0"/>
                  <a:cs typeface="Arial" panose="020B0604020202020204" pitchFamily="34" charset="0"/>
                </a:endParaRP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Think of an idea to share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Piensa</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en</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una</a:t>
                </a:r>
                <a:r>
                  <a:rPr lang="en-US" sz="1600">
                    <a:solidFill>
                      <a:schemeClr val="accent2"/>
                    </a:solidFill>
                    <a:latin typeface="Arial" panose="020B0604020202020204" pitchFamily="34" charset="0"/>
                    <a:cs typeface="Arial" panose="020B0604020202020204" pitchFamily="34" charset="0"/>
                  </a:rPr>
                  <a:t> idea para </a:t>
                </a:r>
                <a:r>
                  <a:rPr lang="en-US" sz="1600" err="1">
                    <a:solidFill>
                      <a:schemeClr val="accent2"/>
                    </a:solidFill>
                    <a:latin typeface="Arial" panose="020B0604020202020204" pitchFamily="34" charset="0"/>
                    <a:cs typeface="Arial" panose="020B0604020202020204" pitchFamily="34" charset="0"/>
                  </a:rPr>
                  <a:t>compartir</a:t>
                </a:r>
                <a:r>
                  <a:rPr lang="en-US" sz="1600">
                    <a:solidFill>
                      <a:schemeClr val="accent2"/>
                    </a:solidFill>
                    <a:latin typeface="Arial" panose="020B0604020202020204" pitchFamily="34" charset="0"/>
                    <a:cs typeface="Arial" panose="020B0604020202020204" pitchFamily="34" charset="0"/>
                  </a:rPr>
                  <a:t>)</a:t>
                </a: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Select a group idea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Seleccione</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una</a:t>
                </a:r>
                <a:r>
                  <a:rPr lang="en-US" sz="1600">
                    <a:solidFill>
                      <a:schemeClr val="accent2"/>
                    </a:solidFill>
                    <a:latin typeface="Arial" panose="020B0604020202020204" pitchFamily="34" charset="0"/>
                    <a:cs typeface="Arial" panose="020B0604020202020204" pitchFamily="34" charset="0"/>
                  </a:rPr>
                  <a:t> idea de </a:t>
                </a:r>
                <a:r>
                  <a:rPr lang="en-US" sz="1600" err="1">
                    <a:solidFill>
                      <a:schemeClr val="accent2"/>
                    </a:solidFill>
                    <a:latin typeface="Arial" panose="020B0604020202020204" pitchFamily="34" charset="0"/>
                    <a:cs typeface="Arial" panose="020B0604020202020204" pitchFamily="34" charset="0"/>
                  </a:rPr>
                  <a:t>grupo</a:t>
                </a:r>
                <a:r>
                  <a:rPr lang="en-US" sz="1600">
                    <a:solidFill>
                      <a:schemeClr val="accent2"/>
                    </a:solidFill>
                    <a:latin typeface="Arial" panose="020B0604020202020204" pitchFamily="34" charset="0"/>
                    <a:cs typeface="Arial" panose="020B0604020202020204" pitchFamily="34" charset="0"/>
                  </a:rPr>
                  <a:t>)</a:t>
                </a: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Gather materials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Reunir</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materiales</a:t>
                </a:r>
                <a:r>
                  <a:rPr lang="en-US" sz="1600">
                    <a:solidFill>
                      <a:schemeClr val="accent2"/>
                    </a:solidFill>
                    <a:latin typeface="Arial" panose="020B0604020202020204" pitchFamily="34" charset="0"/>
                    <a:cs typeface="Arial" panose="020B0604020202020204" pitchFamily="34" charset="0"/>
                  </a:rPr>
                  <a:t>)</a:t>
                </a:r>
              </a:p>
              <a:p>
                <a:pPr marL="114300" lvl="1" indent="-114300" algn="l" defTabSz="622300">
                  <a:lnSpc>
                    <a:spcPct val="90000"/>
                  </a:lnSpc>
                  <a:spcBef>
                    <a:spcPct val="0"/>
                  </a:spcBef>
                  <a:spcAft>
                    <a:spcPct val="15000"/>
                  </a:spcAft>
                  <a:buChar char="•"/>
                </a:pPr>
                <a:endParaRPr lang="en-US" sz="2000" kern="1200">
                  <a:solidFill>
                    <a:sysClr val="windowText" lastClr="000000">
                      <a:hueOff val="0"/>
                      <a:satOff val="0"/>
                      <a:lumOff val="0"/>
                      <a:alphaOff val="0"/>
                    </a:sys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0359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latin typeface="Arial"/>
                <a:cs typeface="Arial"/>
              </a:rPr>
              <a:t>Team Member Responsibilities (Grades 3, 7-8)</a:t>
            </a:r>
            <a:br>
              <a:rPr lang="en-US" dirty="0"/>
            </a:br>
            <a:r>
              <a:rPr lang="en-US" dirty="0">
                <a:solidFill>
                  <a:schemeClr val="accent2"/>
                </a:solidFill>
                <a:latin typeface="Arial"/>
                <a:cs typeface="Arial"/>
              </a:rPr>
              <a:t>(</a:t>
            </a:r>
            <a:r>
              <a:rPr lang="en-US" dirty="0" err="1">
                <a:solidFill>
                  <a:schemeClr val="accent2"/>
                </a:solidFill>
                <a:latin typeface="Arial"/>
                <a:cs typeface="Arial"/>
              </a:rPr>
              <a:t>Responsabilidades</a:t>
            </a:r>
            <a:r>
              <a:rPr lang="en-US" dirty="0">
                <a:solidFill>
                  <a:schemeClr val="accent2"/>
                </a:solidFill>
                <a:latin typeface="Arial"/>
                <a:cs typeface="Arial"/>
              </a:rPr>
              <a:t> de </a:t>
            </a:r>
            <a:r>
              <a:rPr lang="en-US" dirty="0" err="1">
                <a:solidFill>
                  <a:schemeClr val="accent2"/>
                </a:solidFill>
                <a:latin typeface="Arial"/>
                <a:cs typeface="Arial"/>
              </a:rPr>
              <a:t>los</a:t>
            </a:r>
            <a:r>
              <a:rPr lang="en-US" dirty="0">
                <a:solidFill>
                  <a:schemeClr val="accent2"/>
                </a:solidFill>
                <a:latin typeface="Arial"/>
                <a:cs typeface="Arial"/>
              </a:rPr>
              <a:t> </a:t>
            </a:r>
            <a:r>
              <a:rPr lang="en-US" dirty="0" err="1">
                <a:solidFill>
                  <a:schemeClr val="accent2"/>
                </a:solidFill>
                <a:latin typeface="Arial"/>
                <a:cs typeface="Arial"/>
              </a:rPr>
              <a:t>Miembros</a:t>
            </a:r>
            <a:r>
              <a:rPr lang="en-US" dirty="0">
                <a:solidFill>
                  <a:schemeClr val="accent2"/>
                </a:solidFill>
                <a:latin typeface="Arial"/>
                <a:cs typeface="Arial"/>
              </a:rPr>
              <a:t> del </a:t>
            </a:r>
            <a:r>
              <a:rPr lang="en-US" dirty="0" err="1">
                <a:solidFill>
                  <a:schemeClr val="accent2"/>
                </a:solidFill>
                <a:latin typeface="Arial"/>
                <a:cs typeface="Arial"/>
              </a:rPr>
              <a:t>Equipo</a:t>
            </a:r>
            <a:r>
              <a:rPr lang="en-US" dirty="0">
                <a:solidFill>
                  <a:schemeClr val="accent2"/>
                </a:solidFill>
                <a:latin typeface="Arial"/>
                <a:cs typeface="Arial"/>
              </a:rPr>
              <a:t>)</a:t>
            </a:r>
          </a:p>
        </p:txBody>
      </p:sp>
      <p:grpSp>
        <p:nvGrpSpPr>
          <p:cNvPr id="11" name="Group 10">
            <a:extLst>
              <a:ext uri="{FF2B5EF4-FFF2-40B4-BE49-F238E27FC236}">
                <a16:creationId xmlns:a16="http://schemas.microsoft.com/office/drawing/2014/main" id="{E5DFC916-4CCC-2195-C244-7238E4B07078}"/>
              </a:ext>
            </a:extLst>
          </p:cNvPr>
          <p:cNvGrpSpPr/>
          <p:nvPr/>
        </p:nvGrpSpPr>
        <p:grpSpPr>
          <a:xfrm>
            <a:off x="269681" y="4915981"/>
            <a:ext cx="7385041" cy="1942019"/>
            <a:chOff x="269681" y="4915981"/>
            <a:chExt cx="7385041" cy="1942019"/>
          </a:xfrm>
        </p:grpSpPr>
        <p:grpSp>
          <p:nvGrpSpPr>
            <p:cNvPr id="12" name="Group 11">
              <a:extLst>
                <a:ext uri="{FF2B5EF4-FFF2-40B4-BE49-F238E27FC236}">
                  <a16:creationId xmlns:a16="http://schemas.microsoft.com/office/drawing/2014/main" id="{BBDD7F7E-B3ED-419D-F564-691DB77940B9}"/>
                </a:ext>
              </a:extLst>
            </p:cNvPr>
            <p:cNvGrpSpPr/>
            <p:nvPr/>
          </p:nvGrpSpPr>
          <p:grpSpPr>
            <a:xfrm>
              <a:off x="269681" y="5096657"/>
              <a:ext cx="1222014" cy="1761343"/>
              <a:chOff x="0" y="2557805"/>
              <a:chExt cx="972980" cy="1389970"/>
            </a:xfrm>
            <a:solidFill>
              <a:srgbClr val="70417F"/>
            </a:solidFill>
          </p:grpSpPr>
          <p:sp>
            <p:nvSpPr>
              <p:cNvPr id="16" name="Arrow: Chevron 15">
                <a:extLst>
                  <a:ext uri="{FF2B5EF4-FFF2-40B4-BE49-F238E27FC236}">
                    <a16:creationId xmlns:a16="http://schemas.microsoft.com/office/drawing/2014/main" id="{C1A7B502-52E8-4E5A-CDD9-7487D15451FE}"/>
                  </a:ext>
                </a:extLst>
              </p:cNvPr>
              <p:cNvSpPr/>
              <p:nvPr/>
            </p:nvSpPr>
            <p:spPr>
              <a:xfrm rot="5400000">
                <a:off x="-208495" y="2766300"/>
                <a:ext cx="1389970" cy="972979"/>
              </a:xfrm>
              <a:prstGeom prst="chevron">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7" name="Arrow: Chevron 4">
                <a:extLst>
                  <a:ext uri="{FF2B5EF4-FFF2-40B4-BE49-F238E27FC236}">
                    <a16:creationId xmlns:a16="http://schemas.microsoft.com/office/drawing/2014/main" id="{4BC6EB5B-8535-8628-653A-FBF90545E44C}"/>
                  </a:ext>
                </a:extLst>
              </p:cNvPr>
              <p:cNvSpPr txBox="1"/>
              <p:nvPr/>
            </p:nvSpPr>
            <p:spPr>
              <a:xfrm>
                <a:off x="1" y="3044295"/>
                <a:ext cx="972979" cy="3851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Plan</a:t>
                </a:r>
              </a:p>
            </p:txBody>
          </p:sp>
        </p:grpSp>
        <p:grpSp>
          <p:nvGrpSpPr>
            <p:cNvPr id="13" name="Group 12">
              <a:extLst>
                <a:ext uri="{FF2B5EF4-FFF2-40B4-BE49-F238E27FC236}">
                  <a16:creationId xmlns:a16="http://schemas.microsoft.com/office/drawing/2014/main" id="{42C794A9-6DD6-7D85-C51C-FC4C425015B0}"/>
                </a:ext>
              </a:extLst>
            </p:cNvPr>
            <p:cNvGrpSpPr/>
            <p:nvPr/>
          </p:nvGrpSpPr>
          <p:grpSpPr>
            <a:xfrm>
              <a:off x="1498519" y="4915981"/>
              <a:ext cx="6156203" cy="1412544"/>
              <a:chOff x="972979" y="2622419"/>
              <a:chExt cx="5251011" cy="893135"/>
            </a:xfrm>
          </p:grpSpPr>
          <p:sp>
            <p:nvSpPr>
              <p:cNvPr id="14" name="Rectangle: Top Corners Rounded 13">
                <a:extLst>
                  <a:ext uri="{FF2B5EF4-FFF2-40B4-BE49-F238E27FC236}">
                    <a16:creationId xmlns:a16="http://schemas.microsoft.com/office/drawing/2014/main" id="{69839714-FDE2-1114-4951-066C399F8FC9}"/>
                  </a:ext>
                </a:extLst>
              </p:cNvPr>
              <p:cNvSpPr/>
              <p:nvPr/>
            </p:nvSpPr>
            <p:spPr>
              <a:xfrm rot="5400000">
                <a:off x="3134294" y="575779"/>
                <a:ext cx="724189" cy="5046820"/>
              </a:xfrm>
              <a:prstGeom prst="round2SameRect">
                <a:avLst/>
              </a:prstGeom>
              <a:noFill/>
              <a:ln w="12700" cap="flat" cmpd="sng" algn="ctr">
                <a:solidFill>
                  <a:srgbClr val="70417F"/>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Rectangle: Top Corners Rounded 4">
                <a:extLst>
                  <a:ext uri="{FF2B5EF4-FFF2-40B4-BE49-F238E27FC236}">
                    <a16:creationId xmlns:a16="http://schemas.microsoft.com/office/drawing/2014/main" id="{4AD763A0-8216-5157-3D77-8BC150F09EF9}"/>
                  </a:ext>
                </a:extLst>
              </p:cNvPr>
              <p:cNvSpPr txBox="1"/>
              <p:nvPr/>
            </p:nvSpPr>
            <p:spPr>
              <a:xfrm>
                <a:off x="1002080" y="2622419"/>
                <a:ext cx="5221910" cy="893135"/>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US" sz="2000" kern="1200">
                  <a:solidFill>
                    <a:sysClr val="windowText" lastClr="000000">
                      <a:hueOff val="0"/>
                      <a:satOff val="0"/>
                      <a:lumOff val="0"/>
                      <a:alphaOff val="0"/>
                    </a:sysClr>
                  </a:solidFill>
                  <a:latin typeface="Arial" panose="020B0604020202020204" pitchFamily="34" charset="0"/>
                  <a:cs typeface="Arial" panose="020B0604020202020204" pitchFamily="34" charset="0"/>
                </a:endParaRP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Think of an idea to share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Piensa</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en</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una</a:t>
                </a:r>
                <a:r>
                  <a:rPr lang="en-US" sz="1600">
                    <a:solidFill>
                      <a:schemeClr val="accent2"/>
                    </a:solidFill>
                    <a:latin typeface="Arial" panose="020B0604020202020204" pitchFamily="34" charset="0"/>
                    <a:cs typeface="Arial" panose="020B0604020202020204" pitchFamily="34" charset="0"/>
                  </a:rPr>
                  <a:t> idea para </a:t>
                </a:r>
                <a:r>
                  <a:rPr lang="en-US" sz="1600" err="1">
                    <a:solidFill>
                      <a:schemeClr val="accent2"/>
                    </a:solidFill>
                    <a:latin typeface="Arial" panose="020B0604020202020204" pitchFamily="34" charset="0"/>
                    <a:cs typeface="Arial" panose="020B0604020202020204" pitchFamily="34" charset="0"/>
                  </a:rPr>
                  <a:t>compartir</a:t>
                </a:r>
                <a:r>
                  <a:rPr lang="en-US" sz="1600">
                    <a:solidFill>
                      <a:schemeClr val="accent2"/>
                    </a:solidFill>
                    <a:latin typeface="Arial" panose="020B0604020202020204" pitchFamily="34" charset="0"/>
                    <a:cs typeface="Arial" panose="020B0604020202020204" pitchFamily="34" charset="0"/>
                  </a:rPr>
                  <a:t>)</a:t>
                </a: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Select a group idea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Seleccione</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una</a:t>
                </a:r>
                <a:r>
                  <a:rPr lang="en-US" sz="1600">
                    <a:solidFill>
                      <a:schemeClr val="accent2"/>
                    </a:solidFill>
                    <a:latin typeface="Arial" panose="020B0604020202020204" pitchFamily="34" charset="0"/>
                    <a:cs typeface="Arial" panose="020B0604020202020204" pitchFamily="34" charset="0"/>
                  </a:rPr>
                  <a:t> idea de </a:t>
                </a:r>
                <a:r>
                  <a:rPr lang="en-US" sz="1600" err="1">
                    <a:solidFill>
                      <a:schemeClr val="accent2"/>
                    </a:solidFill>
                    <a:latin typeface="Arial" panose="020B0604020202020204" pitchFamily="34" charset="0"/>
                    <a:cs typeface="Arial" panose="020B0604020202020204" pitchFamily="34" charset="0"/>
                  </a:rPr>
                  <a:t>grupo</a:t>
                </a:r>
                <a:r>
                  <a:rPr lang="en-US" sz="1600">
                    <a:solidFill>
                      <a:schemeClr val="accent2"/>
                    </a:solidFill>
                    <a:latin typeface="Arial" panose="020B0604020202020204" pitchFamily="34" charset="0"/>
                    <a:cs typeface="Arial" panose="020B0604020202020204" pitchFamily="34" charset="0"/>
                  </a:rPr>
                  <a:t>)</a:t>
                </a:r>
              </a:p>
              <a:p>
                <a:pPr lvl="0">
                  <a:buChar char="•"/>
                </a:pPr>
                <a:r>
                  <a:rPr lang="en-US" sz="1600">
                    <a:solidFill>
                      <a:sysClr val="windowText" lastClr="000000">
                        <a:hueOff val="0"/>
                        <a:satOff val="0"/>
                        <a:lumOff val="0"/>
                        <a:alphaOff val="0"/>
                      </a:sysClr>
                    </a:solidFill>
                    <a:latin typeface="Arial" panose="020B0604020202020204" pitchFamily="34" charset="0"/>
                    <a:cs typeface="Arial" panose="020B0604020202020204" pitchFamily="34" charset="0"/>
                  </a:rPr>
                  <a:t>Gather materials </a:t>
                </a:r>
                <a:r>
                  <a:rPr lang="en-US" sz="1600">
                    <a:solidFill>
                      <a:schemeClr val="accent2"/>
                    </a:solidFill>
                    <a:latin typeface="Arial" panose="020B0604020202020204" pitchFamily="34" charset="0"/>
                    <a:cs typeface="Arial" panose="020B0604020202020204" pitchFamily="34" charset="0"/>
                  </a:rPr>
                  <a:t>(</a:t>
                </a:r>
                <a:r>
                  <a:rPr lang="en-US" sz="1600" err="1">
                    <a:solidFill>
                      <a:schemeClr val="accent2"/>
                    </a:solidFill>
                    <a:latin typeface="Arial" panose="020B0604020202020204" pitchFamily="34" charset="0"/>
                    <a:cs typeface="Arial" panose="020B0604020202020204" pitchFamily="34" charset="0"/>
                  </a:rPr>
                  <a:t>Reunir</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materiales</a:t>
                </a:r>
                <a:r>
                  <a:rPr lang="en-US" sz="1600">
                    <a:solidFill>
                      <a:schemeClr val="accent2"/>
                    </a:solidFill>
                    <a:latin typeface="Arial" panose="020B0604020202020204" pitchFamily="34" charset="0"/>
                    <a:cs typeface="Arial" panose="020B0604020202020204" pitchFamily="34" charset="0"/>
                  </a:rPr>
                  <a:t>)</a:t>
                </a:r>
              </a:p>
              <a:p>
                <a:pPr marL="114300" lvl="1" indent="-114300" algn="l" defTabSz="622300">
                  <a:lnSpc>
                    <a:spcPct val="90000"/>
                  </a:lnSpc>
                  <a:spcBef>
                    <a:spcPct val="0"/>
                  </a:spcBef>
                  <a:spcAft>
                    <a:spcPct val="15000"/>
                  </a:spcAft>
                  <a:buChar char="•"/>
                </a:pPr>
                <a:endParaRPr lang="en-US" sz="2000" kern="1200">
                  <a:solidFill>
                    <a:sysClr val="windowText" lastClr="000000">
                      <a:hueOff val="0"/>
                      <a:satOff val="0"/>
                      <a:lumOff val="0"/>
                      <a:alphaOff val="0"/>
                    </a:sysClr>
                  </a:solidFill>
                  <a:latin typeface="Arial" panose="020B0604020202020204" pitchFamily="34" charset="0"/>
                  <a:cs typeface="Arial" panose="020B0604020202020204" pitchFamily="34" charset="0"/>
                </a:endParaRPr>
              </a:p>
            </p:txBody>
          </p:sp>
        </p:grpSp>
      </p:grpSp>
      <p:sp>
        <p:nvSpPr>
          <p:cNvPr id="4" name="Content Placeholder 2">
            <a:extLst>
              <a:ext uri="{FF2B5EF4-FFF2-40B4-BE49-F238E27FC236}">
                <a16:creationId xmlns:a16="http://schemas.microsoft.com/office/drawing/2014/main" id="{A38C4820-DD30-80E3-7A5F-5466B6CEEE8C}"/>
              </a:ext>
            </a:extLst>
          </p:cNvPr>
          <p:cNvSpPr>
            <a:spLocks noGrp="1"/>
          </p:cNvSpPr>
          <p:nvPr>
            <p:ph idx="4294967295"/>
          </p:nvPr>
        </p:nvSpPr>
        <p:spPr>
          <a:xfrm>
            <a:off x="613317" y="1761344"/>
            <a:ext cx="10983951" cy="4351338"/>
          </a:xfrm>
        </p:spPr>
        <p:txBody>
          <a:bodyPr vert="horz" lIns="91440" tIns="45720" rIns="91440" bIns="45720" numCol="2" rtlCol="0" anchor="t">
            <a:normAutofit fontScale="92500" lnSpcReduction="10000"/>
          </a:bodyPr>
          <a:lstStyle/>
          <a:p>
            <a:r>
              <a:rPr lang="en-US" sz="2600" dirty="0">
                <a:solidFill>
                  <a:srgbClr val="000000"/>
                </a:solidFill>
              </a:rPr>
              <a:t>Assign responsibilities of each team member during the process.</a:t>
            </a:r>
          </a:p>
          <a:p>
            <a:endParaRPr lang="en-US" sz="2600" dirty="0">
              <a:solidFill>
                <a:srgbClr val="000000"/>
              </a:solidFill>
            </a:endParaRPr>
          </a:p>
          <a:p>
            <a:pPr lvl="1"/>
            <a:r>
              <a:rPr lang="en-US" u="sng" dirty="0">
                <a:solidFill>
                  <a:srgbClr val="000000"/>
                </a:solidFill>
              </a:rPr>
              <a:t>Material Manager:</a:t>
            </a:r>
            <a:r>
              <a:rPr lang="en-US" dirty="0">
                <a:solidFill>
                  <a:srgbClr val="000000"/>
                </a:solidFill>
              </a:rPr>
              <a:t> collects materials</a:t>
            </a:r>
          </a:p>
          <a:p>
            <a:pPr lvl="1"/>
            <a:r>
              <a:rPr lang="en-US" u="sng" dirty="0">
                <a:solidFill>
                  <a:srgbClr val="000000"/>
                </a:solidFill>
              </a:rPr>
              <a:t>Banker:</a:t>
            </a:r>
            <a:r>
              <a:rPr lang="en-US" dirty="0">
                <a:solidFill>
                  <a:srgbClr val="000000"/>
                </a:solidFill>
              </a:rPr>
              <a:t> manages the budget</a:t>
            </a:r>
          </a:p>
          <a:p>
            <a:pPr lvl="1"/>
            <a:r>
              <a:rPr lang="en-US" u="sng" dirty="0">
                <a:solidFill>
                  <a:srgbClr val="000000"/>
                </a:solidFill>
              </a:rPr>
              <a:t>Head Engineer:</a:t>
            </a:r>
            <a:r>
              <a:rPr lang="en-US" dirty="0">
                <a:solidFill>
                  <a:srgbClr val="000000"/>
                </a:solidFill>
              </a:rPr>
              <a:t> ensures the bridge supports the weight of the wagon and cart</a:t>
            </a:r>
          </a:p>
          <a:p>
            <a:pPr lvl="1"/>
            <a:r>
              <a:rPr lang="en-US" u="sng" dirty="0">
                <a:solidFill>
                  <a:srgbClr val="000000"/>
                </a:solidFill>
              </a:rPr>
              <a:t>Quality Control Manager:</a:t>
            </a:r>
            <a:r>
              <a:rPr lang="en-US" dirty="0">
                <a:solidFill>
                  <a:srgbClr val="000000"/>
                </a:solidFill>
              </a:rPr>
              <a:t> match the design to the prototype</a:t>
            </a:r>
          </a:p>
          <a:p>
            <a:pPr marL="457200" lvl="1" indent="0">
              <a:buNone/>
            </a:pPr>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r>
              <a:rPr lang="en-US" sz="2600" dirty="0" err="1">
                <a:solidFill>
                  <a:schemeClr val="accent2"/>
                </a:solidFill>
              </a:rPr>
              <a:t>Asignar</a:t>
            </a:r>
            <a:r>
              <a:rPr lang="en-US" sz="2600" dirty="0">
                <a:solidFill>
                  <a:schemeClr val="accent2"/>
                </a:solidFill>
              </a:rPr>
              <a:t> </a:t>
            </a:r>
            <a:r>
              <a:rPr lang="en-US" sz="2600" dirty="0" err="1">
                <a:solidFill>
                  <a:schemeClr val="accent2"/>
                </a:solidFill>
              </a:rPr>
              <a:t>responsabilidades</a:t>
            </a:r>
            <a:r>
              <a:rPr lang="en-US" sz="2600" dirty="0">
                <a:solidFill>
                  <a:schemeClr val="accent2"/>
                </a:solidFill>
              </a:rPr>
              <a:t> de </a:t>
            </a:r>
            <a:r>
              <a:rPr lang="en-US" sz="2600" dirty="0" err="1">
                <a:solidFill>
                  <a:schemeClr val="accent2"/>
                </a:solidFill>
              </a:rPr>
              <a:t>cada</a:t>
            </a:r>
            <a:r>
              <a:rPr lang="en-US" sz="2600" dirty="0">
                <a:solidFill>
                  <a:schemeClr val="accent2"/>
                </a:solidFill>
              </a:rPr>
              <a:t> </a:t>
            </a:r>
            <a:r>
              <a:rPr lang="en-US" sz="2600" dirty="0" err="1">
                <a:solidFill>
                  <a:schemeClr val="accent2"/>
                </a:solidFill>
              </a:rPr>
              <a:t>miembro</a:t>
            </a:r>
            <a:r>
              <a:rPr lang="en-US" sz="2600" dirty="0">
                <a:solidFill>
                  <a:schemeClr val="accent2"/>
                </a:solidFill>
              </a:rPr>
              <a:t> del </a:t>
            </a:r>
            <a:r>
              <a:rPr lang="en-US" sz="2600" dirty="0" err="1">
                <a:solidFill>
                  <a:schemeClr val="accent2"/>
                </a:solidFill>
              </a:rPr>
              <a:t>equipo</a:t>
            </a:r>
            <a:r>
              <a:rPr lang="en-US" sz="2600" dirty="0">
                <a:solidFill>
                  <a:schemeClr val="accent2"/>
                </a:solidFill>
              </a:rPr>
              <a:t> </a:t>
            </a:r>
            <a:r>
              <a:rPr lang="en-US" sz="2600" dirty="0" err="1">
                <a:solidFill>
                  <a:schemeClr val="accent2"/>
                </a:solidFill>
              </a:rPr>
              <a:t>durante</a:t>
            </a:r>
            <a:r>
              <a:rPr lang="en-US" sz="2600" dirty="0">
                <a:solidFill>
                  <a:schemeClr val="accent2"/>
                </a:solidFill>
              </a:rPr>
              <a:t> </a:t>
            </a:r>
            <a:r>
              <a:rPr lang="en-US" sz="2600" dirty="0" err="1">
                <a:solidFill>
                  <a:schemeClr val="accent2"/>
                </a:solidFill>
              </a:rPr>
              <a:t>el</a:t>
            </a:r>
            <a:r>
              <a:rPr lang="en-US" sz="2600" dirty="0">
                <a:solidFill>
                  <a:schemeClr val="accent2"/>
                </a:solidFill>
              </a:rPr>
              <a:t> </a:t>
            </a:r>
            <a:r>
              <a:rPr lang="en-US" sz="2600" dirty="0" err="1">
                <a:solidFill>
                  <a:schemeClr val="accent2"/>
                </a:solidFill>
              </a:rPr>
              <a:t>proceso</a:t>
            </a:r>
            <a:r>
              <a:rPr lang="en-US" sz="2600" dirty="0">
                <a:solidFill>
                  <a:schemeClr val="accent2"/>
                </a:solidFill>
              </a:rPr>
              <a:t>.</a:t>
            </a:r>
          </a:p>
          <a:p>
            <a:pPr lvl="1"/>
            <a:r>
              <a:rPr lang="en-US" u="sng" dirty="0" err="1">
                <a:solidFill>
                  <a:schemeClr val="accent2"/>
                </a:solidFill>
              </a:rPr>
              <a:t>Administrador</a:t>
            </a:r>
            <a:r>
              <a:rPr lang="en-US" u="sng" dirty="0">
                <a:solidFill>
                  <a:schemeClr val="accent2"/>
                </a:solidFill>
              </a:rPr>
              <a:t> de </a:t>
            </a:r>
            <a:r>
              <a:rPr lang="en-US" u="sng" dirty="0" err="1">
                <a:solidFill>
                  <a:schemeClr val="accent2"/>
                </a:solidFill>
              </a:rPr>
              <a:t>Materiales</a:t>
            </a:r>
            <a:r>
              <a:rPr lang="en-US" u="sng" dirty="0">
                <a:solidFill>
                  <a:schemeClr val="accent2"/>
                </a:solidFill>
              </a:rPr>
              <a:t>:</a:t>
            </a:r>
            <a:r>
              <a:rPr lang="en-US" dirty="0">
                <a:solidFill>
                  <a:schemeClr val="accent2"/>
                </a:solidFill>
              </a:rPr>
              <a:t> </a:t>
            </a:r>
            <a:r>
              <a:rPr lang="en-US" dirty="0" err="1">
                <a:solidFill>
                  <a:schemeClr val="accent2"/>
                </a:solidFill>
              </a:rPr>
              <a:t>recopila</a:t>
            </a:r>
            <a:r>
              <a:rPr lang="en-US" dirty="0">
                <a:solidFill>
                  <a:schemeClr val="accent2"/>
                </a:solidFill>
              </a:rPr>
              <a:t> </a:t>
            </a:r>
            <a:r>
              <a:rPr lang="en-US" dirty="0" err="1">
                <a:solidFill>
                  <a:schemeClr val="accent2"/>
                </a:solidFill>
              </a:rPr>
              <a:t>materiales</a:t>
            </a:r>
            <a:endParaRPr lang="en-US" dirty="0">
              <a:solidFill>
                <a:schemeClr val="accent2"/>
              </a:solidFill>
            </a:endParaRPr>
          </a:p>
          <a:p>
            <a:pPr lvl="1"/>
            <a:r>
              <a:rPr lang="en-US" u="sng" dirty="0" err="1">
                <a:solidFill>
                  <a:schemeClr val="accent2"/>
                </a:solidFill>
              </a:rPr>
              <a:t>Banquero</a:t>
            </a:r>
            <a:r>
              <a:rPr lang="en-US" u="sng" dirty="0">
                <a:solidFill>
                  <a:schemeClr val="accent2"/>
                </a:solidFill>
              </a:rPr>
              <a:t>:</a:t>
            </a:r>
            <a:r>
              <a:rPr lang="en-US" dirty="0">
                <a:solidFill>
                  <a:schemeClr val="accent2"/>
                </a:solidFill>
              </a:rPr>
              <a:t> </a:t>
            </a:r>
            <a:r>
              <a:rPr lang="en-US" dirty="0" err="1">
                <a:solidFill>
                  <a:schemeClr val="accent2"/>
                </a:solidFill>
              </a:rPr>
              <a:t>maneja</a:t>
            </a:r>
            <a:r>
              <a:rPr lang="en-US" dirty="0">
                <a:solidFill>
                  <a:schemeClr val="accent2"/>
                </a:solidFill>
              </a:rPr>
              <a:t> </a:t>
            </a:r>
            <a:r>
              <a:rPr lang="en-US" dirty="0" err="1">
                <a:solidFill>
                  <a:schemeClr val="accent2"/>
                </a:solidFill>
              </a:rPr>
              <a:t>el</a:t>
            </a:r>
            <a:r>
              <a:rPr lang="en-US" dirty="0">
                <a:solidFill>
                  <a:schemeClr val="accent2"/>
                </a:solidFill>
              </a:rPr>
              <a:t> </a:t>
            </a:r>
            <a:r>
              <a:rPr lang="en-US" dirty="0" err="1">
                <a:solidFill>
                  <a:schemeClr val="accent2"/>
                </a:solidFill>
              </a:rPr>
              <a:t>presupuesto</a:t>
            </a:r>
            <a:endParaRPr lang="en-US" dirty="0">
              <a:solidFill>
                <a:schemeClr val="accent2"/>
              </a:solidFill>
            </a:endParaRPr>
          </a:p>
          <a:p>
            <a:pPr lvl="1"/>
            <a:r>
              <a:rPr lang="en-US" u="sng" dirty="0">
                <a:solidFill>
                  <a:schemeClr val="accent2"/>
                </a:solidFill>
              </a:rPr>
              <a:t>Jefe de </a:t>
            </a:r>
            <a:r>
              <a:rPr lang="en-US" u="sng" dirty="0" err="1">
                <a:solidFill>
                  <a:schemeClr val="accent2"/>
                </a:solidFill>
              </a:rPr>
              <a:t>Ingenieros</a:t>
            </a:r>
            <a:r>
              <a:rPr lang="en-US" u="sng" dirty="0">
                <a:solidFill>
                  <a:schemeClr val="accent2"/>
                </a:solidFill>
              </a:rPr>
              <a:t>:</a:t>
            </a:r>
            <a:r>
              <a:rPr lang="en-US" dirty="0">
                <a:solidFill>
                  <a:schemeClr val="accent2"/>
                </a:solidFill>
              </a:rPr>
              <a:t> </a:t>
            </a:r>
            <a:r>
              <a:rPr lang="en-US" dirty="0" err="1">
                <a:solidFill>
                  <a:srgbClr val="F16038"/>
                </a:solidFill>
              </a:rPr>
              <a:t>asegura</a:t>
            </a:r>
            <a:r>
              <a:rPr lang="en-US" dirty="0">
                <a:solidFill>
                  <a:srgbClr val="F16038"/>
                </a:solidFill>
              </a:rPr>
              <a:t> que </a:t>
            </a:r>
            <a:r>
              <a:rPr lang="en-US" dirty="0" err="1">
                <a:solidFill>
                  <a:srgbClr val="F16038"/>
                </a:solidFill>
              </a:rPr>
              <a:t>el</a:t>
            </a:r>
            <a:r>
              <a:rPr lang="en-US" dirty="0">
                <a:solidFill>
                  <a:srgbClr val="F16038"/>
                </a:solidFill>
              </a:rPr>
              <a:t> </a:t>
            </a:r>
            <a:r>
              <a:rPr lang="en-US" dirty="0" err="1">
                <a:solidFill>
                  <a:srgbClr val="F16038"/>
                </a:solidFill>
              </a:rPr>
              <a:t>puente</a:t>
            </a:r>
            <a:r>
              <a:rPr lang="en-US" dirty="0">
                <a:solidFill>
                  <a:srgbClr val="F16038"/>
                </a:solidFill>
              </a:rPr>
              <a:t> </a:t>
            </a:r>
            <a:r>
              <a:rPr lang="en-US" dirty="0" err="1">
                <a:solidFill>
                  <a:srgbClr val="F16038"/>
                </a:solidFill>
              </a:rPr>
              <a:t>soporte</a:t>
            </a:r>
            <a:r>
              <a:rPr lang="en-US" dirty="0">
                <a:solidFill>
                  <a:srgbClr val="F16038"/>
                </a:solidFill>
              </a:rPr>
              <a:t> </a:t>
            </a:r>
            <a:r>
              <a:rPr lang="en-US" dirty="0" err="1">
                <a:solidFill>
                  <a:srgbClr val="F16038"/>
                </a:solidFill>
              </a:rPr>
              <a:t>el</a:t>
            </a:r>
            <a:r>
              <a:rPr lang="en-US" dirty="0">
                <a:solidFill>
                  <a:srgbClr val="F16038"/>
                </a:solidFill>
              </a:rPr>
              <a:t> peso del </a:t>
            </a:r>
            <a:r>
              <a:rPr lang="en-US" dirty="0" err="1">
                <a:solidFill>
                  <a:srgbClr val="F16038"/>
                </a:solidFill>
              </a:rPr>
              <a:t>vagón</a:t>
            </a:r>
            <a:r>
              <a:rPr lang="en-US" dirty="0">
                <a:solidFill>
                  <a:srgbClr val="F16038"/>
                </a:solidFill>
              </a:rPr>
              <a:t> y </a:t>
            </a:r>
            <a:r>
              <a:rPr lang="en-US" dirty="0" err="1">
                <a:solidFill>
                  <a:srgbClr val="F16038"/>
                </a:solidFill>
              </a:rPr>
              <a:t>el</a:t>
            </a:r>
            <a:r>
              <a:rPr lang="en-US" dirty="0">
                <a:solidFill>
                  <a:srgbClr val="F16038"/>
                </a:solidFill>
              </a:rPr>
              <a:t> carreta</a:t>
            </a:r>
          </a:p>
          <a:p>
            <a:pPr lvl="1"/>
            <a:r>
              <a:rPr lang="en-US" u="sng" dirty="0" err="1">
                <a:solidFill>
                  <a:schemeClr val="accent2"/>
                </a:solidFill>
              </a:rPr>
              <a:t>Gerente</a:t>
            </a:r>
            <a:r>
              <a:rPr lang="en-US" u="sng" dirty="0">
                <a:solidFill>
                  <a:schemeClr val="accent2"/>
                </a:solidFill>
              </a:rPr>
              <a:t> de Control de Calidad:</a:t>
            </a:r>
            <a:r>
              <a:rPr lang="en-US" dirty="0">
                <a:solidFill>
                  <a:schemeClr val="accent2"/>
                </a:solidFill>
              </a:rPr>
              <a:t> </a:t>
            </a:r>
            <a:r>
              <a:rPr lang="en-US" dirty="0" err="1">
                <a:solidFill>
                  <a:schemeClr val="accent2"/>
                </a:solidFill>
              </a:rPr>
              <a:t>haga</a:t>
            </a:r>
            <a:r>
              <a:rPr lang="en-US" dirty="0">
                <a:solidFill>
                  <a:schemeClr val="accent2"/>
                </a:solidFill>
              </a:rPr>
              <a:t> </a:t>
            </a:r>
            <a:r>
              <a:rPr lang="en-US" dirty="0" err="1">
                <a:solidFill>
                  <a:schemeClr val="accent2"/>
                </a:solidFill>
              </a:rPr>
              <a:t>coincidir</a:t>
            </a:r>
            <a:r>
              <a:rPr lang="en-US" dirty="0">
                <a:solidFill>
                  <a:schemeClr val="accent2"/>
                </a:solidFill>
              </a:rPr>
              <a:t> </a:t>
            </a:r>
            <a:r>
              <a:rPr lang="en-US" dirty="0" err="1">
                <a:solidFill>
                  <a:schemeClr val="accent2"/>
                </a:solidFill>
              </a:rPr>
              <a:t>el</a:t>
            </a:r>
            <a:r>
              <a:rPr lang="en-US" dirty="0">
                <a:solidFill>
                  <a:schemeClr val="accent2"/>
                </a:solidFill>
              </a:rPr>
              <a:t> </a:t>
            </a:r>
            <a:r>
              <a:rPr lang="en-US" dirty="0" err="1">
                <a:solidFill>
                  <a:schemeClr val="accent2"/>
                </a:solidFill>
              </a:rPr>
              <a:t>diseño</a:t>
            </a:r>
            <a:r>
              <a:rPr lang="en-US" dirty="0">
                <a:solidFill>
                  <a:schemeClr val="accent2"/>
                </a:solidFill>
              </a:rPr>
              <a:t> con </a:t>
            </a:r>
            <a:r>
              <a:rPr lang="en-US" dirty="0" err="1">
                <a:solidFill>
                  <a:schemeClr val="accent2"/>
                </a:solidFill>
              </a:rPr>
              <a:t>el</a:t>
            </a:r>
            <a:r>
              <a:rPr lang="en-US" dirty="0">
                <a:solidFill>
                  <a:schemeClr val="accent2"/>
                </a:solidFill>
              </a:rPr>
              <a:t> </a:t>
            </a:r>
            <a:r>
              <a:rPr lang="en-US" dirty="0" err="1">
                <a:solidFill>
                  <a:schemeClr val="accent2"/>
                </a:solidFill>
              </a:rPr>
              <a:t>prototipo</a:t>
            </a:r>
            <a:endParaRPr lang="en-US" dirty="0">
              <a:solidFill>
                <a:schemeClr val="accent2"/>
              </a:solidFill>
            </a:endParaRPr>
          </a:p>
          <a:p>
            <a:pPr lvl="1"/>
            <a:endParaRPr lang="en-US" dirty="0">
              <a:solidFill>
                <a:srgbClr val="000000"/>
              </a:solidFill>
            </a:endParaRPr>
          </a:p>
          <a:p>
            <a:endParaRPr lang="en-US" dirty="0"/>
          </a:p>
        </p:txBody>
      </p:sp>
    </p:spTree>
    <p:extLst>
      <p:ext uri="{BB962C8B-B14F-4D97-AF65-F5344CB8AC3E}">
        <p14:creationId xmlns:p14="http://schemas.microsoft.com/office/powerpoint/2010/main" val="394139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a:xfrm>
            <a:off x="2080206" y="294195"/>
            <a:ext cx="8867226" cy="1325563"/>
          </a:xfrm>
        </p:spPr>
        <p:txBody>
          <a:bodyPr/>
          <a:lstStyle/>
          <a:p>
            <a:r>
              <a:rPr lang="en-US" dirty="0"/>
              <a:t>Design Your Bridge! </a:t>
            </a:r>
            <a:br>
              <a:rPr lang="en-US" dirty="0"/>
            </a:br>
            <a:r>
              <a:rPr lang="en-US" dirty="0">
                <a:solidFill>
                  <a:srgbClr val="F16038"/>
                </a:solidFill>
              </a:rPr>
              <a:t>(</a:t>
            </a:r>
            <a:r>
              <a:rPr lang="en-US" dirty="0">
                <a:solidFill>
                  <a:schemeClr val="accent2"/>
                </a:solidFill>
              </a:rPr>
              <a:t>¡</a:t>
            </a:r>
            <a:r>
              <a:rPr lang="en-US" dirty="0" err="1">
                <a:solidFill>
                  <a:schemeClr val="accent2"/>
                </a:solidFill>
              </a:rPr>
              <a:t>Diseña</a:t>
            </a:r>
            <a:r>
              <a:rPr lang="en-US" dirty="0">
                <a:solidFill>
                  <a:schemeClr val="accent2"/>
                </a:solidFill>
              </a:rPr>
              <a:t> Tu Puente!)</a:t>
            </a:r>
          </a:p>
        </p:txBody>
      </p:sp>
      <p:grpSp>
        <p:nvGrpSpPr>
          <p:cNvPr id="6" name="Group 5">
            <a:extLst>
              <a:ext uri="{FF2B5EF4-FFF2-40B4-BE49-F238E27FC236}">
                <a16:creationId xmlns:a16="http://schemas.microsoft.com/office/drawing/2014/main" id="{B7AD41B4-C0E3-4727-813E-E1546B6C7A70}"/>
              </a:ext>
            </a:extLst>
          </p:cNvPr>
          <p:cNvGrpSpPr/>
          <p:nvPr/>
        </p:nvGrpSpPr>
        <p:grpSpPr>
          <a:xfrm>
            <a:off x="1516057" y="5124191"/>
            <a:ext cx="6335171" cy="1164884"/>
            <a:chOff x="972979" y="3832328"/>
            <a:chExt cx="5046820" cy="903480"/>
          </a:xfrm>
        </p:grpSpPr>
        <p:sp>
          <p:nvSpPr>
            <p:cNvPr id="7" name="Rectangle: Top Corners Rounded 6">
              <a:extLst>
                <a:ext uri="{FF2B5EF4-FFF2-40B4-BE49-F238E27FC236}">
                  <a16:creationId xmlns:a16="http://schemas.microsoft.com/office/drawing/2014/main" id="{FADCAD10-CAC8-40C5-A718-7FD4D33217EE}"/>
                </a:ext>
              </a:extLst>
            </p:cNvPr>
            <p:cNvSpPr/>
            <p:nvPr/>
          </p:nvSpPr>
          <p:spPr>
            <a:xfrm rot="5400000">
              <a:off x="3044649" y="1760658"/>
              <a:ext cx="903480" cy="5046820"/>
            </a:xfrm>
            <a:prstGeom prst="round2SameRect">
              <a:avLst/>
            </a:pr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4D1A77A5-FB31-4180-AF58-AC93CA0BBF0B}"/>
                </a:ext>
              </a:extLst>
            </p:cNvPr>
            <p:cNvSpPr txBox="1"/>
            <p:nvPr/>
          </p:nvSpPr>
          <p:spPr>
            <a:xfrm>
              <a:off x="972979" y="3876432"/>
              <a:ext cx="5002716" cy="815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sz="2000">
                  <a:solidFill>
                    <a:srgbClr val="000000"/>
                  </a:solidFill>
                </a:rPr>
                <a:t>Create your idea </a:t>
              </a:r>
              <a:r>
                <a:rPr lang="en-US" sz="2000">
                  <a:solidFill>
                    <a:schemeClr val="accent2"/>
                  </a:solidFill>
                </a:rPr>
                <a:t>(</a:t>
              </a:r>
              <a:r>
                <a:rPr lang="en-US" sz="2000" err="1">
                  <a:solidFill>
                    <a:schemeClr val="accent2"/>
                  </a:solidFill>
                </a:rPr>
                <a:t>Haces</a:t>
              </a:r>
              <a:r>
                <a:rPr lang="en-US" sz="2000">
                  <a:solidFill>
                    <a:schemeClr val="accent2"/>
                  </a:solidFill>
                </a:rPr>
                <a:t> </a:t>
              </a:r>
              <a:r>
                <a:rPr lang="en-US" sz="2000" err="1">
                  <a:solidFill>
                    <a:schemeClr val="accent2"/>
                  </a:solidFill>
                </a:rPr>
                <a:t>tu</a:t>
              </a:r>
              <a:r>
                <a:rPr lang="en-US" sz="2000">
                  <a:solidFill>
                    <a:schemeClr val="accent2"/>
                  </a:solidFill>
                </a:rPr>
                <a:t> idea)</a:t>
              </a:r>
            </a:p>
            <a:p>
              <a:pPr marL="285750" lvl="0" indent="-285750">
                <a:buFont typeface="Arial" panose="020B0604020202020204" pitchFamily="34" charset="0"/>
                <a:buChar char="•"/>
              </a:pPr>
              <a:r>
                <a:rPr lang="en-US" sz="2000">
                  <a:solidFill>
                    <a:srgbClr val="000000"/>
                  </a:solidFill>
                </a:rPr>
                <a:t>Test your ideas </a:t>
              </a:r>
              <a:r>
                <a:rPr lang="en-US" sz="2000">
                  <a:solidFill>
                    <a:schemeClr val="accent2"/>
                  </a:solidFill>
                </a:rPr>
                <a:t>(</a:t>
              </a:r>
              <a:r>
                <a:rPr lang="en-US" sz="2000" err="1">
                  <a:solidFill>
                    <a:schemeClr val="accent2"/>
                  </a:solidFill>
                </a:rPr>
                <a:t>Pon</a:t>
              </a:r>
              <a:r>
                <a:rPr lang="en-US" sz="2000">
                  <a:solidFill>
                    <a:schemeClr val="accent2"/>
                  </a:solidFill>
                </a:rPr>
                <a:t> a </a:t>
              </a:r>
              <a:r>
                <a:rPr lang="en-US" sz="2000" err="1">
                  <a:solidFill>
                    <a:schemeClr val="accent2"/>
                  </a:solidFill>
                </a:rPr>
                <a:t>prueba</a:t>
              </a:r>
              <a:r>
                <a:rPr lang="en-US" sz="2000">
                  <a:solidFill>
                    <a:schemeClr val="accent2"/>
                  </a:solidFill>
                </a:rPr>
                <a:t> </a:t>
              </a:r>
              <a:r>
                <a:rPr lang="en-US" sz="2000" err="1">
                  <a:solidFill>
                    <a:schemeClr val="accent2"/>
                  </a:solidFill>
                </a:rPr>
                <a:t>tus</a:t>
              </a:r>
              <a:r>
                <a:rPr lang="en-US" sz="2000">
                  <a:solidFill>
                    <a:schemeClr val="accent2"/>
                  </a:solidFill>
                </a:rPr>
                <a:t> ideas)</a:t>
              </a:r>
            </a:p>
          </p:txBody>
        </p:sp>
      </p:grpSp>
      <p:grpSp>
        <p:nvGrpSpPr>
          <p:cNvPr id="9" name="Group 8">
            <a:extLst>
              <a:ext uri="{FF2B5EF4-FFF2-40B4-BE49-F238E27FC236}">
                <a16:creationId xmlns:a16="http://schemas.microsoft.com/office/drawing/2014/main" id="{1A8FAAA6-288C-4DBA-8DF5-11DD370CF1EF}"/>
              </a:ext>
            </a:extLst>
          </p:cNvPr>
          <p:cNvGrpSpPr/>
          <p:nvPr/>
        </p:nvGrpSpPr>
        <p:grpSpPr>
          <a:xfrm>
            <a:off x="344325" y="5124190"/>
            <a:ext cx="1171732" cy="1742688"/>
            <a:chOff x="1" y="3833324"/>
            <a:chExt cx="972979" cy="1389971"/>
          </a:xfrm>
        </p:grpSpPr>
        <p:sp>
          <p:nvSpPr>
            <p:cNvPr id="10" name="Arrow: Chevron 9">
              <a:extLst>
                <a:ext uri="{FF2B5EF4-FFF2-40B4-BE49-F238E27FC236}">
                  <a16:creationId xmlns:a16="http://schemas.microsoft.com/office/drawing/2014/main" id="{AA255DD5-1FE6-4B01-8BF1-910E1173907B}"/>
                </a:ext>
              </a:extLst>
            </p:cNvPr>
            <p:cNvSpPr/>
            <p:nvPr/>
          </p:nvSpPr>
          <p:spPr>
            <a:xfrm rot="5400000">
              <a:off x="-208495" y="4041820"/>
              <a:ext cx="1389971" cy="972979"/>
            </a:xfrm>
            <a:prstGeom prst="chevron">
              <a:avLst/>
            </a:pr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3C0970F0-3AEA-46E9-BF3E-D41291894E3E}"/>
                </a:ext>
              </a:extLst>
            </p:cNvPr>
            <p:cNvSpPr txBox="1"/>
            <p:nvPr/>
          </p:nvSpPr>
          <p:spPr>
            <a:xfrm>
              <a:off x="1" y="4508588"/>
              <a:ext cx="972979" cy="416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400"/>
                <a:t>Create (H</a:t>
              </a:r>
              <a:r>
                <a:rPr lang="es-ES" sz="2400" err="1"/>
                <a:t>acer</a:t>
              </a:r>
              <a:r>
                <a:rPr lang="es-ES" sz="2400"/>
                <a:t>)</a:t>
              </a:r>
              <a:endParaRPr lang="en-US" sz="2400"/>
            </a:p>
            <a:p>
              <a:pPr marL="0" lvl="0" indent="0" algn="ctr" defTabSz="977900">
                <a:lnSpc>
                  <a:spcPct val="90000"/>
                </a:lnSpc>
                <a:spcBef>
                  <a:spcPct val="0"/>
                </a:spcBef>
                <a:spcAft>
                  <a:spcPct val="35000"/>
                </a:spcAft>
                <a:buNone/>
              </a:pPr>
              <a:endParaRPr lang="en-US" sz="2200" kern="1200"/>
            </a:p>
          </p:txBody>
        </p:sp>
      </p:grpSp>
      <p:sp>
        <p:nvSpPr>
          <p:cNvPr id="14" name="TextBox 13">
            <a:extLst>
              <a:ext uri="{FF2B5EF4-FFF2-40B4-BE49-F238E27FC236}">
                <a16:creationId xmlns:a16="http://schemas.microsoft.com/office/drawing/2014/main" id="{7525B2B3-EF4D-48FD-85E6-F82004C3A193}"/>
              </a:ext>
            </a:extLst>
          </p:cNvPr>
          <p:cNvSpPr txBox="1"/>
          <p:nvPr/>
        </p:nvSpPr>
        <p:spPr>
          <a:xfrm>
            <a:off x="2778974" y="1501773"/>
            <a:ext cx="7108829" cy="4031873"/>
          </a:xfrm>
          <a:prstGeom prst="rect">
            <a:avLst/>
          </a:prstGeom>
          <a:noFill/>
        </p:spPr>
        <p:txBody>
          <a:bodyPr wrap="square" rtlCol="0">
            <a:spAutoFit/>
          </a:bodyPr>
          <a:lstStyle/>
          <a:p>
            <a:r>
              <a:rPr lang="en-US" sz="3200">
                <a:solidFill>
                  <a:srgbClr val="000000"/>
                </a:solidFill>
                <a:latin typeface="Arial" panose="020B0604020202020204" pitchFamily="34" charset="0"/>
                <a:cs typeface="Arial" panose="020B0604020202020204" pitchFamily="34" charset="0"/>
              </a:rPr>
              <a:t>HAVE FUN</a:t>
            </a:r>
            <a:endParaRPr lang="en-US" sz="3200">
              <a:solidFill>
                <a:schemeClr val="accent2"/>
              </a:solidFill>
              <a:latin typeface="Arial" panose="020B0604020202020204" pitchFamily="34" charset="0"/>
              <a:cs typeface="Arial" panose="020B0604020202020204" pitchFamily="34" charset="0"/>
            </a:endParaRPr>
          </a:p>
          <a:p>
            <a:r>
              <a:rPr lang="en-US" sz="3200">
                <a:solidFill>
                  <a:srgbClr val="000000"/>
                </a:solidFill>
                <a:latin typeface="Arial" panose="020B0604020202020204" pitchFamily="34" charset="0"/>
                <a:cs typeface="Arial" panose="020B0604020202020204" pitchFamily="34" charset="0"/>
              </a:rPr>
              <a:t>BE CREATIVE</a:t>
            </a:r>
            <a:endParaRPr lang="en-US" sz="3200" b="1">
              <a:solidFill>
                <a:schemeClr val="accent2"/>
              </a:solidFill>
              <a:latin typeface="Arial" panose="020B0604020202020204" pitchFamily="34" charset="0"/>
              <a:cs typeface="Arial" panose="020B0604020202020204" pitchFamily="34" charset="0"/>
            </a:endParaRPr>
          </a:p>
          <a:p>
            <a:r>
              <a:rPr lang="en-US" sz="3200">
                <a:solidFill>
                  <a:srgbClr val="000000"/>
                </a:solidFill>
                <a:latin typeface="Arial" panose="020B0604020202020204" pitchFamily="34" charset="0"/>
                <a:cs typeface="Arial" panose="020B0604020202020204" pitchFamily="34" charset="0"/>
              </a:rPr>
              <a:t>WORK TOGETHER</a:t>
            </a:r>
            <a:endParaRPr lang="en-US" sz="3200" b="1">
              <a:solidFill>
                <a:srgbClr val="000000"/>
              </a:solidFill>
              <a:latin typeface="Arial" panose="020B0604020202020204" pitchFamily="34" charset="0"/>
              <a:cs typeface="Arial" panose="020B0604020202020204" pitchFamily="34" charset="0"/>
            </a:endParaRPr>
          </a:p>
          <a:p>
            <a:endParaRPr lang="en-US" sz="3200" b="1">
              <a:solidFill>
                <a:srgbClr val="000000"/>
              </a:solidFill>
              <a:latin typeface="Arial" panose="020B0604020202020204" pitchFamily="34" charset="0"/>
              <a:cs typeface="Arial" panose="020B0604020202020204" pitchFamily="34" charset="0"/>
            </a:endParaRPr>
          </a:p>
          <a:p>
            <a:r>
              <a:rPr lang="en-US" sz="3200">
                <a:solidFill>
                  <a:schemeClr val="accent2"/>
                </a:solidFill>
                <a:latin typeface="Arial" panose="020B0604020202020204" pitchFamily="34" charset="0"/>
                <a:cs typeface="Arial" panose="020B0604020202020204" pitchFamily="34" charset="0"/>
              </a:rPr>
              <a:t>DIVIÉRTETE</a:t>
            </a:r>
          </a:p>
          <a:p>
            <a:r>
              <a:rPr lang="en-US" sz="3200">
                <a:solidFill>
                  <a:schemeClr val="accent2"/>
                </a:solidFill>
                <a:latin typeface="Arial" panose="020B0604020202020204" pitchFamily="34" charset="0"/>
                <a:cs typeface="Arial" panose="020B0604020202020204" pitchFamily="34" charset="0"/>
              </a:rPr>
              <a:t>SER CREATIVO</a:t>
            </a:r>
          </a:p>
          <a:p>
            <a:r>
              <a:rPr lang="en-US" sz="3200">
                <a:solidFill>
                  <a:schemeClr val="accent2"/>
                </a:solidFill>
                <a:latin typeface="Arial" panose="020B0604020202020204" pitchFamily="34" charset="0"/>
                <a:cs typeface="Arial" panose="020B0604020202020204" pitchFamily="34" charset="0"/>
              </a:rPr>
              <a:t>TRABAJAR JUNTOS</a:t>
            </a:r>
          </a:p>
          <a:p>
            <a:endParaRPr lang="en-US" sz="3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26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a:xfrm>
            <a:off x="2095704" y="344640"/>
            <a:ext cx="8867226" cy="1325563"/>
          </a:xfrm>
        </p:spPr>
        <p:txBody>
          <a:bodyPr/>
          <a:lstStyle/>
          <a:p>
            <a:r>
              <a:rPr lang="en-US" dirty="0"/>
              <a:t>Criteria: (Desired Outcomes)</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a:xfrm>
            <a:off x="598012" y="1684117"/>
            <a:ext cx="10995976" cy="3759286"/>
          </a:xfrm>
        </p:spPr>
        <p:txBody>
          <a:bodyPr vert="horz" lIns="91440" tIns="45720" rIns="91440" bIns="45720" numCol="2" rtlCol="0" anchor="t">
            <a:normAutofit fontScale="92500" lnSpcReduction="20000"/>
          </a:bodyPr>
          <a:lstStyle/>
          <a:p>
            <a:pPr>
              <a:lnSpc>
                <a:spcPct val="110000"/>
              </a:lnSpc>
              <a:spcBef>
                <a:spcPts val="500"/>
              </a:spcBef>
            </a:pPr>
            <a:r>
              <a:rPr lang="en-US" sz="2100" b="1" dirty="0">
                <a:solidFill>
                  <a:srgbClr val="000000"/>
                </a:solidFill>
              </a:rPr>
              <a:t>A successful bridge design should include the following:</a:t>
            </a:r>
            <a:endParaRPr lang="en-US" sz="2100" b="1" dirty="0">
              <a:solidFill>
                <a:srgbClr val="000000"/>
              </a:solidFill>
              <a:cs typeface="Arial"/>
            </a:endParaRPr>
          </a:p>
          <a:p>
            <a:pPr lvl="1">
              <a:lnSpc>
                <a:spcPct val="110000"/>
              </a:lnSpc>
              <a:buFont typeface="Wingdings" pitchFamily="2" charset="2"/>
              <a:buChar char="§"/>
            </a:pPr>
            <a:r>
              <a:rPr lang="en-US" sz="2100" dirty="0">
                <a:solidFill>
                  <a:srgbClr val="000000"/>
                </a:solidFill>
              </a:rPr>
              <a:t>Span across the river</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Support the weight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Allow for the transportation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Stay together while being used</a:t>
            </a:r>
            <a:endParaRPr lang="en-US" sz="2100" dirty="0">
              <a:solidFill>
                <a:srgbClr val="000000"/>
              </a:solidFill>
              <a:cs typeface="Arial"/>
            </a:endParaRPr>
          </a:p>
          <a:p>
            <a:pPr lvl="1">
              <a:lnSpc>
                <a:spcPct val="110000"/>
              </a:lnSpc>
            </a:pPr>
            <a:endParaRPr lang="en-US" sz="2100" dirty="0">
              <a:solidFill>
                <a:srgbClr val="000000"/>
              </a:solidFill>
            </a:endParaRPr>
          </a:p>
          <a:p>
            <a:pPr marL="457200" lvl="1" indent="0">
              <a:lnSpc>
                <a:spcPct val="110000"/>
              </a:lnSpc>
              <a:buNone/>
            </a:pPr>
            <a:r>
              <a:rPr lang="en-US" sz="2100" dirty="0">
                <a:solidFill>
                  <a:srgbClr val="000000"/>
                </a:solidFill>
              </a:rPr>
              <a:t>Bonus points: Transport a heavier cart across the bridge.</a:t>
            </a:r>
          </a:p>
          <a:p>
            <a:pPr marL="457200" lvl="1" indent="0">
              <a:lnSpc>
                <a:spcPct val="110000"/>
              </a:lnSpc>
              <a:buNone/>
            </a:pPr>
            <a:endParaRPr lang="en-US" sz="2100" dirty="0">
              <a:solidFill>
                <a:srgbClr val="000000"/>
              </a:solidFill>
              <a:cs typeface="Arial"/>
            </a:endParaRPr>
          </a:p>
          <a:p>
            <a:pPr>
              <a:lnSpc>
                <a:spcPct val="110000"/>
              </a:lnSpc>
              <a:spcBef>
                <a:spcPts val="500"/>
              </a:spcBef>
            </a:pPr>
            <a:endParaRPr lang="es-ES" sz="2100" dirty="0">
              <a:solidFill>
                <a:srgbClr val="000000"/>
              </a:solidFill>
            </a:endParaRPr>
          </a:p>
          <a:p>
            <a:pPr>
              <a:lnSpc>
                <a:spcPct val="110000"/>
              </a:lnSpc>
              <a:spcBef>
                <a:spcPts val="500"/>
              </a:spcBef>
            </a:pPr>
            <a:r>
              <a:rPr lang="es-ES" sz="2100" b="1" dirty="0">
                <a:solidFill>
                  <a:srgbClr val="F16038"/>
                </a:solidFill>
              </a:rPr>
              <a:t>Un diseño de puente exitoso debe incluir lo siguiente:</a:t>
            </a:r>
          </a:p>
          <a:p>
            <a:pPr lvl="1">
              <a:lnSpc>
                <a:spcPct val="110000"/>
              </a:lnSpc>
            </a:pPr>
            <a:r>
              <a:rPr lang="es-ES" sz="2100" dirty="0">
                <a:solidFill>
                  <a:srgbClr val="F16038"/>
                </a:solidFill>
              </a:rPr>
              <a:t>Tramo a través del río</a:t>
            </a:r>
          </a:p>
          <a:p>
            <a:pPr lvl="1">
              <a:lnSpc>
                <a:spcPct val="110000"/>
              </a:lnSpc>
            </a:pPr>
            <a:r>
              <a:rPr lang="es-ES" sz="2100" dirty="0">
                <a:solidFill>
                  <a:srgbClr val="F16038"/>
                </a:solidFill>
              </a:rPr>
              <a:t>Soportar el peso del vagón y el carreta</a:t>
            </a:r>
          </a:p>
          <a:p>
            <a:pPr lvl="1">
              <a:lnSpc>
                <a:spcPct val="110000"/>
              </a:lnSpc>
            </a:pPr>
            <a:r>
              <a:rPr lang="es-ES" sz="2100" dirty="0">
                <a:solidFill>
                  <a:srgbClr val="F16038"/>
                </a:solidFill>
              </a:rPr>
              <a:t>Permitir el transporte del vagón y carreta</a:t>
            </a:r>
          </a:p>
          <a:p>
            <a:pPr lvl="1">
              <a:lnSpc>
                <a:spcPct val="110000"/>
              </a:lnSpc>
            </a:pPr>
            <a:r>
              <a:rPr lang="es-ES" sz="2100" dirty="0">
                <a:solidFill>
                  <a:srgbClr val="F16038"/>
                </a:solidFill>
              </a:rPr>
              <a:t>Permanecer juntos mientras se utiliza</a:t>
            </a:r>
          </a:p>
          <a:p>
            <a:pPr lvl="1">
              <a:lnSpc>
                <a:spcPct val="110000"/>
              </a:lnSpc>
            </a:pPr>
            <a:endParaRPr lang="es-ES" sz="2100" dirty="0">
              <a:solidFill>
                <a:srgbClr val="F16038"/>
              </a:solidFill>
            </a:endParaRPr>
          </a:p>
          <a:p>
            <a:pPr lvl="1">
              <a:lnSpc>
                <a:spcPct val="110000"/>
              </a:lnSpc>
            </a:pPr>
            <a:endParaRPr lang="es-ES" sz="1500" dirty="0">
              <a:solidFill>
                <a:srgbClr val="F16038"/>
              </a:solidFill>
            </a:endParaRPr>
          </a:p>
          <a:p>
            <a:pPr marL="457200" lvl="1" indent="0">
              <a:lnSpc>
                <a:spcPct val="110000"/>
              </a:lnSpc>
              <a:buNone/>
            </a:pPr>
            <a:r>
              <a:rPr lang="es-ES" sz="2100" dirty="0">
                <a:solidFill>
                  <a:srgbClr val="F16038"/>
                </a:solidFill>
              </a:rPr>
              <a:t>Puntos de bonificación: Transporte un carro más pesado a través del puente.</a:t>
            </a:r>
            <a:endParaRPr lang="en-US" sz="2100" dirty="0">
              <a:solidFill>
                <a:srgbClr val="F16038"/>
              </a:solidFill>
            </a:endParaRPr>
          </a:p>
          <a:p>
            <a:endParaRPr lang="en-US" dirty="0">
              <a:solidFill>
                <a:srgbClr val="000000"/>
              </a:solidFill>
            </a:endParaRPr>
          </a:p>
          <a:p>
            <a:pPr marL="0" indent="0">
              <a:buNone/>
            </a:pPr>
            <a:endParaRPr lang="en-US" dirty="0">
              <a:solidFill>
                <a:srgbClr val="000000"/>
              </a:solidFill>
            </a:endParaRPr>
          </a:p>
        </p:txBody>
      </p:sp>
      <p:grpSp>
        <p:nvGrpSpPr>
          <p:cNvPr id="4" name="Group 3">
            <a:extLst>
              <a:ext uri="{FF2B5EF4-FFF2-40B4-BE49-F238E27FC236}">
                <a16:creationId xmlns:a16="http://schemas.microsoft.com/office/drawing/2014/main" id="{2B5A7503-B9A9-13CF-026E-197BC9418FF6}"/>
              </a:ext>
            </a:extLst>
          </p:cNvPr>
          <p:cNvGrpSpPr/>
          <p:nvPr/>
        </p:nvGrpSpPr>
        <p:grpSpPr>
          <a:xfrm>
            <a:off x="357824" y="5138800"/>
            <a:ext cx="6635970" cy="1731365"/>
            <a:chOff x="357824" y="5033870"/>
            <a:chExt cx="6635970" cy="1731365"/>
          </a:xfrm>
        </p:grpSpPr>
        <p:grpSp>
          <p:nvGrpSpPr>
            <p:cNvPr id="5" name="Group 4">
              <a:extLst>
                <a:ext uri="{FF2B5EF4-FFF2-40B4-BE49-F238E27FC236}">
                  <a16:creationId xmlns:a16="http://schemas.microsoft.com/office/drawing/2014/main" id="{2E2D17F0-C021-6A93-48ED-47CAAE0FB37F}"/>
                </a:ext>
              </a:extLst>
            </p:cNvPr>
            <p:cNvGrpSpPr/>
            <p:nvPr/>
          </p:nvGrpSpPr>
          <p:grpSpPr>
            <a:xfrm>
              <a:off x="357824" y="5033871"/>
              <a:ext cx="1194540" cy="1731364"/>
              <a:chOff x="0" y="4496"/>
              <a:chExt cx="850090" cy="1214413"/>
            </a:xfrm>
          </p:grpSpPr>
          <p:sp>
            <p:nvSpPr>
              <p:cNvPr id="9" name="Arrow: Chevron 7">
                <a:extLst>
                  <a:ext uri="{FF2B5EF4-FFF2-40B4-BE49-F238E27FC236}">
                    <a16:creationId xmlns:a16="http://schemas.microsoft.com/office/drawing/2014/main" id="{1198A66F-3AA6-A0E0-D560-02E022F44514}"/>
                  </a:ext>
                </a:extLst>
              </p:cNvPr>
              <p:cNvSpPr/>
              <p:nvPr/>
            </p:nvSpPr>
            <p:spPr>
              <a:xfrm rot="5400000">
                <a:off x="-182161" y="186658"/>
                <a:ext cx="1214413" cy="850089"/>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CEA6E451-0404-D8F4-5E18-38645B79D04B}"/>
                  </a:ext>
                </a:extLst>
              </p:cNvPr>
              <p:cNvSpPr txBox="1"/>
              <p:nvPr/>
            </p:nvSpPr>
            <p:spPr>
              <a:xfrm>
                <a:off x="0" y="573168"/>
                <a:ext cx="850089" cy="364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600">
                    <a:solidFill>
                      <a:sysClr val="window" lastClr="FFFFFF"/>
                    </a:solidFill>
                    <a:latin typeface="Calibri" panose="020F0502020204030204"/>
                  </a:rPr>
                  <a:t>Identify (</a:t>
                </a:r>
                <a:r>
                  <a:rPr lang="es-ES" sz="1600"/>
                  <a:t>Identificar)</a:t>
                </a:r>
                <a:endParaRPr lang="en-US" sz="1600">
                  <a:solidFill>
                    <a:sysClr val="window" lastClr="FFFFFF"/>
                  </a:solidFill>
                  <a:latin typeface="Calibri" panose="020F0502020204030204"/>
                </a:endParaRPr>
              </a:p>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p:txBody>
          </p:sp>
        </p:grpSp>
        <p:grpSp>
          <p:nvGrpSpPr>
            <p:cNvPr id="6" name="Group 5">
              <a:extLst>
                <a:ext uri="{FF2B5EF4-FFF2-40B4-BE49-F238E27FC236}">
                  <a16:creationId xmlns:a16="http://schemas.microsoft.com/office/drawing/2014/main" id="{B091B40A-F8BA-5EB2-62DB-6DD14E278932}"/>
                </a:ext>
              </a:extLst>
            </p:cNvPr>
            <p:cNvGrpSpPr/>
            <p:nvPr/>
          </p:nvGrpSpPr>
          <p:grpSpPr>
            <a:xfrm>
              <a:off x="1552362" y="5033870"/>
              <a:ext cx="5441432" cy="1125387"/>
              <a:chOff x="850088" y="5359"/>
              <a:chExt cx="5169711" cy="789368"/>
            </a:xfrm>
          </p:grpSpPr>
          <p:sp>
            <p:nvSpPr>
              <p:cNvPr id="7" name="Rectangle: Top Corners Rounded 10">
                <a:extLst>
                  <a:ext uri="{FF2B5EF4-FFF2-40B4-BE49-F238E27FC236}">
                    <a16:creationId xmlns:a16="http://schemas.microsoft.com/office/drawing/2014/main" id="{15BB0975-FF3F-F39D-22D5-9E50A901F718}"/>
                  </a:ext>
                </a:extLst>
              </p:cNvPr>
              <p:cNvSpPr/>
              <p:nvPr/>
            </p:nvSpPr>
            <p:spPr>
              <a:xfrm rot="5400000">
                <a:off x="3040260" y="-2184812"/>
                <a:ext cx="789368" cy="5169710"/>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4E7F66A7-DB6A-08A7-EC0D-3A2ABE814407}"/>
                  </a:ext>
                </a:extLst>
              </p:cNvPr>
              <p:cNvSpPr txBox="1"/>
              <p:nvPr/>
            </p:nvSpPr>
            <p:spPr>
              <a:xfrm>
                <a:off x="850088" y="43893"/>
                <a:ext cx="5169710" cy="712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cs typeface="Arial" panose="020B0604020202020204" pitchFamily="34" charset="0"/>
                  </a:rPr>
                  <a:t>What is the problem? </a:t>
                </a:r>
                <a:r>
                  <a:rPr lang="en-US" dirty="0">
                    <a:solidFill>
                      <a:schemeClr val="accent2"/>
                    </a:solidFill>
                    <a:cs typeface="Arial" panose="020B0604020202020204" pitchFamily="34" charset="0"/>
                  </a:rPr>
                  <a:t>(</a:t>
                </a:r>
                <a:r>
                  <a:rPr lang="es-ES" dirty="0">
                    <a:solidFill>
                      <a:schemeClr val="accent2"/>
                    </a:solidFill>
                  </a:rPr>
                  <a:t>¿Cuál es el problema?)</a:t>
                </a:r>
                <a:endParaRPr lang="en-US" dirty="0">
                  <a:solidFill>
                    <a:schemeClr val="accent2"/>
                  </a:solidFill>
                  <a:cs typeface="Arial" panose="020B0604020202020204" pitchFamily="34" charset="0"/>
                </a:endParaRPr>
              </a:p>
              <a:p>
                <a:pPr marL="285750" lvl="0" indent="-285750">
                  <a:buFont typeface="Arial" panose="020B0604020202020204" pitchFamily="34" charset="0"/>
                  <a:buChar char="•"/>
                </a:pPr>
                <a:r>
                  <a:rPr lang="en-US" dirty="0">
                    <a:solidFill>
                      <a:sysClr val="windowText" lastClr="000000">
                        <a:hueOff val="0"/>
                        <a:satOff val="0"/>
                        <a:lumOff val="0"/>
                        <a:alphaOff val="0"/>
                      </a:sysClr>
                    </a:solidFill>
                    <a:cs typeface="Arial" panose="020B0604020202020204" pitchFamily="34" charset="0"/>
                  </a:rPr>
                  <a:t>What are the rules? </a:t>
                </a:r>
                <a:r>
                  <a:rPr lang="en-US" dirty="0">
                    <a:solidFill>
                      <a:srgbClr val="000000"/>
                    </a:solidFill>
                    <a:cs typeface="Arial" panose="020B0604020202020204" pitchFamily="34" charset="0"/>
                  </a:rPr>
                  <a:t>(Criteria/Constraints) </a:t>
                </a:r>
              </a:p>
              <a:p>
                <a:pPr lvl="0"/>
                <a:r>
                  <a:rPr lang="en-US" dirty="0">
                    <a:solidFill>
                      <a:schemeClr val="accent2"/>
                    </a:solidFill>
                    <a:cs typeface="Arial" panose="020B0604020202020204" pitchFamily="34" charset="0"/>
                  </a:rPr>
                  <a:t>(</a:t>
                </a:r>
                <a:r>
                  <a:rPr lang="es-ES" dirty="0">
                    <a:solidFill>
                      <a:schemeClr val="accent2"/>
                    </a:solidFill>
                  </a:rPr>
                  <a:t>¿</a:t>
                </a:r>
                <a:r>
                  <a:rPr lang="es-ES" sz="1800" kern="1200" dirty="0">
                    <a:solidFill>
                      <a:schemeClr val="accent2"/>
                    </a:solidFill>
                    <a:latin typeface="+mj-lt"/>
                  </a:rPr>
                  <a:t>Cuáles</a:t>
                </a:r>
                <a:r>
                  <a:rPr lang="es-ES" dirty="0">
                    <a:solidFill>
                      <a:schemeClr val="accent2"/>
                    </a:solidFill>
                  </a:rPr>
                  <a:t> son las normas? (Criterios/Restricciones))</a:t>
                </a:r>
                <a:endParaRPr lang="en-US" dirty="0">
                  <a:solidFill>
                    <a:schemeClr val="accent2"/>
                  </a:solidFill>
                  <a:cs typeface="Arial" panose="020B0604020202020204" pitchFamily="34" charset="0"/>
                </a:endParaRPr>
              </a:p>
            </p:txBody>
          </p:sp>
        </p:grpSp>
      </p:grpSp>
    </p:spTree>
    <p:extLst>
      <p:ext uri="{BB962C8B-B14F-4D97-AF65-F5344CB8AC3E}">
        <p14:creationId xmlns:p14="http://schemas.microsoft.com/office/powerpoint/2010/main" val="3122603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a:xfrm>
            <a:off x="-64069" y="284198"/>
            <a:ext cx="8867226" cy="1325563"/>
          </a:xfrm>
        </p:spPr>
        <p:txBody>
          <a:bodyPr/>
          <a:lstStyle/>
          <a:p>
            <a:pPr algn="r"/>
            <a:r>
              <a:rPr lang="en-US" dirty="0">
                <a:latin typeface="Arial"/>
                <a:cs typeface="Arial"/>
              </a:rPr>
              <a:t>Scorecard Grade 2</a:t>
            </a:r>
            <a:endParaRPr lang="en-US" dirty="0"/>
          </a:p>
        </p:txBody>
      </p:sp>
      <p:graphicFrame>
        <p:nvGraphicFramePr>
          <p:cNvPr id="4" name="Table 3">
            <a:extLst>
              <a:ext uri="{FF2B5EF4-FFF2-40B4-BE49-F238E27FC236}">
                <a16:creationId xmlns:a16="http://schemas.microsoft.com/office/drawing/2014/main" id="{0068061B-889B-47B8-027B-42FE2778283F}"/>
              </a:ext>
            </a:extLst>
          </p:cNvPr>
          <p:cNvGraphicFramePr>
            <a:graphicFrameLocks noGrp="1"/>
          </p:cNvGraphicFramePr>
          <p:nvPr>
            <p:extLst>
              <p:ext uri="{D42A27DB-BD31-4B8C-83A1-F6EECF244321}">
                <p14:modId xmlns:p14="http://schemas.microsoft.com/office/powerpoint/2010/main" val="3724721834"/>
              </p:ext>
            </p:extLst>
          </p:nvPr>
        </p:nvGraphicFramePr>
        <p:xfrm>
          <a:off x="3111190" y="1609761"/>
          <a:ext cx="5691967" cy="4567200"/>
        </p:xfrm>
        <a:graphic>
          <a:graphicData uri="http://schemas.openxmlformats.org/drawingml/2006/table">
            <a:tbl>
              <a:tblPr firstRow="1" firstCol="1" bandRow="1"/>
              <a:tblGrid>
                <a:gridCol w="1296883">
                  <a:extLst>
                    <a:ext uri="{9D8B030D-6E8A-4147-A177-3AD203B41FA5}">
                      <a16:colId xmlns:a16="http://schemas.microsoft.com/office/drawing/2014/main" val="3905887097"/>
                    </a:ext>
                  </a:extLst>
                </a:gridCol>
                <a:gridCol w="1248603">
                  <a:extLst>
                    <a:ext uri="{9D8B030D-6E8A-4147-A177-3AD203B41FA5}">
                      <a16:colId xmlns:a16="http://schemas.microsoft.com/office/drawing/2014/main" val="1398316098"/>
                    </a:ext>
                  </a:extLst>
                </a:gridCol>
                <a:gridCol w="1248603">
                  <a:extLst>
                    <a:ext uri="{9D8B030D-6E8A-4147-A177-3AD203B41FA5}">
                      <a16:colId xmlns:a16="http://schemas.microsoft.com/office/drawing/2014/main" val="1664253168"/>
                    </a:ext>
                  </a:extLst>
                </a:gridCol>
                <a:gridCol w="1227516">
                  <a:extLst>
                    <a:ext uri="{9D8B030D-6E8A-4147-A177-3AD203B41FA5}">
                      <a16:colId xmlns:a16="http://schemas.microsoft.com/office/drawing/2014/main" val="1841472313"/>
                    </a:ext>
                  </a:extLst>
                </a:gridCol>
                <a:gridCol w="670362">
                  <a:extLst>
                    <a:ext uri="{9D8B030D-6E8A-4147-A177-3AD203B41FA5}">
                      <a16:colId xmlns:a16="http://schemas.microsoft.com/office/drawing/2014/main" val="2670845739"/>
                    </a:ext>
                  </a:extLst>
                </a:gridCol>
              </a:tblGrid>
              <a:tr h="235778">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2479580120"/>
                  </a:ext>
                </a:extLst>
              </a:tr>
              <a:tr h="225624">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2220662551"/>
                  </a:ext>
                </a:extLst>
              </a:tr>
              <a:tr h="678114">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4177720392"/>
                  </a:ext>
                </a:extLst>
              </a:tr>
              <a:tr h="833794">
                <a:tc>
                  <a:txBody>
                    <a:bodyPr/>
                    <a:lstStyle/>
                    <a:p>
                      <a:pPr marL="0" marR="0">
                        <a:lnSpc>
                          <a:spcPct val="115000"/>
                        </a:lnSpc>
                        <a:spcBef>
                          <a:spcPts val="0"/>
                        </a:spcBef>
                        <a:spcAft>
                          <a:spcPts val="0"/>
                        </a:spcAft>
                      </a:pPr>
                      <a:r>
                        <a:rPr lang="en-US" sz="800" b="1"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BRIDGE LENGTH</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comfortably spans the river and is not at risk of falling into the river.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spans the river but may need some support to prevent it from falling into the river.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is not long enough to cross the river.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641680200"/>
                  </a:ext>
                </a:extLst>
              </a:tr>
              <a:tr h="678114">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WEIGHT</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entire bridge is able to support the weight of the wagon and cart.</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Only some parts of the bridge are able to support the weight of the wagon and cart.</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is unable to support the weight of the wagon and cart.</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355419602"/>
                  </a:ext>
                </a:extLst>
              </a:tr>
              <a:tr h="678114">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TRANSPORTATION</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allowed for the safe and smooth passage of the wagon and cart.</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allowed the wagon and cart passage, but required some force to travel.</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was unable to accommodate for transportation of the wagon and cart.</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574536774"/>
                  </a:ext>
                </a:extLst>
              </a:tr>
              <a:tr h="454069">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COUNTERS USED</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5 counters or less.</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6-9 counters.</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10 counters or more.</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626978930"/>
                  </a:ext>
                </a:extLst>
              </a:tr>
              <a:tr h="522433">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POINTS: HEAVY LOAD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is able to support a cart with 3x the load.</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chemeClr val="accent6">
                              <a:lumMod val="50000"/>
                            </a:schemeClr>
                          </a:solidFill>
                          <a:effectLst/>
                          <a:latin typeface="Arial" panose="020B0604020202020204" pitchFamily="34" charset="0"/>
                          <a:ea typeface="Arial" panose="020B0604020202020204" pitchFamily="34" charset="0"/>
                          <a:cs typeface="Times New Roman" panose="02020603050405020304" pitchFamily="18" charset="0"/>
                        </a:rPr>
                        <a:t>The bridge is able to support a cart with 2x the load.</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dirty="0">
                          <a:solidFill>
                            <a:schemeClr val="accent6">
                              <a:lumMod val="50000"/>
                            </a:schemeClr>
                          </a:solidFill>
                          <a:effectLst/>
                          <a:latin typeface="Arial" panose="020B0604020202020204" pitchFamily="34" charset="0"/>
                          <a:ea typeface="Arial" panose="020B0604020202020204" pitchFamily="34" charset="0"/>
                          <a:cs typeface="Times New Roman" panose="02020603050405020304" pitchFamily="18" charset="0"/>
                        </a:rPr>
                        <a:t>The bridge is unable to support a cart with an additional load.</a:t>
                      </a:r>
                      <a:endParaRPr lang="en-US" sz="900" kern="100" dirty="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410840063"/>
                  </a:ext>
                </a:extLst>
              </a:tr>
              <a:tr h="261160">
                <a:tc gridSpan="3">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799204383"/>
                  </a:ext>
                </a:extLst>
              </a:tr>
            </a:tbl>
          </a:graphicData>
        </a:graphic>
      </p:graphicFrame>
    </p:spTree>
    <p:extLst>
      <p:ext uri="{BB962C8B-B14F-4D97-AF65-F5344CB8AC3E}">
        <p14:creationId xmlns:p14="http://schemas.microsoft.com/office/powerpoint/2010/main" val="51624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6256E1-61DA-519E-0EE8-E438EF180CE4}"/>
              </a:ext>
            </a:extLst>
          </p:cNvPr>
          <p:cNvSpPr txBox="1">
            <a:spLocks/>
          </p:cNvSpPr>
          <p:nvPr/>
        </p:nvSpPr>
        <p:spPr>
          <a:xfrm>
            <a:off x="-153305" y="500062"/>
            <a:ext cx="88672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r"/>
            <a:r>
              <a:rPr lang="en-US" dirty="0" err="1">
                <a:solidFill>
                  <a:schemeClr val="accent2"/>
                </a:solidFill>
                <a:latin typeface="Arial"/>
                <a:cs typeface="Arial"/>
              </a:rPr>
              <a:t>Tanteadora</a:t>
            </a:r>
            <a:r>
              <a:rPr lang="en-US" dirty="0">
                <a:solidFill>
                  <a:schemeClr val="accent2"/>
                </a:solidFill>
                <a:latin typeface="Arial"/>
                <a:cs typeface="Arial"/>
              </a:rPr>
              <a:t> Grade 2</a:t>
            </a:r>
            <a:endParaRPr lang="en-US" dirty="0">
              <a:solidFill>
                <a:schemeClr val="accent2"/>
              </a:solidFill>
            </a:endParaRPr>
          </a:p>
        </p:txBody>
      </p:sp>
      <p:graphicFrame>
        <p:nvGraphicFramePr>
          <p:cNvPr id="3" name="Table 2">
            <a:extLst>
              <a:ext uri="{FF2B5EF4-FFF2-40B4-BE49-F238E27FC236}">
                <a16:creationId xmlns:a16="http://schemas.microsoft.com/office/drawing/2014/main" id="{F7D79A5F-FD00-8EBE-B4A4-B312F333892F}"/>
              </a:ext>
            </a:extLst>
          </p:cNvPr>
          <p:cNvGraphicFramePr>
            <a:graphicFrameLocks noGrp="1"/>
          </p:cNvGraphicFramePr>
          <p:nvPr/>
        </p:nvGraphicFramePr>
        <p:xfrm>
          <a:off x="3478078" y="1825625"/>
          <a:ext cx="5235843" cy="4351339"/>
        </p:xfrm>
        <a:graphic>
          <a:graphicData uri="http://schemas.openxmlformats.org/drawingml/2006/table">
            <a:tbl>
              <a:tblPr firstRow="1" firstCol="1" bandRow="1"/>
              <a:tblGrid>
                <a:gridCol w="1192958">
                  <a:extLst>
                    <a:ext uri="{9D8B030D-6E8A-4147-A177-3AD203B41FA5}">
                      <a16:colId xmlns:a16="http://schemas.microsoft.com/office/drawing/2014/main" val="1215904862"/>
                    </a:ext>
                  </a:extLst>
                </a:gridCol>
                <a:gridCol w="1148547">
                  <a:extLst>
                    <a:ext uri="{9D8B030D-6E8A-4147-A177-3AD203B41FA5}">
                      <a16:colId xmlns:a16="http://schemas.microsoft.com/office/drawing/2014/main" val="1286302047"/>
                    </a:ext>
                  </a:extLst>
                </a:gridCol>
                <a:gridCol w="1148547">
                  <a:extLst>
                    <a:ext uri="{9D8B030D-6E8A-4147-A177-3AD203B41FA5}">
                      <a16:colId xmlns:a16="http://schemas.microsoft.com/office/drawing/2014/main" val="2583131467"/>
                    </a:ext>
                  </a:extLst>
                </a:gridCol>
                <a:gridCol w="1129149">
                  <a:extLst>
                    <a:ext uri="{9D8B030D-6E8A-4147-A177-3AD203B41FA5}">
                      <a16:colId xmlns:a16="http://schemas.microsoft.com/office/drawing/2014/main" val="3462739677"/>
                    </a:ext>
                  </a:extLst>
                </a:gridCol>
                <a:gridCol w="616642">
                  <a:extLst>
                    <a:ext uri="{9D8B030D-6E8A-4147-A177-3AD203B41FA5}">
                      <a16:colId xmlns:a16="http://schemas.microsoft.com/office/drawing/2014/main" val="893825952"/>
                    </a:ext>
                  </a:extLst>
                </a:gridCol>
              </a:tblGrid>
              <a:tr h="217229">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381272900"/>
                  </a:ext>
                </a:extLst>
              </a:tr>
              <a:tr h="207875">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1667260155"/>
                  </a:ext>
                </a:extLst>
              </a:tr>
              <a:tr h="624768">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653175004"/>
                  </a:ext>
                </a:extLst>
              </a:tr>
              <a:tr h="768201">
                <a:tc>
                  <a:txBody>
                    <a:bodyPr/>
                    <a:lstStyle/>
                    <a:p>
                      <a:pPr marL="0" marR="0">
                        <a:lnSpc>
                          <a:spcPct val="115000"/>
                        </a:lnSpc>
                        <a:spcBef>
                          <a:spcPts val="0"/>
                        </a:spcBef>
                        <a:spcAft>
                          <a:spcPts val="0"/>
                        </a:spcAft>
                      </a:pPr>
                      <a:r>
                        <a:rPr lang="en-US" sz="800" b="1"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LONGITUD DEL PUENTE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cómodamente el río y no corre el riesgo de caer al río.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el río, pero puede necesitar algo de apoyo para evitar que caiga al río.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no es lo suficientemente largo para cruzar el río.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866732200"/>
                  </a:ext>
                </a:extLst>
              </a:tr>
              <a:tr h="624768">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PESO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Todo el puente es capaz de soportar el peso del vagón y la carreta.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Solo algunas partes del puente pueden soportar el peso del vagón y la carreta.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soportar el peso de la carreta y el carro.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1441451545"/>
                  </a:ext>
                </a:extLst>
              </a:tr>
              <a:tr h="768201">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TRANSPORTE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permitió el paso seguro y sin problemas del carro y el carro.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permitía el paso de la carreta y el carro, pero requería algo de fuerza para viajar.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no pudo acomodar el transporte del carro y el carro.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61811798"/>
                  </a:ext>
                </a:extLst>
              </a:tr>
              <a:tr h="418348">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CONTADORES UTILIZADOS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5 contadores o menos.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6-9 contadores.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 contadores o más.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034873445"/>
                  </a:ext>
                </a:extLst>
              </a:tr>
              <a:tr h="481334">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CARGA PESADA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puede transportar un carro con 3 veces la carga.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puede transportar un carro con el doble de carga.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transportar un carro con carga adicional.</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74338750"/>
                  </a:ext>
                </a:extLst>
              </a:tr>
              <a:tr h="240615">
                <a:tc gridSpan="3">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71021205"/>
                  </a:ext>
                </a:extLst>
              </a:tr>
            </a:tbl>
          </a:graphicData>
        </a:graphic>
      </p:graphicFrame>
    </p:spTree>
    <p:extLst>
      <p:ext uri="{BB962C8B-B14F-4D97-AF65-F5344CB8AC3E}">
        <p14:creationId xmlns:p14="http://schemas.microsoft.com/office/powerpoint/2010/main" val="1504378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a:xfrm>
            <a:off x="-64068" y="437238"/>
            <a:ext cx="8867226" cy="1325563"/>
          </a:xfrm>
        </p:spPr>
        <p:txBody>
          <a:bodyPr/>
          <a:lstStyle/>
          <a:p>
            <a:pPr algn="r"/>
            <a:r>
              <a:rPr lang="en-US" dirty="0">
                <a:latin typeface="Arial"/>
                <a:cs typeface="Arial"/>
              </a:rPr>
              <a:t>Scorecard Grades 3, 7-8</a:t>
            </a:r>
          </a:p>
        </p:txBody>
      </p:sp>
      <p:graphicFrame>
        <p:nvGraphicFramePr>
          <p:cNvPr id="4" name="Table 3">
            <a:extLst>
              <a:ext uri="{FF2B5EF4-FFF2-40B4-BE49-F238E27FC236}">
                <a16:creationId xmlns:a16="http://schemas.microsoft.com/office/drawing/2014/main" id="{A94A89B4-49B5-6C9C-2BA5-7238A6F23BFB}"/>
              </a:ext>
            </a:extLst>
          </p:cNvPr>
          <p:cNvGraphicFramePr>
            <a:graphicFrameLocks noGrp="1"/>
          </p:cNvGraphicFramePr>
          <p:nvPr>
            <p:extLst>
              <p:ext uri="{D42A27DB-BD31-4B8C-83A1-F6EECF244321}">
                <p14:modId xmlns:p14="http://schemas.microsoft.com/office/powerpoint/2010/main" val="1550484834"/>
              </p:ext>
            </p:extLst>
          </p:nvPr>
        </p:nvGraphicFramePr>
        <p:xfrm>
          <a:off x="2899317" y="1594624"/>
          <a:ext cx="5903841" cy="4582340"/>
        </p:xfrm>
        <a:graphic>
          <a:graphicData uri="http://schemas.openxmlformats.org/drawingml/2006/table">
            <a:tbl>
              <a:tblPr firstRow="1" firstCol="1" bandRow="1"/>
              <a:tblGrid>
                <a:gridCol w="1345158">
                  <a:extLst>
                    <a:ext uri="{9D8B030D-6E8A-4147-A177-3AD203B41FA5}">
                      <a16:colId xmlns:a16="http://schemas.microsoft.com/office/drawing/2014/main" val="2064953082"/>
                    </a:ext>
                  </a:extLst>
                </a:gridCol>
                <a:gridCol w="1295080">
                  <a:extLst>
                    <a:ext uri="{9D8B030D-6E8A-4147-A177-3AD203B41FA5}">
                      <a16:colId xmlns:a16="http://schemas.microsoft.com/office/drawing/2014/main" val="673790670"/>
                    </a:ext>
                  </a:extLst>
                </a:gridCol>
                <a:gridCol w="1295080">
                  <a:extLst>
                    <a:ext uri="{9D8B030D-6E8A-4147-A177-3AD203B41FA5}">
                      <a16:colId xmlns:a16="http://schemas.microsoft.com/office/drawing/2014/main" val="272791762"/>
                    </a:ext>
                  </a:extLst>
                </a:gridCol>
                <a:gridCol w="1273208">
                  <a:extLst>
                    <a:ext uri="{9D8B030D-6E8A-4147-A177-3AD203B41FA5}">
                      <a16:colId xmlns:a16="http://schemas.microsoft.com/office/drawing/2014/main" val="2814439088"/>
                    </a:ext>
                  </a:extLst>
                </a:gridCol>
                <a:gridCol w="695315">
                  <a:extLst>
                    <a:ext uri="{9D8B030D-6E8A-4147-A177-3AD203B41FA5}">
                      <a16:colId xmlns:a16="http://schemas.microsoft.com/office/drawing/2014/main" val="2820408826"/>
                    </a:ext>
                  </a:extLst>
                </a:gridCol>
              </a:tblGrid>
              <a:tr h="236559">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3647211570"/>
                  </a:ext>
                </a:extLst>
              </a:tr>
              <a:tr h="226372">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1816355857"/>
                  </a:ext>
                </a:extLst>
              </a:tr>
              <a:tr h="680362">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597711809"/>
                  </a:ext>
                </a:extLst>
              </a:tr>
              <a:tr h="836558">
                <a:tc>
                  <a:txBody>
                    <a:bodyPr/>
                    <a:lstStyle/>
                    <a:p>
                      <a:pPr marL="0" marR="0">
                        <a:lnSpc>
                          <a:spcPct val="115000"/>
                        </a:lnSpc>
                        <a:spcBef>
                          <a:spcPts val="0"/>
                        </a:spcBef>
                        <a:spcAft>
                          <a:spcPts val="0"/>
                        </a:spcAft>
                      </a:pPr>
                      <a:r>
                        <a:rPr lang="en-US" sz="800" b="1"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BRIDGE LENGTH</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comfortably spans the river and is not at risk of falling into the river.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spans the river but may need some support to prevent it from falling into the river.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is not long enough to cross the river.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980596949"/>
                  </a:ext>
                </a:extLst>
              </a:tr>
              <a:tr h="680362">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WEIGHT</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chemeClr val="accent6">
                              <a:lumMod val="50000"/>
                            </a:schemeClr>
                          </a:solidFill>
                          <a:effectLst/>
                          <a:latin typeface="Arial" panose="020B0604020202020204" pitchFamily="34" charset="0"/>
                          <a:ea typeface="Arial" panose="020B0604020202020204" pitchFamily="34" charset="0"/>
                          <a:cs typeface="Times New Roman" panose="02020603050405020304" pitchFamily="18" charset="0"/>
                        </a:rPr>
                        <a:t>The entire bridge is able to support the weight of the wagon and cart.</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chemeClr val="accent6">
                              <a:lumMod val="50000"/>
                            </a:schemeClr>
                          </a:solidFill>
                          <a:effectLst/>
                          <a:latin typeface="Arial" panose="020B0604020202020204" pitchFamily="34" charset="0"/>
                          <a:ea typeface="Arial" panose="020B0604020202020204" pitchFamily="34" charset="0"/>
                          <a:cs typeface="Times New Roman" panose="02020603050405020304" pitchFamily="18" charset="0"/>
                        </a:rPr>
                        <a:t>Only some parts of the bridge are able to support the weight of the wagon and cart.</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chemeClr val="accent6">
                              <a:lumMod val="50000"/>
                            </a:schemeClr>
                          </a:solidFill>
                          <a:effectLst/>
                          <a:latin typeface="Arial" panose="020B0604020202020204" pitchFamily="34" charset="0"/>
                          <a:ea typeface="Arial" panose="020B0604020202020204" pitchFamily="34" charset="0"/>
                          <a:cs typeface="Times New Roman" panose="02020603050405020304" pitchFamily="18" charset="0"/>
                        </a:rPr>
                        <a:t>The bridge is unable to support the weight of the wagon and cart.</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4230839358"/>
                  </a:ext>
                </a:extLst>
              </a:tr>
              <a:tr h="680362">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TRANSPORTATION</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allowed for the safe and smooth passage of the wagon and cart.</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allowed the wagon and cart passage but required some force to travel.</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was unable to accommodate for transportation of the wagon and cart.</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294094498"/>
                  </a:ext>
                </a:extLst>
              </a:tr>
              <a:tr h="455574">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BUDGET USED</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$100 or less.</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$101 - $199.</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$200 or more.</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053865817"/>
                  </a:ext>
                </a:extLst>
              </a:tr>
              <a:tr h="524165">
                <a:tc>
                  <a:txBody>
                    <a:bodyPr/>
                    <a:lstStyle/>
                    <a:p>
                      <a:pPr marL="0" marR="0">
                        <a:lnSpc>
                          <a:spcPct val="115000"/>
                        </a:lnSpc>
                        <a:spcBef>
                          <a:spcPts val="0"/>
                        </a:spcBef>
                        <a:spcAft>
                          <a:spcPts val="0"/>
                        </a:spcAft>
                      </a:pPr>
                      <a:r>
                        <a:rPr lang="en-US" sz="8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POINTS: HEAVY LOAD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chemeClr val="accent6">
                              <a:lumMod val="50000"/>
                            </a:schemeClr>
                          </a:solidFill>
                          <a:effectLst/>
                          <a:latin typeface="Arial" panose="020B0604020202020204" pitchFamily="34" charset="0"/>
                          <a:ea typeface="Malgun Gothic" panose="020B0503020000020004" pitchFamily="34" charset="-127"/>
                          <a:cs typeface="Times New Roman" panose="02020603050405020304" pitchFamily="18" charset="0"/>
                        </a:rPr>
                        <a:t>The bridge is able to support a cart with 3x the load.</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chemeClr val="accent6">
                              <a:lumMod val="50000"/>
                            </a:schemeClr>
                          </a:solidFill>
                          <a:effectLst/>
                          <a:latin typeface="Arial" panose="020B0604020202020204" pitchFamily="34" charset="0"/>
                          <a:ea typeface="Arial" panose="020B0604020202020204" pitchFamily="34" charset="0"/>
                          <a:cs typeface="Times New Roman" panose="02020603050405020304" pitchFamily="18" charset="0"/>
                        </a:rPr>
                        <a:t>The bridge is able to  support a cart with 2x the load.</a:t>
                      </a:r>
                      <a:endParaRPr lang="en-US" sz="900" kern="10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dirty="0">
                          <a:solidFill>
                            <a:schemeClr val="accent6">
                              <a:lumMod val="50000"/>
                            </a:schemeClr>
                          </a:solidFill>
                          <a:effectLst/>
                          <a:latin typeface="Arial" panose="020B0604020202020204" pitchFamily="34" charset="0"/>
                          <a:ea typeface="Arial" panose="020B0604020202020204" pitchFamily="34" charset="0"/>
                          <a:cs typeface="Times New Roman" panose="02020603050405020304" pitchFamily="18" charset="0"/>
                        </a:rPr>
                        <a:t>The bridge is unable to support a cart with an additional load.</a:t>
                      </a:r>
                      <a:endParaRPr lang="en-US" sz="900" kern="100" dirty="0">
                        <a:solidFill>
                          <a:schemeClr val="accent6">
                            <a:lumMod val="5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580433482"/>
                  </a:ext>
                </a:extLst>
              </a:tr>
              <a:tr h="262026">
                <a:tc gridSpan="3">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32433411"/>
                  </a:ext>
                </a:extLst>
              </a:tr>
            </a:tbl>
          </a:graphicData>
        </a:graphic>
      </p:graphicFrame>
    </p:spTree>
    <p:extLst>
      <p:ext uri="{BB962C8B-B14F-4D97-AF65-F5344CB8AC3E}">
        <p14:creationId xmlns:p14="http://schemas.microsoft.com/office/powerpoint/2010/main" val="46566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6256E1-61DA-519E-0EE8-E438EF180CE4}"/>
              </a:ext>
            </a:extLst>
          </p:cNvPr>
          <p:cNvSpPr txBox="1">
            <a:spLocks/>
          </p:cNvSpPr>
          <p:nvPr/>
        </p:nvSpPr>
        <p:spPr>
          <a:xfrm>
            <a:off x="-153305" y="500062"/>
            <a:ext cx="88672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r"/>
            <a:r>
              <a:rPr lang="en-US" dirty="0" err="1">
                <a:solidFill>
                  <a:schemeClr val="accent2"/>
                </a:solidFill>
                <a:latin typeface="Arial"/>
                <a:cs typeface="Arial"/>
              </a:rPr>
              <a:t>Tanteadora</a:t>
            </a:r>
            <a:r>
              <a:rPr lang="en-US" dirty="0">
                <a:solidFill>
                  <a:schemeClr val="accent2"/>
                </a:solidFill>
                <a:latin typeface="Arial"/>
                <a:cs typeface="Arial"/>
              </a:rPr>
              <a:t> Grades 3, 7-8</a:t>
            </a:r>
          </a:p>
        </p:txBody>
      </p:sp>
      <p:graphicFrame>
        <p:nvGraphicFramePr>
          <p:cNvPr id="4" name="Table 3">
            <a:extLst>
              <a:ext uri="{FF2B5EF4-FFF2-40B4-BE49-F238E27FC236}">
                <a16:creationId xmlns:a16="http://schemas.microsoft.com/office/drawing/2014/main" id="{0812624D-B4CB-635F-11C4-507FE0FDA869}"/>
              </a:ext>
            </a:extLst>
          </p:cNvPr>
          <p:cNvGraphicFramePr>
            <a:graphicFrameLocks noGrp="1"/>
          </p:cNvGraphicFramePr>
          <p:nvPr>
            <p:extLst>
              <p:ext uri="{D42A27DB-BD31-4B8C-83A1-F6EECF244321}">
                <p14:modId xmlns:p14="http://schemas.microsoft.com/office/powerpoint/2010/main" val="3379104941"/>
              </p:ext>
            </p:extLst>
          </p:nvPr>
        </p:nvGraphicFramePr>
        <p:xfrm>
          <a:off x="3044284" y="1825625"/>
          <a:ext cx="5669637" cy="4697838"/>
        </p:xfrm>
        <a:graphic>
          <a:graphicData uri="http://schemas.openxmlformats.org/drawingml/2006/table">
            <a:tbl>
              <a:tblPr firstRow="1" firstCol="1" bandRow="1"/>
              <a:tblGrid>
                <a:gridCol w="1291796">
                  <a:extLst>
                    <a:ext uri="{9D8B030D-6E8A-4147-A177-3AD203B41FA5}">
                      <a16:colId xmlns:a16="http://schemas.microsoft.com/office/drawing/2014/main" val="2818576684"/>
                    </a:ext>
                  </a:extLst>
                </a:gridCol>
                <a:gridCol w="1243705">
                  <a:extLst>
                    <a:ext uri="{9D8B030D-6E8A-4147-A177-3AD203B41FA5}">
                      <a16:colId xmlns:a16="http://schemas.microsoft.com/office/drawing/2014/main" val="2214153038"/>
                    </a:ext>
                  </a:extLst>
                </a:gridCol>
                <a:gridCol w="1243705">
                  <a:extLst>
                    <a:ext uri="{9D8B030D-6E8A-4147-A177-3AD203B41FA5}">
                      <a16:colId xmlns:a16="http://schemas.microsoft.com/office/drawing/2014/main" val="2299298782"/>
                    </a:ext>
                  </a:extLst>
                </a:gridCol>
                <a:gridCol w="1222700">
                  <a:extLst>
                    <a:ext uri="{9D8B030D-6E8A-4147-A177-3AD203B41FA5}">
                      <a16:colId xmlns:a16="http://schemas.microsoft.com/office/drawing/2014/main" val="3917081697"/>
                    </a:ext>
                  </a:extLst>
                </a:gridCol>
                <a:gridCol w="667731">
                  <a:extLst>
                    <a:ext uri="{9D8B030D-6E8A-4147-A177-3AD203B41FA5}">
                      <a16:colId xmlns:a16="http://schemas.microsoft.com/office/drawing/2014/main" val="3549752926"/>
                    </a:ext>
                  </a:extLst>
                </a:gridCol>
              </a:tblGrid>
              <a:tr h="234527">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472391803"/>
                  </a:ext>
                </a:extLst>
              </a:tr>
              <a:tr h="224428">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673712196"/>
                  </a:ext>
                </a:extLst>
              </a:tr>
              <a:tr h="674519">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4084175161"/>
                  </a:ext>
                </a:extLst>
              </a:tr>
              <a:tr h="829373">
                <a:tc>
                  <a:txBody>
                    <a:bodyPr/>
                    <a:lstStyle/>
                    <a:p>
                      <a:pPr marL="0" marR="0">
                        <a:lnSpc>
                          <a:spcPct val="115000"/>
                        </a:lnSpc>
                        <a:spcBef>
                          <a:spcPts val="0"/>
                        </a:spcBef>
                        <a:spcAft>
                          <a:spcPts val="0"/>
                        </a:spcAft>
                      </a:pPr>
                      <a:r>
                        <a:rPr lang="en-US" sz="800" b="1"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LONGITUD DEL PUENTE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cómodamente el río y no corre el riesgo de caer al río.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el río, pero puede necesitar algo de apoyo para evitar que caiga al río.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no es lo suficientemente largo para cruzar el río.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274129094"/>
                  </a:ext>
                </a:extLst>
              </a:tr>
              <a:tr h="674519">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PESO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Todo el puente es capaz de soportar el peso del vagón y la carreta.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Solo algunas partes del puente pueden soportar el peso del vagón y la carreta.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soportar el peso de la carreta y el carro.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239076036"/>
                  </a:ext>
                </a:extLst>
              </a:tr>
              <a:tr h="829373">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TRANSPORTE</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permitió el paso seguro y sin problemas del carro y el carro.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permitía el paso de la carreta y el carro, pero requería algo de fuerza para viajar.</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no pudo acomodar el transporte del carro y el carro.</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835995925"/>
                  </a:ext>
                </a:extLst>
              </a:tr>
              <a:tr h="451661">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PRESUPUESTO UTILIZADOS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$100 o menos.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$101 - $199.</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$200 o más.</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848114560"/>
                  </a:ext>
                </a:extLst>
              </a:tr>
              <a:tr h="519663">
                <a:tc>
                  <a:txBody>
                    <a:bodyPr/>
                    <a:lstStyle/>
                    <a:p>
                      <a:pPr marL="0" marR="0">
                        <a:lnSpc>
                          <a:spcPct val="115000"/>
                        </a:lnSpc>
                        <a:spcBef>
                          <a:spcPts val="0"/>
                        </a:spcBef>
                        <a:spcAft>
                          <a:spcPts val="0"/>
                        </a:spcAft>
                      </a:pPr>
                      <a:r>
                        <a:rPr lang="en-US" sz="8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CARGA PESADA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puede transportar un carro con 3 veces la carga.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puede transportar un carro con el doble de carga.</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transportar un carro con carga adicional.</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84582164"/>
                  </a:ext>
                </a:extLst>
              </a:tr>
              <a:tr h="259775">
                <a:tc gridSpan="3">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819233485"/>
                  </a:ext>
                </a:extLst>
              </a:tr>
            </a:tbl>
          </a:graphicData>
        </a:graphic>
      </p:graphicFrame>
    </p:spTree>
    <p:extLst>
      <p:ext uri="{BB962C8B-B14F-4D97-AF65-F5344CB8AC3E}">
        <p14:creationId xmlns:p14="http://schemas.microsoft.com/office/powerpoint/2010/main" val="372869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E075-09FA-4D7A-98DF-F960832BB9BF}"/>
              </a:ext>
            </a:extLst>
          </p:cNvPr>
          <p:cNvSpPr>
            <a:spLocks noGrp="1"/>
          </p:cNvSpPr>
          <p:nvPr>
            <p:ph type="title"/>
          </p:nvPr>
        </p:nvSpPr>
        <p:spPr/>
        <p:txBody>
          <a:bodyPr/>
          <a:lstStyle/>
          <a:p>
            <a:r>
              <a:rPr lang="en-US">
                <a:solidFill>
                  <a:srgbClr val="0D6CB9"/>
                </a:solidFill>
              </a:rPr>
              <a:t>Types of Bridges</a:t>
            </a:r>
            <a:r>
              <a:rPr lang="en-US"/>
              <a:t> </a:t>
            </a:r>
            <a:r>
              <a:rPr lang="en-US">
                <a:solidFill>
                  <a:schemeClr val="accent2"/>
                </a:solidFill>
              </a:rPr>
              <a:t>(</a:t>
            </a:r>
            <a:r>
              <a:rPr lang="en-US" err="1">
                <a:solidFill>
                  <a:schemeClr val="accent2"/>
                </a:solidFill>
              </a:rPr>
              <a:t>Tipos</a:t>
            </a:r>
            <a:r>
              <a:rPr lang="en-US">
                <a:solidFill>
                  <a:schemeClr val="accent2"/>
                </a:solidFill>
              </a:rPr>
              <a:t> de Puentes)</a:t>
            </a:r>
            <a:endParaRPr lang="en-US"/>
          </a:p>
        </p:txBody>
      </p:sp>
      <p:pic>
        <p:nvPicPr>
          <p:cNvPr id="4" name="Picture 3">
            <a:extLst>
              <a:ext uri="{FF2B5EF4-FFF2-40B4-BE49-F238E27FC236}">
                <a16:creationId xmlns:a16="http://schemas.microsoft.com/office/drawing/2014/main" id="{00A90E3F-95F5-1A9E-6993-5EB05BD8A2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3350" y="2144762"/>
            <a:ext cx="2727345" cy="1814672"/>
          </a:xfrm>
          <a:prstGeom prst="rect">
            <a:avLst/>
          </a:prstGeom>
        </p:spPr>
      </p:pic>
      <p:pic>
        <p:nvPicPr>
          <p:cNvPr id="8" name="Picture 7">
            <a:extLst>
              <a:ext uri="{FF2B5EF4-FFF2-40B4-BE49-F238E27FC236}">
                <a16:creationId xmlns:a16="http://schemas.microsoft.com/office/drawing/2014/main" id="{A9CBDDC2-FCE7-4389-0DF8-968276E575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94214" y="4664902"/>
            <a:ext cx="2604789" cy="1755859"/>
          </a:xfrm>
          <a:prstGeom prst="rect">
            <a:avLst/>
          </a:prstGeom>
        </p:spPr>
      </p:pic>
      <p:pic>
        <p:nvPicPr>
          <p:cNvPr id="10" name="Picture 9">
            <a:extLst>
              <a:ext uri="{FF2B5EF4-FFF2-40B4-BE49-F238E27FC236}">
                <a16:creationId xmlns:a16="http://schemas.microsoft.com/office/drawing/2014/main" id="{7B6D391F-F465-8BAF-637C-7D81A9FF5B2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10655" y="2144762"/>
            <a:ext cx="2809888" cy="1814672"/>
          </a:xfrm>
          <a:prstGeom prst="rect">
            <a:avLst/>
          </a:prstGeom>
        </p:spPr>
      </p:pic>
      <p:sp>
        <p:nvSpPr>
          <p:cNvPr id="11" name="TextBox 10">
            <a:extLst>
              <a:ext uri="{FF2B5EF4-FFF2-40B4-BE49-F238E27FC236}">
                <a16:creationId xmlns:a16="http://schemas.microsoft.com/office/drawing/2014/main" id="{5AB9ACCD-99A1-216C-C3ED-3F54C31D3D23}"/>
              </a:ext>
            </a:extLst>
          </p:cNvPr>
          <p:cNvSpPr txBox="1"/>
          <p:nvPr/>
        </p:nvSpPr>
        <p:spPr>
          <a:xfrm>
            <a:off x="6235241" y="3940830"/>
            <a:ext cx="2597674" cy="369332"/>
          </a:xfrm>
          <a:prstGeom prst="rect">
            <a:avLst/>
          </a:prstGeom>
          <a:noFill/>
        </p:spPr>
        <p:txBody>
          <a:bodyPr wrap="square" rtlCol="0">
            <a:spAutoFit/>
          </a:bodyPr>
          <a:lstStyle/>
          <a:p>
            <a:r>
              <a:rPr lang="en-US" sz="900">
                <a:hlinkClick r:id="rId8" tooltip="http://www.flickr.com/photos/21953562@N07/7806036792/"/>
              </a:rPr>
              <a:t>This Photo</a:t>
            </a:r>
            <a:r>
              <a:rPr lang="en-US" sz="900"/>
              <a:t> by Unknown Author is licensed under </a:t>
            </a:r>
            <a:r>
              <a:rPr lang="en-US" sz="900">
                <a:hlinkClick r:id="rId9" tooltip="https://creativecommons.org/licenses/by-nc/3.0/"/>
              </a:rPr>
              <a:t>CC BY-NC</a:t>
            </a:r>
            <a:endParaRPr lang="en-US" sz="900"/>
          </a:p>
        </p:txBody>
      </p:sp>
      <p:pic>
        <p:nvPicPr>
          <p:cNvPr id="13" name="Picture 12">
            <a:extLst>
              <a:ext uri="{FF2B5EF4-FFF2-40B4-BE49-F238E27FC236}">
                <a16:creationId xmlns:a16="http://schemas.microsoft.com/office/drawing/2014/main" id="{F4563466-D8A1-74FF-DA65-C430B9912B0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33349" y="4664903"/>
            <a:ext cx="2733761" cy="1755859"/>
          </a:xfrm>
          <a:prstGeom prst="rect">
            <a:avLst/>
          </a:prstGeom>
        </p:spPr>
      </p:pic>
      <p:sp>
        <p:nvSpPr>
          <p:cNvPr id="14" name="TextBox 13">
            <a:extLst>
              <a:ext uri="{FF2B5EF4-FFF2-40B4-BE49-F238E27FC236}">
                <a16:creationId xmlns:a16="http://schemas.microsoft.com/office/drawing/2014/main" id="{71F86B5B-6522-1E35-DB1A-03FB7EBE1808}"/>
              </a:ext>
            </a:extLst>
          </p:cNvPr>
          <p:cNvSpPr txBox="1"/>
          <p:nvPr/>
        </p:nvSpPr>
        <p:spPr>
          <a:xfrm>
            <a:off x="236905" y="6410932"/>
            <a:ext cx="2771724" cy="369332"/>
          </a:xfrm>
          <a:prstGeom prst="rect">
            <a:avLst/>
          </a:prstGeom>
          <a:noFill/>
        </p:spPr>
        <p:txBody>
          <a:bodyPr wrap="square" rtlCol="0">
            <a:spAutoFit/>
          </a:bodyPr>
          <a:lstStyle/>
          <a:p>
            <a:r>
              <a:rPr lang="en-US" sz="900">
                <a:hlinkClick r:id="rId11" tooltip="http://worldbuilding.stackexchange.com/questions/57819/suspension-vs-cantilever-which-bridge-will-stand-strong"/>
              </a:rPr>
              <a:t>This Photo</a:t>
            </a:r>
            <a:r>
              <a:rPr lang="en-US" sz="900"/>
              <a:t> by Unknown Author is licensed under </a:t>
            </a:r>
            <a:r>
              <a:rPr lang="en-US" sz="900">
                <a:hlinkClick r:id="rId12" tooltip="https://creativecommons.org/licenses/by-sa/3.0/"/>
              </a:rPr>
              <a:t>CC BY-SA</a:t>
            </a:r>
            <a:endParaRPr lang="en-US" sz="900"/>
          </a:p>
        </p:txBody>
      </p:sp>
      <p:pic>
        <p:nvPicPr>
          <p:cNvPr id="16" name="Picture 15">
            <a:extLst>
              <a:ext uri="{FF2B5EF4-FFF2-40B4-BE49-F238E27FC236}">
                <a16:creationId xmlns:a16="http://schemas.microsoft.com/office/drawing/2014/main" id="{FF417767-9167-572F-1F3D-03774C8B1BBB}"/>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334110" y="4655072"/>
            <a:ext cx="2786433" cy="1755860"/>
          </a:xfrm>
          <a:prstGeom prst="rect">
            <a:avLst/>
          </a:prstGeom>
        </p:spPr>
      </p:pic>
      <p:pic>
        <p:nvPicPr>
          <p:cNvPr id="18" name="Picture 17">
            <a:extLst>
              <a:ext uri="{FF2B5EF4-FFF2-40B4-BE49-F238E27FC236}">
                <a16:creationId xmlns:a16="http://schemas.microsoft.com/office/drawing/2014/main" id="{15E91B99-4DE7-F955-5BDD-2A987E889420}"/>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9300996" y="3348841"/>
            <a:ext cx="2733762" cy="1727560"/>
          </a:xfrm>
          <a:prstGeom prst="rect">
            <a:avLst/>
          </a:prstGeom>
        </p:spPr>
      </p:pic>
      <p:pic>
        <p:nvPicPr>
          <p:cNvPr id="20" name="Picture 19">
            <a:extLst>
              <a:ext uri="{FF2B5EF4-FFF2-40B4-BE49-F238E27FC236}">
                <a16:creationId xmlns:a16="http://schemas.microsoft.com/office/drawing/2014/main" id="{A8CCB486-2FEE-F6FB-9574-277054383E6D}"/>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3394214" y="2144762"/>
            <a:ext cx="2507508" cy="1796068"/>
          </a:xfrm>
          <a:prstGeom prst="rect">
            <a:avLst/>
          </a:prstGeom>
        </p:spPr>
      </p:pic>
      <p:sp>
        <p:nvSpPr>
          <p:cNvPr id="21" name="TextBox 20">
            <a:extLst>
              <a:ext uri="{FF2B5EF4-FFF2-40B4-BE49-F238E27FC236}">
                <a16:creationId xmlns:a16="http://schemas.microsoft.com/office/drawing/2014/main" id="{36BF3A42-B691-9417-4892-C55B366491E6}"/>
              </a:ext>
            </a:extLst>
          </p:cNvPr>
          <p:cNvSpPr txBox="1"/>
          <p:nvPr/>
        </p:nvSpPr>
        <p:spPr>
          <a:xfrm>
            <a:off x="1229070" y="1747138"/>
            <a:ext cx="1462901" cy="369332"/>
          </a:xfrm>
          <a:prstGeom prst="rect">
            <a:avLst/>
          </a:prstGeom>
          <a:noFill/>
        </p:spPr>
        <p:txBody>
          <a:bodyPr wrap="none" rtlCol="0">
            <a:spAutoFit/>
          </a:bodyPr>
          <a:lstStyle/>
          <a:p>
            <a:r>
              <a:rPr lang="en-US">
                <a:solidFill>
                  <a:srgbClr val="000000"/>
                </a:solidFill>
              </a:rPr>
              <a:t>Beam </a:t>
            </a:r>
            <a:r>
              <a:rPr lang="en-US">
                <a:solidFill>
                  <a:srgbClr val="F16038"/>
                </a:solidFill>
              </a:rPr>
              <a:t>(Viga)</a:t>
            </a:r>
          </a:p>
        </p:txBody>
      </p:sp>
      <p:sp>
        <p:nvSpPr>
          <p:cNvPr id="22" name="TextBox 21">
            <a:extLst>
              <a:ext uri="{FF2B5EF4-FFF2-40B4-BE49-F238E27FC236}">
                <a16:creationId xmlns:a16="http://schemas.microsoft.com/office/drawing/2014/main" id="{5391FB39-4BB4-1B91-ACA8-06FD8AACBCAA}"/>
              </a:ext>
            </a:extLst>
          </p:cNvPr>
          <p:cNvSpPr txBox="1"/>
          <p:nvPr/>
        </p:nvSpPr>
        <p:spPr>
          <a:xfrm>
            <a:off x="3430877" y="1755505"/>
            <a:ext cx="2531462" cy="369332"/>
          </a:xfrm>
          <a:prstGeom prst="rect">
            <a:avLst/>
          </a:prstGeom>
          <a:noFill/>
        </p:spPr>
        <p:txBody>
          <a:bodyPr wrap="none" rtlCol="0">
            <a:spAutoFit/>
          </a:bodyPr>
          <a:lstStyle/>
          <a:p>
            <a:r>
              <a:rPr lang="en-US">
                <a:solidFill>
                  <a:srgbClr val="000000"/>
                </a:solidFill>
              </a:rPr>
              <a:t>Suspension </a:t>
            </a:r>
            <a:r>
              <a:rPr lang="en-US">
                <a:solidFill>
                  <a:srgbClr val="F16038"/>
                </a:solidFill>
              </a:rPr>
              <a:t>(</a:t>
            </a:r>
            <a:r>
              <a:rPr lang="en-US" err="1">
                <a:solidFill>
                  <a:srgbClr val="F16038"/>
                </a:solidFill>
              </a:rPr>
              <a:t>Colgante</a:t>
            </a:r>
            <a:r>
              <a:rPr lang="en-US">
                <a:solidFill>
                  <a:srgbClr val="F16038"/>
                </a:solidFill>
              </a:rPr>
              <a:t>)</a:t>
            </a:r>
          </a:p>
        </p:txBody>
      </p:sp>
      <p:sp>
        <p:nvSpPr>
          <p:cNvPr id="23" name="TextBox 22">
            <a:extLst>
              <a:ext uri="{FF2B5EF4-FFF2-40B4-BE49-F238E27FC236}">
                <a16:creationId xmlns:a16="http://schemas.microsoft.com/office/drawing/2014/main" id="{5F012ACF-15C4-BCA2-ABE8-21DA5EDD6E0D}"/>
              </a:ext>
            </a:extLst>
          </p:cNvPr>
          <p:cNvSpPr txBox="1"/>
          <p:nvPr/>
        </p:nvSpPr>
        <p:spPr>
          <a:xfrm>
            <a:off x="6701245" y="1746869"/>
            <a:ext cx="1920141" cy="369332"/>
          </a:xfrm>
          <a:prstGeom prst="rect">
            <a:avLst/>
          </a:prstGeom>
          <a:noFill/>
        </p:spPr>
        <p:txBody>
          <a:bodyPr wrap="none" rtlCol="0">
            <a:spAutoFit/>
          </a:bodyPr>
          <a:lstStyle/>
          <a:p>
            <a:r>
              <a:rPr lang="en-US">
                <a:solidFill>
                  <a:srgbClr val="000000"/>
                </a:solidFill>
              </a:rPr>
              <a:t>Truss </a:t>
            </a:r>
            <a:r>
              <a:rPr lang="en-US">
                <a:solidFill>
                  <a:srgbClr val="F16038"/>
                </a:solidFill>
              </a:rPr>
              <a:t>(</a:t>
            </a:r>
            <a:r>
              <a:rPr lang="en-US" err="1">
                <a:solidFill>
                  <a:srgbClr val="F16038"/>
                </a:solidFill>
              </a:rPr>
              <a:t>Braguero</a:t>
            </a:r>
            <a:r>
              <a:rPr lang="en-US">
                <a:solidFill>
                  <a:srgbClr val="F16038"/>
                </a:solidFill>
              </a:rPr>
              <a:t>)</a:t>
            </a:r>
          </a:p>
        </p:txBody>
      </p:sp>
      <p:sp>
        <p:nvSpPr>
          <p:cNvPr id="24" name="TextBox 23">
            <a:extLst>
              <a:ext uri="{FF2B5EF4-FFF2-40B4-BE49-F238E27FC236}">
                <a16:creationId xmlns:a16="http://schemas.microsoft.com/office/drawing/2014/main" id="{22DA1EF2-9994-3E4A-2B87-C0B551A09B90}"/>
              </a:ext>
            </a:extLst>
          </p:cNvPr>
          <p:cNvSpPr txBox="1"/>
          <p:nvPr/>
        </p:nvSpPr>
        <p:spPr>
          <a:xfrm>
            <a:off x="292310" y="4212621"/>
            <a:ext cx="2835135" cy="369332"/>
          </a:xfrm>
          <a:prstGeom prst="rect">
            <a:avLst/>
          </a:prstGeom>
          <a:noFill/>
        </p:spPr>
        <p:txBody>
          <a:bodyPr wrap="none" rtlCol="0">
            <a:spAutoFit/>
          </a:bodyPr>
          <a:lstStyle/>
          <a:p>
            <a:r>
              <a:rPr lang="en-US" dirty="0">
                <a:solidFill>
                  <a:srgbClr val="000000"/>
                </a:solidFill>
              </a:rPr>
              <a:t>Cantilever </a:t>
            </a:r>
            <a:r>
              <a:rPr lang="en-US" dirty="0">
                <a:solidFill>
                  <a:srgbClr val="F16038"/>
                </a:solidFill>
              </a:rPr>
              <a:t>(Viga </a:t>
            </a:r>
            <a:r>
              <a:rPr lang="en-US" dirty="0" err="1">
                <a:solidFill>
                  <a:srgbClr val="F16038"/>
                </a:solidFill>
              </a:rPr>
              <a:t>Voladiza</a:t>
            </a:r>
            <a:r>
              <a:rPr lang="en-US" dirty="0">
                <a:solidFill>
                  <a:srgbClr val="F16038"/>
                </a:solidFill>
              </a:rPr>
              <a:t>)</a:t>
            </a:r>
          </a:p>
        </p:txBody>
      </p:sp>
      <p:sp>
        <p:nvSpPr>
          <p:cNvPr id="25" name="TextBox 24">
            <a:extLst>
              <a:ext uri="{FF2B5EF4-FFF2-40B4-BE49-F238E27FC236}">
                <a16:creationId xmlns:a16="http://schemas.microsoft.com/office/drawing/2014/main" id="{94EAEC1D-F2F4-F5AB-477D-6E2A7C78A8B9}"/>
              </a:ext>
            </a:extLst>
          </p:cNvPr>
          <p:cNvSpPr txBox="1"/>
          <p:nvPr/>
        </p:nvSpPr>
        <p:spPr>
          <a:xfrm>
            <a:off x="3431099" y="4212621"/>
            <a:ext cx="2497350" cy="369332"/>
          </a:xfrm>
          <a:prstGeom prst="rect">
            <a:avLst/>
          </a:prstGeom>
          <a:noFill/>
        </p:spPr>
        <p:txBody>
          <a:bodyPr wrap="none" rtlCol="0">
            <a:spAutoFit/>
          </a:bodyPr>
          <a:lstStyle/>
          <a:p>
            <a:r>
              <a:rPr lang="en-US">
                <a:solidFill>
                  <a:srgbClr val="000000"/>
                </a:solidFill>
              </a:rPr>
              <a:t>Tied Arch </a:t>
            </a:r>
            <a:r>
              <a:rPr lang="en-US">
                <a:solidFill>
                  <a:srgbClr val="F16038"/>
                </a:solidFill>
              </a:rPr>
              <a:t>(Arco </a:t>
            </a:r>
            <a:r>
              <a:rPr lang="en-US" err="1">
                <a:solidFill>
                  <a:srgbClr val="F16038"/>
                </a:solidFill>
              </a:rPr>
              <a:t>Atado</a:t>
            </a:r>
            <a:r>
              <a:rPr lang="en-US">
                <a:solidFill>
                  <a:srgbClr val="F16038"/>
                </a:solidFill>
              </a:rPr>
              <a:t>)</a:t>
            </a:r>
          </a:p>
        </p:txBody>
      </p:sp>
      <p:sp>
        <p:nvSpPr>
          <p:cNvPr id="26" name="TextBox 25">
            <a:extLst>
              <a:ext uri="{FF2B5EF4-FFF2-40B4-BE49-F238E27FC236}">
                <a16:creationId xmlns:a16="http://schemas.microsoft.com/office/drawing/2014/main" id="{A985F0C2-E1D9-9632-CA64-A77095314B89}"/>
              </a:ext>
            </a:extLst>
          </p:cNvPr>
          <p:cNvSpPr txBox="1"/>
          <p:nvPr/>
        </p:nvSpPr>
        <p:spPr>
          <a:xfrm>
            <a:off x="7025819" y="4212621"/>
            <a:ext cx="1403013" cy="369332"/>
          </a:xfrm>
          <a:prstGeom prst="rect">
            <a:avLst/>
          </a:prstGeom>
          <a:noFill/>
        </p:spPr>
        <p:txBody>
          <a:bodyPr wrap="none" rtlCol="0">
            <a:spAutoFit/>
          </a:bodyPr>
          <a:lstStyle/>
          <a:p>
            <a:r>
              <a:rPr lang="en-US">
                <a:solidFill>
                  <a:srgbClr val="000000"/>
                </a:solidFill>
              </a:rPr>
              <a:t> Arch </a:t>
            </a:r>
            <a:r>
              <a:rPr lang="en-US">
                <a:solidFill>
                  <a:srgbClr val="F16038"/>
                </a:solidFill>
              </a:rPr>
              <a:t>(Arco)</a:t>
            </a:r>
          </a:p>
        </p:txBody>
      </p:sp>
      <p:sp>
        <p:nvSpPr>
          <p:cNvPr id="27" name="TextBox 26">
            <a:extLst>
              <a:ext uri="{FF2B5EF4-FFF2-40B4-BE49-F238E27FC236}">
                <a16:creationId xmlns:a16="http://schemas.microsoft.com/office/drawing/2014/main" id="{DC08823C-DCB0-E6BE-C614-463262C970D4}"/>
              </a:ext>
            </a:extLst>
          </p:cNvPr>
          <p:cNvSpPr txBox="1"/>
          <p:nvPr/>
        </p:nvSpPr>
        <p:spPr>
          <a:xfrm>
            <a:off x="9229021" y="2867432"/>
            <a:ext cx="2877711" cy="369332"/>
          </a:xfrm>
          <a:prstGeom prst="rect">
            <a:avLst/>
          </a:prstGeom>
          <a:noFill/>
        </p:spPr>
        <p:txBody>
          <a:bodyPr wrap="none" rtlCol="0">
            <a:spAutoFit/>
          </a:bodyPr>
          <a:lstStyle/>
          <a:p>
            <a:r>
              <a:rPr lang="en-US">
                <a:solidFill>
                  <a:srgbClr val="000000"/>
                </a:solidFill>
              </a:rPr>
              <a:t> Cable-stayed </a:t>
            </a:r>
            <a:r>
              <a:rPr lang="en-US">
                <a:solidFill>
                  <a:srgbClr val="F16038"/>
                </a:solidFill>
              </a:rPr>
              <a:t>(</a:t>
            </a:r>
            <a:r>
              <a:rPr lang="en-US" err="1">
                <a:solidFill>
                  <a:srgbClr val="F16038"/>
                </a:solidFill>
              </a:rPr>
              <a:t>Atirantado</a:t>
            </a:r>
            <a:r>
              <a:rPr lang="en-US">
                <a:solidFill>
                  <a:srgbClr val="F16038"/>
                </a:solidFill>
              </a:rPr>
              <a:t>)</a:t>
            </a:r>
          </a:p>
        </p:txBody>
      </p:sp>
    </p:spTree>
    <p:extLst>
      <p:ext uri="{BB962C8B-B14F-4D97-AF65-F5344CB8AC3E}">
        <p14:creationId xmlns:p14="http://schemas.microsoft.com/office/powerpoint/2010/main" val="4213728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lang="en-US"/>
              <a:t>Redesign: Discussion </a:t>
            </a:r>
            <a:r>
              <a:rPr lang="en-US">
                <a:solidFill>
                  <a:schemeClr val="accent2"/>
                </a:solidFill>
              </a:rPr>
              <a:t>(</a:t>
            </a:r>
            <a:r>
              <a:rPr lang="en-US" err="1">
                <a:solidFill>
                  <a:schemeClr val="accent2"/>
                </a:solidFill>
              </a:rPr>
              <a:t>Rediseño</a:t>
            </a:r>
            <a:r>
              <a:rPr lang="en-US">
                <a:solidFill>
                  <a:schemeClr val="accent2"/>
                </a:solidFill>
              </a:rPr>
              <a:t>: </a:t>
            </a:r>
            <a:r>
              <a:rPr lang="en-US" err="1">
                <a:solidFill>
                  <a:schemeClr val="accent2"/>
                </a:solidFill>
              </a:rPr>
              <a:t>Discusión</a:t>
            </a:r>
            <a:r>
              <a:rPr lang="en-US">
                <a:solidFill>
                  <a:schemeClr val="accent2"/>
                </a:solidFill>
              </a:rPr>
              <a:t>)</a:t>
            </a:r>
          </a:p>
        </p:txBody>
      </p:sp>
      <p:sp>
        <p:nvSpPr>
          <p:cNvPr id="3" name="Content Placeholder 2">
            <a:extLst>
              <a:ext uri="{FF2B5EF4-FFF2-40B4-BE49-F238E27FC236}">
                <a16:creationId xmlns:a16="http://schemas.microsoft.com/office/drawing/2014/main" id="{DC4D2D0F-7AF4-4167-8478-D3818B27D5CB}"/>
              </a:ext>
            </a:extLst>
          </p:cNvPr>
          <p:cNvSpPr>
            <a:spLocks noGrp="1"/>
          </p:cNvSpPr>
          <p:nvPr>
            <p:ph idx="4294967295"/>
          </p:nvPr>
        </p:nvSpPr>
        <p:spPr>
          <a:xfrm>
            <a:off x="838200" y="1825625"/>
            <a:ext cx="10515600" cy="3128512"/>
          </a:xfrm>
        </p:spPr>
        <p:txBody>
          <a:bodyPr numCol="2"/>
          <a:lstStyle/>
          <a:p>
            <a:r>
              <a:rPr lang="en-US">
                <a:solidFill>
                  <a:srgbClr val="000000"/>
                </a:solidFill>
              </a:rPr>
              <a:t>What worked?</a:t>
            </a:r>
          </a:p>
          <a:p>
            <a:r>
              <a:rPr lang="en-US">
                <a:solidFill>
                  <a:srgbClr val="000000"/>
                </a:solidFill>
              </a:rPr>
              <a:t>What did not work?</a:t>
            </a:r>
          </a:p>
          <a:p>
            <a:r>
              <a:rPr lang="en-US">
                <a:solidFill>
                  <a:srgbClr val="000000"/>
                </a:solidFill>
              </a:rPr>
              <a:t>What do you want to improve?</a:t>
            </a:r>
          </a:p>
          <a:p>
            <a:endParaRPr lang="en-US">
              <a:solidFill>
                <a:srgbClr val="000000"/>
              </a:solidFill>
            </a:endParaRPr>
          </a:p>
          <a:p>
            <a:endParaRPr lang="en-US">
              <a:solidFill>
                <a:srgbClr val="000000"/>
              </a:solidFill>
            </a:endParaRPr>
          </a:p>
          <a:p>
            <a:endParaRPr lang="en-US">
              <a:solidFill>
                <a:srgbClr val="000000"/>
              </a:solidFill>
            </a:endParaRPr>
          </a:p>
          <a:p>
            <a:r>
              <a:rPr lang="en-US">
                <a:solidFill>
                  <a:schemeClr val="accent2"/>
                </a:solidFill>
              </a:rPr>
              <a:t>¿</a:t>
            </a:r>
            <a:r>
              <a:rPr lang="en-US" err="1">
                <a:solidFill>
                  <a:schemeClr val="accent2"/>
                </a:solidFill>
              </a:rPr>
              <a:t>Qué</a:t>
            </a:r>
            <a:r>
              <a:rPr lang="en-US">
                <a:solidFill>
                  <a:schemeClr val="accent2"/>
                </a:solidFill>
              </a:rPr>
              <a:t> </a:t>
            </a:r>
            <a:r>
              <a:rPr lang="en-US" err="1">
                <a:solidFill>
                  <a:schemeClr val="accent2"/>
                </a:solidFill>
              </a:rPr>
              <a:t>funcionó</a:t>
            </a:r>
            <a:r>
              <a:rPr lang="en-US">
                <a:solidFill>
                  <a:schemeClr val="accent2"/>
                </a:solidFill>
              </a:rPr>
              <a:t>?</a:t>
            </a:r>
          </a:p>
          <a:p>
            <a:r>
              <a:rPr lang="es-ES">
                <a:solidFill>
                  <a:schemeClr val="accent2"/>
                </a:solidFill>
              </a:rPr>
              <a:t>¿Qué fue lo que no funcionó?</a:t>
            </a:r>
          </a:p>
          <a:p>
            <a:r>
              <a:rPr lang="en-US">
                <a:solidFill>
                  <a:schemeClr val="accent2"/>
                </a:solidFill>
              </a:rPr>
              <a:t>¿</a:t>
            </a:r>
            <a:r>
              <a:rPr lang="en-US" err="1">
                <a:solidFill>
                  <a:schemeClr val="accent2"/>
                </a:solidFill>
              </a:rPr>
              <a:t>Qué</a:t>
            </a:r>
            <a:r>
              <a:rPr lang="en-US">
                <a:solidFill>
                  <a:schemeClr val="accent2"/>
                </a:solidFill>
              </a:rPr>
              <a:t> </a:t>
            </a:r>
            <a:r>
              <a:rPr lang="en-US" err="1">
                <a:solidFill>
                  <a:schemeClr val="accent2"/>
                </a:solidFill>
              </a:rPr>
              <a:t>quieres</a:t>
            </a:r>
            <a:r>
              <a:rPr lang="en-US">
                <a:solidFill>
                  <a:schemeClr val="accent2"/>
                </a:solidFill>
              </a:rPr>
              <a:t> </a:t>
            </a:r>
            <a:r>
              <a:rPr lang="en-US" err="1">
                <a:solidFill>
                  <a:schemeClr val="accent2"/>
                </a:solidFill>
              </a:rPr>
              <a:t>mejorar</a:t>
            </a:r>
            <a:r>
              <a:rPr lang="en-US">
                <a:solidFill>
                  <a:schemeClr val="accent2"/>
                </a:solidFill>
              </a:rPr>
              <a:t>?</a:t>
            </a:r>
          </a:p>
          <a:p>
            <a:endParaRPr lang="en-US">
              <a:solidFill>
                <a:srgbClr val="000000"/>
              </a:solidFill>
            </a:endParaRPr>
          </a:p>
        </p:txBody>
      </p:sp>
      <p:grpSp>
        <p:nvGrpSpPr>
          <p:cNvPr id="5" name="Group 4">
            <a:extLst>
              <a:ext uri="{FF2B5EF4-FFF2-40B4-BE49-F238E27FC236}">
                <a16:creationId xmlns:a16="http://schemas.microsoft.com/office/drawing/2014/main" id="{4D3C08C8-DE23-44A5-A3C8-C6C4BFC03748}"/>
              </a:ext>
            </a:extLst>
          </p:cNvPr>
          <p:cNvGrpSpPr/>
          <p:nvPr/>
        </p:nvGrpSpPr>
        <p:grpSpPr>
          <a:xfrm>
            <a:off x="378500" y="5124190"/>
            <a:ext cx="1151055" cy="1740883"/>
            <a:chOff x="0" y="5108840"/>
            <a:chExt cx="972980" cy="1389970"/>
          </a:xfrm>
          <a:solidFill>
            <a:schemeClr val="bg2">
              <a:lumMod val="10000"/>
            </a:schemeClr>
          </a:solidFill>
        </p:grpSpPr>
        <p:sp>
          <p:nvSpPr>
            <p:cNvPr id="6" name="Arrow: Chevron 5">
              <a:extLst>
                <a:ext uri="{FF2B5EF4-FFF2-40B4-BE49-F238E27FC236}">
                  <a16:creationId xmlns:a16="http://schemas.microsoft.com/office/drawing/2014/main" id="{324B2CFB-9EFC-4E9A-9E19-DE63244F3727}"/>
                </a:ext>
              </a:extLst>
            </p:cNvPr>
            <p:cNvSpPr/>
            <p:nvPr/>
          </p:nvSpPr>
          <p:spPr>
            <a:xfrm rot="5400000">
              <a:off x="-208495" y="5317335"/>
              <a:ext cx="1389970" cy="972979"/>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Arrow: Chevron 4">
              <a:extLst>
                <a:ext uri="{FF2B5EF4-FFF2-40B4-BE49-F238E27FC236}">
                  <a16:creationId xmlns:a16="http://schemas.microsoft.com/office/drawing/2014/main" id="{29448854-631F-4310-BE7D-A46A4C5EA1DA}"/>
                </a:ext>
              </a:extLst>
            </p:cNvPr>
            <p:cNvSpPr txBox="1"/>
            <p:nvPr/>
          </p:nvSpPr>
          <p:spPr>
            <a:xfrm>
              <a:off x="1" y="5803825"/>
              <a:ext cx="972979" cy="41699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000" dirty="0"/>
                <a:t>Improve (M</a:t>
              </a:r>
              <a:r>
                <a:rPr lang="es-ES" sz="2000" dirty="0" err="1"/>
                <a:t>ejorar</a:t>
              </a:r>
              <a:r>
                <a:rPr lang="es-ES" sz="2000" dirty="0"/>
                <a:t>)</a:t>
              </a:r>
              <a:endParaRPr lang="en-US" sz="2000" dirty="0"/>
            </a:p>
            <a:p>
              <a:pPr marL="0" lvl="0" indent="0" algn="ctr" defTabSz="977900">
                <a:lnSpc>
                  <a:spcPct val="90000"/>
                </a:lnSpc>
                <a:spcBef>
                  <a:spcPct val="0"/>
                </a:spcBef>
                <a:spcAft>
                  <a:spcPct val="35000"/>
                </a:spcAft>
                <a:buNone/>
              </a:pPr>
              <a:endParaRPr lang="en-US" sz="2200" kern="1200" dirty="0"/>
            </a:p>
          </p:txBody>
        </p:sp>
      </p:grpSp>
      <p:grpSp>
        <p:nvGrpSpPr>
          <p:cNvPr id="14" name="Group 13">
            <a:extLst>
              <a:ext uri="{FF2B5EF4-FFF2-40B4-BE49-F238E27FC236}">
                <a16:creationId xmlns:a16="http://schemas.microsoft.com/office/drawing/2014/main" id="{51B3B641-C949-444B-9E68-F7288905C769}"/>
              </a:ext>
            </a:extLst>
          </p:cNvPr>
          <p:cNvGrpSpPr/>
          <p:nvPr/>
        </p:nvGrpSpPr>
        <p:grpSpPr>
          <a:xfrm>
            <a:off x="1529555" y="5124190"/>
            <a:ext cx="5411450" cy="1167048"/>
            <a:chOff x="972979" y="5108840"/>
            <a:chExt cx="5046820" cy="903480"/>
          </a:xfrm>
        </p:grpSpPr>
        <p:sp>
          <p:nvSpPr>
            <p:cNvPr id="15" name="Rectangle: Top Corners Rounded 14">
              <a:extLst>
                <a:ext uri="{FF2B5EF4-FFF2-40B4-BE49-F238E27FC236}">
                  <a16:creationId xmlns:a16="http://schemas.microsoft.com/office/drawing/2014/main" id="{7B7FDFC7-711A-4FB0-B51F-FFA191E72FBA}"/>
                </a:ext>
              </a:extLst>
            </p:cNvPr>
            <p:cNvSpPr/>
            <p:nvPr/>
          </p:nvSpPr>
          <p:spPr>
            <a:xfrm rot="5400000">
              <a:off x="3044649" y="3037170"/>
              <a:ext cx="903480" cy="5046820"/>
            </a:xfrm>
            <a:prstGeom prst="round2SameRect">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Top Corners Rounded 4">
              <a:extLst>
                <a:ext uri="{FF2B5EF4-FFF2-40B4-BE49-F238E27FC236}">
                  <a16:creationId xmlns:a16="http://schemas.microsoft.com/office/drawing/2014/main" id="{1B30672F-4CA0-47C7-8A6C-B2FA09EF05EE}"/>
                </a:ext>
              </a:extLst>
            </p:cNvPr>
            <p:cNvSpPr txBox="1"/>
            <p:nvPr/>
          </p:nvSpPr>
          <p:spPr>
            <a:xfrm>
              <a:off x="972979" y="5152944"/>
              <a:ext cx="5002716" cy="815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285750" lvl="0" indent="-285750">
                <a:buFont typeface="Arial" panose="020B0604020202020204" pitchFamily="34" charset="0"/>
                <a:buChar char="•"/>
              </a:pPr>
              <a:r>
                <a:rPr lang="en-US" dirty="0">
                  <a:solidFill>
                    <a:srgbClr val="000000"/>
                  </a:solidFill>
                </a:rPr>
                <a:t>Look at the score </a:t>
              </a:r>
              <a:r>
                <a:rPr lang="en-US" dirty="0">
                  <a:solidFill>
                    <a:schemeClr val="accent2"/>
                  </a:solidFill>
                </a:rPr>
                <a:t>(Mira la </a:t>
              </a:r>
              <a:r>
                <a:rPr lang="en-US" dirty="0" err="1">
                  <a:solidFill>
                    <a:schemeClr val="accent2"/>
                  </a:solidFill>
                </a:rPr>
                <a:t>puntuación</a:t>
              </a:r>
              <a:r>
                <a:rPr lang="en-US" dirty="0">
                  <a:solidFill>
                    <a:schemeClr val="accent2"/>
                  </a:solidFill>
                </a:rPr>
                <a:t>)</a:t>
              </a:r>
            </a:p>
            <a:p>
              <a:pPr marL="285750" lvl="0" indent="-285750">
                <a:buFont typeface="Arial" panose="020B0604020202020204" pitchFamily="34" charset="0"/>
                <a:buChar char="•"/>
              </a:pPr>
              <a:r>
                <a:rPr lang="en-US" dirty="0">
                  <a:solidFill>
                    <a:srgbClr val="000000"/>
                  </a:solidFill>
                </a:rPr>
                <a:t>Make the design better </a:t>
              </a:r>
              <a:r>
                <a:rPr lang="en-US" dirty="0">
                  <a:solidFill>
                    <a:schemeClr val="accent2"/>
                  </a:solidFill>
                </a:rPr>
                <a:t>(</a:t>
              </a:r>
              <a:r>
                <a:rPr lang="en-US" dirty="0" err="1">
                  <a:solidFill>
                    <a:schemeClr val="accent2"/>
                  </a:solidFill>
                </a:rPr>
                <a:t>Mejora</a:t>
              </a:r>
              <a:r>
                <a:rPr lang="en-US" dirty="0">
                  <a:solidFill>
                    <a:schemeClr val="accent2"/>
                  </a:solidFill>
                </a:rPr>
                <a:t> </a:t>
              </a:r>
              <a:r>
                <a:rPr lang="en-US" dirty="0" err="1">
                  <a:solidFill>
                    <a:schemeClr val="accent2"/>
                  </a:solidFill>
                </a:rPr>
                <a:t>el</a:t>
              </a:r>
              <a:r>
                <a:rPr lang="en-US" dirty="0">
                  <a:solidFill>
                    <a:schemeClr val="accent2"/>
                  </a:solidFill>
                </a:rPr>
                <a:t> </a:t>
              </a:r>
              <a:r>
                <a:rPr lang="en-US" dirty="0" err="1">
                  <a:solidFill>
                    <a:schemeClr val="accent2"/>
                  </a:solidFill>
                </a:rPr>
                <a:t>diseño</a:t>
              </a:r>
              <a:r>
                <a:rPr lang="en-US" dirty="0">
                  <a:solidFill>
                    <a:schemeClr val="accent2"/>
                  </a:solidFill>
                </a:rPr>
                <a:t>)</a:t>
              </a:r>
            </a:p>
            <a:p>
              <a:pPr marL="285750" lvl="0" indent="-285750">
                <a:buFont typeface="Arial" panose="020B0604020202020204" pitchFamily="34" charset="0"/>
                <a:buChar char="•"/>
              </a:pPr>
              <a:r>
                <a:rPr lang="en-US" dirty="0">
                  <a:solidFill>
                    <a:srgbClr val="000000"/>
                  </a:solidFill>
                </a:rPr>
                <a:t>Repeat if needed </a:t>
              </a:r>
              <a:r>
                <a:rPr lang="en-US" dirty="0">
                  <a:solidFill>
                    <a:schemeClr val="accent2"/>
                  </a:solidFill>
                </a:rPr>
                <a:t>(</a:t>
              </a:r>
              <a:r>
                <a:rPr lang="en-US" dirty="0" err="1">
                  <a:solidFill>
                    <a:schemeClr val="accent2"/>
                  </a:solidFill>
                </a:rPr>
                <a:t>Repita</a:t>
              </a:r>
              <a:r>
                <a:rPr lang="en-US" dirty="0">
                  <a:solidFill>
                    <a:schemeClr val="accent2"/>
                  </a:solidFill>
                </a:rPr>
                <a:t> </a:t>
              </a:r>
              <a:r>
                <a:rPr lang="en-US" dirty="0" err="1">
                  <a:solidFill>
                    <a:schemeClr val="accent2"/>
                  </a:solidFill>
                </a:rPr>
                <a:t>si</a:t>
              </a:r>
              <a:r>
                <a:rPr lang="en-US" dirty="0">
                  <a:solidFill>
                    <a:schemeClr val="accent2"/>
                  </a:solidFill>
                </a:rPr>
                <a:t> es </a:t>
              </a:r>
              <a:r>
                <a:rPr lang="en-US" dirty="0" err="1">
                  <a:solidFill>
                    <a:schemeClr val="accent2"/>
                  </a:solidFill>
                </a:rPr>
                <a:t>necesario</a:t>
              </a:r>
              <a:r>
                <a:rPr lang="en-US" dirty="0">
                  <a:solidFill>
                    <a:schemeClr val="accent2"/>
                  </a:solidFill>
                </a:rPr>
                <a:t>)</a:t>
              </a:r>
            </a:p>
          </p:txBody>
        </p:sp>
      </p:grpSp>
    </p:spTree>
    <p:extLst>
      <p:ext uri="{BB962C8B-B14F-4D97-AF65-F5344CB8AC3E}">
        <p14:creationId xmlns:p14="http://schemas.microsoft.com/office/powerpoint/2010/main" val="394423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62693" y="2644169"/>
            <a:ext cx="4808547" cy="1077218"/>
          </a:xfrm>
          <a:prstGeom prst="rect">
            <a:avLst/>
          </a:prstGeom>
          <a:noFill/>
        </p:spPr>
        <p:txBody>
          <a:bodyPr wrap="square" rtlCol="0">
            <a:spAutoFit/>
          </a:bodyPr>
          <a:lstStyle/>
          <a:p>
            <a:r>
              <a:rPr lang="en-US" sz="3200">
                <a:solidFill>
                  <a:srgbClr val="000000"/>
                </a:solidFill>
                <a:latin typeface="Arial" panose="020B0604020202020204" pitchFamily="34" charset="0"/>
                <a:cs typeface="Arial" panose="020B0604020202020204" pitchFamily="34" charset="0"/>
              </a:rPr>
              <a:t>What is </a:t>
            </a:r>
            <a:r>
              <a:rPr lang="en-US" sz="3200" b="1">
                <a:solidFill>
                  <a:schemeClr val="accent1"/>
                </a:solidFill>
                <a:latin typeface="Arial" panose="020B0604020202020204" pitchFamily="34" charset="0"/>
                <a:cs typeface="Arial" panose="020B0604020202020204" pitchFamily="34" charset="0"/>
              </a:rPr>
              <a:t>engineering?</a:t>
            </a:r>
          </a:p>
          <a:p>
            <a:r>
              <a:rPr lang="es-ES" sz="3200" b="1">
                <a:solidFill>
                  <a:schemeClr val="accent2"/>
                </a:solidFill>
                <a:latin typeface="Arial" panose="020B0604020202020204" pitchFamily="34" charset="0"/>
                <a:cs typeface="Arial" panose="020B0604020202020204" pitchFamily="34" charset="0"/>
              </a:rPr>
              <a:t>(¿Qué es la ingeniería</a:t>
            </a:r>
            <a:r>
              <a:rPr lang="es-ES" sz="3200">
                <a:solidFill>
                  <a:schemeClr val="accent2"/>
                </a:solidFill>
                <a:latin typeface="Arial" panose="020B0604020202020204" pitchFamily="34" charset="0"/>
                <a:cs typeface="Arial" panose="020B0604020202020204" pitchFamily="34" charset="0"/>
              </a:rPr>
              <a:t>?)</a:t>
            </a:r>
            <a:endParaRPr lang="en-US" sz="3200" b="1">
              <a:solidFill>
                <a:schemeClr val="accent2"/>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173616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44032" y="2092541"/>
            <a:ext cx="4555064" cy="4031873"/>
          </a:xfrm>
          <a:prstGeom prst="rect">
            <a:avLst/>
          </a:prstGeom>
          <a:noFill/>
        </p:spPr>
        <p:txBody>
          <a:bodyPr wrap="square" rtlCol="0">
            <a:spAutoFit/>
          </a:bodyPr>
          <a:lstStyle/>
          <a:p>
            <a:r>
              <a:rPr lang="en-US" sz="3200">
                <a:solidFill>
                  <a:srgbClr val="000000"/>
                </a:solidFill>
                <a:latin typeface="Arial" panose="020B0604020202020204" pitchFamily="34" charset="0"/>
                <a:cs typeface="Arial" panose="020B0604020202020204" pitchFamily="34" charset="0"/>
              </a:rPr>
              <a:t>What is </a:t>
            </a:r>
            <a:r>
              <a:rPr lang="en-US" sz="3200" b="1">
                <a:solidFill>
                  <a:schemeClr val="accent1"/>
                </a:solidFill>
                <a:latin typeface="Arial" panose="020B0604020202020204" pitchFamily="34" charset="0"/>
                <a:cs typeface="Arial" panose="020B0604020202020204" pitchFamily="34" charset="0"/>
              </a:rPr>
              <a:t>engineering?</a:t>
            </a:r>
          </a:p>
          <a:p>
            <a:r>
              <a:rPr lang="es-ES" sz="3200">
                <a:solidFill>
                  <a:schemeClr val="accent2"/>
                </a:solidFill>
                <a:latin typeface="Arial" panose="020B0604020202020204" pitchFamily="34" charset="0"/>
                <a:cs typeface="Arial" panose="020B0604020202020204" pitchFamily="34" charset="0"/>
              </a:rPr>
              <a:t>(¿Qué es la </a:t>
            </a:r>
            <a:r>
              <a:rPr lang="es-ES" sz="3200" b="1">
                <a:solidFill>
                  <a:schemeClr val="accent2"/>
                </a:solidFill>
                <a:latin typeface="Arial" panose="020B0604020202020204" pitchFamily="34" charset="0"/>
                <a:cs typeface="Arial" panose="020B0604020202020204" pitchFamily="34" charset="0"/>
              </a:rPr>
              <a:t>ingeniería</a:t>
            </a:r>
            <a:r>
              <a:rPr lang="es-ES" sz="3200">
                <a:solidFill>
                  <a:schemeClr val="accent2"/>
                </a:solidFill>
                <a:latin typeface="Arial" panose="020B0604020202020204" pitchFamily="34" charset="0"/>
                <a:cs typeface="Arial" panose="020B0604020202020204" pitchFamily="34" charset="0"/>
              </a:rPr>
              <a:t>?)</a:t>
            </a:r>
            <a:endParaRPr lang="en-US" sz="3200" b="1">
              <a:solidFill>
                <a:schemeClr val="accent2"/>
              </a:solidFill>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a:p>
            <a:r>
              <a:rPr lang="en-US" sz="3200">
                <a:solidFill>
                  <a:srgbClr val="000000"/>
                </a:solidFill>
              </a:rPr>
              <a:t>What are engineering </a:t>
            </a:r>
            <a:r>
              <a:rPr lang="en-US" sz="3200" b="1">
                <a:solidFill>
                  <a:schemeClr val="accent1"/>
                </a:solidFill>
              </a:rPr>
              <a:t>jobs?</a:t>
            </a:r>
          </a:p>
          <a:p>
            <a:r>
              <a:rPr lang="es-ES" sz="3200">
                <a:solidFill>
                  <a:schemeClr val="accent2"/>
                </a:solidFill>
              </a:rPr>
              <a:t>(¿Qué son los </a:t>
            </a:r>
            <a:r>
              <a:rPr lang="es-ES" sz="3200" b="1">
                <a:solidFill>
                  <a:schemeClr val="accent2"/>
                </a:solidFill>
              </a:rPr>
              <a:t>trabajos</a:t>
            </a:r>
            <a:r>
              <a:rPr lang="es-ES" sz="3200">
                <a:solidFill>
                  <a:schemeClr val="accent2"/>
                </a:solidFill>
              </a:rPr>
              <a:t> de ingeniería?)</a:t>
            </a:r>
            <a:endParaRPr lang="en-US" sz="3200">
              <a:solidFill>
                <a:schemeClr val="accent2"/>
              </a:solidFill>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382917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28E4A1-9FD5-D3CE-CA4F-04B42AA4FF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4222" y="1745375"/>
            <a:ext cx="5591276" cy="4193458"/>
          </a:xfrm>
          <a:prstGeom prst="rect">
            <a:avLst/>
          </a:prstGeom>
        </p:spPr>
      </p:pic>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sp>
        <p:nvSpPr>
          <p:cNvPr id="9" name="TextBox 8">
            <a:extLst>
              <a:ext uri="{FF2B5EF4-FFF2-40B4-BE49-F238E27FC236}">
                <a16:creationId xmlns:a16="http://schemas.microsoft.com/office/drawing/2014/main" id="{1A617A56-3B09-6FE9-8F8E-70BA8CD106A2}"/>
              </a:ext>
            </a:extLst>
          </p:cNvPr>
          <p:cNvSpPr txBox="1"/>
          <p:nvPr/>
        </p:nvSpPr>
        <p:spPr>
          <a:xfrm>
            <a:off x="346949" y="5951095"/>
            <a:ext cx="7315200" cy="230832"/>
          </a:xfrm>
          <a:prstGeom prst="rect">
            <a:avLst/>
          </a:prstGeom>
          <a:noFill/>
        </p:spPr>
        <p:txBody>
          <a:bodyPr wrap="square" rtlCol="0">
            <a:spAutoFit/>
          </a:bodyPr>
          <a:lstStyle/>
          <a:p>
            <a:r>
              <a:rPr lang="en-US" sz="900">
                <a:hlinkClick r:id="rId4" tooltip="https://en.wikipedia.org/wiki/Civil_engineering"/>
              </a:rPr>
              <a:t>This Photo</a:t>
            </a:r>
            <a:r>
              <a:rPr lang="en-US" sz="900"/>
              <a:t> by Unknown Author is licensed under </a:t>
            </a:r>
            <a:r>
              <a:rPr lang="en-US" sz="900">
                <a:hlinkClick r:id="rId5" tooltip="https://creativecommons.org/licenses/by-sa/3.0/"/>
              </a:rPr>
              <a:t>CC BY-SA</a:t>
            </a:r>
            <a:endParaRPr lang="en-US" sz="900"/>
          </a:p>
        </p:txBody>
      </p:sp>
      <p:pic>
        <p:nvPicPr>
          <p:cNvPr id="11" name="Picture 10">
            <a:extLst>
              <a:ext uri="{FF2B5EF4-FFF2-40B4-BE49-F238E27FC236}">
                <a16:creationId xmlns:a16="http://schemas.microsoft.com/office/drawing/2014/main" id="{8D161D6A-3241-A413-0187-D40EEDD7A37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176504" y="1742939"/>
            <a:ext cx="5597774" cy="4198330"/>
          </a:xfrm>
          <a:prstGeom prst="rect">
            <a:avLst/>
          </a:prstGeom>
        </p:spPr>
      </p:pic>
      <p:sp>
        <p:nvSpPr>
          <p:cNvPr id="12" name="TextBox 11">
            <a:extLst>
              <a:ext uri="{FF2B5EF4-FFF2-40B4-BE49-F238E27FC236}">
                <a16:creationId xmlns:a16="http://schemas.microsoft.com/office/drawing/2014/main" id="{E27E18CF-A730-7324-ABC9-14F8BEED992F}"/>
              </a:ext>
            </a:extLst>
          </p:cNvPr>
          <p:cNvSpPr txBox="1"/>
          <p:nvPr/>
        </p:nvSpPr>
        <p:spPr>
          <a:xfrm>
            <a:off x="6176504" y="5930589"/>
            <a:ext cx="7620000" cy="230832"/>
          </a:xfrm>
          <a:prstGeom prst="rect">
            <a:avLst/>
          </a:prstGeom>
          <a:noFill/>
        </p:spPr>
        <p:txBody>
          <a:bodyPr wrap="square" rtlCol="0">
            <a:spAutoFit/>
          </a:bodyPr>
          <a:lstStyle/>
          <a:p>
            <a:r>
              <a:rPr lang="en-US" sz="900">
                <a:hlinkClick r:id="rId7" tooltip="https://fisicaparatusconstrucciones.blogspot.com/"/>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95690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pic>
        <p:nvPicPr>
          <p:cNvPr id="4" name="Picture 3">
            <a:extLst>
              <a:ext uri="{FF2B5EF4-FFF2-40B4-BE49-F238E27FC236}">
                <a16:creationId xmlns:a16="http://schemas.microsoft.com/office/drawing/2014/main" id="{72B29C9B-B0BD-A6FC-E78E-D3DEA53786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9425" y="1710944"/>
            <a:ext cx="6096000" cy="4067175"/>
          </a:xfrm>
          <a:prstGeom prst="rect">
            <a:avLst/>
          </a:prstGeom>
        </p:spPr>
      </p:pic>
      <p:pic>
        <p:nvPicPr>
          <p:cNvPr id="7" name="Picture 6">
            <a:extLst>
              <a:ext uri="{FF2B5EF4-FFF2-40B4-BE49-F238E27FC236}">
                <a16:creationId xmlns:a16="http://schemas.microsoft.com/office/drawing/2014/main" id="{0DD56AFD-6793-25AB-ACDC-823A76E23F0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29317" y="1710944"/>
            <a:ext cx="4944779" cy="4292068"/>
          </a:xfrm>
          <a:prstGeom prst="rect">
            <a:avLst/>
          </a:prstGeom>
        </p:spPr>
      </p:pic>
      <p:sp>
        <p:nvSpPr>
          <p:cNvPr id="9" name="TextBox 8">
            <a:extLst>
              <a:ext uri="{FF2B5EF4-FFF2-40B4-BE49-F238E27FC236}">
                <a16:creationId xmlns:a16="http://schemas.microsoft.com/office/drawing/2014/main" id="{01179A4D-FF17-1261-D561-4A3E0CBBE94E}"/>
              </a:ext>
            </a:extLst>
          </p:cNvPr>
          <p:cNvSpPr txBox="1"/>
          <p:nvPr/>
        </p:nvSpPr>
        <p:spPr>
          <a:xfrm>
            <a:off x="289425" y="5772180"/>
            <a:ext cx="6350000" cy="230832"/>
          </a:xfrm>
          <a:prstGeom prst="rect">
            <a:avLst/>
          </a:prstGeom>
          <a:noFill/>
        </p:spPr>
        <p:txBody>
          <a:bodyPr wrap="square" rtlCol="0">
            <a:spAutoFit/>
          </a:bodyPr>
          <a:lstStyle/>
          <a:p>
            <a:r>
              <a:rPr lang="en-US" sz="900">
                <a:hlinkClick r:id="rId6" tooltip="https://www.flickr.com/photos/7763892@N07/5255568724"/>
              </a:rPr>
              <a:t>This Photo</a:t>
            </a:r>
            <a:r>
              <a:rPr lang="en-US" sz="900"/>
              <a:t> by Unknown Author is licensed under </a:t>
            </a:r>
            <a:r>
              <a:rPr lang="en-US" sz="900">
                <a:hlinkClick r:id="rId7" tooltip="https://creativecommons.org/licenses/by-nc-nd/3.0/"/>
              </a:rPr>
              <a:t>CC BY-NC-ND</a:t>
            </a:r>
            <a:endParaRPr lang="en-US" sz="900"/>
          </a:p>
        </p:txBody>
      </p:sp>
    </p:spTree>
    <p:extLst>
      <p:ext uri="{BB962C8B-B14F-4D97-AF65-F5344CB8AC3E}">
        <p14:creationId xmlns:p14="http://schemas.microsoft.com/office/powerpoint/2010/main" val="117260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904D6B-D804-F8F1-4B4B-FF99EB1054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7031" y="1619812"/>
            <a:ext cx="6432669" cy="3618376"/>
          </a:xfrm>
          <a:prstGeom prst="rect">
            <a:avLst/>
          </a:prstGeom>
        </p:spPr>
      </p:pic>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pic>
        <p:nvPicPr>
          <p:cNvPr id="10" name="Picture 9">
            <a:extLst>
              <a:ext uri="{FF2B5EF4-FFF2-40B4-BE49-F238E27FC236}">
                <a16:creationId xmlns:a16="http://schemas.microsoft.com/office/drawing/2014/main" id="{A9DAB213-F1D0-335F-B805-0920B583504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89692" y="2223631"/>
            <a:ext cx="4700158" cy="3133438"/>
          </a:xfrm>
          <a:prstGeom prst="rect">
            <a:avLst/>
          </a:prstGeom>
        </p:spPr>
      </p:pic>
      <p:sp>
        <p:nvSpPr>
          <p:cNvPr id="11" name="TextBox 10">
            <a:extLst>
              <a:ext uri="{FF2B5EF4-FFF2-40B4-BE49-F238E27FC236}">
                <a16:creationId xmlns:a16="http://schemas.microsoft.com/office/drawing/2014/main" id="{6CC4F70C-C7A4-4DC6-F761-F067DF7D03B7}"/>
              </a:ext>
            </a:extLst>
          </p:cNvPr>
          <p:cNvSpPr txBox="1"/>
          <p:nvPr/>
        </p:nvSpPr>
        <p:spPr>
          <a:xfrm>
            <a:off x="3869002" y="5489251"/>
            <a:ext cx="3068772" cy="230832"/>
          </a:xfrm>
          <a:prstGeom prst="rect">
            <a:avLst/>
          </a:prstGeom>
          <a:noFill/>
        </p:spPr>
        <p:txBody>
          <a:bodyPr wrap="square" rtlCol="0">
            <a:spAutoFit/>
          </a:bodyPr>
          <a:lstStyle/>
          <a:p>
            <a:r>
              <a:rPr lang="en-US" sz="900">
                <a:hlinkClick r:id="rId6" tooltip="https://overbr.com.br/negocios/cresce-o-numero-de-empresas-que-relatam-inventario-de-gases-de-efeito-estufa"/>
              </a:rPr>
              <a:t>This Photo</a:t>
            </a:r>
            <a:r>
              <a:rPr lang="en-US" sz="900"/>
              <a:t> by Unknown Author is licensed under </a:t>
            </a:r>
            <a:r>
              <a:rPr lang="en-US" sz="900">
                <a:hlinkClick r:id="rId7" tooltip="https://creativecommons.org/licenses/by/3.0/"/>
              </a:rPr>
              <a:t>CC BY</a:t>
            </a:r>
            <a:endParaRPr lang="en-US" sz="900"/>
          </a:p>
        </p:txBody>
      </p:sp>
      <p:pic>
        <p:nvPicPr>
          <p:cNvPr id="13" name="Picture 12">
            <a:extLst>
              <a:ext uri="{FF2B5EF4-FFF2-40B4-BE49-F238E27FC236}">
                <a16:creationId xmlns:a16="http://schemas.microsoft.com/office/drawing/2014/main" id="{76245747-CCCB-94CD-6E5A-C9A740A2C0B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997443" y="1936016"/>
            <a:ext cx="3254049" cy="4152167"/>
          </a:xfrm>
          <a:prstGeom prst="rect">
            <a:avLst/>
          </a:prstGeom>
        </p:spPr>
      </p:pic>
      <p:sp>
        <p:nvSpPr>
          <p:cNvPr id="14" name="TextBox 13">
            <a:extLst>
              <a:ext uri="{FF2B5EF4-FFF2-40B4-BE49-F238E27FC236}">
                <a16:creationId xmlns:a16="http://schemas.microsoft.com/office/drawing/2014/main" id="{E4EC3249-AB89-3F77-5D0C-A3BC39B2A512}"/>
              </a:ext>
            </a:extLst>
          </p:cNvPr>
          <p:cNvSpPr txBox="1"/>
          <p:nvPr/>
        </p:nvSpPr>
        <p:spPr>
          <a:xfrm>
            <a:off x="7919021" y="6038858"/>
            <a:ext cx="3243667" cy="230832"/>
          </a:xfrm>
          <a:prstGeom prst="rect">
            <a:avLst/>
          </a:prstGeom>
          <a:noFill/>
        </p:spPr>
        <p:txBody>
          <a:bodyPr wrap="square" rtlCol="0">
            <a:spAutoFit/>
          </a:bodyPr>
          <a:lstStyle/>
          <a:p>
            <a:r>
              <a:rPr lang="en-US" sz="900">
                <a:hlinkClick r:id="rId9" tooltip="https://en.wikiversity.org/wiki/Portal:Geotechnical_engineering"/>
              </a:rPr>
              <a:t>This Photo</a:t>
            </a:r>
            <a:r>
              <a:rPr lang="en-US" sz="900"/>
              <a:t> by Unknown Author is licensed under </a:t>
            </a:r>
            <a:r>
              <a:rPr lang="en-US" sz="900">
                <a:hlinkClick r:id="rId10" tooltip="https://creativecommons.org/licenses/by-sa/3.0/"/>
              </a:rPr>
              <a:t>CC BY-SA</a:t>
            </a:r>
            <a:endParaRPr lang="en-US" sz="900"/>
          </a:p>
        </p:txBody>
      </p:sp>
      <p:sp>
        <p:nvSpPr>
          <p:cNvPr id="17" name="TextBox 16">
            <a:extLst>
              <a:ext uri="{FF2B5EF4-FFF2-40B4-BE49-F238E27FC236}">
                <a16:creationId xmlns:a16="http://schemas.microsoft.com/office/drawing/2014/main" id="{AD595DBC-81EC-187D-3583-5746EE60F90C}"/>
              </a:ext>
            </a:extLst>
          </p:cNvPr>
          <p:cNvSpPr txBox="1"/>
          <p:nvPr/>
        </p:nvSpPr>
        <p:spPr>
          <a:xfrm>
            <a:off x="231837" y="5241653"/>
            <a:ext cx="3148883" cy="230832"/>
          </a:xfrm>
          <a:prstGeom prst="rect">
            <a:avLst/>
          </a:prstGeom>
          <a:noFill/>
        </p:spPr>
        <p:txBody>
          <a:bodyPr wrap="square" rtlCol="0">
            <a:spAutoFit/>
          </a:bodyPr>
          <a:lstStyle/>
          <a:p>
            <a:r>
              <a:rPr lang="en-US" sz="900">
                <a:hlinkClick r:id="rId4" tooltip="https://www.mynextmove.org/profile/summary/19-4041.01"/>
              </a:rPr>
              <a:t>This Photo</a:t>
            </a:r>
            <a:r>
              <a:rPr lang="en-US" sz="900"/>
              <a:t> by Unknown Author is licensed under </a:t>
            </a:r>
            <a:r>
              <a:rPr lang="en-US" sz="900">
                <a:hlinkClick r:id="rId7" tooltip="https://creativecommons.org/licenses/by/3.0/"/>
              </a:rPr>
              <a:t>CC BY</a:t>
            </a:r>
            <a:endParaRPr lang="en-US" sz="900"/>
          </a:p>
        </p:txBody>
      </p:sp>
    </p:spTree>
    <p:extLst>
      <p:ext uri="{BB962C8B-B14F-4D97-AF65-F5344CB8AC3E}">
        <p14:creationId xmlns:p14="http://schemas.microsoft.com/office/powerpoint/2010/main" val="26024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4968" b="1742"/>
          <a:stretch/>
        </p:blipFill>
        <p:spPr bwMode="auto">
          <a:xfrm>
            <a:off x="6449595" y="1497723"/>
            <a:ext cx="5489486" cy="4776953"/>
          </a:xfrm>
          <a:prstGeom prst="rect">
            <a:avLst/>
          </a:prstGeom>
          <a:noFill/>
          <a:ln>
            <a:noFill/>
          </a:ln>
        </p:spPr>
      </p:pic>
      <p:sp>
        <p:nvSpPr>
          <p:cNvPr id="6" name="TextBox 5">
            <a:extLst>
              <a:ext uri="{FF2B5EF4-FFF2-40B4-BE49-F238E27FC236}">
                <a16:creationId xmlns:a16="http://schemas.microsoft.com/office/drawing/2014/main" id="{8E144A92-9F8C-4496-8F27-237427E1FCE8}"/>
              </a:ext>
            </a:extLst>
          </p:cNvPr>
          <p:cNvSpPr txBox="1"/>
          <p:nvPr/>
        </p:nvSpPr>
        <p:spPr>
          <a:xfrm>
            <a:off x="466532" y="1624041"/>
            <a:ext cx="5991992" cy="4524315"/>
          </a:xfrm>
          <a:prstGeom prst="rect">
            <a:avLst/>
          </a:prstGeom>
          <a:noFill/>
        </p:spPr>
        <p:txBody>
          <a:bodyPr wrap="square" rtlCol="0">
            <a:spAutoFit/>
          </a:bodyPr>
          <a:lstStyle/>
          <a:p>
            <a:r>
              <a:rPr lang="en-US" sz="3200">
                <a:solidFill>
                  <a:srgbClr val="000000"/>
                </a:solidFill>
                <a:latin typeface="Arial" panose="020B0604020202020204" pitchFamily="34" charset="0"/>
                <a:cs typeface="Arial" panose="020B0604020202020204" pitchFamily="34" charset="0"/>
              </a:rPr>
              <a:t>What is </a:t>
            </a:r>
            <a:r>
              <a:rPr lang="en-US" sz="3200" b="1">
                <a:solidFill>
                  <a:schemeClr val="accent1"/>
                </a:solidFill>
                <a:latin typeface="Arial" panose="020B0604020202020204" pitchFamily="34" charset="0"/>
                <a:cs typeface="Arial" panose="020B0604020202020204" pitchFamily="34" charset="0"/>
              </a:rPr>
              <a:t>engineering?</a:t>
            </a:r>
          </a:p>
          <a:p>
            <a:r>
              <a:rPr lang="es-ES" sz="3200">
                <a:solidFill>
                  <a:schemeClr val="accent2"/>
                </a:solidFill>
                <a:latin typeface="Arial" panose="020B0604020202020204" pitchFamily="34" charset="0"/>
                <a:cs typeface="Arial" panose="020B0604020202020204" pitchFamily="34" charset="0"/>
              </a:rPr>
              <a:t>(¿Qué es la </a:t>
            </a:r>
            <a:r>
              <a:rPr lang="es-ES" sz="3200" b="1">
                <a:solidFill>
                  <a:schemeClr val="accent2"/>
                </a:solidFill>
                <a:latin typeface="Arial" panose="020B0604020202020204" pitchFamily="34" charset="0"/>
                <a:cs typeface="Arial" panose="020B0604020202020204" pitchFamily="34" charset="0"/>
              </a:rPr>
              <a:t>ingeniería</a:t>
            </a:r>
            <a:r>
              <a:rPr lang="es-ES" sz="3200">
                <a:solidFill>
                  <a:schemeClr val="accent2"/>
                </a:solidFill>
                <a:latin typeface="Arial" panose="020B0604020202020204" pitchFamily="34" charset="0"/>
                <a:cs typeface="Arial" panose="020B0604020202020204" pitchFamily="34" charset="0"/>
              </a:rPr>
              <a:t>?)</a:t>
            </a:r>
            <a:endParaRPr lang="en-US" sz="3200" b="1">
              <a:solidFill>
                <a:schemeClr val="accent2"/>
              </a:solidFill>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a:p>
            <a:r>
              <a:rPr lang="en-US" sz="3200">
                <a:solidFill>
                  <a:srgbClr val="000000"/>
                </a:solidFill>
              </a:rPr>
              <a:t>What are engineering </a:t>
            </a:r>
            <a:r>
              <a:rPr lang="en-US" sz="3200" b="1">
                <a:solidFill>
                  <a:schemeClr val="accent1"/>
                </a:solidFill>
              </a:rPr>
              <a:t>jobs?</a:t>
            </a:r>
          </a:p>
          <a:p>
            <a:r>
              <a:rPr lang="es-ES" sz="3200">
                <a:solidFill>
                  <a:schemeClr val="accent2"/>
                </a:solidFill>
              </a:rPr>
              <a:t>(¿Qué son los </a:t>
            </a:r>
            <a:r>
              <a:rPr lang="es-ES" sz="3200" b="1">
                <a:solidFill>
                  <a:schemeClr val="accent2"/>
                </a:solidFill>
              </a:rPr>
              <a:t>trabajos</a:t>
            </a:r>
            <a:r>
              <a:rPr lang="es-ES" sz="3200">
                <a:solidFill>
                  <a:schemeClr val="accent2"/>
                </a:solidFill>
              </a:rPr>
              <a:t> de ingeniería?)</a:t>
            </a:r>
            <a:endParaRPr lang="en-US" sz="3200">
              <a:solidFill>
                <a:schemeClr val="accent2"/>
              </a:solidFill>
            </a:endParaRPr>
          </a:p>
          <a:p>
            <a:endParaRPr lang="en-US" sz="3200" b="1">
              <a:solidFill>
                <a:schemeClr val="accent2"/>
              </a:solidFill>
              <a:latin typeface="Arial" panose="020B0604020202020204" pitchFamily="34" charset="0"/>
              <a:cs typeface="Arial" panose="020B0604020202020204" pitchFamily="34" charset="0"/>
            </a:endParaRPr>
          </a:p>
          <a:p>
            <a:r>
              <a:rPr lang="en-US" sz="3200">
                <a:solidFill>
                  <a:srgbClr val="000000"/>
                </a:solidFill>
                <a:latin typeface="Arial" panose="020B0604020202020204" pitchFamily="34" charset="0"/>
                <a:cs typeface="Arial" panose="020B0604020202020204" pitchFamily="34" charset="0"/>
              </a:rPr>
              <a:t>Who can be an </a:t>
            </a:r>
            <a:r>
              <a:rPr lang="en-US" sz="3200" b="1">
                <a:solidFill>
                  <a:schemeClr val="accent1"/>
                </a:solidFill>
                <a:latin typeface="Arial" panose="020B0604020202020204" pitchFamily="34" charset="0"/>
                <a:cs typeface="Arial" panose="020B0604020202020204" pitchFamily="34" charset="0"/>
              </a:rPr>
              <a:t>engineer?</a:t>
            </a:r>
          </a:p>
          <a:p>
            <a:r>
              <a:rPr lang="en-US" sz="3200">
                <a:solidFill>
                  <a:schemeClr val="accent2"/>
                </a:solidFill>
                <a:latin typeface="Arial" panose="020B0604020202020204" pitchFamily="34" charset="0"/>
                <a:cs typeface="Arial" panose="020B0604020202020204" pitchFamily="34" charset="0"/>
              </a:rPr>
              <a:t>(¿</a:t>
            </a:r>
            <a:r>
              <a:rPr lang="en-US" sz="3200" err="1">
                <a:solidFill>
                  <a:schemeClr val="accent2"/>
                </a:solidFill>
                <a:latin typeface="Arial" panose="020B0604020202020204" pitchFamily="34" charset="0"/>
                <a:cs typeface="Arial" panose="020B0604020202020204" pitchFamily="34" charset="0"/>
              </a:rPr>
              <a:t>Quién</a:t>
            </a:r>
            <a:r>
              <a:rPr lang="en-US" sz="3200">
                <a:solidFill>
                  <a:schemeClr val="accent2"/>
                </a:solidFill>
                <a:latin typeface="Arial" panose="020B0604020202020204" pitchFamily="34" charset="0"/>
                <a:cs typeface="Arial" panose="020B0604020202020204" pitchFamily="34" charset="0"/>
              </a:rPr>
              <a:t> </a:t>
            </a:r>
            <a:r>
              <a:rPr lang="en-US" sz="3200" err="1">
                <a:solidFill>
                  <a:schemeClr val="accent2"/>
                </a:solidFill>
                <a:latin typeface="Arial" panose="020B0604020202020204" pitchFamily="34" charset="0"/>
                <a:cs typeface="Arial" panose="020B0604020202020204" pitchFamily="34" charset="0"/>
              </a:rPr>
              <a:t>puede</a:t>
            </a:r>
            <a:r>
              <a:rPr lang="en-US" sz="3200">
                <a:solidFill>
                  <a:schemeClr val="accent2"/>
                </a:solidFill>
                <a:latin typeface="Arial" panose="020B0604020202020204" pitchFamily="34" charset="0"/>
                <a:cs typeface="Arial" panose="020B0604020202020204" pitchFamily="34" charset="0"/>
              </a:rPr>
              <a:t> ser </a:t>
            </a:r>
            <a:r>
              <a:rPr lang="en-US" sz="3200" b="1" err="1">
                <a:solidFill>
                  <a:schemeClr val="accent2"/>
                </a:solidFill>
                <a:latin typeface="Arial" panose="020B0604020202020204" pitchFamily="34" charset="0"/>
                <a:cs typeface="Arial" panose="020B0604020202020204" pitchFamily="34" charset="0"/>
              </a:rPr>
              <a:t>ingeniero</a:t>
            </a:r>
            <a:r>
              <a:rPr lang="en-US" sz="320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52468162"/>
      </p:ext>
    </p:extLst>
  </p:cSld>
  <p:clrMapOvr>
    <a:masterClrMapping/>
  </p:clrMapOvr>
</p:sld>
</file>

<file path=ppt/theme/theme1.xml><?xml version="1.0" encoding="utf-8"?>
<a:theme xmlns:a="http://schemas.openxmlformats.org/drawingml/2006/main" name="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E0C664B4FDA64F8529B02C06F03698" ma:contentTypeVersion="9" ma:contentTypeDescription="Create a new document." ma:contentTypeScope="" ma:versionID="602848bb18cb69d144cd9119267bb3b2">
  <xsd:schema xmlns:xsd="http://www.w3.org/2001/XMLSchema" xmlns:xs="http://www.w3.org/2001/XMLSchema" xmlns:p="http://schemas.microsoft.com/office/2006/metadata/properties" xmlns:ns2="33e0dbe9-2ee3-4e40-8d2a-c14405aa398e" xmlns:ns3="5aa991ed-cfdb-45f0-90fe-74f6c83d7f1e" targetNamespace="http://schemas.microsoft.com/office/2006/metadata/properties" ma:root="true" ma:fieldsID="c77c886bde57da0d1c05bf746eb98b5e" ns2:_="" ns3:_="">
    <xsd:import namespace="33e0dbe9-2ee3-4e40-8d2a-c14405aa398e"/>
    <xsd:import namespace="5aa991ed-cfdb-45f0-90fe-74f6c83d7f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0dbe9-2ee3-4e40-8d2a-c14405aa3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a991ed-cfdb-45f0-90fe-74f6c83d7f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059A2-8B8A-4735-AABD-DF7AEDEC1692}">
  <ds:schemaRefs>
    <ds:schemaRef ds:uri="33e0dbe9-2ee3-4e40-8d2a-c14405aa398e"/>
    <ds:schemaRef ds:uri="5aa991ed-cfdb-45f0-90fe-74f6c83d7f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559E8D-868F-4FC9-AA00-1448AD1A55BD}">
  <ds:schemaRefs>
    <ds:schemaRef ds:uri="33e0dbe9-2ee3-4e40-8d2a-c14405aa398e"/>
    <ds:schemaRef ds:uri="5aa991ed-cfdb-45f0-90fe-74f6c83d7f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4FE82C-4EAC-4B38-9A40-D375287DAD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TotalTime>
  <Words>3451</Words>
  <Application>Microsoft Macintosh PowerPoint</Application>
  <PresentationFormat>Widescreen</PresentationFormat>
  <Paragraphs>519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Wingdings</vt:lpstr>
      <vt:lpstr>Office Theme</vt:lpstr>
      <vt:lpstr>River Crossing</vt:lpstr>
      <vt:lpstr>Westward Expansion (Expansión Hacia el Oeste)</vt:lpstr>
      <vt:lpstr>Types of Bridges (Tipos de Puentes)</vt:lpstr>
      <vt:lpstr>Engineering Design (Diseño de Ingeniería)</vt:lpstr>
      <vt:lpstr>Engineering Design (Diseño de Ingeniería)</vt:lpstr>
      <vt:lpstr>Engineering Jobs (Trabajos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 Grade 2</vt:lpstr>
      <vt:lpstr>Restricciones: (Limitaciones) Grade 2</vt:lpstr>
      <vt:lpstr>Constraints: (Limitations) Grades 3, 7-8</vt:lpstr>
      <vt:lpstr>Restricciones: (Limitaciones) Grades 3, 7-8</vt:lpstr>
      <vt:lpstr>Explore Materials (Explorar Materiales) Grade 2</vt:lpstr>
      <vt:lpstr>Explore Materials (Explorar Materiales) Grades 3, 7-8</vt:lpstr>
      <vt:lpstr>Brainstorm (Idea Genial)</vt:lpstr>
      <vt:lpstr>Gather Materials (Reunir Materiales)</vt:lpstr>
      <vt:lpstr>Team Member Responsibilities (Grade 2) (Responsabilidades de los Miembros del Equipo)</vt:lpstr>
      <vt:lpstr>Team Member Responsibilities (Grades 3, 7-8) (Responsabilidades de los Miembros del Equipo)</vt:lpstr>
      <vt:lpstr>Design Your Bridge!  (¡Diseña Tu Puente!)</vt:lpstr>
      <vt:lpstr>Criteria: (Desired Outcomes) (Criterios: (Resultados Deseados))</vt:lpstr>
      <vt:lpstr>Scorecard Grade 2</vt:lpstr>
      <vt:lpstr>PowerPoint Presentation</vt:lpstr>
      <vt:lpstr>Scorecard Grades 3, 7-8</vt:lpstr>
      <vt:lpstr>PowerPoint Presentation</vt:lpstr>
      <vt:lpstr>Redesign: Discussion (Rediseño: Discusión)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and the Beanstalk</dc:title>
  <dc:creator>James Hong</dc:creator>
  <cp:lastModifiedBy>Kristin Diamantides</cp:lastModifiedBy>
  <cp:revision>97</cp:revision>
  <dcterms:created xsi:type="dcterms:W3CDTF">2020-06-19T17:22:04Z</dcterms:created>
  <dcterms:modified xsi:type="dcterms:W3CDTF">2023-08-31T15:39:12Z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0x0101009AE0C664B4FDA64F8529B02C06F03698</vt:lpwstr>
  </property>
</Properties>
</file>