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341" r:id="rId5"/>
    <p:sldId id="291" r:id="rId6"/>
    <p:sldId id="313" r:id="rId7"/>
    <p:sldId id="287" r:id="rId8"/>
    <p:sldId id="288" r:id="rId9"/>
    <p:sldId id="318" r:id="rId10"/>
    <p:sldId id="319" r:id="rId11"/>
    <p:sldId id="295" r:id="rId12"/>
    <p:sldId id="290" r:id="rId13"/>
    <p:sldId id="296" r:id="rId14"/>
    <p:sldId id="343" r:id="rId15"/>
    <p:sldId id="334" r:id="rId16"/>
    <p:sldId id="344" r:id="rId17"/>
    <p:sldId id="335" r:id="rId18"/>
    <p:sldId id="345" r:id="rId19"/>
    <p:sldId id="297" r:id="rId20"/>
    <p:sldId id="346" r:id="rId21"/>
    <p:sldId id="298" r:id="rId22"/>
    <p:sldId id="299" r:id="rId23"/>
    <p:sldId id="353" r:id="rId24"/>
    <p:sldId id="349" r:id="rId25"/>
    <p:sldId id="338" r:id="rId26"/>
    <p:sldId id="348" r:id="rId27"/>
    <p:sldId id="339" r:id="rId28"/>
    <p:sldId id="347" r:id="rId29"/>
    <p:sldId id="325" r:id="rId30"/>
    <p:sldId id="326" r:id="rId31"/>
    <p:sldId id="302" r:id="rId32"/>
    <p:sldId id="352" r:id="rId33"/>
    <p:sldId id="311" r:id="rId34"/>
    <p:sldId id="351" r:id="rId35"/>
    <p:sldId id="340" r:id="rId36"/>
    <p:sldId id="350" r:id="rId37"/>
    <p:sldId id="330" r:id="rId38"/>
    <p:sldId id="34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C6352D-B7C1-454B-65EC-A45554C9679D}" name="Ramos, Shelly" initials="RS" userId="S::shelly.ramos@tea.texas.gov::672d29b4-a020-4bca-8fc4-f7e7f6c88104" providerId="AD"/>
  <p188:author id="{4E503E51-45B9-23E8-8F6F-2A8EFED4C35E}" name="Sedberry, Michelle" initials="SM" userId="S::michelle.sedberry@tea.texas.gov::e3f13f86-4298-4319-bfce-92d4fc9ae9cc" providerId="AD"/>
  <p188:author id="{AD0536DE-C26A-22F5-0851-C53DBB32F552}" name="Wiebusch, Shawna" initials="WS" userId="S::shawna.wiebusch@tea.texas.gov::aa38751e-50bd-4ecc-8a44-25df2c0275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038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577"/>
  </p:normalViewPr>
  <p:slideViewPr>
    <p:cSldViewPr snapToGrid="0">
      <p:cViewPr varScale="1">
        <p:scale>
          <a:sx n="78" d="100"/>
          <a:sy n="78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DB247-FFE2-481D-A6F0-AF25F70FDB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D0656-2E29-49B4-B708-B1E8D0F0A759}">
      <dgm:prSet phldrT="[Text]" custT="1"/>
      <dgm:spPr>
        <a:xfrm rot="5400000">
          <a:off x="-176902" y="188160"/>
          <a:ext cx="1179352" cy="825546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100" b="1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Identify (</a:t>
          </a:r>
          <a:r>
            <a:rPr lang="es-ES" sz="1100" b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Identificar)</a:t>
          </a:r>
          <a:endParaRPr lang="en-US" sz="1100" b="1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03573ECA-DBAF-4AED-A6F2-F1379C74FB0A}" type="parTrans" cxnId="{BFEDDFF0-9E87-46CF-8CD3-274A78C98470}">
      <dgm:prSet/>
      <dgm:spPr/>
      <dgm:t>
        <a:bodyPr/>
        <a:lstStyle/>
        <a:p>
          <a:endParaRPr lang="en-US" sz="1100"/>
        </a:p>
      </dgm:t>
    </dgm:pt>
    <dgm:pt modelId="{2ACFEC54-232E-4D2A-88C2-F63AE8A9B07F}" type="sibTrans" cxnId="{BFEDDFF0-9E87-46CF-8CD3-274A78C98470}">
      <dgm:prSet/>
      <dgm:spPr/>
      <dgm:t>
        <a:bodyPr/>
        <a:lstStyle/>
        <a:p>
          <a:endParaRPr lang="en-US" sz="1100"/>
        </a:p>
      </dgm:t>
    </dgm:pt>
    <dgm:pt modelId="{635B1886-97D2-4FF9-BA66-09DE5026F7D3}">
      <dgm:prSet phldrT="[Text]" custT="1"/>
      <dgm:spPr>
        <a:xfrm rot="5400000">
          <a:off x="2955408" y="-2117766"/>
          <a:ext cx="766579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b="0" i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the problem </a:t>
          </a:r>
          <a:r>
            <a:rPr lang="en-US" sz="1100" b="0" i="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100" b="0" i="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Identificar</a:t>
          </a:r>
          <a:r>
            <a:rPr lang="en-US" sz="1100" b="0" i="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</a:t>
          </a:r>
          <a:r>
            <a:rPr lang="en-US" sz="1100" b="0" i="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problema</a:t>
          </a:r>
          <a:r>
            <a:rPr lang="en-US" sz="1100" b="0" i="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n-US" sz="1100" dirty="0">
            <a:solidFill>
              <a:srgbClr val="F16038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</dgm:t>
    </dgm:pt>
    <dgm:pt modelId="{185D00BA-3AFC-49C6-AF28-22D1B7070D98}" type="parTrans" cxnId="{5C2DAD30-5E71-49B1-AE8D-D1D15B1B1ABA}">
      <dgm:prSet/>
      <dgm:spPr/>
      <dgm:t>
        <a:bodyPr/>
        <a:lstStyle/>
        <a:p>
          <a:endParaRPr lang="en-US" sz="1100"/>
        </a:p>
      </dgm:t>
    </dgm:pt>
    <dgm:pt modelId="{73850627-BF87-465C-A681-103E238462ED}" type="sibTrans" cxnId="{5C2DAD30-5E71-49B1-AE8D-D1D15B1B1ABA}">
      <dgm:prSet/>
      <dgm:spPr/>
      <dgm:t>
        <a:bodyPr/>
        <a:lstStyle/>
        <a:p>
          <a:endParaRPr lang="en-US" sz="1100"/>
        </a:p>
      </dgm:t>
    </dgm:pt>
    <dgm:pt modelId="{046784EA-65FF-473B-8801-09FE9BA585DE}">
      <dgm:prSet phldrT="[Text]" custT="1"/>
      <dgm:spPr>
        <a:xfrm rot="5400000">
          <a:off x="-176902" y="1254163"/>
          <a:ext cx="1179352" cy="825546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1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Imagine (</a:t>
          </a:r>
          <a:r>
            <a:rPr lang="es-ES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Imaginar)</a:t>
          </a:r>
          <a:endParaRPr lang="en-US" sz="11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F35C47E-6E1A-428E-8BE9-ACB75A6445E7}" type="parTrans" cxnId="{BA21FEE3-C7C8-479C-B400-312CD779B692}">
      <dgm:prSet/>
      <dgm:spPr/>
      <dgm:t>
        <a:bodyPr/>
        <a:lstStyle/>
        <a:p>
          <a:endParaRPr lang="en-US" sz="1100"/>
        </a:p>
      </dgm:t>
    </dgm:pt>
    <dgm:pt modelId="{BE2ECDD7-F6AF-4163-A330-B03407BD0F2B}" type="sibTrans" cxnId="{BA21FEE3-C7C8-479C-B400-312CD779B692}">
      <dgm:prSet/>
      <dgm:spPr/>
      <dgm:t>
        <a:bodyPr/>
        <a:lstStyle/>
        <a:p>
          <a:endParaRPr lang="en-US" sz="1100"/>
        </a:p>
      </dgm:t>
    </dgm:pt>
    <dgm:pt modelId="{5DCD886B-DD70-49F9-B875-37AFD57E058F}">
      <dgm:prSet phldrT="[Text]" custT="1"/>
      <dgm:spPr>
        <a:xfrm rot="5400000">
          <a:off x="2955404" y="-1052601"/>
          <a:ext cx="766586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rgbClr val="00000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Explore the materials 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(</a:t>
          </a:r>
          <a:r>
            <a:rPr lang="es-E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Explorar los materiales)</a:t>
          </a:r>
          <a:endParaRPr lang="en-US" sz="1100" dirty="0">
            <a:solidFill>
              <a:srgbClr val="F16038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</dgm:t>
    </dgm:pt>
    <dgm:pt modelId="{CC4D24D6-4F13-4EE8-A501-B04059B4E5E5}" type="parTrans" cxnId="{0DC41CF8-0B0C-4610-86C4-0A13A93EAA68}">
      <dgm:prSet/>
      <dgm:spPr/>
      <dgm:t>
        <a:bodyPr/>
        <a:lstStyle/>
        <a:p>
          <a:endParaRPr lang="en-US" sz="1100"/>
        </a:p>
      </dgm:t>
    </dgm:pt>
    <dgm:pt modelId="{87E1E0F0-FB10-4808-BF56-E7A59AE0F6A6}" type="sibTrans" cxnId="{0DC41CF8-0B0C-4610-86C4-0A13A93EAA68}">
      <dgm:prSet/>
      <dgm:spPr/>
      <dgm:t>
        <a:bodyPr/>
        <a:lstStyle/>
        <a:p>
          <a:endParaRPr lang="en-US" sz="1100"/>
        </a:p>
      </dgm:t>
    </dgm:pt>
    <dgm:pt modelId="{BC89A732-FBDC-4763-B99C-A5F14A6859E7}">
      <dgm:prSet phldrT="[Text]" custT="1"/>
      <dgm:spPr>
        <a:xfrm rot="5400000">
          <a:off x="-176902" y="2387569"/>
          <a:ext cx="1179352" cy="825546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1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</a:t>
          </a:r>
        </a:p>
      </dgm:t>
    </dgm:pt>
    <dgm:pt modelId="{8B008903-B8F2-492E-B710-A720448D0E59}" type="parTrans" cxnId="{5E4CF415-29F8-4CDB-8716-2EB37AEE1BAC}">
      <dgm:prSet/>
      <dgm:spPr/>
      <dgm:t>
        <a:bodyPr/>
        <a:lstStyle/>
        <a:p>
          <a:endParaRPr lang="en-US" sz="1100"/>
        </a:p>
      </dgm:t>
    </dgm:pt>
    <dgm:pt modelId="{AC7851FA-D85C-4444-83AC-E788F451C3EC}" type="sibTrans" cxnId="{5E4CF415-29F8-4CDB-8716-2EB37AEE1BAC}">
      <dgm:prSet/>
      <dgm:spPr/>
      <dgm:t>
        <a:bodyPr/>
        <a:lstStyle/>
        <a:p>
          <a:endParaRPr lang="en-US" sz="1100"/>
        </a:p>
      </dgm:t>
    </dgm:pt>
    <dgm:pt modelId="{DE7C9BA6-9841-417C-9453-78392F5FD6BB}">
      <dgm:prSet phldrT="[Text]" custT="1"/>
      <dgm:spPr>
        <a:xfrm rot="5400000">
          <a:off x="2955408" y="-2117766"/>
          <a:ext cx="766579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b="0" i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the criteria and constraints </a:t>
          </a:r>
          <a:r>
            <a:rPr lang="en-US" sz="1100" b="0" i="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s-ES" sz="1100" b="0" i="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Identificar los criterios y las restricciones)</a:t>
          </a:r>
          <a:endParaRPr lang="en-US" sz="1100" dirty="0">
            <a:solidFill>
              <a:srgbClr val="F16038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</dgm:t>
    </dgm:pt>
    <dgm:pt modelId="{E1E5CFC6-979B-41E0-8B04-BD8B1AD58F2F}" type="parTrans" cxnId="{F4AA136C-731E-4A61-8194-69A461367343}">
      <dgm:prSet/>
      <dgm:spPr/>
      <dgm:t>
        <a:bodyPr/>
        <a:lstStyle/>
        <a:p>
          <a:endParaRPr lang="en-US" sz="1100"/>
        </a:p>
      </dgm:t>
    </dgm:pt>
    <dgm:pt modelId="{C1F4868F-1B88-42D5-87A5-2C1C24C1FA8D}" type="sibTrans" cxnId="{F4AA136C-731E-4A61-8194-69A461367343}">
      <dgm:prSet/>
      <dgm:spPr/>
      <dgm:t>
        <a:bodyPr/>
        <a:lstStyle/>
        <a:p>
          <a:endParaRPr lang="en-US" sz="1100"/>
        </a:p>
      </dgm:t>
    </dgm:pt>
    <dgm:pt modelId="{644D62C6-7BB6-44AE-9908-639DA189596B}">
      <dgm:prSet phldrT="[Text]" custT="1"/>
      <dgm:spPr>
        <a:xfrm rot="5400000">
          <a:off x="2955404" y="-1052601"/>
          <a:ext cx="766586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Brainstorm ideas 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(Tormenta de ideas)</a:t>
          </a:r>
        </a:p>
      </dgm:t>
    </dgm:pt>
    <dgm:pt modelId="{8240E36B-8774-4B4A-B01F-ED24577D8BAD}" type="parTrans" cxnId="{79A53AE0-8B94-4B00-9A76-C85CB32E635B}">
      <dgm:prSet/>
      <dgm:spPr/>
      <dgm:t>
        <a:bodyPr/>
        <a:lstStyle/>
        <a:p>
          <a:endParaRPr lang="en-US" sz="1100"/>
        </a:p>
      </dgm:t>
    </dgm:pt>
    <dgm:pt modelId="{056F49E4-381D-46EB-B2E5-34977CE25D36}" type="sibTrans" cxnId="{79A53AE0-8B94-4B00-9A76-C85CB32E635B}">
      <dgm:prSet/>
      <dgm:spPr/>
      <dgm:t>
        <a:bodyPr/>
        <a:lstStyle/>
        <a:p>
          <a:endParaRPr lang="en-US" sz="1100"/>
        </a:p>
      </dgm:t>
    </dgm:pt>
    <dgm:pt modelId="{D4BA36DF-52FA-4798-A198-EF57E629D7C8}">
      <dgm:prSet phldrT="[Text]" custT="1"/>
      <dgm:spPr>
        <a:xfrm rot="5400000">
          <a:off x="2887163" y="80804"/>
          <a:ext cx="903068" cy="5026302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2989C53-AA3E-425A-9F19-225BCFA7ACCF}" type="sibTrans" cxnId="{5A019455-5B60-4EF5-8057-17A99653C4EC}">
      <dgm:prSet/>
      <dgm:spPr/>
      <dgm:t>
        <a:bodyPr/>
        <a:lstStyle/>
        <a:p>
          <a:endParaRPr lang="en-US" sz="1100"/>
        </a:p>
      </dgm:t>
    </dgm:pt>
    <dgm:pt modelId="{C98D524C-AD76-4A71-8109-BA2F0633B155}" type="parTrans" cxnId="{5A019455-5B60-4EF5-8057-17A99653C4EC}">
      <dgm:prSet/>
      <dgm:spPr/>
      <dgm:t>
        <a:bodyPr/>
        <a:lstStyle/>
        <a:p>
          <a:endParaRPr lang="en-US" sz="1100"/>
        </a:p>
      </dgm:t>
    </dgm:pt>
    <dgm:pt modelId="{03DF5CEB-02DE-45DE-8A89-DA6BDBB3309C}">
      <dgm:prSet phldrT="[Text]" custT="1"/>
      <dgm:spPr>
        <a:xfrm rot="5400000">
          <a:off x="2887163" y="80804"/>
          <a:ext cx="903068" cy="5026302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4B5451A-FBA4-4E5A-93A8-D6B04D4672D1}" type="sibTrans" cxnId="{8701FF52-B536-4AB9-989C-11EB7AEF9FB9}">
      <dgm:prSet/>
      <dgm:spPr/>
      <dgm:t>
        <a:bodyPr/>
        <a:lstStyle/>
        <a:p>
          <a:endParaRPr lang="en-US" sz="1100"/>
        </a:p>
      </dgm:t>
    </dgm:pt>
    <dgm:pt modelId="{79070D03-D294-4049-B88D-85D616E72DE1}" type="parTrans" cxnId="{8701FF52-B536-4AB9-989C-11EB7AEF9FB9}">
      <dgm:prSet/>
      <dgm:spPr/>
      <dgm:t>
        <a:bodyPr/>
        <a:lstStyle/>
        <a:p>
          <a:endParaRPr lang="en-US" sz="1100"/>
        </a:p>
      </dgm:t>
    </dgm:pt>
    <dgm:pt modelId="{85315060-03FB-4DD5-BFC2-1339F59E4F57}">
      <dgm:prSet phldrT="[Text]" custT="1"/>
      <dgm:spPr>
        <a:xfrm rot="5400000">
          <a:off x="-176902" y="3452730"/>
          <a:ext cx="1179352" cy="825546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100" b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Create (H</a:t>
          </a:r>
          <a:r>
            <a:rPr lang="es-ES" sz="1100" b="1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acer</a:t>
          </a:r>
          <a:r>
            <a:rPr lang="es-ES" sz="1100" b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)</a:t>
          </a:r>
          <a:endParaRPr lang="en-US" sz="1100" b="1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99848BAD-1B59-4CC7-BB92-8D93915C83F3}" type="parTrans" cxnId="{5EFFFD65-777D-43DF-98CF-0EBCBA74F520}">
      <dgm:prSet/>
      <dgm:spPr/>
      <dgm:t>
        <a:bodyPr/>
        <a:lstStyle/>
        <a:p>
          <a:endParaRPr lang="en-US" sz="1100"/>
        </a:p>
      </dgm:t>
    </dgm:pt>
    <dgm:pt modelId="{1294BC86-6241-4B51-8DAA-45696580F83E}" type="sibTrans" cxnId="{5EFFFD65-777D-43DF-98CF-0EBCBA74F520}">
      <dgm:prSet/>
      <dgm:spPr/>
      <dgm:t>
        <a:bodyPr/>
        <a:lstStyle/>
        <a:p>
          <a:endParaRPr lang="en-US" sz="1100"/>
        </a:p>
      </dgm:t>
    </dgm:pt>
    <dgm:pt modelId="{4EF44278-0A6F-46C3-A790-395767ED15F2}">
      <dgm:prSet phldrT="[Text]" custT="1"/>
      <dgm:spPr>
        <a:xfrm rot="5400000">
          <a:off x="2955408" y="1145123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Build the product/prototype 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n-US" sz="11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Construir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1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el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1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producto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/</a:t>
          </a:r>
          <a:r>
            <a:rPr lang="en-US" sz="11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prototipo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</dgm:t>
    </dgm:pt>
    <dgm:pt modelId="{4210538C-6A39-464C-8424-BF61F9F52474}" type="parTrans" cxnId="{866C9BF8-6A05-419D-8A8F-51A48D796938}">
      <dgm:prSet/>
      <dgm:spPr/>
      <dgm:t>
        <a:bodyPr/>
        <a:lstStyle/>
        <a:p>
          <a:endParaRPr lang="en-US" sz="1100"/>
        </a:p>
      </dgm:t>
    </dgm:pt>
    <dgm:pt modelId="{54F38B09-7445-4685-9820-CE7876D87D0E}" type="sibTrans" cxnId="{866C9BF8-6A05-419D-8A8F-51A48D796938}">
      <dgm:prSet/>
      <dgm:spPr/>
      <dgm:t>
        <a:bodyPr/>
        <a:lstStyle/>
        <a:p>
          <a:endParaRPr lang="en-US" sz="1100"/>
        </a:p>
      </dgm:t>
    </dgm:pt>
    <dgm:pt modelId="{56F25EE1-278C-428E-BA93-D9F9A35DDC71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 rot="5400000">
          <a:off x="-176902" y="4517892"/>
          <a:ext cx="1179352" cy="825546"/>
        </a:xfrm>
        <a:prstGeom prst="chevron">
          <a:avLst/>
        </a:prstGeom>
        <a:solidFill>
          <a:srgbClr val="4D4D4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b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Improve (M</a:t>
          </a:r>
          <a:r>
            <a:rPr lang="es-ES" sz="1100" b="1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ejorar</a:t>
          </a:r>
          <a:r>
            <a:rPr lang="es-ES" sz="1100" b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)</a:t>
          </a:r>
          <a:endParaRPr lang="en-US" sz="1100" b="1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F3FE68B0-C67B-4462-A88A-03A0F9DA0930}" type="parTrans" cxnId="{D3A74AE4-229A-4395-944C-FE523052CC7F}">
      <dgm:prSet/>
      <dgm:spPr/>
      <dgm:t>
        <a:bodyPr/>
        <a:lstStyle/>
        <a:p>
          <a:endParaRPr lang="en-US" sz="1100"/>
        </a:p>
      </dgm:t>
    </dgm:pt>
    <dgm:pt modelId="{139DE0AF-0A47-4D88-9B22-78B2FC2E49EC}" type="sibTrans" cxnId="{D3A74AE4-229A-4395-944C-FE523052CC7F}">
      <dgm:prSet/>
      <dgm:spPr/>
      <dgm:t>
        <a:bodyPr/>
        <a:lstStyle/>
        <a:p>
          <a:endParaRPr lang="en-US" sz="1100"/>
        </a:p>
      </dgm:t>
    </dgm:pt>
    <dgm:pt modelId="{A112CA9B-00A5-4ACC-A00A-65E2B4997DB2}">
      <dgm:prSet phldrT="[Text]" custT="1"/>
      <dgm:spPr>
        <a:xfrm rot="5400000">
          <a:off x="2955408" y="2211127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b="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Analyze results from test 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s-E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Analizar los resultados de la prueba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</dgm:t>
    </dgm:pt>
    <dgm:pt modelId="{7065E735-941A-4D40-8F16-CB4FA3178F44}" type="parTrans" cxnId="{1C555135-C645-43D1-979C-60BAE2617F9C}">
      <dgm:prSet/>
      <dgm:spPr/>
      <dgm:t>
        <a:bodyPr/>
        <a:lstStyle/>
        <a:p>
          <a:endParaRPr lang="en-US" sz="1100"/>
        </a:p>
      </dgm:t>
    </dgm:pt>
    <dgm:pt modelId="{E0DFBD13-964D-423F-8994-62883B03847E}" type="sibTrans" cxnId="{1C555135-C645-43D1-979C-60BAE2617F9C}">
      <dgm:prSet/>
      <dgm:spPr/>
      <dgm:t>
        <a:bodyPr/>
        <a:lstStyle/>
        <a:p>
          <a:endParaRPr lang="en-US" sz="1100"/>
        </a:p>
      </dgm:t>
    </dgm:pt>
    <dgm:pt modelId="{55A3C490-6D7E-4A9F-8CB9-DF19486E72D5}">
      <dgm:prSet phldrT="[Text]" custT="1"/>
      <dgm:spPr>
        <a:xfrm rot="5400000">
          <a:off x="2955408" y="2211127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b="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Modify process or design to make it better 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s-E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Modificar el proceso o el diseño para hacerlo mejor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</dgm:t>
    </dgm:pt>
    <dgm:pt modelId="{A94566DD-8B3C-4E96-955F-70F6D03D4039}" type="parTrans" cxnId="{C21EFE21-128C-4DDB-B5D1-3CE3BE6B54A8}">
      <dgm:prSet/>
      <dgm:spPr/>
      <dgm:t>
        <a:bodyPr/>
        <a:lstStyle/>
        <a:p>
          <a:endParaRPr lang="en-US" sz="1100"/>
        </a:p>
      </dgm:t>
    </dgm:pt>
    <dgm:pt modelId="{CA2C8735-848F-4CFE-908F-FF76DEEB1C90}" type="sibTrans" cxnId="{C21EFE21-128C-4DDB-B5D1-3CE3BE6B54A8}">
      <dgm:prSet/>
      <dgm:spPr/>
      <dgm:t>
        <a:bodyPr/>
        <a:lstStyle/>
        <a:p>
          <a:endParaRPr lang="en-US" sz="1100"/>
        </a:p>
      </dgm:t>
    </dgm:pt>
    <dgm:pt modelId="{5513F8CA-4C9A-48E5-992E-1387DC5A1BA7}">
      <dgm:prSet phldrT="[Text]" custT="1"/>
      <dgm:spPr>
        <a:xfrm rot="5400000">
          <a:off x="2955408" y="2211127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b="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Repeat as many times as needed 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s-E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Repita tantas veces como sea necesario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</dgm:t>
    </dgm:pt>
    <dgm:pt modelId="{B56CB484-06FF-4EA6-A4CF-49500E9BE3A4}" type="parTrans" cxnId="{7D26C7C8-E45F-4977-BDEA-DEB4447E981D}">
      <dgm:prSet/>
      <dgm:spPr/>
      <dgm:t>
        <a:bodyPr/>
        <a:lstStyle/>
        <a:p>
          <a:endParaRPr lang="en-US" sz="1100"/>
        </a:p>
      </dgm:t>
    </dgm:pt>
    <dgm:pt modelId="{CC754035-5B9A-4890-A784-4EA331D0D3D3}" type="sibTrans" cxnId="{7D26C7C8-E45F-4977-BDEA-DEB4447E981D}">
      <dgm:prSet/>
      <dgm:spPr/>
      <dgm:t>
        <a:bodyPr/>
        <a:lstStyle/>
        <a:p>
          <a:endParaRPr lang="en-US" sz="1100"/>
        </a:p>
      </dgm:t>
    </dgm:pt>
    <dgm:pt modelId="{FE779D8E-C693-487B-B28B-96BD955B3CBE}">
      <dgm:prSet phldrT="[Text]" custT="1"/>
      <dgm:spPr>
        <a:xfrm rot="5400000">
          <a:off x="2955408" y="1145123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Test the product/prototype 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n-US" sz="11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Probar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1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el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1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producto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/</a:t>
          </a:r>
          <a:r>
            <a:rPr lang="en-US" sz="11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prototipo</a:t>
          </a:r>
          <a:r>
            <a:rPr lang="en-US" sz="11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</dgm:t>
    </dgm:pt>
    <dgm:pt modelId="{1DEDB3A9-27D9-4208-9A8D-7E19F58A8067}" type="parTrans" cxnId="{44A3C727-BF20-4618-AD8C-2433EFD5CB68}">
      <dgm:prSet/>
      <dgm:spPr/>
      <dgm:t>
        <a:bodyPr/>
        <a:lstStyle/>
        <a:p>
          <a:endParaRPr lang="en-US" sz="1100"/>
        </a:p>
      </dgm:t>
    </dgm:pt>
    <dgm:pt modelId="{70E5383E-FFF6-4629-AD53-114492E6E5C7}" type="sibTrans" cxnId="{44A3C727-BF20-4618-AD8C-2433EFD5CB68}">
      <dgm:prSet/>
      <dgm:spPr/>
      <dgm:t>
        <a:bodyPr/>
        <a:lstStyle/>
        <a:p>
          <a:endParaRPr lang="en-US" sz="1100"/>
        </a:p>
      </dgm:t>
    </dgm:pt>
    <dgm:pt modelId="{ABC74517-93FE-0144-877F-131D47823DFE}">
      <dgm:prSet phldrT="[Text]" custT="1"/>
      <dgm:spPr>
        <a:xfrm rot="5400000">
          <a:off x="2955408" y="-2117766"/>
          <a:ext cx="766579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63D7104-8EAF-C544-9D07-F17804725731}" type="parTrans" cxnId="{FED35893-6C66-1648-8318-940A84C2D4E2}">
      <dgm:prSet/>
      <dgm:spPr/>
      <dgm:t>
        <a:bodyPr/>
        <a:lstStyle/>
        <a:p>
          <a:endParaRPr lang="en-US" sz="1100"/>
        </a:p>
      </dgm:t>
    </dgm:pt>
    <dgm:pt modelId="{95E2DD1A-1F80-DB46-B3B6-5B10EEBF82D6}" type="sibTrans" cxnId="{FED35893-6C66-1648-8318-940A84C2D4E2}">
      <dgm:prSet/>
      <dgm:spPr/>
      <dgm:t>
        <a:bodyPr/>
        <a:lstStyle/>
        <a:p>
          <a:endParaRPr lang="en-US" sz="1100"/>
        </a:p>
      </dgm:t>
    </dgm:pt>
    <dgm:pt modelId="{571B4077-F0B0-BA4A-B481-C5AC0AC364B3}">
      <dgm:prSet phldrT="[Text]" custT="1"/>
      <dgm:spPr>
        <a:xfrm rot="5400000">
          <a:off x="2955408" y="-2117766"/>
          <a:ext cx="766579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US" sz="1100">
            <a:solidFill>
              <a:srgbClr val="000000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</dgm:t>
    </dgm:pt>
    <dgm:pt modelId="{B544E5ED-D2D4-834A-94D1-2A11B3A94D61}" type="parTrans" cxnId="{DF7B7EE2-3588-0142-B283-E4CCB226B412}">
      <dgm:prSet/>
      <dgm:spPr/>
      <dgm:t>
        <a:bodyPr/>
        <a:lstStyle/>
        <a:p>
          <a:endParaRPr lang="en-US" sz="1100"/>
        </a:p>
      </dgm:t>
    </dgm:pt>
    <dgm:pt modelId="{CE346521-F7A8-2D4D-B24C-EB10E2312A25}" type="sibTrans" cxnId="{DF7B7EE2-3588-0142-B283-E4CCB226B412}">
      <dgm:prSet/>
      <dgm:spPr/>
      <dgm:t>
        <a:bodyPr/>
        <a:lstStyle/>
        <a:p>
          <a:endParaRPr lang="en-US" sz="1100"/>
        </a:p>
      </dgm:t>
    </dgm:pt>
    <dgm:pt modelId="{CD2A5D7D-C865-4427-B92D-00DEF9C693F0}">
      <dgm:prSet phldrT="[Text]" custT="1"/>
      <dgm:spPr>
        <a:xfrm rot="5400000">
          <a:off x="2887163" y="80804"/>
          <a:ext cx="903068" cy="5026302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 a plan individually 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1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Crear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un plan </a:t>
          </a:r>
          <a:r>
            <a:rPr lang="en-US" sz="11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individualmente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</a:p>
      </dgm:t>
    </dgm:pt>
    <dgm:pt modelId="{E0715A4A-3770-447E-9C58-066119CD02B2}" type="sibTrans" cxnId="{E54F1990-8E73-4A2A-BAAA-F684B088378F}">
      <dgm:prSet/>
      <dgm:spPr/>
      <dgm:t>
        <a:bodyPr/>
        <a:lstStyle/>
        <a:p>
          <a:endParaRPr lang="en-US" sz="1100"/>
        </a:p>
      </dgm:t>
    </dgm:pt>
    <dgm:pt modelId="{8BD47F3C-F2E9-433A-9E5D-C796F19089BE}" type="parTrans" cxnId="{E54F1990-8E73-4A2A-BAAA-F684B088378F}">
      <dgm:prSet/>
      <dgm:spPr/>
      <dgm:t>
        <a:bodyPr/>
        <a:lstStyle/>
        <a:p>
          <a:endParaRPr lang="en-US" sz="1100"/>
        </a:p>
      </dgm:t>
    </dgm:pt>
    <dgm:pt modelId="{0003ED5C-614A-4473-9901-CA3C21C679E1}">
      <dgm:prSet phldrT="[Text]" custT="1"/>
      <dgm:spPr>
        <a:xfrm rot="5400000">
          <a:off x="2887163" y="80804"/>
          <a:ext cx="903068" cy="5026302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a group idea 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1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Seleccione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una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idea de </a:t>
          </a:r>
          <a:r>
            <a:rPr lang="en-US" sz="11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grupo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</a:p>
      </dgm:t>
    </dgm:pt>
    <dgm:pt modelId="{24A83634-6BA1-4949-9CD5-916A29750790}" type="sibTrans" cxnId="{45D7B32F-2490-4C84-9DD5-FDF7CBB5620A}">
      <dgm:prSet/>
      <dgm:spPr/>
      <dgm:t>
        <a:bodyPr/>
        <a:lstStyle/>
        <a:p>
          <a:endParaRPr lang="en-US" sz="1100"/>
        </a:p>
      </dgm:t>
    </dgm:pt>
    <dgm:pt modelId="{DE2A74DA-92F8-4BBB-8248-26B126EB5039}" type="parTrans" cxnId="{45D7B32F-2490-4C84-9DD5-FDF7CBB5620A}">
      <dgm:prSet/>
      <dgm:spPr/>
      <dgm:t>
        <a:bodyPr/>
        <a:lstStyle/>
        <a:p>
          <a:endParaRPr lang="en-US" sz="1100"/>
        </a:p>
      </dgm:t>
    </dgm:pt>
    <dgm:pt modelId="{BB11F52B-04A3-4D87-BD25-57E454AA9428}">
      <dgm:prSet phldrT="[Text]" custT="1"/>
      <dgm:spPr>
        <a:xfrm rot="5400000">
          <a:off x="2887163" y="80804"/>
          <a:ext cx="903068" cy="5026302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Gather materials 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1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Reunir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materiales</a:t>
          </a:r>
          <a:r>
            <a:rPr lang="en-US" sz="11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</a:p>
      </dgm:t>
    </dgm:pt>
    <dgm:pt modelId="{CB69907F-E688-4061-BC8E-61777ED0A543}" type="sibTrans" cxnId="{AC5C010A-FFF9-4327-A06A-E6FB39D4D96C}">
      <dgm:prSet/>
      <dgm:spPr/>
      <dgm:t>
        <a:bodyPr/>
        <a:lstStyle/>
        <a:p>
          <a:endParaRPr lang="en-US" sz="1100"/>
        </a:p>
      </dgm:t>
    </dgm:pt>
    <dgm:pt modelId="{D5F6DA78-C1E5-40E7-A860-16C9F9519216}" type="parTrans" cxnId="{AC5C010A-FFF9-4327-A06A-E6FB39D4D96C}">
      <dgm:prSet/>
      <dgm:spPr/>
      <dgm:t>
        <a:bodyPr/>
        <a:lstStyle/>
        <a:p>
          <a:endParaRPr lang="en-US" sz="1100"/>
        </a:p>
      </dgm:t>
    </dgm:pt>
    <dgm:pt modelId="{3AA2FCA8-1D62-4C41-80FA-6B4579129DCF}" type="pres">
      <dgm:prSet presAssocID="{18DDB247-FFE2-481D-A6F0-AF25F70FDBA2}" presName="linearFlow" presStyleCnt="0">
        <dgm:presLayoutVars>
          <dgm:dir/>
          <dgm:animLvl val="lvl"/>
          <dgm:resizeHandles val="exact"/>
        </dgm:presLayoutVars>
      </dgm:prSet>
      <dgm:spPr/>
    </dgm:pt>
    <dgm:pt modelId="{20AC0969-4DDD-4864-84BA-063C95E5BCA6}" type="pres">
      <dgm:prSet presAssocID="{9D1D0656-2E29-49B4-B708-B1E8D0F0A759}" presName="composite" presStyleCnt="0"/>
      <dgm:spPr/>
    </dgm:pt>
    <dgm:pt modelId="{06895307-049A-4274-A31B-E81D026FCFA4}" type="pres">
      <dgm:prSet presAssocID="{9D1D0656-2E29-49B4-B708-B1E8D0F0A759}" presName="parentText" presStyleLbl="alignNode1" presStyleIdx="0" presStyleCnt="5" custLinFactNeighborX="0" custLinFactNeighborY="-71">
        <dgm:presLayoutVars>
          <dgm:chMax val="1"/>
          <dgm:bulletEnabled val="1"/>
        </dgm:presLayoutVars>
      </dgm:prSet>
      <dgm:spPr/>
    </dgm:pt>
    <dgm:pt modelId="{1C4D4BC6-7487-4AF1-82B8-DAA6287394F9}" type="pres">
      <dgm:prSet presAssocID="{9D1D0656-2E29-49B4-B708-B1E8D0F0A759}" presName="descendantText" presStyleLbl="alignAcc1" presStyleIdx="0" presStyleCnt="5" custScaleY="100000">
        <dgm:presLayoutVars>
          <dgm:bulletEnabled val="1"/>
        </dgm:presLayoutVars>
      </dgm:prSet>
      <dgm:spPr>
        <a:prstGeom prst="round2SameRect">
          <a:avLst/>
        </a:prstGeom>
      </dgm:spPr>
    </dgm:pt>
    <dgm:pt modelId="{D1926B51-3BA9-4C03-B5B1-6D00CFAC178A}" type="pres">
      <dgm:prSet presAssocID="{2ACFEC54-232E-4D2A-88C2-F63AE8A9B07F}" presName="sp" presStyleCnt="0"/>
      <dgm:spPr/>
    </dgm:pt>
    <dgm:pt modelId="{40D2C1D5-C1DA-4ACA-BFAF-E06E78F9591F}" type="pres">
      <dgm:prSet presAssocID="{046784EA-65FF-473B-8801-09FE9BA585DE}" presName="composite" presStyleCnt="0"/>
      <dgm:spPr/>
    </dgm:pt>
    <dgm:pt modelId="{AA20C47B-9F23-417D-9C83-BD49A3037EFD}" type="pres">
      <dgm:prSet presAssocID="{046784EA-65FF-473B-8801-09FE9BA585D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3A405A1-0425-462B-AE08-E21D6780E78D}" type="pres">
      <dgm:prSet presAssocID="{046784EA-65FF-473B-8801-09FE9BA585DE}" presName="descendantText" presStyleLbl="alignAcc1" presStyleIdx="1" presStyleCnt="5" custScaleY="100001" custLinFactNeighborX="416">
        <dgm:presLayoutVars>
          <dgm:bulletEnabled val="1"/>
        </dgm:presLayoutVars>
      </dgm:prSet>
      <dgm:spPr>
        <a:prstGeom prst="round2SameRect">
          <a:avLst/>
        </a:prstGeom>
      </dgm:spPr>
    </dgm:pt>
    <dgm:pt modelId="{72FC72C8-99AF-4B51-8233-68704154079E}" type="pres">
      <dgm:prSet presAssocID="{BE2ECDD7-F6AF-4163-A330-B03407BD0F2B}" presName="sp" presStyleCnt="0"/>
      <dgm:spPr/>
    </dgm:pt>
    <dgm:pt modelId="{542A9860-6C1C-41B9-A4F1-AD2E4E7C0DF2}" type="pres">
      <dgm:prSet presAssocID="{BC89A732-FBDC-4763-B99C-A5F14A6859E7}" presName="composite" presStyleCnt="0"/>
      <dgm:spPr/>
    </dgm:pt>
    <dgm:pt modelId="{2A0C5A49-8D0D-46CF-8B80-35F2EFA60C0F}" type="pres">
      <dgm:prSet presAssocID="{BC89A732-FBDC-4763-B99C-A5F14A6859E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874836E-48A7-4FCA-92CA-350A1E8DD9A8}" type="pres">
      <dgm:prSet presAssocID="{BC89A732-FBDC-4763-B99C-A5F14A6859E7}" presName="descendantText" presStyleLbl="alignAcc1" presStyleIdx="2" presStyleCnt="5" custScaleY="98128">
        <dgm:presLayoutVars>
          <dgm:bulletEnabled val="1"/>
        </dgm:presLayoutVars>
      </dgm:prSet>
      <dgm:spPr>
        <a:prstGeom prst="round2SameRect">
          <a:avLst/>
        </a:prstGeom>
      </dgm:spPr>
    </dgm:pt>
    <dgm:pt modelId="{A7467639-99E6-4080-9760-0B624CD312F3}" type="pres">
      <dgm:prSet presAssocID="{AC7851FA-D85C-4444-83AC-E788F451C3EC}" presName="sp" presStyleCnt="0"/>
      <dgm:spPr/>
    </dgm:pt>
    <dgm:pt modelId="{32932BE8-9F01-4261-B0FE-25C74204ADEB}" type="pres">
      <dgm:prSet presAssocID="{85315060-03FB-4DD5-BFC2-1339F59E4F57}" presName="composite" presStyleCnt="0"/>
      <dgm:spPr/>
    </dgm:pt>
    <dgm:pt modelId="{7170A2DF-CCB3-4F81-A017-51F68A445B4B}" type="pres">
      <dgm:prSet presAssocID="{85315060-03FB-4DD5-BFC2-1339F59E4F5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B059D2C-7943-4ABA-9DC4-4B5B3118440D}" type="pres">
      <dgm:prSet presAssocID="{85315060-03FB-4DD5-BFC2-1339F59E4F57}" presName="descendantText" presStyleLbl="alignAcc1" presStyleIdx="3" presStyleCnt="5" custLinFactNeighborX="0" custLinFactNeighborY="-110">
        <dgm:presLayoutVars>
          <dgm:bulletEnabled val="1"/>
        </dgm:presLayoutVars>
      </dgm:prSet>
      <dgm:spPr/>
    </dgm:pt>
    <dgm:pt modelId="{39803883-3AEB-4086-A469-10F9D45FE65C}" type="pres">
      <dgm:prSet presAssocID="{1294BC86-6241-4B51-8DAA-45696580F83E}" presName="sp" presStyleCnt="0"/>
      <dgm:spPr/>
    </dgm:pt>
    <dgm:pt modelId="{C416377C-D1E6-40A1-AA0E-D035D7A21F39}" type="pres">
      <dgm:prSet presAssocID="{56F25EE1-278C-428E-BA93-D9F9A35DDC71}" presName="composite" presStyleCnt="0"/>
      <dgm:spPr/>
    </dgm:pt>
    <dgm:pt modelId="{9E5D38A8-95CB-4D23-90E9-68067DD66E40}" type="pres">
      <dgm:prSet presAssocID="{56F25EE1-278C-428E-BA93-D9F9A35DDC7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E4E4CBE-ED4C-4D0A-985F-6460517C251B}" type="pres">
      <dgm:prSet presAssocID="{56F25EE1-278C-428E-BA93-D9F9A35DDC71}" presName="descendantText" presStyleLbl="alignAcc1" presStyleIdx="4" presStyleCnt="5" custScaleY="101307">
        <dgm:presLayoutVars>
          <dgm:bulletEnabled val="1"/>
        </dgm:presLayoutVars>
      </dgm:prSet>
      <dgm:spPr/>
    </dgm:pt>
  </dgm:ptLst>
  <dgm:cxnLst>
    <dgm:cxn modelId="{AC5C010A-FFF9-4327-A06A-E6FB39D4D96C}" srcId="{BC89A732-FBDC-4763-B99C-A5F14A6859E7}" destId="{BB11F52B-04A3-4D87-BD25-57E454AA9428}" srcOrd="3" destOrd="0" parTransId="{D5F6DA78-C1E5-40E7-A860-16C9F9519216}" sibTransId="{CB69907F-E688-4061-BC8E-61777ED0A543}"/>
    <dgm:cxn modelId="{2EA1A20C-FDC1-D647-B054-56A0B3343F68}" type="presOf" srcId="{ABC74517-93FE-0144-877F-131D47823DFE}" destId="{1C4D4BC6-7487-4AF1-82B8-DAA6287394F9}" srcOrd="0" destOrd="3" presId="urn:microsoft.com/office/officeart/2005/8/layout/chevron2"/>
    <dgm:cxn modelId="{040A2B0D-B00F-4EC8-871F-F4AF19BA5599}" type="presOf" srcId="{CD2A5D7D-C865-4427-B92D-00DEF9C693F0}" destId="{1874836E-48A7-4FCA-92CA-350A1E8DD9A8}" srcOrd="0" destOrd="1" presId="urn:microsoft.com/office/officeart/2005/8/layout/chevron2"/>
    <dgm:cxn modelId="{E58B6E13-091E-41B3-93B6-1CB3E9FD2EA3}" type="presOf" srcId="{0003ED5C-614A-4473-9901-CA3C21C679E1}" destId="{1874836E-48A7-4FCA-92CA-350A1E8DD9A8}" srcOrd="0" destOrd="2" presId="urn:microsoft.com/office/officeart/2005/8/layout/chevron2"/>
    <dgm:cxn modelId="{5E4CF415-29F8-4CDB-8716-2EB37AEE1BAC}" srcId="{18DDB247-FFE2-481D-A6F0-AF25F70FDBA2}" destId="{BC89A732-FBDC-4763-B99C-A5F14A6859E7}" srcOrd="2" destOrd="0" parTransId="{8B008903-B8F2-492E-B710-A720448D0E59}" sibTransId="{AC7851FA-D85C-4444-83AC-E788F451C3EC}"/>
    <dgm:cxn modelId="{C21EFE21-128C-4DDB-B5D1-3CE3BE6B54A8}" srcId="{56F25EE1-278C-428E-BA93-D9F9A35DDC71}" destId="{55A3C490-6D7E-4A9F-8CB9-DF19486E72D5}" srcOrd="1" destOrd="0" parTransId="{A94566DD-8B3C-4E96-955F-70F6D03D4039}" sibTransId="{CA2C8735-848F-4CFE-908F-FF76DEEB1C90}"/>
    <dgm:cxn modelId="{44A3C727-BF20-4618-AD8C-2433EFD5CB68}" srcId="{85315060-03FB-4DD5-BFC2-1339F59E4F57}" destId="{FE779D8E-C693-487B-B28B-96BD955B3CBE}" srcOrd="1" destOrd="0" parTransId="{1DEDB3A9-27D9-4208-9A8D-7E19F58A8067}" sibTransId="{70E5383E-FFF6-4629-AD53-114492E6E5C7}"/>
    <dgm:cxn modelId="{9D5AF127-F74C-4C88-9833-97F83680E982}" type="presOf" srcId="{FE779D8E-C693-487B-B28B-96BD955B3CBE}" destId="{3B059D2C-7943-4ABA-9DC4-4B5B3118440D}" srcOrd="0" destOrd="1" presId="urn:microsoft.com/office/officeart/2005/8/layout/chevron2"/>
    <dgm:cxn modelId="{45D7B32F-2490-4C84-9DD5-FDF7CBB5620A}" srcId="{BC89A732-FBDC-4763-B99C-A5F14A6859E7}" destId="{0003ED5C-614A-4473-9901-CA3C21C679E1}" srcOrd="2" destOrd="0" parTransId="{DE2A74DA-92F8-4BBB-8248-26B126EB5039}" sibTransId="{24A83634-6BA1-4949-9CD5-916A29750790}"/>
    <dgm:cxn modelId="{5C2DAD30-5E71-49B1-AE8D-D1D15B1B1ABA}" srcId="{9D1D0656-2E29-49B4-B708-B1E8D0F0A759}" destId="{635B1886-97D2-4FF9-BA66-09DE5026F7D3}" srcOrd="1" destOrd="0" parTransId="{185D00BA-3AFC-49C6-AF28-22D1B7070D98}" sibTransId="{73850627-BF87-465C-A681-103E238462ED}"/>
    <dgm:cxn modelId="{1C555135-C645-43D1-979C-60BAE2617F9C}" srcId="{56F25EE1-278C-428E-BA93-D9F9A35DDC71}" destId="{A112CA9B-00A5-4ACC-A00A-65E2B4997DB2}" srcOrd="0" destOrd="0" parTransId="{7065E735-941A-4D40-8F16-CB4FA3178F44}" sibTransId="{E0DFBD13-964D-423F-8994-62883B03847E}"/>
    <dgm:cxn modelId="{734F1936-BE0B-4631-80B1-BEFCACE4A840}" type="presOf" srcId="{56F25EE1-278C-428E-BA93-D9F9A35DDC71}" destId="{9E5D38A8-95CB-4D23-90E9-68067DD66E40}" srcOrd="0" destOrd="0" presId="urn:microsoft.com/office/officeart/2005/8/layout/chevron2"/>
    <dgm:cxn modelId="{5EFFFD65-777D-43DF-98CF-0EBCBA74F520}" srcId="{18DDB247-FFE2-481D-A6F0-AF25F70FDBA2}" destId="{85315060-03FB-4DD5-BFC2-1339F59E4F57}" srcOrd="3" destOrd="0" parTransId="{99848BAD-1B59-4CC7-BB92-8D93915C83F3}" sibTransId="{1294BC86-6241-4B51-8DAA-45696580F83E}"/>
    <dgm:cxn modelId="{201B1566-9F1A-4D83-9E6A-304F955DC4DD}" type="presOf" srcId="{55A3C490-6D7E-4A9F-8CB9-DF19486E72D5}" destId="{CE4E4CBE-ED4C-4D0A-985F-6460517C251B}" srcOrd="0" destOrd="1" presId="urn:microsoft.com/office/officeart/2005/8/layout/chevron2"/>
    <dgm:cxn modelId="{92999467-032C-4F8F-B8C1-E7C4EB47C88E}" type="presOf" srcId="{DE7C9BA6-9841-417C-9453-78392F5FD6BB}" destId="{1C4D4BC6-7487-4AF1-82B8-DAA6287394F9}" srcOrd="0" destOrd="2" presId="urn:microsoft.com/office/officeart/2005/8/layout/chevron2"/>
    <dgm:cxn modelId="{4708026B-9986-4821-AE2B-6F4DC9E0A989}" type="presOf" srcId="{635B1886-97D2-4FF9-BA66-09DE5026F7D3}" destId="{1C4D4BC6-7487-4AF1-82B8-DAA6287394F9}" srcOrd="0" destOrd="1" presId="urn:microsoft.com/office/officeart/2005/8/layout/chevron2"/>
    <dgm:cxn modelId="{58EF914B-FAB3-4340-B0CE-BAAFDDAD845F}" type="presOf" srcId="{18DDB247-FFE2-481D-A6F0-AF25F70FDBA2}" destId="{3AA2FCA8-1D62-4C41-80FA-6B4579129DCF}" srcOrd="0" destOrd="0" presId="urn:microsoft.com/office/officeart/2005/8/layout/chevron2"/>
    <dgm:cxn modelId="{F4AA136C-731E-4A61-8194-69A461367343}" srcId="{9D1D0656-2E29-49B4-B708-B1E8D0F0A759}" destId="{DE7C9BA6-9841-417C-9453-78392F5FD6BB}" srcOrd="2" destOrd="0" parTransId="{E1E5CFC6-979B-41E0-8B04-BD8B1AD58F2F}" sibTransId="{C1F4868F-1B88-42D5-87A5-2C1C24C1FA8D}"/>
    <dgm:cxn modelId="{8701FF52-B536-4AB9-989C-11EB7AEF9FB9}" srcId="{BC89A732-FBDC-4763-B99C-A5F14A6859E7}" destId="{03DF5CEB-02DE-45DE-8A89-DA6BDBB3309C}" srcOrd="4" destOrd="0" parTransId="{79070D03-D294-4049-B88D-85D616E72DE1}" sibTransId="{F4B5451A-FBA4-4E5A-93A8-D6B04D4672D1}"/>
    <dgm:cxn modelId="{E7850954-5302-4DE1-83B3-C2B8B70934F8}" type="presOf" srcId="{9D1D0656-2E29-49B4-B708-B1E8D0F0A759}" destId="{06895307-049A-4274-A31B-E81D026FCFA4}" srcOrd="0" destOrd="0" presId="urn:microsoft.com/office/officeart/2005/8/layout/chevron2"/>
    <dgm:cxn modelId="{5A019455-5B60-4EF5-8057-17A99653C4EC}" srcId="{BC89A732-FBDC-4763-B99C-A5F14A6859E7}" destId="{D4BA36DF-52FA-4798-A198-EF57E629D7C8}" srcOrd="0" destOrd="0" parTransId="{C98D524C-AD76-4A71-8109-BA2F0633B155}" sibTransId="{32989C53-AA3E-425A-9F19-225BCFA7ACCF}"/>
    <dgm:cxn modelId="{E54F1990-8E73-4A2A-BAAA-F684B088378F}" srcId="{BC89A732-FBDC-4763-B99C-A5F14A6859E7}" destId="{CD2A5D7D-C865-4427-B92D-00DEF9C693F0}" srcOrd="1" destOrd="0" parTransId="{8BD47F3C-F2E9-433A-9E5D-C796F19089BE}" sibTransId="{E0715A4A-3770-447E-9C58-066119CD02B2}"/>
    <dgm:cxn modelId="{FED35893-6C66-1648-8318-940A84C2D4E2}" srcId="{9D1D0656-2E29-49B4-B708-B1E8D0F0A759}" destId="{ABC74517-93FE-0144-877F-131D47823DFE}" srcOrd="3" destOrd="0" parTransId="{163D7104-8EAF-C544-9D07-F17804725731}" sibTransId="{95E2DD1A-1F80-DB46-B3B6-5B10EEBF82D6}"/>
    <dgm:cxn modelId="{533C8496-29F5-402A-B227-4B2FE91988A0}" type="presOf" srcId="{5DCD886B-DD70-49F9-B875-37AFD57E058F}" destId="{53A405A1-0425-462B-AE08-E21D6780E78D}" srcOrd="0" destOrd="0" presId="urn:microsoft.com/office/officeart/2005/8/layout/chevron2"/>
    <dgm:cxn modelId="{3DA8FB9D-BC35-469F-A1C0-0F90DEF6C4AB}" type="presOf" srcId="{BC89A732-FBDC-4763-B99C-A5F14A6859E7}" destId="{2A0C5A49-8D0D-46CF-8B80-35F2EFA60C0F}" srcOrd="0" destOrd="0" presId="urn:microsoft.com/office/officeart/2005/8/layout/chevron2"/>
    <dgm:cxn modelId="{23933F9F-F584-4488-8D2A-5A9C35F599DA}" type="presOf" srcId="{03DF5CEB-02DE-45DE-8A89-DA6BDBB3309C}" destId="{1874836E-48A7-4FCA-92CA-350A1E8DD9A8}" srcOrd="0" destOrd="4" presId="urn:microsoft.com/office/officeart/2005/8/layout/chevron2"/>
    <dgm:cxn modelId="{354A9B9F-1ED8-2941-8305-F098F6E0F0ED}" type="presOf" srcId="{571B4077-F0B0-BA4A-B481-C5AC0AC364B3}" destId="{1C4D4BC6-7487-4AF1-82B8-DAA6287394F9}" srcOrd="0" destOrd="0" presId="urn:microsoft.com/office/officeart/2005/8/layout/chevron2"/>
    <dgm:cxn modelId="{FECFC4B3-54A8-427E-8CCB-9C97C1F541D6}" type="presOf" srcId="{4EF44278-0A6F-46C3-A790-395767ED15F2}" destId="{3B059D2C-7943-4ABA-9DC4-4B5B3118440D}" srcOrd="0" destOrd="0" presId="urn:microsoft.com/office/officeart/2005/8/layout/chevron2"/>
    <dgm:cxn modelId="{41806FB5-1D5D-4D26-A87D-208C0B4D15AE}" type="presOf" srcId="{D4BA36DF-52FA-4798-A198-EF57E629D7C8}" destId="{1874836E-48A7-4FCA-92CA-350A1E8DD9A8}" srcOrd="0" destOrd="0" presId="urn:microsoft.com/office/officeart/2005/8/layout/chevron2"/>
    <dgm:cxn modelId="{425368C7-A052-4995-BDBC-6CC9891C50DA}" type="presOf" srcId="{046784EA-65FF-473B-8801-09FE9BA585DE}" destId="{AA20C47B-9F23-417D-9C83-BD49A3037EFD}" srcOrd="0" destOrd="0" presId="urn:microsoft.com/office/officeart/2005/8/layout/chevron2"/>
    <dgm:cxn modelId="{7D26C7C8-E45F-4977-BDEA-DEB4447E981D}" srcId="{56F25EE1-278C-428E-BA93-D9F9A35DDC71}" destId="{5513F8CA-4C9A-48E5-992E-1387DC5A1BA7}" srcOrd="2" destOrd="0" parTransId="{B56CB484-06FF-4EA6-A4CF-49500E9BE3A4}" sibTransId="{CC754035-5B9A-4890-A784-4EA331D0D3D3}"/>
    <dgm:cxn modelId="{A1D509CC-57CC-4BCA-82E8-EF6B4F2206B3}" type="presOf" srcId="{644D62C6-7BB6-44AE-9908-639DA189596B}" destId="{53A405A1-0425-462B-AE08-E21D6780E78D}" srcOrd="0" destOrd="1" presId="urn:microsoft.com/office/officeart/2005/8/layout/chevron2"/>
    <dgm:cxn modelId="{71974FDA-6DF7-44BA-82AD-51458EA42C4E}" type="presOf" srcId="{85315060-03FB-4DD5-BFC2-1339F59E4F57}" destId="{7170A2DF-CCB3-4F81-A017-51F68A445B4B}" srcOrd="0" destOrd="0" presId="urn:microsoft.com/office/officeart/2005/8/layout/chevron2"/>
    <dgm:cxn modelId="{79A53AE0-8B94-4B00-9A76-C85CB32E635B}" srcId="{046784EA-65FF-473B-8801-09FE9BA585DE}" destId="{644D62C6-7BB6-44AE-9908-639DA189596B}" srcOrd="1" destOrd="0" parTransId="{8240E36B-8774-4B4A-B01F-ED24577D8BAD}" sibTransId="{056F49E4-381D-46EB-B2E5-34977CE25D36}"/>
    <dgm:cxn modelId="{DF7B7EE2-3588-0142-B283-E4CCB226B412}" srcId="{9D1D0656-2E29-49B4-B708-B1E8D0F0A759}" destId="{571B4077-F0B0-BA4A-B481-C5AC0AC364B3}" srcOrd="0" destOrd="0" parTransId="{B544E5ED-D2D4-834A-94D1-2A11B3A94D61}" sibTransId="{CE346521-F7A8-2D4D-B24C-EB10E2312A25}"/>
    <dgm:cxn modelId="{BA21FEE3-C7C8-479C-B400-312CD779B692}" srcId="{18DDB247-FFE2-481D-A6F0-AF25F70FDBA2}" destId="{046784EA-65FF-473B-8801-09FE9BA585DE}" srcOrd="1" destOrd="0" parTransId="{FF35C47E-6E1A-428E-8BE9-ACB75A6445E7}" sibTransId="{BE2ECDD7-F6AF-4163-A330-B03407BD0F2B}"/>
    <dgm:cxn modelId="{D3A74AE4-229A-4395-944C-FE523052CC7F}" srcId="{18DDB247-FFE2-481D-A6F0-AF25F70FDBA2}" destId="{56F25EE1-278C-428E-BA93-D9F9A35DDC71}" srcOrd="4" destOrd="0" parTransId="{F3FE68B0-C67B-4462-A88A-03A0F9DA0930}" sibTransId="{139DE0AF-0A47-4D88-9B22-78B2FC2E49EC}"/>
    <dgm:cxn modelId="{B9FB56E5-8CB9-42E2-BFFB-E1BF89AD7C59}" type="presOf" srcId="{BB11F52B-04A3-4D87-BD25-57E454AA9428}" destId="{1874836E-48A7-4FCA-92CA-350A1E8DD9A8}" srcOrd="0" destOrd="3" presId="urn:microsoft.com/office/officeart/2005/8/layout/chevron2"/>
    <dgm:cxn modelId="{A91AC0EE-20F0-4CBA-B0A7-F105FB87DCFE}" type="presOf" srcId="{5513F8CA-4C9A-48E5-992E-1387DC5A1BA7}" destId="{CE4E4CBE-ED4C-4D0A-985F-6460517C251B}" srcOrd="0" destOrd="2" presId="urn:microsoft.com/office/officeart/2005/8/layout/chevron2"/>
    <dgm:cxn modelId="{BFEDDFF0-9E87-46CF-8CD3-274A78C98470}" srcId="{18DDB247-FFE2-481D-A6F0-AF25F70FDBA2}" destId="{9D1D0656-2E29-49B4-B708-B1E8D0F0A759}" srcOrd="0" destOrd="0" parTransId="{03573ECA-DBAF-4AED-A6F2-F1379C74FB0A}" sibTransId="{2ACFEC54-232E-4D2A-88C2-F63AE8A9B07F}"/>
    <dgm:cxn modelId="{0DC41CF8-0B0C-4610-86C4-0A13A93EAA68}" srcId="{046784EA-65FF-473B-8801-09FE9BA585DE}" destId="{5DCD886B-DD70-49F9-B875-37AFD57E058F}" srcOrd="0" destOrd="0" parTransId="{CC4D24D6-4F13-4EE8-A501-B04059B4E5E5}" sibTransId="{87E1E0F0-FB10-4808-BF56-E7A59AE0F6A6}"/>
    <dgm:cxn modelId="{866C9BF8-6A05-419D-8A8F-51A48D796938}" srcId="{85315060-03FB-4DD5-BFC2-1339F59E4F57}" destId="{4EF44278-0A6F-46C3-A790-395767ED15F2}" srcOrd="0" destOrd="0" parTransId="{4210538C-6A39-464C-8424-BF61F9F52474}" sibTransId="{54F38B09-7445-4685-9820-CE7876D87D0E}"/>
    <dgm:cxn modelId="{4CCE95FA-C7CC-4970-A386-994C948C690D}" type="presOf" srcId="{A112CA9B-00A5-4ACC-A00A-65E2B4997DB2}" destId="{CE4E4CBE-ED4C-4D0A-985F-6460517C251B}" srcOrd="0" destOrd="0" presId="urn:microsoft.com/office/officeart/2005/8/layout/chevron2"/>
    <dgm:cxn modelId="{3FFCF394-AC77-47B1-BB05-CFA6B952F1E3}" type="presParOf" srcId="{3AA2FCA8-1D62-4C41-80FA-6B4579129DCF}" destId="{20AC0969-4DDD-4864-84BA-063C95E5BCA6}" srcOrd="0" destOrd="0" presId="urn:microsoft.com/office/officeart/2005/8/layout/chevron2"/>
    <dgm:cxn modelId="{DF9B4F6E-29D4-45E7-86E4-A937FFDB36F8}" type="presParOf" srcId="{20AC0969-4DDD-4864-84BA-063C95E5BCA6}" destId="{06895307-049A-4274-A31B-E81D026FCFA4}" srcOrd="0" destOrd="0" presId="urn:microsoft.com/office/officeart/2005/8/layout/chevron2"/>
    <dgm:cxn modelId="{3997F721-C828-4E5C-B858-C452A32778AE}" type="presParOf" srcId="{20AC0969-4DDD-4864-84BA-063C95E5BCA6}" destId="{1C4D4BC6-7487-4AF1-82B8-DAA6287394F9}" srcOrd="1" destOrd="0" presId="urn:microsoft.com/office/officeart/2005/8/layout/chevron2"/>
    <dgm:cxn modelId="{8B1BEF69-53A2-4576-8B67-40D6C069187A}" type="presParOf" srcId="{3AA2FCA8-1D62-4C41-80FA-6B4579129DCF}" destId="{D1926B51-3BA9-4C03-B5B1-6D00CFAC178A}" srcOrd="1" destOrd="0" presId="urn:microsoft.com/office/officeart/2005/8/layout/chevron2"/>
    <dgm:cxn modelId="{2180F899-CA3E-4C91-B617-B4EFA1EA83F0}" type="presParOf" srcId="{3AA2FCA8-1D62-4C41-80FA-6B4579129DCF}" destId="{40D2C1D5-C1DA-4ACA-BFAF-E06E78F9591F}" srcOrd="2" destOrd="0" presId="urn:microsoft.com/office/officeart/2005/8/layout/chevron2"/>
    <dgm:cxn modelId="{7AF50D5B-B0A2-4121-B338-B7E7D5521003}" type="presParOf" srcId="{40D2C1D5-C1DA-4ACA-BFAF-E06E78F9591F}" destId="{AA20C47B-9F23-417D-9C83-BD49A3037EFD}" srcOrd="0" destOrd="0" presId="urn:microsoft.com/office/officeart/2005/8/layout/chevron2"/>
    <dgm:cxn modelId="{E9490852-8B69-4AEC-ADEE-4CE890557C91}" type="presParOf" srcId="{40D2C1D5-C1DA-4ACA-BFAF-E06E78F9591F}" destId="{53A405A1-0425-462B-AE08-E21D6780E78D}" srcOrd="1" destOrd="0" presId="urn:microsoft.com/office/officeart/2005/8/layout/chevron2"/>
    <dgm:cxn modelId="{F7D8A270-7A9D-4FDD-98E3-5B5F27E1CF50}" type="presParOf" srcId="{3AA2FCA8-1D62-4C41-80FA-6B4579129DCF}" destId="{72FC72C8-99AF-4B51-8233-68704154079E}" srcOrd="3" destOrd="0" presId="urn:microsoft.com/office/officeart/2005/8/layout/chevron2"/>
    <dgm:cxn modelId="{682AE877-5D47-46A5-ADFD-E4A9E0C2A664}" type="presParOf" srcId="{3AA2FCA8-1D62-4C41-80FA-6B4579129DCF}" destId="{542A9860-6C1C-41B9-A4F1-AD2E4E7C0DF2}" srcOrd="4" destOrd="0" presId="urn:microsoft.com/office/officeart/2005/8/layout/chevron2"/>
    <dgm:cxn modelId="{3C29144B-8256-4A23-8060-E473DA10307A}" type="presParOf" srcId="{542A9860-6C1C-41B9-A4F1-AD2E4E7C0DF2}" destId="{2A0C5A49-8D0D-46CF-8B80-35F2EFA60C0F}" srcOrd="0" destOrd="0" presId="urn:microsoft.com/office/officeart/2005/8/layout/chevron2"/>
    <dgm:cxn modelId="{7EA34CF1-6400-4360-B75C-6A73125F3B36}" type="presParOf" srcId="{542A9860-6C1C-41B9-A4F1-AD2E4E7C0DF2}" destId="{1874836E-48A7-4FCA-92CA-350A1E8DD9A8}" srcOrd="1" destOrd="0" presId="urn:microsoft.com/office/officeart/2005/8/layout/chevron2"/>
    <dgm:cxn modelId="{F4FBC5AA-7AD3-4A83-BC99-E43576D17373}" type="presParOf" srcId="{3AA2FCA8-1D62-4C41-80FA-6B4579129DCF}" destId="{A7467639-99E6-4080-9760-0B624CD312F3}" srcOrd="5" destOrd="0" presId="urn:microsoft.com/office/officeart/2005/8/layout/chevron2"/>
    <dgm:cxn modelId="{E34D1C75-5FCD-405B-B202-C5E0C5612869}" type="presParOf" srcId="{3AA2FCA8-1D62-4C41-80FA-6B4579129DCF}" destId="{32932BE8-9F01-4261-B0FE-25C74204ADEB}" srcOrd="6" destOrd="0" presId="urn:microsoft.com/office/officeart/2005/8/layout/chevron2"/>
    <dgm:cxn modelId="{42E5294F-CF0C-4EC6-BA64-4D27EFE538C0}" type="presParOf" srcId="{32932BE8-9F01-4261-B0FE-25C74204ADEB}" destId="{7170A2DF-CCB3-4F81-A017-51F68A445B4B}" srcOrd="0" destOrd="0" presId="urn:microsoft.com/office/officeart/2005/8/layout/chevron2"/>
    <dgm:cxn modelId="{6D2CEAFA-4DFE-412E-AC4B-289C76E4750D}" type="presParOf" srcId="{32932BE8-9F01-4261-B0FE-25C74204ADEB}" destId="{3B059D2C-7943-4ABA-9DC4-4B5B3118440D}" srcOrd="1" destOrd="0" presId="urn:microsoft.com/office/officeart/2005/8/layout/chevron2"/>
    <dgm:cxn modelId="{A5EA4EEE-74F9-4DFC-8634-BE26B7495126}" type="presParOf" srcId="{3AA2FCA8-1D62-4C41-80FA-6B4579129DCF}" destId="{39803883-3AEB-4086-A469-10F9D45FE65C}" srcOrd="7" destOrd="0" presId="urn:microsoft.com/office/officeart/2005/8/layout/chevron2"/>
    <dgm:cxn modelId="{A543A1F7-FC1A-4D23-9EF2-9AE690F72F85}" type="presParOf" srcId="{3AA2FCA8-1D62-4C41-80FA-6B4579129DCF}" destId="{C416377C-D1E6-40A1-AA0E-D035D7A21F39}" srcOrd="8" destOrd="0" presId="urn:microsoft.com/office/officeart/2005/8/layout/chevron2"/>
    <dgm:cxn modelId="{3C9AF5A7-40C8-4F55-B4ED-077200E91133}" type="presParOf" srcId="{C416377C-D1E6-40A1-AA0E-D035D7A21F39}" destId="{9E5D38A8-95CB-4D23-90E9-68067DD66E40}" srcOrd="0" destOrd="0" presId="urn:microsoft.com/office/officeart/2005/8/layout/chevron2"/>
    <dgm:cxn modelId="{EDFCC8EE-1B39-4BCC-836C-AFFA1C8B25B6}" type="presParOf" srcId="{C416377C-D1E6-40A1-AA0E-D035D7A21F39}" destId="{CE4E4CBE-ED4C-4D0A-985F-6460517C25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95307-049A-4274-A31B-E81D026FCFA4}">
      <dsp:nvSpPr>
        <dsp:cNvPr id="0" name=""/>
        <dsp:cNvSpPr/>
      </dsp:nvSpPr>
      <dsp:spPr>
        <a:xfrm rot="5400000">
          <a:off x="-173995" y="177932"/>
          <a:ext cx="1159972" cy="811980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Identify (</a:t>
          </a:r>
          <a:r>
            <a:rPr lang="es-ES" sz="11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Identificar)</a:t>
          </a:r>
          <a:endParaRPr lang="en-US" sz="1100" b="1" kern="120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409926"/>
        <a:ext cx="811980" cy="347992"/>
      </dsp:txXfrm>
    </dsp:sp>
    <dsp:sp modelId="{1C4D4BC6-7487-4AF1-82B8-DAA6287394F9}">
      <dsp:nvSpPr>
        <dsp:cNvPr id="0" name=""/>
        <dsp:cNvSpPr/>
      </dsp:nvSpPr>
      <dsp:spPr>
        <a:xfrm rot="5400000">
          <a:off x="3465069" y="-2648328"/>
          <a:ext cx="753982" cy="606015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>
            <a:solidFill>
              <a:srgbClr val="000000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the problem </a:t>
          </a:r>
          <a:r>
            <a:rPr lang="en-US" sz="1100" b="0" i="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100" b="0" i="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Identificar</a:t>
          </a:r>
          <a:r>
            <a:rPr lang="en-US" sz="1100" b="0" i="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</a:t>
          </a:r>
          <a:r>
            <a:rPr lang="en-US" sz="1100" b="0" i="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problema</a:t>
          </a:r>
          <a:r>
            <a:rPr lang="en-US" sz="1100" b="0" i="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n-US" sz="1100" kern="1200" dirty="0">
            <a:solidFill>
              <a:srgbClr val="F16038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the criteria and constraints </a:t>
          </a:r>
          <a:r>
            <a:rPr lang="en-US" sz="1100" b="0" i="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s-ES" sz="1100" b="0" i="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Identificar los criterios y las restricciones)</a:t>
          </a:r>
          <a:endParaRPr lang="en-US" sz="1100" kern="1200" dirty="0">
            <a:solidFill>
              <a:srgbClr val="F16038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11981" y="41566"/>
        <a:ext cx="6023353" cy="680370"/>
      </dsp:txXfrm>
    </dsp:sp>
    <dsp:sp modelId="{AA20C47B-9F23-417D-9C83-BD49A3037EFD}">
      <dsp:nvSpPr>
        <dsp:cNvPr id="0" name=""/>
        <dsp:cNvSpPr/>
      </dsp:nvSpPr>
      <dsp:spPr>
        <a:xfrm rot="5400000">
          <a:off x="-173995" y="1222581"/>
          <a:ext cx="1159972" cy="811980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Imagine (</a:t>
          </a:r>
          <a:r>
            <a:rPr lang="es-ES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Imaginar)</a:t>
          </a:r>
          <a:endParaRPr lang="en-US" sz="11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" y="1454575"/>
        <a:ext cx="811980" cy="347992"/>
      </dsp:txXfrm>
    </dsp:sp>
    <dsp:sp modelId="{53A405A1-0425-462B-AE08-E21D6780E78D}">
      <dsp:nvSpPr>
        <dsp:cNvPr id="0" name=""/>
        <dsp:cNvSpPr/>
      </dsp:nvSpPr>
      <dsp:spPr>
        <a:xfrm rot="5400000">
          <a:off x="3465065" y="-1604502"/>
          <a:ext cx="753989" cy="606015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Explore the materials 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(</a:t>
          </a:r>
          <a:r>
            <a:rPr lang="es-E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Explorar los materiales)</a:t>
          </a:r>
          <a:endParaRPr lang="en-US" sz="1100" kern="1200" dirty="0">
            <a:solidFill>
              <a:srgbClr val="F16038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Brainstorm ideas 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(Tormenta de ideas)</a:t>
          </a:r>
        </a:p>
      </dsp:txBody>
      <dsp:txXfrm rot="-5400000">
        <a:off x="811981" y="1085389"/>
        <a:ext cx="6023352" cy="680375"/>
      </dsp:txXfrm>
    </dsp:sp>
    <dsp:sp modelId="{2A0C5A49-8D0D-46CF-8B80-35F2EFA60C0F}">
      <dsp:nvSpPr>
        <dsp:cNvPr id="0" name=""/>
        <dsp:cNvSpPr/>
      </dsp:nvSpPr>
      <dsp:spPr>
        <a:xfrm rot="5400000">
          <a:off x="-173995" y="2266403"/>
          <a:ext cx="1159972" cy="811980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Plan</a:t>
          </a:r>
        </a:p>
      </dsp:txBody>
      <dsp:txXfrm rot="-5400000">
        <a:off x="1" y="2498397"/>
        <a:ext cx="811980" cy="347992"/>
      </dsp:txXfrm>
    </dsp:sp>
    <dsp:sp modelId="{1874836E-48A7-4FCA-92CA-350A1E8DD9A8}">
      <dsp:nvSpPr>
        <dsp:cNvPr id="0" name=""/>
        <dsp:cNvSpPr/>
      </dsp:nvSpPr>
      <dsp:spPr>
        <a:xfrm rot="5400000">
          <a:off x="3472126" y="-560681"/>
          <a:ext cx="739867" cy="6060159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 a plan individually 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Crear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un plan 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individualmente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a group idea 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Seleccione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una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idea de 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grupo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Gather materials 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Reunir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materiales</a:t>
          </a:r>
          <a:r>
            <a:rPr lang="en-US" sz="1100" kern="1200" dirty="0">
              <a:solidFill>
                <a:srgbClr val="F160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11981" y="2135581"/>
        <a:ext cx="6024042" cy="667633"/>
      </dsp:txXfrm>
    </dsp:sp>
    <dsp:sp modelId="{7170A2DF-CCB3-4F81-A017-51F68A445B4B}">
      <dsp:nvSpPr>
        <dsp:cNvPr id="0" name=""/>
        <dsp:cNvSpPr/>
      </dsp:nvSpPr>
      <dsp:spPr>
        <a:xfrm rot="5400000">
          <a:off x="-173995" y="3310225"/>
          <a:ext cx="1159972" cy="811980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Create (H</a:t>
          </a:r>
          <a:r>
            <a:rPr lang="es-ES" sz="1100" b="1" kern="120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acer</a:t>
          </a:r>
          <a:r>
            <a:rPr lang="es-ES" sz="11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)</a:t>
          </a:r>
          <a:endParaRPr lang="en-US" sz="1100" b="1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3542219"/>
        <a:ext cx="811980" cy="347992"/>
      </dsp:txXfrm>
    </dsp:sp>
    <dsp:sp modelId="{3B059D2C-7943-4ABA-9DC4-4B5B3118440D}">
      <dsp:nvSpPr>
        <dsp:cNvPr id="0" name=""/>
        <dsp:cNvSpPr/>
      </dsp:nvSpPr>
      <dsp:spPr>
        <a:xfrm rot="5400000">
          <a:off x="3465069" y="482311"/>
          <a:ext cx="753982" cy="606015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Build the product/prototype 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Construir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el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producto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/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prototipo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Test the product/prototype 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Probar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el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producto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/</a:t>
          </a:r>
          <a:r>
            <a:rPr lang="en-US" sz="1100" kern="1200" dirty="0" err="1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prototipo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</dsp:txBody>
      <dsp:txXfrm rot="-5400000">
        <a:off x="811981" y="3172205"/>
        <a:ext cx="6023353" cy="680370"/>
      </dsp:txXfrm>
    </dsp:sp>
    <dsp:sp modelId="{9E5D38A8-95CB-4D23-90E9-68067DD66E40}">
      <dsp:nvSpPr>
        <dsp:cNvPr id="0" name=""/>
        <dsp:cNvSpPr/>
      </dsp:nvSpPr>
      <dsp:spPr>
        <a:xfrm rot="5400000">
          <a:off x="-173995" y="4358974"/>
          <a:ext cx="1159972" cy="811980"/>
        </a:xfrm>
        <a:prstGeom prst="chevron">
          <a:avLst/>
        </a:prstGeom>
        <a:solidFill>
          <a:srgbClr val="4D4D4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Improve (M</a:t>
          </a:r>
          <a:r>
            <a:rPr lang="es-ES" sz="1100" b="1" kern="120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ejorar</a:t>
          </a:r>
          <a:r>
            <a:rPr lang="es-ES" sz="11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)</a:t>
          </a:r>
          <a:endParaRPr lang="en-US" sz="1100" b="1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1" y="4590968"/>
        <a:ext cx="811980" cy="347992"/>
      </dsp:txXfrm>
    </dsp:sp>
    <dsp:sp modelId="{CE4E4CBE-ED4C-4D0A-985F-6460517C251B}">
      <dsp:nvSpPr>
        <dsp:cNvPr id="0" name=""/>
        <dsp:cNvSpPr/>
      </dsp:nvSpPr>
      <dsp:spPr>
        <a:xfrm rot="5400000">
          <a:off x="3460142" y="1531889"/>
          <a:ext cx="763836" cy="606015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Analyze results from test 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s-E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Analizar los resultados de la prueba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Modify process or design to make it better 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s-E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Modificar el proceso o el diseño para hacerlo mejor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Repeat as many times as needed 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(</a:t>
          </a:r>
          <a:r>
            <a:rPr lang="es-E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Repita tantas veces como sea necesario</a:t>
          </a:r>
          <a:r>
            <a:rPr lang="en-US" sz="1100" kern="1200" dirty="0">
              <a:solidFill>
                <a:srgbClr val="F16038"/>
              </a:solidFill>
              <a:latin typeface="Arial" panose="020B0604020202020204"/>
              <a:ea typeface="+mn-ea"/>
              <a:cs typeface="+mn-cs"/>
            </a:rPr>
            <a:t>)</a:t>
          </a:r>
        </a:p>
      </dsp:txBody>
      <dsp:txXfrm rot="-5400000">
        <a:off x="811981" y="4217338"/>
        <a:ext cx="6022872" cy="689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20CB-171F-8A4D-A4AE-479C75409807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FB775-8F54-664D-A491-2DF9EA0A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2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743F7-5FEE-5149-BDA4-2CF8DCBF6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6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10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1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9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3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1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1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1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8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18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6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1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57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1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59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7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4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53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3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7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7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7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7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As a class, discuss each group final numbers. Allow students to explain their reasoning behind their choice of materials and their math behind the labor cost.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41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6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Structural Engineering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Civil Engineer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D1088-E525-5D4A-B567-26D348C72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23582" TargetMode="External"/><Relationship Id="rId7" Type="http://schemas.openxmlformats.org/officeDocument/2006/relationships/hyperlink" Target="https://freepngimg.com/png/24373-engineer-image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uilding, outdoor, grass, sky&#10;&#10;Description automatically generated">
            <a:extLst>
              <a:ext uri="{FF2B5EF4-FFF2-40B4-BE49-F238E27FC236}">
                <a16:creationId xmlns:a16="http://schemas.microsoft.com/office/drawing/2014/main" id="{EE1CA303-C15E-5344-3B34-63846B08B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5870955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0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8570271" y="-771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5" name="Picture 4" descr="A yellow hard hat and pencils on a blueprint&#10;&#10;Description automatically generated with medium confidence">
            <a:extLst>
              <a:ext uri="{FF2B5EF4-FFF2-40B4-BE49-F238E27FC236}">
                <a16:creationId xmlns:a16="http://schemas.microsoft.com/office/drawing/2014/main" id="{F9296FCC-A0E7-E014-20B8-7C7AD05A3C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421657">
            <a:off x="6515333" y="-98156"/>
            <a:ext cx="508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6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>
                <a:latin typeface="Arial (Body)"/>
              </a:defRPr>
            </a:lvl1pPr>
          </a:lstStyle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4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D8C06-2CF4-0847-AAB5-77D74B8B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A2992-BDFC-344B-813E-838E1680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593D8-FC6B-2940-B4AA-AB20F0951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D57F-4CE5-3A49-828E-46826C57EA27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7074B-36F1-FA42-802B-F491AA2AC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DDA85-F82E-3F46-89FF-37750B938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18507-8347-C84F-8C6D-B10E332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0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21/01/why-do-you-need-a-residential-structural-engine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stock.com/free-photos/architect-watching-2-dimension-house-plan-15178796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40D903-EF5B-4D79-2671-87EE7F68237E}"/>
              </a:ext>
            </a:extLst>
          </p:cNvPr>
          <p:cNvSpPr txBox="1">
            <a:spLocks/>
          </p:cNvSpPr>
          <p:nvPr/>
        </p:nvSpPr>
        <p:spPr>
          <a:xfrm>
            <a:off x="76600" y="6033041"/>
            <a:ext cx="9144000" cy="738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D6CB9"/>
                </a:solidFill>
                <a:latin typeface="Arial (Headings)"/>
              </a:rPr>
              <a:t>Stable Figures</a:t>
            </a:r>
          </a:p>
        </p:txBody>
      </p:sp>
    </p:spTree>
    <p:extLst>
      <p:ext uri="{BB962C8B-B14F-4D97-AF65-F5344CB8AC3E}">
        <p14:creationId xmlns:p14="http://schemas.microsoft.com/office/powerpoint/2010/main" val="337913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Desired Outcomes (Grade 3)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34556-3A99-191C-4399-DEED7300C8C9}"/>
              </a:ext>
            </a:extLst>
          </p:cNvPr>
          <p:cNvGrpSpPr/>
          <p:nvPr/>
        </p:nvGrpSpPr>
        <p:grpSpPr>
          <a:xfrm>
            <a:off x="427098" y="5144129"/>
            <a:ext cx="6635969" cy="1731365"/>
            <a:chOff x="357825" y="5033870"/>
            <a:chExt cx="6635969" cy="1731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ED7022-58CD-156B-B3FB-FE91DE659E17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17" name="Arrow: Chevron 20">
                <a:extLst>
                  <a:ext uri="{FF2B5EF4-FFF2-40B4-BE49-F238E27FC236}">
                    <a16:creationId xmlns:a16="http://schemas.microsoft.com/office/drawing/2014/main" id="{739A0DD9-D27D-CA2B-9D07-C89D92FA9BAA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A5C4FAF6-13F0-01A7-D438-A7E8D58A40BE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EE2EEC-374A-6F30-F6FA-65F86FC9B202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5" name="Rectangle: Top Corners Rounded 18">
                <a:extLst>
                  <a:ext uri="{FF2B5EF4-FFF2-40B4-BE49-F238E27FC236}">
                    <a16:creationId xmlns:a16="http://schemas.microsoft.com/office/drawing/2014/main" id="{E629C672-20DE-9C50-7BA6-5D76233D52AC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: Top Corners Rounded 4">
                <a:extLst>
                  <a:ext uri="{FF2B5EF4-FFF2-40B4-BE49-F238E27FC236}">
                    <a16:creationId xmlns:a16="http://schemas.microsoft.com/office/drawing/2014/main" id="{400E5D65-0C1B-878C-0B00-136E01861491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C7B667-82F7-3042-934A-A2A79F0864B4}"/>
              </a:ext>
            </a:extLst>
          </p:cNvPr>
          <p:cNvSpPr txBox="1"/>
          <p:nvPr/>
        </p:nvSpPr>
        <p:spPr>
          <a:xfrm>
            <a:off x="682588" y="1477765"/>
            <a:ext cx="1122459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 10 minutes, </a:t>
            </a:r>
            <a:r>
              <a:rPr lang="en-US" sz="28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design a barn that is in the shape of a polygon that includes:</a:t>
            </a:r>
            <a:r>
              <a:rPr lang="en-US" sz="2800" b="1" dirty="0">
                <a:latin typeface="Arial"/>
                <a:cs typeface="Arial"/>
              </a:rPr>
              <a:t> 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perimeter greater than 50 inches</a:t>
            </a:r>
            <a:r>
              <a:rPr lang="en-US" sz="2800" dirty="0">
                <a:latin typeface="Arial"/>
                <a:ea typeface="+mn-lt"/>
                <a:cs typeface="Arial"/>
              </a:rPr>
              <a:t>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An </a:t>
            </a:r>
            <a:r>
              <a:rPr lang="en-US" sz="2800" dirty="0">
                <a:latin typeface="Arial"/>
                <a:cs typeface="Arial"/>
              </a:rPr>
              <a:t>area of </a:t>
            </a:r>
            <a:r>
              <a:rPr lang="en-US" sz="2800" dirty="0">
                <a:latin typeface="Arial"/>
                <a:ea typeface="+mn-lt"/>
                <a:cs typeface="Arial"/>
              </a:rPr>
              <a:t>less than 200 square inches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structure strong enough to survive a windstorm 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floor </a:t>
            </a:r>
            <a:r>
              <a:rPr lang="en-US" sz="2800" dirty="0">
                <a:latin typeface="Arial"/>
                <a:ea typeface="+mn-lt"/>
                <a:cs typeface="Arial"/>
              </a:rPr>
              <a:t>plan</a:t>
            </a:r>
            <a:r>
              <a:rPr lang="en-US" sz="2800" dirty="0">
                <a:latin typeface="Arial"/>
                <a:cs typeface="Arial"/>
              </a:rPr>
              <a:t>  </a:t>
            </a:r>
            <a:endParaRPr lang="en-US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8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: 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 (Grado 3)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34556-3A99-191C-4399-DEED7300C8C9}"/>
              </a:ext>
            </a:extLst>
          </p:cNvPr>
          <p:cNvGrpSpPr/>
          <p:nvPr/>
        </p:nvGrpSpPr>
        <p:grpSpPr>
          <a:xfrm>
            <a:off x="357825" y="5148170"/>
            <a:ext cx="6635969" cy="1731365"/>
            <a:chOff x="357825" y="5033870"/>
            <a:chExt cx="6635969" cy="1731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ED7022-58CD-156B-B3FB-FE91DE659E17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17" name="Arrow: Chevron 20">
                <a:extLst>
                  <a:ext uri="{FF2B5EF4-FFF2-40B4-BE49-F238E27FC236}">
                    <a16:creationId xmlns:a16="http://schemas.microsoft.com/office/drawing/2014/main" id="{739A0DD9-D27D-CA2B-9D07-C89D92FA9BAA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A5C4FAF6-13F0-01A7-D438-A7E8D58A40BE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EE2EEC-374A-6F30-F6FA-65F86FC9B202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5" name="Rectangle: Top Corners Rounded 18">
                <a:extLst>
                  <a:ext uri="{FF2B5EF4-FFF2-40B4-BE49-F238E27FC236}">
                    <a16:creationId xmlns:a16="http://schemas.microsoft.com/office/drawing/2014/main" id="{E629C672-20DE-9C50-7BA6-5D76233D52AC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: Top Corners Rounded 4">
                <a:extLst>
                  <a:ext uri="{FF2B5EF4-FFF2-40B4-BE49-F238E27FC236}">
                    <a16:creationId xmlns:a16="http://schemas.microsoft.com/office/drawing/2014/main" id="{400E5D65-0C1B-878C-0B00-136E01861491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problem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C7B667-82F7-3042-934A-A2A79F0864B4}"/>
              </a:ext>
            </a:extLst>
          </p:cNvPr>
          <p:cNvSpPr txBox="1"/>
          <p:nvPr/>
        </p:nvSpPr>
        <p:spPr>
          <a:xfrm>
            <a:off x="740315" y="1460353"/>
            <a:ext cx="112245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10 minutos, diseñe un granero que tenga la forma de un polígono que incluya: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perímetro mayor a 50 pulgadas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área de menos de 200 pulgadas cuadradas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techo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estructura lo suficientemente fuerte para sobrevivir a una tormenta de viento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plano de planta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6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Desired Outcomes (Grade 4)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34556-3A99-191C-4399-DEED7300C8C9}"/>
              </a:ext>
            </a:extLst>
          </p:cNvPr>
          <p:cNvGrpSpPr/>
          <p:nvPr/>
        </p:nvGrpSpPr>
        <p:grpSpPr>
          <a:xfrm>
            <a:off x="357825" y="5148170"/>
            <a:ext cx="6635969" cy="1731365"/>
            <a:chOff x="357825" y="5033870"/>
            <a:chExt cx="6635969" cy="1731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ED7022-58CD-156B-B3FB-FE91DE659E17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17" name="Arrow: Chevron 20">
                <a:extLst>
                  <a:ext uri="{FF2B5EF4-FFF2-40B4-BE49-F238E27FC236}">
                    <a16:creationId xmlns:a16="http://schemas.microsoft.com/office/drawing/2014/main" id="{739A0DD9-D27D-CA2B-9D07-C89D92FA9BAA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A5C4FAF6-13F0-01A7-D438-A7E8D58A40BE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EE2EEC-374A-6F30-F6FA-65F86FC9B202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5" name="Rectangle: Top Corners Rounded 18">
                <a:extLst>
                  <a:ext uri="{FF2B5EF4-FFF2-40B4-BE49-F238E27FC236}">
                    <a16:creationId xmlns:a16="http://schemas.microsoft.com/office/drawing/2014/main" id="{E629C672-20DE-9C50-7BA6-5D76233D52AC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: Top Corners Rounded 4">
                <a:extLst>
                  <a:ext uri="{FF2B5EF4-FFF2-40B4-BE49-F238E27FC236}">
                    <a16:creationId xmlns:a16="http://schemas.microsoft.com/office/drawing/2014/main" id="{400E5D65-0C1B-878C-0B00-136E01861491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problem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C7B667-82F7-3042-934A-A2A79F0864B4}"/>
              </a:ext>
            </a:extLst>
          </p:cNvPr>
          <p:cNvSpPr txBox="1"/>
          <p:nvPr/>
        </p:nvSpPr>
        <p:spPr>
          <a:xfrm>
            <a:off x="609584" y="1731086"/>
            <a:ext cx="1122459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In 10 minutes, design a barn that includes: </a:t>
            </a:r>
            <a:endParaRPr lang="en-US" b="1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Separate pens for the horses, pigs, and chickens </a:t>
            </a: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 perimeter greater than 50 inches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An area of less than 200 square inches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Right, obtuse, and acute angles 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 structure strong enough to survive a windstorm (cannot tape to the table) 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 floor plan (area and perimeter)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60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: 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 (Grado 4)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34556-3A99-191C-4399-DEED7300C8C9}"/>
              </a:ext>
            </a:extLst>
          </p:cNvPr>
          <p:cNvGrpSpPr/>
          <p:nvPr/>
        </p:nvGrpSpPr>
        <p:grpSpPr>
          <a:xfrm>
            <a:off x="357825" y="5148170"/>
            <a:ext cx="6635969" cy="1731365"/>
            <a:chOff x="357825" y="5033870"/>
            <a:chExt cx="6635969" cy="1731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ED7022-58CD-156B-B3FB-FE91DE659E17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17" name="Arrow: Chevron 20">
                <a:extLst>
                  <a:ext uri="{FF2B5EF4-FFF2-40B4-BE49-F238E27FC236}">
                    <a16:creationId xmlns:a16="http://schemas.microsoft.com/office/drawing/2014/main" id="{739A0DD9-D27D-CA2B-9D07-C89D92FA9BAA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A5C4FAF6-13F0-01A7-D438-A7E8D58A40BE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EE2EEC-374A-6F30-F6FA-65F86FC9B202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5" name="Rectangle: Top Corners Rounded 18">
                <a:extLst>
                  <a:ext uri="{FF2B5EF4-FFF2-40B4-BE49-F238E27FC236}">
                    <a16:creationId xmlns:a16="http://schemas.microsoft.com/office/drawing/2014/main" id="{E629C672-20DE-9C50-7BA6-5D76233D52AC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: Top Corners Rounded 4">
                <a:extLst>
                  <a:ext uri="{FF2B5EF4-FFF2-40B4-BE49-F238E27FC236}">
                    <a16:creationId xmlns:a16="http://schemas.microsoft.com/office/drawing/2014/main" id="{400E5D65-0C1B-878C-0B00-136E01861491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problem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C7B667-82F7-3042-934A-A2A79F0864B4}"/>
              </a:ext>
            </a:extLst>
          </p:cNvPr>
          <p:cNvSpPr txBox="1"/>
          <p:nvPr/>
        </p:nvSpPr>
        <p:spPr>
          <a:xfrm>
            <a:off x="609584" y="1591940"/>
            <a:ext cx="11224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10 minutos, diseñe un granero que incluya:</a:t>
            </a:r>
          </a:p>
          <a:p>
            <a:endParaRPr lang="es-ES" sz="24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Corrales separados para los caballos, cerdos y pollos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perímetro mayor a 50 pulgadas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área de menos de 200 pulgadas cuadradas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Ángulos rectos, obtusos y agudos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estructura lo suficientemente fuerte para sobrevivir a una tormenta de viento (no se puede pegar a la mesa)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plano de planta (área y perímetro)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5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Desired Outcomes (Grade 5)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34556-3A99-191C-4399-DEED7300C8C9}"/>
              </a:ext>
            </a:extLst>
          </p:cNvPr>
          <p:cNvGrpSpPr/>
          <p:nvPr/>
        </p:nvGrpSpPr>
        <p:grpSpPr>
          <a:xfrm>
            <a:off x="352630" y="5131429"/>
            <a:ext cx="6635969" cy="1731365"/>
            <a:chOff x="357825" y="5033870"/>
            <a:chExt cx="6635969" cy="1731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ED7022-58CD-156B-B3FB-FE91DE659E17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17" name="Arrow: Chevron 20">
                <a:extLst>
                  <a:ext uri="{FF2B5EF4-FFF2-40B4-BE49-F238E27FC236}">
                    <a16:creationId xmlns:a16="http://schemas.microsoft.com/office/drawing/2014/main" id="{739A0DD9-D27D-CA2B-9D07-C89D92FA9BAA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A5C4FAF6-13F0-01A7-D438-A7E8D58A40BE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EE2EEC-374A-6F30-F6FA-65F86FC9B202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5" name="Rectangle: Top Corners Rounded 18">
                <a:extLst>
                  <a:ext uri="{FF2B5EF4-FFF2-40B4-BE49-F238E27FC236}">
                    <a16:creationId xmlns:a16="http://schemas.microsoft.com/office/drawing/2014/main" id="{E629C672-20DE-9C50-7BA6-5D76233D52AC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: Top Corners Rounded 4">
                <a:extLst>
                  <a:ext uri="{FF2B5EF4-FFF2-40B4-BE49-F238E27FC236}">
                    <a16:creationId xmlns:a16="http://schemas.microsoft.com/office/drawing/2014/main" id="{400E5D65-0C1B-878C-0B00-136E01861491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problem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C7B667-82F7-3042-934A-A2A79F0864B4}"/>
              </a:ext>
            </a:extLst>
          </p:cNvPr>
          <p:cNvSpPr txBox="1"/>
          <p:nvPr/>
        </p:nvSpPr>
        <p:spPr>
          <a:xfrm>
            <a:off x="355879" y="1710573"/>
            <a:ext cx="10726181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In 15 minutes, design a barn that includes: </a:t>
            </a:r>
            <a:endParaRPr lang="en-US" b="1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Separate pens for the horses, pigs, and chickens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Provide students with the dimensions of the animal figures. Students must build pens based upon the dimensions of animal figures; they aren’t allowed to bring animal figures to their building area. 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 perimeter greater than 50 inches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An area of less than 200 square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 height that’s greater than or equal to 6 inches 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Right, obtuse, and acute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 structure strong enough to survive a windstorm (cannot tape to the table) 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 floor plan (area and perimeter)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Bonus Points: Convert floor plan from sq. in. into sq. ft. 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8FA35-F8A3-5B4A-923C-B7008953F3AF}"/>
              </a:ext>
            </a:extLst>
          </p:cNvPr>
          <p:cNvSpPr txBox="1"/>
          <p:nvPr/>
        </p:nvSpPr>
        <p:spPr>
          <a:xfrm>
            <a:off x="8358919" y="4742866"/>
            <a:ext cx="32973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>
                <a:latin typeface="Arial (Body)"/>
              </a:rPr>
              <a:t>Animal Figure Dimensions: </a:t>
            </a:r>
          </a:p>
          <a:p>
            <a:r>
              <a:rPr lang="en-US">
                <a:latin typeface="Arial (Body)"/>
              </a:rPr>
              <a:t>Horse: 5.11 x 1.96 x 3.93 </a:t>
            </a:r>
          </a:p>
          <a:p>
            <a:r>
              <a:rPr lang="en-US">
                <a:latin typeface="Arial (Body)"/>
              </a:rPr>
              <a:t>Pigs: 4.13 x 2.17 x 1.3 </a:t>
            </a:r>
          </a:p>
          <a:p>
            <a:r>
              <a:rPr lang="en-US">
                <a:latin typeface="Arial (Body)"/>
              </a:rPr>
              <a:t>Chickens: 3.74 x 3.54 x 2.76</a:t>
            </a:r>
          </a:p>
        </p:txBody>
      </p:sp>
    </p:spTree>
    <p:extLst>
      <p:ext uri="{BB962C8B-B14F-4D97-AF65-F5344CB8AC3E}">
        <p14:creationId xmlns:p14="http://schemas.microsoft.com/office/powerpoint/2010/main" val="331842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: 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 (Grado 5)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34556-3A99-191C-4399-DEED7300C8C9}"/>
              </a:ext>
            </a:extLst>
          </p:cNvPr>
          <p:cNvGrpSpPr/>
          <p:nvPr/>
        </p:nvGrpSpPr>
        <p:grpSpPr>
          <a:xfrm>
            <a:off x="357825" y="5129120"/>
            <a:ext cx="6635969" cy="1731365"/>
            <a:chOff x="357825" y="5033870"/>
            <a:chExt cx="6635969" cy="1731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ED7022-58CD-156B-B3FB-FE91DE659E17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17" name="Arrow: Chevron 20">
                <a:extLst>
                  <a:ext uri="{FF2B5EF4-FFF2-40B4-BE49-F238E27FC236}">
                    <a16:creationId xmlns:a16="http://schemas.microsoft.com/office/drawing/2014/main" id="{739A0DD9-D27D-CA2B-9D07-C89D92FA9BAA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A5C4FAF6-13F0-01A7-D438-A7E8D58A40BE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EE2EEC-374A-6F30-F6FA-65F86FC9B202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5" name="Rectangle: Top Corners Rounded 18">
                <a:extLst>
                  <a:ext uri="{FF2B5EF4-FFF2-40B4-BE49-F238E27FC236}">
                    <a16:creationId xmlns:a16="http://schemas.microsoft.com/office/drawing/2014/main" id="{E629C672-20DE-9C50-7BA6-5D76233D52AC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: Top Corners Rounded 4">
                <a:extLst>
                  <a:ext uri="{FF2B5EF4-FFF2-40B4-BE49-F238E27FC236}">
                    <a16:creationId xmlns:a16="http://schemas.microsoft.com/office/drawing/2014/main" id="{400E5D65-0C1B-878C-0B00-136E01861491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C7B667-82F7-3042-934A-A2A79F0864B4}"/>
              </a:ext>
            </a:extLst>
          </p:cNvPr>
          <p:cNvSpPr txBox="1"/>
          <p:nvPr/>
        </p:nvSpPr>
        <p:spPr>
          <a:xfrm>
            <a:off x="357824" y="1735675"/>
            <a:ext cx="10726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/>
            <a:r>
              <a:rPr lang="es-ES" sz="16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15 minutos, diseñe un granero que incluya: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Corrales separados para caballos, cerdos y gallinas</a:t>
            </a:r>
          </a:p>
          <a:p>
            <a:pPr marL="752475" lvl="2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Proporcione a los estudiantes las dimensiones de las figuras de animales. Los estudiantes deben construir corrales según las dimensiones de las figuras de animales; no se les permite traer figuras de animales a su área de construcción.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perímetro mayor a 50 pulgadas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área de menos de 200 pulgadas cuadrados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altura mayor o igual a 6 pulgadas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Ángulos rectos, obtusos y agudos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estructura lo suficientemente fuerte para sobrevivir a una tormenta de viento (no se puede pegar a la mesa)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plano de planta (área y perímetro)</a:t>
            </a:r>
          </a:p>
          <a:p>
            <a:pPr marL="9525"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Bonificación: Convierta el plano de planta de pulgadas cuadradas a pies cuadrados.</a:t>
            </a:r>
            <a:endParaRPr lang="en-US" sz="16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8FA35-F8A3-5B4A-923C-B7008953F3AF}"/>
              </a:ext>
            </a:extLst>
          </p:cNvPr>
          <p:cNvSpPr txBox="1"/>
          <p:nvPr/>
        </p:nvSpPr>
        <p:spPr>
          <a:xfrm>
            <a:off x="7852924" y="4958929"/>
            <a:ext cx="3606166" cy="1200329"/>
          </a:xfrm>
          <a:prstGeom prst="rect">
            <a:avLst/>
          </a:prstGeom>
          <a:noFill/>
          <a:ln>
            <a:solidFill>
              <a:srgbClr val="F16038"/>
            </a:solidFill>
          </a:ln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F16038"/>
                </a:solidFill>
                <a:latin typeface="Arial (Body)"/>
              </a:rPr>
              <a:t>Dimensiones de la figura animal: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Caballo: 5,11 x 1,96 x 3,93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Cerdos: 4,13 x 2,17 x 1,3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Pollos: 3,74 x 3,54 x 2,76</a:t>
            </a:r>
            <a:endParaRPr lang="en-US" dirty="0">
              <a:solidFill>
                <a:srgbClr val="F16038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42093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Constraints: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Time Limit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You will have 30 minutes to complete the challenge.</a:t>
            </a: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You can only use the materials available.</a:t>
            </a: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You will have $500 to complete this challenge. </a:t>
            </a: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One design element from each team member must be used in the final design.</a:t>
            </a: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Each team can test their prototype as many times as needed during the 30-minute design phase.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2557D6-5EB4-1220-ED08-A494E5A290EB}"/>
              </a:ext>
            </a:extLst>
          </p:cNvPr>
          <p:cNvGrpSpPr/>
          <p:nvPr/>
        </p:nvGrpSpPr>
        <p:grpSpPr>
          <a:xfrm>
            <a:off x="357825" y="5129120"/>
            <a:ext cx="6635969" cy="1731365"/>
            <a:chOff x="357825" y="5033870"/>
            <a:chExt cx="6635969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5E983E-06CD-DF3E-C3CA-F778A2A11BEA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9" name="Arrow: Chevron 20">
                <a:extLst>
                  <a:ext uri="{FF2B5EF4-FFF2-40B4-BE49-F238E27FC236}">
                    <a16:creationId xmlns:a16="http://schemas.microsoft.com/office/drawing/2014/main" id="{4DF1D899-CDAB-5837-BB0E-19DA53C2A4B0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0BC4E21C-4E66-C5C8-E398-1E37A9167A4D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8D300C-DCC1-788F-BE2C-BEB463E2B6E3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7" name="Rectangle: Top Corners Rounded 18">
                <a:extLst>
                  <a:ext uri="{FF2B5EF4-FFF2-40B4-BE49-F238E27FC236}">
                    <a16:creationId xmlns:a16="http://schemas.microsoft.com/office/drawing/2014/main" id="{8FB11518-1EAA-65DA-29C5-29794860D6BE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7CBBEF3A-B41E-514C-E2CB-6AAEC3976082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31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Restricciones</a:t>
            </a:r>
            <a:r>
              <a:rPr lang="en-US" dirty="0">
                <a:solidFill>
                  <a:srgbClr val="F16038"/>
                </a:solidFill>
              </a:rPr>
              <a:t>: </a:t>
            </a:r>
            <a:r>
              <a:rPr lang="en-US" dirty="0" err="1">
                <a:solidFill>
                  <a:srgbClr val="F16038"/>
                </a:solidFill>
              </a:rPr>
              <a:t>Limitaciones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62801"/>
            <a:ext cx="10515600" cy="4351338"/>
          </a:xfrm>
        </p:spPr>
        <p:txBody>
          <a:bodyPr>
            <a:normAutofit/>
          </a:bodyPr>
          <a:lstStyle/>
          <a:p>
            <a:r>
              <a:rPr lang="es-ES" sz="2400" u="sng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Límite de tiempo:</a:t>
            </a:r>
            <a:r>
              <a:rPr lang="es-ES" sz="2400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 Tendrás 30 minutos para completar el desafío.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 (Body)"/>
              </a:rPr>
              <a:t>Materiales:</a:t>
            </a:r>
            <a:r>
              <a:rPr lang="es-ES" sz="2400" dirty="0">
                <a:solidFill>
                  <a:srgbClr val="F16038"/>
                </a:solidFill>
                <a:latin typeface="Arial (Body)"/>
              </a:rPr>
              <a:t> Sólo podrá utilizar los materiales disponibles.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Presupuesto:</a:t>
            </a:r>
            <a:r>
              <a:rPr lang="es-ES" sz="2400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 Tendrás $500 para completar este desafío. 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Colaboración:</a:t>
            </a:r>
            <a:r>
              <a:rPr lang="es-ES" sz="2400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 Se debe utilizar un elemento de diseño de cada miembro del equipo en el diseño final.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 (Body)"/>
              </a:rPr>
              <a:t>Rediseño:</a:t>
            </a:r>
            <a:r>
              <a:rPr lang="es-ES" sz="2400" dirty="0">
                <a:solidFill>
                  <a:srgbClr val="F16038"/>
                </a:solidFill>
                <a:latin typeface="Arial (Body)"/>
              </a:rPr>
              <a:t> Cada equipo puede probar su prototipo tantas veces como sea necesario durante la fase de diseño de 30 minutos.</a:t>
            </a:r>
            <a:endParaRPr lang="en-US" sz="2400" dirty="0">
              <a:solidFill>
                <a:srgbClr val="F16038"/>
              </a:solidFill>
              <a:latin typeface="Arial (Body)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AF5161-9FD1-D055-4FAE-F036928445F5}"/>
              </a:ext>
            </a:extLst>
          </p:cNvPr>
          <p:cNvGrpSpPr/>
          <p:nvPr/>
        </p:nvGrpSpPr>
        <p:grpSpPr>
          <a:xfrm>
            <a:off x="357825" y="5129120"/>
            <a:ext cx="6635969" cy="1731365"/>
            <a:chOff x="357825" y="5033870"/>
            <a:chExt cx="6635969" cy="17313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398743-0848-64B6-B5C8-75359498FE10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9" name="Arrow: Chevron 20">
                <a:extLst>
                  <a:ext uri="{FF2B5EF4-FFF2-40B4-BE49-F238E27FC236}">
                    <a16:creationId xmlns:a16="http://schemas.microsoft.com/office/drawing/2014/main" id="{363A59AA-23A7-1948-B18B-DE4DA55CF326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Arrow: Chevron 4">
                <a:extLst>
                  <a:ext uri="{FF2B5EF4-FFF2-40B4-BE49-F238E27FC236}">
                    <a16:creationId xmlns:a16="http://schemas.microsoft.com/office/drawing/2014/main" id="{58A64718-437C-2526-F758-6EB459BA8D6C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B0AA0D-3332-0DAF-3813-C35D4EC9C198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7" name="Rectangle: Top Corners Rounded 18">
                <a:extLst>
                  <a:ext uri="{FF2B5EF4-FFF2-40B4-BE49-F238E27FC236}">
                    <a16:creationId xmlns:a16="http://schemas.microsoft.com/office/drawing/2014/main" id="{341AAAA8-D0AF-A8BB-235B-8CF5CDEF60D8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ctangle: Top Corners Rounded 4">
                <a:extLst>
                  <a:ext uri="{FF2B5EF4-FFF2-40B4-BE49-F238E27FC236}">
                    <a16:creationId xmlns:a16="http://schemas.microsoft.com/office/drawing/2014/main" id="{7B79FFF8-D927-DD88-7CD4-99AF1ED30B4A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54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Explorar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97AD41-556D-46A2-B46B-E00C49EC4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95667"/>
              </p:ext>
            </p:extLst>
          </p:nvPr>
        </p:nvGraphicFramePr>
        <p:xfrm>
          <a:off x="1975410" y="1500784"/>
          <a:ext cx="8421188" cy="449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074">
                  <a:extLst>
                    <a:ext uri="{9D8B030D-6E8A-4147-A177-3AD203B41FA5}">
                      <a16:colId xmlns:a16="http://schemas.microsoft.com/office/drawing/2014/main" val="3487946091"/>
                    </a:ext>
                  </a:extLst>
                </a:gridCol>
                <a:gridCol w="2656114">
                  <a:extLst>
                    <a:ext uri="{9D8B030D-6E8A-4147-A177-3AD203B41FA5}">
                      <a16:colId xmlns:a16="http://schemas.microsoft.com/office/drawing/2014/main" val="1042933784"/>
                    </a:ext>
                  </a:extLst>
                </a:gridCol>
              </a:tblGrid>
              <a:tr h="2792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Materials (</a:t>
                      </a:r>
                      <a:r>
                        <a:rPr lang="en-US" sz="1400" dirty="0" err="1">
                          <a:latin typeface="Arial"/>
                        </a:rPr>
                        <a:t>Materiales</a:t>
                      </a:r>
                      <a:r>
                        <a:rPr lang="en-US" sz="1400" dirty="0"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Cost (Costo)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9983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rial"/>
                        </a:rPr>
                        <a:t>Ruler </a:t>
                      </a:r>
                      <a:r>
                        <a:rPr lang="en-US" sz="1400">
                          <a:solidFill>
                            <a:srgbClr val="F16038"/>
                          </a:solidFill>
                          <a:latin typeface="Arial"/>
                        </a:rPr>
                        <a:t>(Regla)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No cost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66214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Popsicle Stick (half/whole) 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Palito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 de Paleta (medio/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entero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$3/$5 per stick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9831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Straws (half/whole)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Pajitas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mitad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enteras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$3/$5 per straw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64810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Thick Foam Sheet (half/whole)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s-ES" sz="1400" dirty="0">
                          <a:solidFill>
                            <a:srgbClr val="F16038"/>
                          </a:solidFill>
                          <a:latin typeface="Arial"/>
                        </a:rPr>
                        <a:t>Hoja de Espuma Gruesa (mitad/entera))</a:t>
                      </a:r>
                      <a:endParaRPr lang="en-US" sz="14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$25/$50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95076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Cardboard (half/whole)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Cartón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 (medio/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entero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$20/$40 per board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06592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Construction Paper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Papel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Construcción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$20 per sheet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919779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Aluminum Foil Sheet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(Hoja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Papel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Aluminio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Arial"/>
                        </a:rPr>
                        <a:t>$25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30416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Hot Glue Gun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(Pistola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Silicona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Arial"/>
                        </a:rPr>
                        <a:t>$75 per gun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003568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Hot Glue Sticks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(Barras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 Caliente)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Arial"/>
                        </a:rPr>
                        <a:t>$5 per stick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0097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Duct Tape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Cinta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 Adhesive)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Arial"/>
                        </a:rPr>
                        <a:t>$50 per roll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35991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Scotch Tape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latin typeface="Arial"/>
                        </a:rPr>
                        <a:t>Cinta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 Adhesive)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Arial"/>
                        </a:rPr>
                        <a:t>$25 per roll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8252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</a:rPr>
                        <a:t>Scissors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latin typeface="Arial"/>
                        </a:rPr>
                        <a:t>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Arial"/>
                        </a:rPr>
                        <a:t>$25 per pair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3009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B070CAD-870C-3925-C0E8-C5F433FCB6DD}"/>
              </a:ext>
            </a:extLst>
          </p:cNvPr>
          <p:cNvGrpSpPr/>
          <p:nvPr/>
        </p:nvGrpSpPr>
        <p:grpSpPr>
          <a:xfrm>
            <a:off x="446195" y="5096657"/>
            <a:ext cx="1208518" cy="1761343"/>
            <a:chOff x="0" y="1282287"/>
            <a:chExt cx="972980" cy="1389970"/>
          </a:xfrm>
          <a:solidFill>
            <a:srgbClr val="00486E"/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9C6DC15A-8DCF-BAF1-C622-36C18C0B4EE6}"/>
                </a:ext>
              </a:extLst>
            </p:cNvPr>
            <p:cNvSpPr/>
            <p:nvPr/>
          </p:nvSpPr>
          <p:spPr>
            <a:xfrm rot="5400000">
              <a:off x="-208495" y="1490782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E0C000B4-D731-8636-05E8-8A55A8613046}"/>
                </a:ext>
              </a:extLst>
            </p:cNvPr>
            <p:cNvSpPr txBox="1"/>
            <p:nvPr/>
          </p:nvSpPr>
          <p:spPr>
            <a:xfrm>
              <a:off x="1" y="1768777"/>
              <a:ext cx="972979" cy="4169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>
                <a:buNone/>
              </a:pPr>
              <a:r>
                <a:rPr lang="en-US" sz="2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Imagine </a:t>
              </a:r>
              <a:r>
                <a:rPr lang="en-US" sz="19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900" b="1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Imaginar)</a:t>
              </a:r>
              <a:endParaRPr lang="en-US" sz="1900" b="1" dirty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6027C2-3B71-2519-E138-DDEFD68A7380}"/>
              </a:ext>
            </a:extLst>
          </p:cNvPr>
          <p:cNvGrpSpPr/>
          <p:nvPr/>
        </p:nvGrpSpPr>
        <p:grpSpPr>
          <a:xfrm>
            <a:off x="1706459" y="6018990"/>
            <a:ext cx="5871977" cy="839010"/>
            <a:chOff x="972878" y="1282282"/>
            <a:chExt cx="5046820" cy="903489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54958F6A-79B2-812A-F420-25A467F65D79}"/>
                </a:ext>
              </a:extLst>
            </p:cNvPr>
            <p:cNvSpPr/>
            <p:nvPr/>
          </p:nvSpPr>
          <p:spPr>
            <a:xfrm rot="5400000">
              <a:off x="3044543" y="-789383"/>
              <a:ext cx="903489" cy="5046820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Top Corners Rounded 4">
              <a:extLst>
                <a:ext uri="{FF2B5EF4-FFF2-40B4-BE49-F238E27FC236}">
                  <a16:creationId xmlns:a16="http://schemas.microsoft.com/office/drawing/2014/main" id="{E3DA7066-39C5-ECE9-CAB6-23614AC1396C}"/>
                </a:ext>
              </a:extLst>
            </p:cNvPr>
            <p:cNvSpPr txBox="1"/>
            <p:nvPr/>
          </p:nvSpPr>
          <p:spPr>
            <a:xfrm>
              <a:off x="972878" y="1326387"/>
              <a:ext cx="5002715" cy="815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Explorar los materiales)</a:t>
              </a:r>
              <a:endParaRPr lang="en-US" sz="2000" dirty="0">
                <a:solidFill>
                  <a:srgbClr val="F16038"/>
                </a:solidFill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lvl="0">
                <a:buChar char="•"/>
              </a:pPr>
              <a:r>
                <a:rPr lang="en-US" sz="2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20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31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rgbClr val="F16038"/>
                </a:solidFill>
              </a:rPr>
              <a:t>(Idea Genial)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minutes: Individual Design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Draw a plan of how you think the barn should be designed.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minutes: Each member presents their ideas to the group.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 your ideas and highlight a piece of your design you would like to see incorporated into the final group design.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F16038"/>
                </a:solidFill>
                <a:latin typeface="Arial" panose="020B0604020202020204"/>
              </a:rPr>
              <a:t>5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minuto: Diseño Individual</a:t>
            </a:r>
          </a:p>
          <a:p>
            <a:pPr lvl="2"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Dibuja un plano de cómo crees que debería diseñarse el granero.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srgbClr val="F16038"/>
                </a:solidFill>
                <a:latin typeface="Arial" panose="020B0604020202020204"/>
              </a:rPr>
              <a:t>10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minutos: Cada miembro presenta sus ideas al grupo.</a:t>
            </a:r>
          </a:p>
          <a:p>
            <a:pPr lvl="2">
              <a:defRPr/>
            </a:pPr>
            <a:r>
              <a:rPr lang="es-ES" dirty="0">
                <a:solidFill>
                  <a:srgbClr val="F16038"/>
                </a:solidFill>
                <a:latin typeface="Arial" panose="020B0604020202020204"/>
              </a:rPr>
              <a:t>Comparta sus ideas y resalte una parte de su diseño que le gustaría ver incorporada en el diseño final del grupo.</a:t>
            </a:r>
            <a:endParaRPr lang="en-US" dirty="0">
              <a:solidFill>
                <a:srgbClr val="F16038"/>
              </a:solidFill>
              <a:latin typeface="Arial" panose="020B060402020202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130687-BFA4-CADA-739C-9AB0ECA65AC7}"/>
              </a:ext>
            </a:extLst>
          </p:cNvPr>
          <p:cNvGrpSpPr/>
          <p:nvPr/>
        </p:nvGrpSpPr>
        <p:grpSpPr>
          <a:xfrm>
            <a:off x="357824" y="5090585"/>
            <a:ext cx="1208518" cy="1761343"/>
            <a:chOff x="0" y="1282287"/>
            <a:chExt cx="972980" cy="1389970"/>
          </a:xfrm>
          <a:solidFill>
            <a:srgbClr val="00486E"/>
          </a:solidFill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00F6165B-55F1-6953-595C-3472D5830E3F}"/>
                </a:ext>
              </a:extLst>
            </p:cNvPr>
            <p:cNvSpPr/>
            <p:nvPr/>
          </p:nvSpPr>
          <p:spPr>
            <a:xfrm rot="5400000">
              <a:off x="-208495" y="1490782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Arrow: Chevron 4">
              <a:extLst>
                <a:ext uri="{FF2B5EF4-FFF2-40B4-BE49-F238E27FC236}">
                  <a16:creationId xmlns:a16="http://schemas.microsoft.com/office/drawing/2014/main" id="{2579534E-23FA-5A0A-94DA-C8EF5E793705}"/>
                </a:ext>
              </a:extLst>
            </p:cNvPr>
            <p:cNvSpPr txBox="1"/>
            <p:nvPr/>
          </p:nvSpPr>
          <p:spPr>
            <a:xfrm>
              <a:off x="1" y="1768777"/>
              <a:ext cx="972979" cy="4169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>
                <a:buNone/>
              </a:pPr>
              <a:r>
                <a:rPr lang="en-US" sz="2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Imagine </a:t>
              </a:r>
              <a:r>
                <a:rPr lang="en-US" sz="19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900" b="1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Imaginar)</a:t>
              </a:r>
              <a:endParaRPr lang="en-US" sz="1900" b="1" dirty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07140C-C646-3744-4522-7C73B9959E47}"/>
              </a:ext>
            </a:extLst>
          </p:cNvPr>
          <p:cNvGrpSpPr/>
          <p:nvPr/>
        </p:nvGrpSpPr>
        <p:grpSpPr>
          <a:xfrm>
            <a:off x="1566341" y="5090583"/>
            <a:ext cx="5921115" cy="1144875"/>
            <a:chOff x="972878" y="1282282"/>
            <a:chExt cx="5046820" cy="903489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C15D96CF-6D73-922F-170E-28DF54FF1509}"/>
                </a:ext>
              </a:extLst>
            </p:cNvPr>
            <p:cNvSpPr/>
            <p:nvPr/>
          </p:nvSpPr>
          <p:spPr>
            <a:xfrm rot="5400000">
              <a:off x="3044543" y="-789383"/>
              <a:ext cx="903489" cy="5046820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Top Corners Rounded 4">
              <a:extLst>
                <a:ext uri="{FF2B5EF4-FFF2-40B4-BE49-F238E27FC236}">
                  <a16:creationId xmlns:a16="http://schemas.microsoft.com/office/drawing/2014/main" id="{CE3F2C0D-BEAC-5BAE-AEFB-EA65A2B3541B}"/>
                </a:ext>
              </a:extLst>
            </p:cNvPr>
            <p:cNvSpPr txBox="1"/>
            <p:nvPr/>
          </p:nvSpPr>
          <p:spPr>
            <a:xfrm>
              <a:off x="972878" y="1326387"/>
              <a:ext cx="5002715" cy="815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Arial" panose="020B0604020202020204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Explorar los materiales)</a:t>
              </a:r>
              <a:endParaRPr lang="en-US" sz="2000" dirty="0">
                <a:solidFill>
                  <a:srgbClr val="F16038"/>
                </a:solidFill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lvl="0">
                <a:buChar char="•"/>
              </a:pPr>
              <a:r>
                <a:rPr lang="en-US" sz="2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20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ABB78-9635-725E-8C28-24D8047102D0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2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Gather Materials: (Grade 3) 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7B667-82F7-3042-934A-A2A79F0864B4}"/>
              </a:ext>
            </a:extLst>
          </p:cNvPr>
          <p:cNvSpPr txBox="1"/>
          <p:nvPr/>
        </p:nvSpPr>
        <p:spPr>
          <a:xfrm>
            <a:off x="567785" y="1739599"/>
            <a:ext cx="11224592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Design a </a:t>
            </a:r>
            <a:r>
              <a:rPr lang="en-US" sz="2800" b="1" dirty="0">
                <a:latin typeface="Arial"/>
                <a:ea typeface="+mn-lt"/>
                <a:cs typeface="Arial"/>
              </a:rPr>
              <a:t>barn in the shape of a polygon </a:t>
            </a:r>
            <a:r>
              <a:rPr lang="en-US" sz="2800" b="1" dirty="0">
                <a:latin typeface="Arial"/>
                <a:cs typeface="Arial"/>
              </a:rPr>
              <a:t>that includes</a:t>
            </a:r>
            <a:r>
              <a:rPr lang="en-US" sz="2800" b="1" dirty="0">
                <a:latin typeface="Arial"/>
                <a:ea typeface="+mn-lt"/>
                <a:cs typeface="Arial"/>
              </a:rPr>
              <a:t>:</a:t>
            </a:r>
            <a:r>
              <a:rPr lang="en-US" sz="2800" b="1" dirty="0">
                <a:latin typeface="Arial"/>
                <a:cs typeface="Arial"/>
              </a:rPr>
              <a:t> </a:t>
            </a:r>
            <a:endParaRPr lang="en-US" b="1" dirty="0">
              <a:latin typeface="Arial"/>
              <a:cs typeface="Arial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perimeter greater than 50 inches</a:t>
            </a:r>
            <a:r>
              <a:rPr lang="en-US" sz="2800" dirty="0">
                <a:latin typeface="Arial"/>
                <a:ea typeface="+mn-lt"/>
                <a:cs typeface="Arial"/>
              </a:rPr>
              <a:t>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An </a:t>
            </a:r>
            <a:r>
              <a:rPr lang="en-US" sz="2800" dirty="0">
                <a:latin typeface="Arial"/>
                <a:cs typeface="Arial"/>
              </a:rPr>
              <a:t>area of </a:t>
            </a:r>
            <a:r>
              <a:rPr lang="en-US" sz="2800" dirty="0">
                <a:latin typeface="Arial"/>
                <a:ea typeface="+mn-lt"/>
                <a:cs typeface="Arial"/>
              </a:rPr>
              <a:t>less than 200 square inches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structure strong enough to survive a windstorm 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 floor </a:t>
            </a:r>
            <a:r>
              <a:rPr lang="en-US" sz="2800" dirty="0">
                <a:latin typeface="Arial"/>
                <a:ea typeface="+mn-lt"/>
                <a:cs typeface="Arial"/>
              </a:rPr>
              <a:t>plan</a:t>
            </a:r>
            <a:r>
              <a:rPr lang="en-US" sz="2800" dirty="0">
                <a:latin typeface="Arial"/>
                <a:cs typeface="Arial"/>
              </a:rPr>
              <a:t>  </a:t>
            </a:r>
            <a:endParaRPr lang="en-US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8DF3A0-CF92-4894-0BF0-CB7321162FAC}"/>
              </a:ext>
            </a:extLst>
          </p:cNvPr>
          <p:cNvGrpSpPr/>
          <p:nvPr/>
        </p:nvGrpSpPr>
        <p:grpSpPr>
          <a:xfrm>
            <a:off x="1621636" y="4955646"/>
            <a:ext cx="6148267" cy="1387890"/>
            <a:chOff x="972979" y="2622419"/>
            <a:chExt cx="5251011" cy="893135"/>
          </a:xfrm>
        </p:grpSpPr>
        <p:sp>
          <p:nvSpPr>
            <p:cNvPr id="4" name="Rectangle: Top Corners Rounded 11">
              <a:extLst>
                <a:ext uri="{FF2B5EF4-FFF2-40B4-BE49-F238E27FC236}">
                  <a16:creationId xmlns:a16="http://schemas.microsoft.com/office/drawing/2014/main" id="{2C8812D6-83BC-DEC4-B150-CF9C97D0ABD0}"/>
                </a:ext>
              </a:extLst>
            </p:cNvPr>
            <p:cNvSpPr/>
            <p:nvPr/>
          </p:nvSpPr>
          <p:spPr>
            <a:xfrm rot="5400000">
              <a:off x="3134294" y="575779"/>
              <a:ext cx="724189" cy="5046820"/>
            </a:xfrm>
            <a:prstGeom prst="round2SameRect">
              <a:avLst/>
            </a:prstGeom>
            <a:noFill/>
            <a:ln w="12700" cap="flat" cmpd="sng" algn="ctr">
              <a:solidFill>
                <a:srgbClr val="70417F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65B0488C-B6DD-AA89-D7DC-B02560866502}"/>
                </a:ext>
              </a:extLst>
            </p:cNvPr>
            <p:cNvSpPr txBox="1"/>
            <p:nvPr/>
          </p:nvSpPr>
          <p:spPr>
            <a:xfrm>
              <a:off x="1002080" y="2622419"/>
              <a:ext cx="5221910" cy="8931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individualmente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83E003-3665-0CB1-DB4F-2691C5075504}"/>
              </a:ext>
            </a:extLst>
          </p:cNvPr>
          <p:cNvGrpSpPr/>
          <p:nvPr/>
        </p:nvGrpSpPr>
        <p:grpSpPr>
          <a:xfrm>
            <a:off x="399622" y="5134514"/>
            <a:ext cx="1222014" cy="1761343"/>
            <a:chOff x="0" y="2557805"/>
            <a:chExt cx="972980" cy="1389970"/>
          </a:xfrm>
          <a:solidFill>
            <a:srgbClr val="70417F"/>
          </a:solidFill>
        </p:grpSpPr>
        <p:sp>
          <p:nvSpPr>
            <p:cNvPr id="8" name="Arrow: Chevron 14">
              <a:extLst>
                <a:ext uri="{FF2B5EF4-FFF2-40B4-BE49-F238E27FC236}">
                  <a16:creationId xmlns:a16="http://schemas.microsoft.com/office/drawing/2014/main" id="{D167EFC9-5A38-8306-4044-315DBE979EA4}"/>
                </a:ext>
              </a:extLst>
            </p:cNvPr>
            <p:cNvSpPr/>
            <p:nvPr/>
          </p:nvSpPr>
          <p:spPr>
            <a:xfrm rot="5400000">
              <a:off x="-208495" y="2766300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A1ED4E37-C84C-4DE9-83B3-4A6E30ABD937}"/>
                </a:ext>
              </a:extLst>
            </p:cNvPr>
            <p:cNvSpPr txBox="1"/>
            <p:nvPr/>
          </p:nvSpPr>
          <p:spPr>
            <a:xfrm>
              <a:off x="1" y="3044295"/>
              <a:ext cx="972979" cy="385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253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9B154C-EFFC-B464-D4C7-BB39215AAE07}"/>
              </a:ext>
            </a:extLst>
          </p:cNvPr>
          <p:cNvGrpSpPr/>
          <p:nvPr/>
        </p:nvGrpSpPr>
        <p:grpSpPr>
          <a:xfrm>
            <a:off x="1581566" y="4956672"/>
            <a:ext cx="6148267" cy="1387890"/>
            <a:chOff x="972979" y="2622419"/>
            <a:chExt cx="5251011" cy="893135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C8410DED-3D3D-AB4F-B457-F7DE1FB1155D}"/>
                </a:ext>
              </a:extLst>
            </p:cNvPr>
            <p:cNvSpPr/>
            <p:nvPr/>
          </p:nvSpPr>
          <p:spPr>
            <a:xfrm rot="5400000">
              <a:off x="3134294" y="575779"/>
              <a:ext cx="724189" cy="5046820"/>
            </a:xfrm>
            <a:prstGeom prst="round2SameRect">
              <a:avLst/>
            </a:prstGeom>
            <a:noFill/>
            <a:ln w="12700" cap="flat" cmpd="sng" algn="ctr">
              <a:solidFill>
                <a:srgbClr val="70417F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4">
              <a:extLst>
                <a:ext uri="{FF2B5EF4-FFF2-40B4-BE49-F238E27FC236}">
                  <a16:creationId xmlns:a16="http://schemas.microsoft.com/office/drawing/2014/main" id="{5AD99802-7679-D9ED-EF99-2FBC914BF60E}"/>
                </a:ext>
              </a:extLst>
            </p:cNvPr>
            <p:cNvSpPr txBox="1"/>
            <p:nvPr/>
          </p:nvSpPr>
          <p:spPr>
            <a:xfrm>
              <a:off x="1002080" y="2622419"/>
              <a:ext cx="5221910" cy="8931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individualmente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36AAE3-B473-10E1-834C-0558500D70A5}"/>
              </a:ext>
            </a:extLst>
          </p:cNvPr>
          <p:cNvGrpSpPr/>
          <p:nvPr/>
        </p:nvGrpSpPr>
        <p:grpSpPr>
          <a:xfrm>
            <a:off x="359552" y="5116490"/>
            <a:ext cx="1222014" cy="1761343"/>
            <a:chOff x="0" y="2557805"/>
            <a:chExt cx="972980" cy="1389970"/>
          </a:xfrm>
          <a:solidFill>
            <a:srgbClr val="70417F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0DB2CA5-6EB3-26B7-6E67-48240C01793D}"/>
                </a:ext>
              </a:extLst>
            </p:cNvPr>
            <p:cNvSpPr/>
            <p:nvPr/>
          </p:nvSpPr>
          <p:spPr>
            <a:xfrm rot="5400000">
              <a:off x="-208495" y="2766300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499604D1-C837-09D4-062D-B77E5DF7619E}"/>
                </a:ext>
              </a:extLst>
            </p:cNvPr>
            <p:cNvSpPr txBox="1"/>
            <p:nvPr/>
          </p:nvSpPr>
          <p:spPr>
            <a:xfrm>
              <a:off x="1" y="3044295"/>
              <a:ext cx="972979" cy="385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Plan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46E77D1-20C8-F989-8E36-294CF65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3" y="437238"/>
            <a:ext cx="9477987" cy="1325563"/>
          </a:xfrm>
        </p:spPr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 (Grado 3)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F44EA-1F27-BD1A-049F-CFC0A303A1EE}"/>
              </a:ext>
            </a:extLst>
          </p:cNvPr>
          <p:cNvSpPr txBox="1"/>
          <p:nvPr/>
        </p:nvSpPr>
        <p:spPr>
          <a:xfrm>
            <a:off x="483704" y="1732737"/>
            <a:ext cx="11224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 un granero en forma de polígono que incluya: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perímetro mayor a 50 pulgadas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área de menos de 200 pulgadas cuadradas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techo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estructura lo suficientemente fuerte para sobrevivir a una tormenta de viento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plano de planta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0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9B154C-EFFC-B464-D4C7-BB39215AAE07}"/>
              </a:ext>
            </a:extLst>
          </p:cNvPr>
          <p:cNvGrpSpPr/>
          <p:nvPr/>
        </p:nvGrpSpPr>
        <p:grpSpPr>
          <a:xfrm>
            <a:off x="1581566" y="4937622"/>
            <a:ext cx="6148267" cy="1387890"/>
            <a:chOff x="972979" y="2622419"/>
            <a:chExt cx="5251011" cy="893135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C8410DED-3D3D-AB4F-B457-F7DE1FB1155D}"/>
                </a:ext>
              </a:extLst>
            </p:cNvPr>
            <p:cNvSpPr/>
            <p:nvPr/>
          </p:nvSpPr>
          <p:spPr>
            <a:xfrm rot="5400000">
              <a:off x="3134294" y="575779"/>
              <a:ext cx="724189" cy="5046820"/>
            </a:xfrm>
            <a:prstGeom prst="round2SameRect">
              <a:avLst/>
            </a:prstGeom>
            <a:noFill/>
            <a:ln w="12700" cap="flat" cmpd="sng" algn="ctr">
              <a:solidFill>
                <a:srgbClr val="70417F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4">
              <a:extLst>
                <a:ext uri="{FF2B5EF4-FFF2-40B4-BE49-F238E27FC236}">
                  <a16:creationId xmlns:a16="http://schemas.microsoft.com/office/drawing/2014/main" id="{5AD99802-7679-D9ED-EF99-2FBC914BF60E}"/>
                </a:ext>
              </a:extLst>
            </p:cNvPr>
            <p:cNvSpPr txBox="1"/>
            <p:nvPr/>
          </p:nvSpPr>
          <p:spPr>
            <a:xfrm>
              <a:off x="1002080" y="2622419"/>
              <a:ext cx="5221910" cy="8931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individualmente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36AAE3-B473-10E1-834C-0558500D70A5}"/>
              </a:ext>
            </a:extLst>
          </p:cNvPr>
          <p:cNvGrpSpPr/>
          <p:nvPr/>
        </p:nvGrpSpPr>
        <p:grpSpPr>
          <a:xfrm>
            <a:off x="359552" y="5097440"/>
            <a:ext cx="1222014" cy="1761343"/>
            <a:chOff x="0" y="2557805"/>
            <a:chExt cx="972980" cy="1389970"/>
          </a:xfrm>
          <a:solidFill>
            <a:srgbClr val="70417F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0DB2CA5-6EB3-26B7-6E67-48240C01793D}"/>
                </a:ext>
              </a:extLst>
            </p:cNvPr>
            <p:cNvSpPr/>
            <p:nvPr/>
          </p:nvSpPr>
          <p:spPr>
            <a:xfrm rot="5400000">
              <a:off x="-208495" y="2766300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499604D1-C837-09D4-062D-B77E5DF7619E}"/>
                </a:ext>
              </a:extLst>
            </p:cNvPr>
            <p:cNvSpPr txBox="1"/>
            <p:nvPr/>
          </p:nvSpPr>
          <p:spPr>
            <a:xfrm>
              <a:off x="1" y="3044295"/>
              <a:ext cx="972979" cy="385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Plan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7FC8548-C9ED-BD4E-8A1D-711EB657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3" y="437238"/>
            <a:ext cx="9477987" cy="1325563"/>
          </a:xfrm>
        </p:spPr>
        <p:txBody>
          <a:bodyPr/>
          <a:lstStyle/>
          <a:p>
            <a:r>
              <a:rPr lang="en-US" dirty="0"/>
              <a:t>Gather Materials </a:t>
            </a:r>
            <a:r>
              <a:rPr lang="en-US" dirty="0">
                <a:solidFill>
                  <a:srgbClr val="4472C4"/>
                </a:solidFill>
              </a:rPr>
              <a:t>(Grade 4)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419D3-5797-AA83-5235-C3DCB04BD504}"/>
              </a:ext>
            </a:extLst>
          </p:cNvPr>
          <p:cNvSpPr txBox="1"/>
          <p:nvPr/>
        </p:nvSpPr>
        <p:spPr>
          <a:xfrm>
            <a:off x="607855" y="1753952"/>
            <a:ext cx="1122459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Design a barn that includes: </a:t>
            </a:r>
            <a:endParaRPr lang="en-US" b="1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Separate pens for the horses, pigs, and chickens </a:t>
            </a: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 perimeter greater than 50 inches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An area of less than 200 square inches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Right, obtuse, and acute angles 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 structure strong enough to survive a windstorm (cannot tape to the table) 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A floor plan 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09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9B154C-EFFC-B464-D4C7-BB39215AAE07}"/>
              </a:ext>
            </a:extLst>
          </p:cNvPr>
          <p:cNvGrpSpPr/>
          <p:nvPr/>
        </p:nvGrpSpPr>
        <p:grpSpPr>
          <a:xfrm>
            <a:off x="1581566" y="5032872"/>
            <a:ext cx="6148267" cy="1387890"/>
            <a:chOff x="972979" y="2622419"/>
            <a:chExt cx="5251011" cy="893135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C8410DED-3D3D-AB4F-B457-F7DE1FB1155D}"/>
                </a:ext>
              </a:extLst>
            </p:cNvPr>
            <p:cNvSpPr/>
            <p:nvPr/>
          </p:nvSpPr>
          <p:spPr>
            <a:xfrm rot="5400000">
              <a:off x="3134294" y="575779"/>
              <a:ext cx="724189" cy="5046820"/>
            </a:xfrm>
            <a:prstGeom prst="round2SameRect">
              <a:avLst/>
            </a:prstGeom>
            <a:noFill/>
            <a:ln w="12700" cap="flat" cmpd="sng" algn="ctr">
              <a:solidFill>
                <a:srgbClr val="70417F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4">
              <a:extLst>
                <a:ext uri="{FF2B5EF4-FFF2-40B4-BE49-F238E27FC236}">
                  <a16:creationId xmlns:a16="http://schemas.microsoft.com/office/drawing/2014/main" id="{5AD99802-7679-D9ED-EF99-2FBC914BF60E}"/>
                </a:ext>
              </a:extLst>
            </p:cNvPr>
            <p:cNvSpPr txBox="1"/>
            <p:nvPr/>
          </p:nvSpPr>
          <p:spPr>
            <a:xfrm>
              <a:off x="1002080" y="2622419"/>
              <a:ext cx="5221910" cy="8931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individualmente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36AAE3-B473-10E1-834C-0558500D70A5}"/>
              </a:ext>
            </a:extLst>
          </p:cNvPr>
          <p:cNvGrpSpPr/>
          <p:nvPr/>
        </p:nvGrpSpPr>
        <p:grpSpPr>
          <a:xfrm>
            <a:off x="359552" y="5021240"/>
            <a:ext cx="1222014" cy="1761343"/>
            <a:chOff x="0" y="2557805"/>
            <a:chExt cx="972980" cy="1389970"/>
          </a:xfrm>
          <a:solidFill>
            <a:srgbClr val="70417F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0DB2CA5-6EB3-26B7-6E67-48240C01793D}"/>
                </a:ext>
              </a:extLst>
            </p:cNvPr>
            <p:cNvSpPr/>
            <p:nvPr/>
          </p:nvSpPr>
          <p:spPr>
            <a:xfrm rot="5400000">
              <a:off x="-208495" y="2766300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499604D1-C837-09D4-062D-B77E5DF7619E}"/>
                </a:ext>
              </a:extLst>
            </p:cNvPr>
            <p:cNvSpPr txBox="1"/>
            <p:nvPr/>
          </p:nvSpPr>
          <p:spPr>
            <a:xfrm>
              <a:off x="1" y="3044295"/>
              <a:ext cx="972979" cy="385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Plan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7FC8548-C9ED-BD4E-8A1D-711EB657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3" y="437238"/>
            <a:ext cx="9477987" cy="1325563"/>
          </a:xfrm>
        </p:spPr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 (Grado 4)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E2B96-9EF5-6A7C-72C2-80DD6F305E19}"/>
              </a:ext>
            </a:extLst>
          </p:cNvPr>
          <p:cNvSpPr txBox="1"/>
          <p:nvPr/>
        </p:nvSpPr>
        <p:spPr>
          <a:xfrm>
            <a:off x="618310" y="1573191"/>
            <a:ext cx="11224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Diseñe un granero que incluya:</a:t>
            </a:r>
          </a:p>
          <a:p>
            <a:endParaRPr lang="es-ES" sz="24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Corrales separados para los caballos, cerdos y pollos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perímetro mayor a 50 pulgadas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área de menos de 200 pulgadas cuadradas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Ángulos rectos, obtusos y agudos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estructura lo suficientemente fuerte para sobrevivir a una tormenta de viento (no se puede pegar a la mesa)</a:t>
            </a:r>
          </a:p>
          <a:p>
            <a:pPr marL="344488" lvl="1" indent="-334963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plano de planta (área y perímetro)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5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3" y="437238"/>
            <a:ext cx="9477987" cy="1325563"/>
          </a:xfrm>
        </p:spPr>
        <p:txBody>
          <a:bodyPr/>
          <a:lstStyle/>
          <a:p>
            <a:r>
              <a:rPr lang="en-US" dirty="0"/>
              <a:t>Gather </a:t>
            </a:r>
            <a:r>
              <a:rPr lang="en-US" dirty="0">
                <a:solidFill>
                  <a:srgbClr val="4472C4"/>
                </a:solidFill>
              </a:rPr>
              <a:t>Materials (Grade 5)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9B154C-EFFC-B464-D4C7-BB39215AAE07}"/>
              </a:ext>
            </a:extLst>
          </p:cNvPr>
          <p:cNvGrpSpPr/>
          <p:nvPr/>
        </p:nvGrpSpPr>
        <p:grpSpPr>
          <a:xfrm>
            <a:off x="1581566" y="4939354"/>
            <a:ext cx="6148267" cy="1387890"/>
            <a:chOff x="972979" y="2622419"/>
            <a:chExt cx="5251011" cy="893135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C8410DED-3D3D-AB4F-B457-F7DE1FB1155D}"/>
                </a:ext>
              </a:extLst>
            </p:cNvPr>
            <p:cNvSpPr/>
            <p:nvPr/>
          </p:nvSpPr>
          <p:spPr>
            <a:xfrm rot="5400000">
              <a:off x="3134294" y="575779"/>
              <a:ext cx="724189" cy="5046820"/>
            </a:xfrm>
            <a:prstGeom prst="round2SameRect">
              <a:avLst/>
            </a:prstGeom>
            <a:noFill/>
            <a:ln w="12700" cap="flat" cmpd="sng" algn="ctr">
              <a:solidFill>
                <a:srgbClr val="70417F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4">
              <a:extLst>
                <a:ext uri="{FF2B5EF4-FFF2-40B4-BE49-F238E27FC236}">
                  <a16:creationId xmlns:a16="http://schemas.microsoft.com/office/drawing/2014/main" id="{5AD99802-7679-D9ED-EF99-2FBC914BF60E}"/>
                </a:ext>
              </a:extLst>
            </p:cNvPr>
            <p:cNvSpPr txBox="1"/>
            <p:nvPr/>
          </p:nvSpPr>
          <p:spPr>
            <a:xfrm>
              <a:off x="1002080" y="2622419"/>
              <a:ext cx="5221910" cy="8931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individualmente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36AAE3-B473-10E1-834C-0558500D70A5}"/>
              </a:ext>
            </a:extLst>
          </p:cNvPr>
          <p:cNvGrpSpPr/>
          <p:nvPr/>
        </p:nvGrpSpPr>
        <p:grpSpPr>
          <a:xfrm>
            <a:off x="405734" y="5112449"/>
            <a:ext cx="1222014" cy="1761343"/>
            <a:chOff x="0" y="2557805"/>
            <a:chExt cx="972980" cy="1389970"/>
          </a:xfrm>
          <a:solidFill>
            <a:srgbClr val="70417F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0DB2CA5-6EB3-26B7-6E67-48240C01793D}"/>
                </a:ext>
              </a:extLst>
            </p:cNvPr>
            <p:cNvSpPr/>
            <p:nvPr/>
          </p:nvSpPr>
          <p:spPr>
            <a:xfrm rot="5400000">
              <a:off x="-208495" y="2766300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499604D1-C837-09D4-062D-B77E5DF7619E}"/>
                </a:ext>
              </a:extLst>
            </p:cNvPr>
            <p:cNvSpPr txBox="1"/>
            <p:nvPr/>
          </p:nvSpPr>
          <p:spPr>
            <a:xfrm>
              <a:off x="1" y="3044295"/>
              <a:ext cx="972979" cy="385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Plan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82459C2-55C5-3033-7F88-EDBC73835FC7}"/>
              </a:ext>
            </a:extLst>
          </p:cNvPr>
          <p:cNvSpPr txBox="1"/>
          <p:nvPr/>
        </p:nvSpPr>
        <p:spPr>
          <a:xfrm>
            <a:off x="8276309" y="4795291"/>
            <a:ext cx="32973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>
                <a:latin typeface="Arial (Body)"/>
              </a:rPr>
              <a:t>Animal Figure Dimensions: </a:t>
            </a:r>
          </a:p>
          <a:p>
            <a:r>
              <a:rPr lang="en-US">
                <a:latin typeface="Arial (Body)"/>
              </a:rPr>
              <a:t>Horse: 5.11 x 1.96 x 3.93 </a:t>
            </a:r>
          </a:p>
          <a:p>
            <a:r>
              <a:rPr lang="en-US">
                <a:latin typeface="Arial (Body)"/>
              </a:rPr>
              <a:t>Pigs: 4.13 x 2.17 x 1.3 </a:t>
            </a:r>
          </a:p>
          <a:p>
            <a:r>
              <a:rPr lang="en-US">
                <a:latin typeface="Arial (Body)"/>
              </a:rPr>
              <a:t>Chickens: 3.74 x 3.54 x 2.76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C4839-0F15-1E2D-F8CD-C6926D1FE024}"/>
              </a:ext>
            </a:extLst>
          </p:cNvPr>
          <p:cNvSpPr txBox="1"/>
          <p:nvPr/>
        </p:nvSpPr>
        <p:spPr>
          <a:xfrm>
            <a:off x="355879" y="1710573"/>
            <a:ext cx="10726181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Design a barn that includes: </a:t>
            </a:r>
            <a:endParaRPr lang="en-US" b="1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Separate pens for the horses, pigs, and chickens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Provide students with the dimensions of the animal figures. Students must build pens based upon the dimensions of animal figures; they aren’t allowed to bring animal figures to their building area. 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 perimeter greater than 50 inches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An area of less than 200 square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 height that’s greater than or equal to 6 inches 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Right, obtuse, and acute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 structure strong enough to survive a windstorm (cannot tape to the table) 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 floor plan (area and perimeter)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Bonus Points: Convert floor plan from sq. in. into sq. ft. 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4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03" y="437238"/>
            <a:ext cx="9477987" cy="1325563"/>
          </a:xfrm>
        </p:spPr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 (Grado 5) 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9B154C-EFFC-B464-D4C7-BB39215AAE07}"/>
              </a:ext>
            </a:extLst>
          </p:cNvPr>
          <p:cNvGrpSpPr/>
          <p:nvPr/>
        </p:nvGrpSpPr>
        <p:grpSpPr>
          <a:xfrm>
            <a:off x="1581566" y="4937622"/>
            <a:ext cx="6148267" cy="1387890"/>
            <a:chOff x="972979" y="2622419"/>
            <a:chExt cx="5251011" cy="893135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C8410DED-3D3D-AB4F-B457-F7DE1FB1155D}"/>
                </a:ext>
              </a:extLst>
            </p:cNvPr>
            <p:cNvSpPr/>
            <p:nvPr/>
          </p:nvSpPr>
          <p:spPr>
            <a:xfrm rot="5400000">
              <a:off x="3134294" y="575779"/>
              <a:ext cx="724189" cy="5046820"/>
            </a:xfrm>
            <a:prstGeom prst="round2SameRect">
              <a:avLst/>
            </a:prstGeom>
            <a:noFill/>
            <a:ln w="12700" cap="flat" cmpd="sng" algn="ctr">
              <a:solidFill>
                <a:srgbClr val="70417F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4">
              <a:extLst>
                <a:ext uri="{FF2B5EF4-FFF2-40B4-BE49-F238E27FC236}">
                  <a16:creationId xmlns:a16="http://schemas.microsoft.com/office/drawing/2014/main" id="{5AD99802-7679-D9ED-EF99-2FBC914BF60E}"/>
                </a:ext>
              </a:extLst>
            </p:cNvPr>
            <p:cNvSpPr txBox="1"/>
            <p:nvPr/>
          </p:nvSpPr>
          <p:spPr>
            <a:xfrm>
              <a:off x="1002080" y="2622419"/>
              <a:ext cx="5221910" cy="8931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individualmente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60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36AAE3-B473-10E1-834C-0558500D70A5}"/>
              </a:ext>
            </a:extLst>
          </p:cNvPr>
          <p:cNvGrpSpPr/>
          <p:nvPr/>
        </p:nvGrpSpPr>
        <p:grpSpPr>
          <a:xfrm>
            <a:off x="359552" y="5116490"/>
            <a:ext cx="1222014" cy="1761343"/>
            <a:chOff x="0" y="2557805"/>
            <a:chExt cx="972980" cy="1389970"/>
          </a:xfrm>
          <a:solidFill>
            <a:srgbClr val="70417F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0DB2CA5-6EB3-26B7-6E67-48240C01793D}"/>
                </a:ext>
              </a:extLst>
            </p:cNvPr>
            <p:cNvSpPr/>
            <p:nvPr/>
          </p:nvSpPr>
          <p:spPr>
            <a:xfrm rot="5400000">
              <a:off x="-208495" y="2766300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rrow: Chevron 4">
              <a:extLst>
                <a:ext uri="{FF2B5EF4-FFF2-40B4-BE49-F238E27FC236}">
                  <a16:creationId xmlns:a16="http://schemas.microsoft.com/office/drawing/2014/main" id="{499604D1-C837-09D4-062D-B77E5DF7619E}"/>
                </a:ext>
              </a:extLst>
            </p:cNvPr>
            <p:cNvSpPr txBox="1"/>
            <p:nvPr/>
          </p:nvSpPr>
          <p:spPr>
            <a:xfrm>
              <a:off x="1" y="3044295"/>
              <a:ext cx="972979" cy="385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Plan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7B45C8-0C12-6BB9-EC2A-BD79EEC4ECAF}"/>
              </a:ext>
            </a:extLst>
          </p:cNvPr>
          <p:cNvSpPr txBox="1"/>
          <p:nvPr/>
        </p:nvSpPr>
        <p:spPr>
          <a:xfrm>
            <a:off x="618310" y="1760932"/>
            <a:ext cx="10726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/>
            <a:r>
              <a:rPr lang="es-ES" sz="16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Diseñe un granero que incluya: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Corrales separados para caballos, cerdos y pollos</a:t>
            </a:r>
          </a:p>
          <a:p>
            <a:pPr marL="752475" lvl="2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Proporcione a los estudiantes las dimensiones de las figuras de animales. Los estudiantes deben construir corrales según las dimensiones de las figuras de animales; no se les permite traer figuras de animales a su área de construcción.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perímetro mayor a 127 cm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área de menos de 508 centímetros cuadrados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altura mayor o igual a 6 pulgadas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Ángulos rectos, obtusos y agudos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estructura lo suficientemente fuerte para sobrevivir a una tormenta de viento (no se puede pegar a la mesa)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plano de planta (área y perímetro)</a:t>
            </a:r>
          </a:p>
          <a:p>
            <a:pPr marL="9525"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Bonificación: Convierta el plano de planta de pulgadas cuadradas a pies cuadrados.</a:t>
            </a:r>
            <a:endParaRPr lang="en-US" sz="16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F1051-BF6A-20BA-6DFE-34024CCE8414}"/>
              </a:ext>
            </a:extLst>
          </p:cNvPr>
          <p:cNvSpPr txBox="1"/>
          <p:nvPr/>
        </p:nvSpPr>
        <p:spPr>
          <a:xfrm>
            <a:off x="7972465" y="4934073"/>
            <a:ext cx="3606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F16038"/>
                </a:solidFill>
                <a:latin typeface="Arial (Body)"/>
              </a:rPr>
              <a:t>Dimensiones de la figura animal: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Caballo: 5,11 x 1,96 x 3,93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Cerdos: 4,13 x 2,17 x 1,3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Pollos: 3,74 x 3,54 x 2,76</a:t>
            </a:r>
            <a:endParaRPr lang="en-US" dirty="0">
              <a:solidFill>
                <a:srgbClr val="F16038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67615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Responsabilidades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los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Miembros</a:t>
            </a:r>
            <a:r>
              <a:rPr lang="en-US" dirty="0">
                <a:solidFill>
                  <a:srgbClr val="F16038"/>
                </a:solidFill>
              </a:rPr>
              <a:t> del </a:t>
            </a:r>
            <a:r>
              <a:rPr lang="en-US" dirty="0" err="1">
                <a:solidFill>
                  <a:srgbClr val="F16038"/>
                </a:solidFill>
              </a:rPr>
              <a:t>Equipo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62801"/>
            <a:ext cx="10515600" cy="3218137"/>
          </a:xfrm>
        </p:spPr>
        <p:txBody>
          <a:bodyPr numCol="2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Assign responsibilities to each team member during the process.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 Manager: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manages the 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entire project, assist each team member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Structural Engineer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designs the structure of barn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/>
              </a:rPr>
              <a:t>Architect: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 designs the barn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Construction Finance Manager: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handles all finances, including final bid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Asignar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responsabilidades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miembro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equipo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durante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Gerente de Proyecto: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gestiona todo el proyecto, ayuda a cada miembro del equipo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Ingeniero Estructural:</a:t>
            </a:r>
            <a:r>
              <a:rPr kumimoji="0" lang="es-ES" sz="2000" b="0" i="0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diseña la estructura del granero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Arquitecto:</a:t>
            </a:r>
            <a:r>
              <a:rPr kumimoji="0" lang="es-ES" sz="2000" b="0" i="0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diseña el granero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Gerente de Finanzas de Construcción: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maneja todas las finanzas, incluida la oferta final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BD66BC-8C40-3C75-96D6-02662B324D57}"/>
              </a:ext>
            </a:extLst>
          </p:cNvPr>
          <p:cNvGrpSpPr/>
          <p:nvPr/>
        </p:nvGrpSpPr>
        <p:grpSpPr>
          <a:xfrm>
            <a:off x="1583703" y="4940627"/>
            <a:ext cx="6148267" cy="1387890"/>
            <a:chOff x="972979" y="2622419"/>
            <a:chExt cx="5251011" cy="893135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835CF9B6-D73F-22B1-3BB2-1D4623A3A47E}"/>
                </a:ext>
              </a:extLst>
            </p:cNvPr>
            <p:cNvSpPr/>
            <p:nvPr/>
          </p:nvSpPr>
          <p:spPr>
            <a:xfrm rot="5400000">
              <a:off x="3134294" y="575779"/>
              <a:ext cx="724189" cy="5046820"/>
            </a:xfrm>
            <a:prstGeom prst="round2SameRect">
              <a:avLst/>
            </a:prstGeom>
            <a:noFill/>
            <a:ln w="12700" cap="flat" cmpd="sng" algn="ctr">
              <a:solidFill>
                <a:srgbClr val="70417F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Top Corners Rounded 4">
              <a:extLst>
                <a:ext uri="{FF2B5EF4-FFF2-40B4-BE49-F238E27FC236}">
                  <a16:creationId xmlns:a16="http://schemas.microsoft.com/office/drawing/2014/main" id="{AEB4F25A-1A35-74DC-39AE-5B495B80D1A8}"/>
                </a:ext>
              </a:extLst>
            </p:cNvPr>
            <p:cNvSpPr txBox="1"/>
            <p:nvPr/>
          </p:nvSpPr>
          <p:spPr>
            <a:xfrm>
              <a:off x="1002080" y="2622419"/>
              <a:ext cx="5221910" cy="8931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dirty="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600" dirty="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individualmente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dirty="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600" dirty="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lvl="0">
                <a:buChar char="•"/>
              </a:pPr>
              <a:r>
                <a: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600" dirty="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600" dirty="0">
                  <a:solidFill>
                    <a:srgbClr val="F160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757AE8-49C4-8769-95AB-1972AE81D731}"/>
              </a:ext>
            </a:extLst>
          </p:cNvPr>
          <p:cNvGrpSpPr/>
          <p:nvPr/>
        </p:nvGrpSpPr>
        <p:grpSpPr>
          <a:xfrm>
            <a:off x="359552" y="5116490"/>
            <a:ext cx="1222014" cy="1761343"/>
            <a:chOff x="0" y="2557805"/>
            <a:chExt cx="972980" cy="1389970"/>
          </a:xfrm>
          <a:solidFill>
            <a:srgbClr val="70417F"/>
          </a:solidFill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E732769B-25C3-BDEF-12CF-C21766547071}"/>
                </a:ext>
              </a:extLst>
            </p:cNvPr>
            <p:cNvSpPr/>
            <p:nvPr/>
          </p:nvSpPr>
          <p:spPr>
            <a:xfrm rot="5400000">
              <a:off x="-208495" y="2766300"/>
              <a:ext cx="1389970" cy="972979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Arrow: Chevron 4">
              <a:extLst>
                <a:ext uri="{FF2B5EF4-FFF2-40B4-BE49-F238E27FC236}">
                  <a16:creationId xmlns:a16="http://schemas.microsoft.com/office/drawing/2014/main" id="{115D0064-9D08-5CD3-DB3A-3323EBCB7FC7}"/>
                </a:ext>
              </a:extLst>
            </p:cNvPr>
            <p:cNvSpPr txBox="1"/>
            <p:nvPr/>
          </p:nvSpPr>
          <p:spPr>
            <a:xfrm>
              <a:off x="1" y="3044295"/>
              <a:ext cx="972979" cy="385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620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Barn!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¡Diseña Tu Granero!)</a:t>
            </a:r>
            <a:endParaRPr lang="en-US" dirty="0">
              <a:solidFill>
                <a:srgbClr val="F16038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20623-5498-44EE-AAA8-14AED8341F14}"/>
              </a:ext>
            </a:extLst>
          </p:cNvPr>
          <p:cNvGrpSpPr/>
          <p:nvPr/>
        </p:nvGrpSpPr>
        <p:grpSpPr>
          <a:xfrm>
            <a:off x="344325" y="5118187"/>
            <a:ext cx="7506903" cy="1742688"/>
            <a:chOff x="344325" y="5012680"/>
            <a:chExt cx="7506903" cy="17426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31AAC8-1C27-4482-BD44-63E13BF53C3D}"/>
                </a:ext>
              </a:extLst>
            </p:cNvPr>
            <p:cNvGrpSpPr/>
            <p:nvPr/>
          </p:nvGrpSpPr>
          <p:grpSpPr>
            <a:xfrm>
              <a:off x="1516057" y="5012681"/>
              <a:ext cx="6335171" cy="1164884"/>
              <a:chOff x="972979" y="3832328"/>
              <a:chExt cx="5046820" cy="903480"/>
            </a:xfrm>
          </p:grpSpPr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9DAA1B82-CFEE-47E9-BB8B-1ECE58A6871F}"/>
                  </a:ext>
                </a:extLst>
              </p:cNvPr>
              <p:cNvSpPr/>
              <p:nvPr/>
            </p:nvSpPr>
            <p:spPr>
              <a:xfrm rot="5400000">
                <a:off x="3044649" y="1760658"/>
                <a:ext cx="903480" cy="5046820"/>
              </a:xfrm>
              <a:prstGeom prst="round2SameRect">
                <a:avLst/>
              </a:prstGeom>
              <a:ln>
                <a:solidFill>
                  <a:srgbClr val="E95E09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: Top Corners Rounded 4">
                <a:extLst>
                  <a:ext uri="{FF2B5EF4-FFF2-40B4-BE49-F238E27FC236}">
                    <a16:creationId xmlns:a16="http://schemas.microsoft.com/office/drawing/2014/main" id="{57E1918F-85DB-4E41-ADF5-C31AB4FAE627}"/>
                  </a:ext>
                </a:extLst>
              </p:cNvPr>
              <p:cNvSpPr txBox="1"/>
              <p:nvPr/>
            </p:nvSpPr>
            <p:spPr>
              <a:xfrm>
                <a:off x="972979" y="3876432"/>
                <a:ext cx="5002716" cy="8152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rPr>
                  <a:t>Build the product/prototype 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(</a:t>
                </a:r>
                <a:r>
                  <a:rPr lang="en-US" err="1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Construir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err="1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el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err="1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producto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/</a:t>
                </a:r>
                <a:r>
                  <a:rPr lang="en-US" err="1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prototipo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)</a:t>
                </a:r>
              </a:p>
              <a:p>
                <a:pPr lvl="0">
                  <a:buChar char="•"/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rPr>
                  <a:t>Test the product/prototype 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(</a:t>
                </a:r>
                <a:r>
                  <a:rPr lang="en-US" err="1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Probar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err="1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el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err="1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producto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/</a:t>
                </a:r>
                <a:r>
                  <a:rPr lang="en-US" err="1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prototipo</a:t>
                </a:r>
                <a:r>
                  <a:rPr lang="en-US">
                    <a:solidFill>
                      <a:srgbClr val="F16038"/>
                    </a:solidFill>
                    <a:latin typeface="Arial" panose="020B0604020202020204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18FE73-48A4-4BE7-8F93-9BB650A898A2}"/>
                </a:ext>
              </a:extLst>
            </p:cNvPr>
            <p:cNvGrpSpPr/>
            <p:nvPr/>
          </p:nvGrpSpPr>
          <p:grpSpPr>
            <a:xfrm>
              <a:off x="344325" y="5012680"/>
              <a:ext cx="1171732" cy="1742688"/>
              <a:chOff x="1" y="3833324"/>
              <a:chExt cx="972979" cy="1389971"/>
            </a:xfrm>
          </p:grpSpPr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FF5FFB35-A397-4F90-893B-0F5DD85AFAB5}"/>
                  </a:ext>
                </a:extLst>
              </p:cNvPr>
              <p:cNvSpPr/>
              <p:nvPr/>
            </p:nvSpPr>
            <p:spPr>
              <a:xfrm rot="5400000">
                <a:off x="-208495" y="4041820"/>
                <a:ext cx="1389971" cy="972979"/>
              </a:xfrm>
              <a:prstGeom prst="chevron">
                <a:avLst/>
              </a:prstGeom>
              <a:solidFill>
                <a:srgbClr val="E95E09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rrow: Chevron 4">
                <a:extLst>
                  <a:ext uri="{FF2B5EF4-FFF2-40B4-BE49-F238E27FC236}">
                    <a16:creationId xmlns:a16="http://schemas.microsoft.com/office/drawing/2014/main" id="{B6AC8976-D1B6-4741-9553-3C747A4ECD64}"/>
                  </a:ext>
                </a:extLst>
              </p:cNvPr>
              <p:cNvSpPr txBox="1"/>
              <p:nvPr/>
            </p:nvSpPr>
            <p:spPr>
              <a:xfrm>
                <a:off x="1" y="4319812"/>
                <a:ext cx="972979" cy="4169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20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Create (H</a:t>
                </a:r>
                <a:r>
                  <a:rPr lang="es-ES" sz="2000" b="1" err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acer</a:t>
                </a:r>
                <a:r>
                  <a:rPr lang="es-ES" sz="20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)</a:t>
                </a:r>
                <a:endParaRPr lang="en-US" sz="2000" b="1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48FD17-37A1-F641-6E8F-E1DF72085682}"/>
              </a:ext>
            </a:extLst>
          </p:cNvPr>
          <p:cNvSpPr txBox="1"/>
          <p:nvPr/>
        </p:nvSpPr>
        <p:spPr>
          <a:xfrm>
            <a:off x="2778974" y="1501773"/>
            <a:ext cx="71088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86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18" y="411511"/>
            <a:ext cx="8867226" cy="1325563"/>
          </a:xfrm>
        </p:spPr>
        <p:txBody>
          <a:bodyPr/>
          <a:lstStyle/>
          <a:p>
            <a:pPr algn="r"/>
            <a:r>
              <a:rPr lang="en-US" dirty="0"/>
              <a:t>Scorecard Grade 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50F2BD-D981-3BD5-E11B-A5FAF5F05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86579"/>
              </p:ext>
            </p:extLst>
          </p:nvPr>
        </p:nvGraphicFramePr>
        <p:xfrm>
          <a:off x="3166555" y="1825625"/>
          <a:ext cx="5858889" cy="4351338"/>
        </p:xfrm>
        <a:graphic>
          <a:graphicData uri="http://schemas.openxmlformats.org/drawingml/2006/table">
            <a:tbl>
              <a:tblPr firstRow="1" firstCol="1" bandRow="1"/>
              <a:tblGrid>
                <a:gridCol w="1334915">
                  <a:extLst>
                    <a:ext uri="{9D8B030D-6E8A-4147-A177-3AD203B41FA5}">
                      <a16:colId xmlns:a16="http://schemas.microsoft.com/office/drawing/2014/main" val="3315652563"/>
                    </a:ext>
                  </a:extLst>
                </a:gridCol>
                <a:gridCol w="1285220">
                  <a:extLst>
                    <a:ext uri="{9D8B030D-6E8A-4147-A177-3AD203B41FA5}">
                      <a16:colId xmlns:a16="http://schemas.microsoft.com/office/drawing/2014/main" val="2263047216"/>
                    </a:ext>
                  </a:extLst>
                </a:gridCol>
                <a:gridCol w="1285220">
                  <a:extLst>
                    <a:ext uri="{9D8B030D-6E8A-4147-A177-3AD203B41FA5}">
                      <a16:colId xmlns:a16="http://schemas.microsoft.com/office/drawing/2014/main" val="2325459117"/>
                    </a:ext>
                  </a:extLst>
                </a:gridCol>
                <a:gridCol w="1263514">
                  <a:extLst>
                    <a:ext uri="{9D8B030D-6E8A-4147-A177-3AD203B41FA5}">
                      <a16:colId xmlns:a16="http://schemas.microsoft.com/office/drawing/2014/main" val="202458783"/>
                    </a:ext>
                  </a:extLst>
                </a:gridCol>
                <a:gridCol w="690020">
                  <a:extLst>
                    <a:ext uri="{9D8B030D-6E8A-4147-A177-3AD203B41FA5}">
                      <a16:colId xmlns:a16="http://schemas.microsoft.com/office/drawing/2014/main" val="1196412844"/>
                    </a:ext>
                  </a:extLst>
                </a:gridCol>
              </a:tblGrid>
              <a:tr h="2430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92542"/>
                  </a:ext>
                </a:extLst>
              </a:tr>
              <a:tr h="232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0755"/>
                  </a:ext>
                </a:extLst>
              </a:tr>
              <a:tr h="699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00294"/>
                  </a:ext>
                </a:extLst>
              </a:tr>
              <a:tr h="628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PERIMETER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is </a:t>
                      </a: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in.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is </a:t>
                      </a: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in.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was not calculated.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721040"/>
                  </a:ext>
                </a:extLst>
              </a:tr>
              <a:tr h="572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AREA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is </a:t>
                      </a: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200 sq. in. 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is </a:t>
                      </a: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200 sq. in. 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was not calculated.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40364"/>
                  </a:ext>
                </a:extLst>
              </a:tr>
              <a:tr h="468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ROOF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has a roof and is fully covered.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has a roof and is halfway covered.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does not have a roof.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426144"/>
                  </a:ext>
                </a:extLst>
              </a:tr>
              <a:tr h="538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WINDSTORM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high-speed windstorm.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medium-speed windstorm.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low-speed windstorm.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984535"/>
                  </a:ext>
                </a:extLst>
              </a:tr>
              <a:tr h="699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FLOOR PLAN AND COST OF LABOR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provided the Jeffersons with an accurate floor plan.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provided the Jeffersons with a floor plan, but it was inaccurate.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did not provide the Jeffersons with a floor plan.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082174"/>
                  </a:ext>
                </a:extLst>
              </a:tr>
              <a:tr h="26924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606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79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6812"/>
            <a:ext cx="8867226" cy="1325563"/>
          </a:xfrm>
        </p:spPr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Tanteadora</a:t>
            </a:r>
            <a:r>
              <a:rPr lang="en-US" dirty="0">
                <a:solidFill>
                  <a:srgbClr val="F16038"/>
                </a:solidFill>
              </a:rPr>
              <a:t> Grado 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DA86D1-8E40-E516-7A8C-FE901DC1E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47986"/>
              </p:ext>
            </p:extLst>
          </p:nvPr>
        </p:nvGraphicFramePr>
        <p:xfrm>
          <a:off x="3408360" y="1825625"/>
          <a:ext cx="5375280" cy="4351337"/>
        </p:xfrm>
        <a:graphic>
          <a:graphicData uri="http://schemas.openxmlformats.org/drawingml/2006/table">
            <a:tbl>
              <a:tblPr firstRow="1" firstCol="1" bandRow="1"/>
              <a:tblGrid>
                <a:gridCol w="1224728">
                  <a:extLst>
                    <a:ext uri="{9D8B030D-6E8A-4147-A177-3AD203B41FA5}">
                      <a16:colId xmlns:a16="http://schemas.microsoft.com/office/drawing/2014/main" val="1966976327"/>
                    </a:ext>
                  </a:extLst>
                </a:gridCol>
                <a:gridCol w="1179134">
                  <a:extLst>
                    <a:ext uri="{9D8B030D-6E8A-4147-A177-3AD203B41FA5}">
                      <a16:colId xmlns:a16="http://schemas.microsoft.com/office/drawing/2014/main" val="1242138255"/>
                    </a:ext>
                  </a:extLst>
                </a:gridCol>
                <a:gridCol w="1179134">
                  <a:extLst>
                    <a:ext uri="{9D8B030D-6E8A-4147-A177-3AD203B41FA5}">
                      <a16:colId xmlns:a16="http://schemas.microsoft.com/office/drawing/2014/main" val="3202247479"/>
                    </a:ext>
                  </a:extLst>
                </a:gridCol>
                <a:gridCol w="1159220">
                  <a:extLst>
                    <a:ext uri="{9D8B030D-6E8A-4147-A177-3AD203B41FA5}">
                      <a16:colId xmlns:a16="http://schemas.microsoft.com/office/drawing/2014/main" val="1074955342"/>
                    </a:ext>
                  </a:extLst>
                </a:gridCol>
                <a:gridCol w="633064">
                  <a:extLst>
                    <a:ext uri="{9D8B030D-6E8A-4147-A177-3AD203B41FA5}">
                      <a16:colId xmlns:a16="http://schemas.microsoft.com/office/drawing/2014/main" val="1777496693"/>
                    </a:ext>
                  </a:extLst>
                </a:gridCol>
              </a:tblGrid>
              <a:tr h="2230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03009"/>
                  </a:ext>
                </a:extLst>
              </a:tr>
              <a:tr h="21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431169"/>
                  </a:ext>
                </a:extLst>
              </a:tr>
              <a:tr h="641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36633"/>
                  </a:ext>
                </a:extLst>
              </a:tr>
              <a:tr h="576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PERÍMETRO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perímetro del granero es de </a:t>
                      </a: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pulg.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perímetro del granero es de &lt; 50 pulg.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perímetro del granero.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014449"/>
                  </a:ext>
                </a:extLst>
              </a:tr>
              <a:tr h="525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 &lt; 200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pulgadas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cuadradas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 &gt; 200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pulgadas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cuadradas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área del granero.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01416"/>
                  </a:ext>
                </a:extLst>
              </a:tr>
              <a:tr h="494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TECHO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tiene techo y está totalmente cubierto.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tiene techo y está medio cubierto.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no tiene techo.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92234"/>
                  </a:ext>
                </a:extLst>
              </a:tr>
              <a:tr h="641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TORMENTA DE VIENTO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alta velocidad.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puede soportar una tormenta de viento de velocidad media.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baja velocidad.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391854"/>
                  </a:ext>
                </a:extLst>
              </a:tr>
              <a:tr h="7886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PLANO Y COSTO DE MANO DE OBRA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 preciso.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planta, pero no era exacto.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no proporcionó a los Jefferson un plano de planta.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440790"/>
                  </a:ext>
                </a:extLst>
              </a:tr>
              <a:tr h="24702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37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85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562BD-7B43-639B-55A1-07C1642F393A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son los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ingeniería?)</a:t>
            </a:r>
            <a:endParaRPr lang="en-US" sz="32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16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41" y="365404"/>
            <a:ext cx="8867226" cy="1325563"/>
          </a:xfrm>
        </p:spPr>
        <p:txBody>
          <a:bodyPr/>
          <a:lstStyle/>
          <a:p>
            <a:pPr algn="r"/>
            <a:r>
              <a:rPr lang="en-US" dirty="0"/>
              <a:t>Scorecard Grade 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27E3DB-D56D-3106-B626-4C26041E7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17460"/>
              </p:ext>
            </p:extLst>
          </p:nvPr>
        </p:nvGraphicFramePr>
        <p:xfrm>
          <a:off x="3553624" y="1823504"/>
          <a:ext cx="5084752" cy="4355580"/>
        </p:xfrm>
        <a:graphic>
          <a:graphicData uri="http://schemas.openxmlformats.org/drawingml/2006/table">
            <a:tbl>
              <a:tblPr firstRow="1" firstCol="1" bandRow="1"/>
              <a:tblGrid>
                <a:gridCol w="1158533">
                  <a:extLst>
                    <a:ext uri="{9D8B030D-6E8A-4147-A177-3AD203B41FA5}">
                      <a16:colId xmlns:a16="http://schemas.microsoft.com/office/drawing/2014/main" val="3714187961"/>
                    </a:ext>
                  </a:extLst>
                </a:gridCol>
                <a:gridCol w="1115403">
                  <a:extLst>
                    <a:ext uri="{9D8B030D-6E8A-4147-A177-3AD203B41FA5}">
                      <a16:colId xmlns:a16="http://schemas.microsoft.com/office/drawing/2014/main" val="1648454737"/>
                    </a:ext>
                  </a:extLst>
                </a:gridCol>
                <a:gridCol w="1115403">
                  <a:extLst>
                    <a:ext uri="{9D8B030D-6E8A-4147-A177-3AD203B41FA5}">
                      <a16:colId xmlns:a16="http://schemas.microsoft.com/office/drawing/2014/main" val="3291137335"/>
                    </a:ext>
                  </a:extLst>
                </a:gridCol>
                <a:gridCol w="1096565">
                  <a:extLst>
                    <a:ext uri="{9D8B030D-6E8A-4147-A177-3AD203B41FA5}">
                      <a16:colId xmlns:a16="http://schemas.microsoft.com/office/drawing/2014/main" val="2313757954"/>
                    </a:ext>
                  </a:extLst>
                </a:gridCol>
                <a:gridCol w="598848">
                  <a:extLst>
                    <a:ext uri="{9D8B030D-6E8A-4147-A177-3AD203B41FA5}">
                      <a16:colId xmlns:a16="http://schemas.microsoft.com/office/drawing/2014/main" val="2345895003"/>
                    </a:ext>
                  </a:extLst>
                </a:gridCol>
              </a:tblGrid>
              <a:tr h="2109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923446"/>
                  </a:ext>
                </a:extLst>
              </a:tr>
              <a:tr h="201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81079"/>
                  </a:ext>
                </a:extLst>
              </a:tr>
              <a:tr h="551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16469"/>
                  </a:ext>
                </a:extLst>
              </a:tr>
              <a:tr h="545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PERIMETER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is 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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in.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is 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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in.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was not calculated.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33254"/>
                  </a:ext>
                </a:extLst>
              </a:tr>
              <a:tr h="497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AREA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is 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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200 sq. in.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is     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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200 sq. in. 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was not calculated.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375"/>
                  </a:ext>
                </a:extLst>
              </a:tr>
              <a:tr h="705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PENS</a:t>
                      </a: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includes a separate pen for the horses, pigs, and chickens.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only includes two separate pens.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does not include any separate pens for the horses, pigs, and chickens.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142883"/>
                  </a:ext>
                </a:extLst>
              </a:tr>
              <a:tr h="426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ANGLES</a:t>
                      </a: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includes right, obtuse, and acute angles.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includes 2 of the 3 angles (right, obtuse, acute).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does not include any right, obtuse, or acute angles.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kern="100"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46144"/>
                  </a:ext>
                </a:extLst>
              </a:tr>
              <a:tr h="426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WINDSTORM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high-speed windstorm.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medium-speed windstorm.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low-speed windstorm.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71885"/>
                  </a:ext>
                </a:extLst>
              </a:tr>
              <a:tr h="551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FLOOR PLAN AND COST OF LABOR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provided the Jeffersons with an accurate floor plan.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provided the Jeffersons with a floor plan, but it was inaccurate.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did not provide the Jeffersons with a floor plan.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4188"/>
                  </a:ext>
                </a:extLst>
              </a:tr>
              <a:tr h="23367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272" marR="29272" marT="29272" marB="29272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00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996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86" y="408787"/>
            <a:ext cx="8867226" cy="1325563"/>
          </a:xfrm>
        </p:spPr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Tanteadora</a:t>
            </a:r>
            <a:r>
              <a:rPr lang="en-US" dirty="0">
                <a:solidFill>
                  <a:srgbClr val="F16038"/>
                </a:solidFill>
              </a:rPr>
              <a:t> Grado 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9FF175-50AF-1719-5CD8-C8971A0FA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91885"/>
              </p:ext>
            </p:extLst>
          </p:nvPr>
        </p:nvGraphicFramePr>
        <p:xfrm>
          <a:off x="2897188" y="1984724"/>
          <a:ext cx="6397624" cy="4033203"/>
        </p:xfrm>
        <a:graphic>
          <a:graphicData uri="http://schemas.openxmlformats.org/drawingml/2006/table">
            <a:tbl>
              <a:tblPr firstRow="1" firstCol="1" bandRow="1"/>
              <a:tblGrid>
                <a:gridCol w="1457663">
                  <a:extLst>
                    <a:ext uri="{9D8B030D-6E8A-4147-A177-3AD203B41FA5}">
                      <a16:colId xmlns:a16="http://schemas.microsoft.com/office/drawing/2014/main" val="3175288592"/>
                    </a:ext>
                  </a:extLst>
                </a:gridCol>
                <a:gridCol w="1403398">
                  <a:extLst>
                    <a:ext uri="{9D8B030D-6E8A-4147-A177-3AD203B41FA5}">
                      <a16:colId xmlns:a16="http://schemas.microsoft.com/office/drawing/2014/main" val="1882416782"/>
                    </a:ext>
                  </a:extLst>
                </a:gridCol>
                <a:gridCol w="1403398">
                  <a:extLst>
                    <a:ext uri="{9D8B030D-6E8A-4147-A177-3AD203B41FA5}">
                      <a16:colId xmlns:a16="http://schemas.microsoft.com/office/drawing/2014/main" val="1748452629"/>
                    </a:ext>
                  </a:extLst>
                </a:gridCol>
                <a:gridCol w="1379696">
                  <a:extLst>
                    <a:ext uri="{9D8B030D-6E8A-4147-A177-3AD203B41FA5}">
                      <a16:colId xmlns:a16="http://schemas.microsoft.com/office/drawing/2014/main" val="2736341318"/>
                    </a:ext>
                  </a:extLst>
                </a:gridCol>
                <a:gridCol w="753469">
                  <a:extLst>
                    <a:ext uri="{9D8B030D-6E8A-4147-A177-3AD203B41FA5}">
                      <a16:colId xmlns:a16="http://schemas.microsoft.com/office/drawing/2014/main" val="3165298183"/>
                    </a:ext>
                  </a:extLst>
                </a:gridCol>
              </a:tblGrid>
              <a:tr h="2654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4669"/>
                  </a:ext>
                </a:extLst>
              </a:tr>
              <a:tr h="172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276170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66035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PERÍMETRO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perímetro del granero es de </a:t>
                      </a: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pulg.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perímetro del granero es de &lt; 50 pulg.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perímetro del granero.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79680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          &lt; 200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pulgadas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cuadradas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          &gt; 200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pulgadas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cuadradas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área del granero.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0186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CORRALES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incluye un corral separado para caballos, cerdos y gallinas.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solo incluye dos corrales separados.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no incluye corrales separados para caballos, cerdos y gallinas.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28727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ANGLOS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incluye ángulos rectos, obtusos y agudos.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incluye 2 de los 3 ángulos (recto, obtuso, agudo).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no incluye ningún ángulo recto, obtuso o agudo.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22436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TORMENTA DE VIENTO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alta velocidad.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puede soportar una tormenta de viento de velocidad media.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baja velocidad.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244000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PLANO Y COSTO DE MANO DE OBRA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 preciso.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planta, pero no era exacto.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no proporcionó a los Jefferson un plano de planta.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987163"/>
                  </a:ext>
                </a:extLst>
              </a:tr>
              <a:tr h="29400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42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186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995" y="373411"/>
            <a:ext cx="8867226" cy="1325563"/>
          </a:xfrm>
        </p:spPr>
        <p:txBody>
          <a:bodyPr/>
          <a:lstStyle/>
          <a:p>
            <a:pPr algn="r"/>
            <a:r>
              <a:rPr lang="en-US" dirty="0"/>
              <a:t>Scorecard Grade 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D13CBF-4619-7D60-66DB-E9688A6A1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86687"/>
              </p:ext>
            </p:extLst>
          </p:nvPr>
        </p:nvGraphicFramePr>
        <p:xfrm>
          <a:off x="3436953" y="1750364"/>
          <a:ext cx="5318094" cy="4502175"/>
        </p:xfrm>
        <a:graphic>
          <a:graphicData uri="http://schemas.openxmlformats.org/drawingml/2006/table">
            <a:tbl>
              <a:tblPr firstRow="1" firstCol="1" bandRow="1"/>
              <a:tblGrid>
                <a:gridCol w="1202070">
                  <a:extLst>
                    <a:ext uri="{9D8B030D-6E8A-4147-A177-3AD203B41FA5}">
                      <a16:colId xmlns:a16="http://schemas.microsoft.com/office/drawing/2014/main" val="1758706618"/>
                    </a:ext>
                  </a:extLst>
                </a:gridCol>
                <a:gridCol w="1202070">
                  <a:extLst>
                    <a:ext uri="{9D8B030D-6E8A-4147-A177-3AD203B41FA5}">
                      <a16:colId xmlns:a16="http://schemas.microsoft.com/office/drawing/2014/main" val="2146634222"/>
                    </a:ext>
                  </a:extLst>
                </a:gridCol>
                <a:gridCol w="1156602">
                  <a:extLst>
                    <a:ext uri="{9D8B030D-6E8A-4147-A177-3AD203B41FA5}">
                      <a16:colId xmlns:a16="http://schemas.microsoft.com/office/drawing/2014/main" val="3827742686"/>
                    </a:ext>
                  </a:extLst>
                </a:gridCol>
                <a:gridCol w="1136709">
                  <a:extLst>
                    <a:ext uri="{9D8B030D-6E8A-4147-A177-3AD203B41FA5}">
                      <a16:colId xmlns:a16="http://schemas.microsoft.com/office/drawing/2014/main" val="3569828928"/>
                    </a:ext>
                  </a:extLst>
                </a:gridCol>
                <a:gridCol w="620643">
                  <a:extLst>
                    <a:ext uri="{9D8B030D-6E8A-4147-A177-3AD203B41FA5}">
                      <a16:colId xmlns:a16="http://schemas.microsoft.com/office/drawing/2014/main" val="299945451"/>
                    </a:ext>
                  </a:extLst>
                </a:gridCol>
              </a:tblGrid>
              <a:tr h="23340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1991"/>
                  </a:ext>
                </a:extLst>
              </a:tr>
              <a:tr h="233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56434"/>
                  </a:ext>
                </a:extLst>
              </a:tr>
              <a:tr h="422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80520"/>
                  </a:ext>
                </a:extLst>
              </a:tr>
              <a:tr h="3793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PERIMETER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is  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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in.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is 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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in.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was not calculated.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4037"/>
                  </a:ext>
                </a:extLst>
              </a:tr>
              <a:tr h="3757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AREA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is          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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200 sq. in.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is        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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200 sq. in.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was not calculated.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2514"/>
                  </a:ext>
                </a:extLst>
              </a:tr>
              <a:tr h="3757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height of the barn is        </a:t>
                      </a: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6 in.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height of the barn is      </a:t>
                      </a: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</a:t>
                      </a: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6 in.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height of the barn was not calculated.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94305"/>
                  </a:ext>
                </a:extLst>
              </a:tr>
              <a:tr h="422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PENS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includes a separate pen for the horses, pigs, and chickens.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only includes two separate pens.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does not include any separate pens for the horses, pigs, and chickens.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43294"/>
                  </a:ext>
                </a:extLst>
              </a:tr>
              <a:tr h="422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ANGLES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includes right, obtuse, and acute angles.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includes 2 of the 3 angles (right, obtuse, acute).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does not include any right, obtuse, or acute angles.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581592"/>
                  </a:ext>
                </a:extLst>
              </a:tr>
              <a:tr h="4078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WINDSTORM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high-speed windstorm.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medium-speed windstorm.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low-speed windstorm.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67935"/>
                  </a:ext>
                </a:extLst>
              </a:tr>
              <a:tr h="422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FLOOR PLAN AND COST OF LABOR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provided the Jeffersons with an accurate floor plan.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provided the Jeffersons with a floor plan, but it was inaccurate.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did not provide the Jeffersons with a floor plan.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339242"/>
                  </a:ext>
                </a:extLst>
              </a:tr>
              <a:tr h="422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floor plan was accurately converted from sq. in. to sq. ft.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floor plan was inaccurately converted from sq. in. to sq. ft.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floor plan was not converted from sq. in. to sq. ft.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845717"/>
                  </a:ext>
                </a:extLst>
              </a:tr>
              <a:tr h="23457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7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82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7" y="387134"/>
            <a:ext cx="8867226" cy="1325563"/>
          </a:xfrm>
        </p:spPr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Tanteadora</a:t>
            </a:r>
            <a:r>
              <a:rPr lang="en-US" dirty="0">
                <a:solidFill>
                  <a:srgbClr val="F16038"/>
                </a:solidFill>
              </a:rPr>
              <a:t> Grado 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C0CE11-9D97-60FE-D295-6B73C28B7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20844"/>
              </p:ext>
            </p:extLst>
          </p:nvPr>
        </p:nvGraphicFramePr>
        <p:xfrm>
          <a:off x="2949036" y="1824164"/>
          <a:ext cx="6293927" cy="4354324"/>
        </p:xfrm>
        <a:graphic>
          <a:graphicData uri="http://schemas.openxmlformats.org/drawingml/2006/table">
            <a:tbl>
              <a:tblPr firstRow="1" firstCol="1" bandRow="1"/>
              <a:tblGrid>
                <a:gridCol w="1434036">
                  <a:extLst>
                    <a:ext uri="{9D8B030D-6E8A-4147-A177-3AD203B41FA5}">
                      <a16:colId xmlns:a16="http://schemas.microsoft.com/office/drawing/2014/main" val="1755690770"/>
                    </a:ext>
                  </a:extLst>
                </a:gridCol>
                <a:gridCol w="1380651">
                  <a:extLst>
                    <a:ext uri="{9D8B030D-6E8A-4147-A177-3AD203B41FA5}">
                      <a16:colId xmlns:a16="http://schemas.microsoft.com/office/drawing/2014/main" val="2883190707"/>
                    </a:ext>
                  </a:extLst>
                </a:gridCol>
                <a:gridCol w="1380651">
                  <a:extLst>
                    <a:ext uri="{9D8B030D-6E8A-4147-A177-3AD203B41FA5}">
                      <a16:colId xmlns:a16="http://schemas.microsoft.com/office/drawing/2014/main" val="1675558336"/>
                    </a:ext>
                  </a:extLst>
                </a:gridCol>
                <a:gridCol w="1357333">
                  <a:extLst>
                    <a:ext uri="{9D8B030D-6E8A-4147-A177-3AD203B41FA5}">
                      <a16:colId xmlns:a16="http://schemas.microsoft.com/office/drawing/2014/main" val="4293597787"/>
                    </a:ext>
                  </a:extLst>
                </a:gridCol>
                <a:gridCol w="741256">
                  <a:extLst>
                    <a:ext uri="{9D8B030D-6E8A-4147-A177-3AD203B41FA5}">
                      <a16:colId xmlns:a16="http://schemas.microsoft.com/office/drawing/2014/main" val="2877182117"/>
                    </a:ext>
                  </a:extLst>
                </a:gridCol>
              </a:tblGrid>
              <a:tr h="2611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168066"/>
                  </a:ext>
                </a:extLst>
              </a:tr>
              <a:tr h="249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45323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917236"/>
                  </a:ext>
                </a:extLst>
              </a:tr>
              <a:tr h="322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PERÍMETRO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perímetro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de.  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50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perímetro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de   &lt; 50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perímetro del granero.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09160"/>
                  </a:ext>
                </a:extLst>
              </a:tr>
              <a:tr h="322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               &lt; 200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pulgadas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cuadradas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                &gt; 200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pulgadas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cuadradas</a:t>
                      </a: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área del granero.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80937"/>
                  </a:ext>
                </a:extLst>
              </a:tr>
              <a:tr h="322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ALTURA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altura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de        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7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pulg</a:t>
                      </a:r>
                      <a:r>
                        <a:rPr lang="en-US" sz="7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altura del granero es de        &lt; 6 pulg.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la altura del granero.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37553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CORRALES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incluye un corral separado para caballos, cerdos y gallinas.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solo incluye dos corrales separados.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no incluye corrales separados para caballos, cerdos y gallinas.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331895"/>
                  </a:ext>
                </a:extLst>
              </a:tr>
              <a:tr h="322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ANGLOS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incluye ángulos rectos, obtusos y agudos.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incluye 2 de los 3 ángulos (recto, obtuso, agudo).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no incluye ningún ángulo recto, obtuso o agudo.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547423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TORMENTA DE VIENTO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alta velocidad.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puede soportar una tormenta de viento de velocidad media.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baja velocidad.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773139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PLANO Y COSTO DE MANO DE OBRA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 preciso.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planta, pero no era exacto.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no proporcionó a los Jefferson un plano de planta.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900527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plano de planta se convirtió con precisión de pulgadas cuadradas a pies cuadrados.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plano de planta se convirtió incorrectamente de pulgadas cuadradas a pies cuadrados.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plano de planta no se convirtió de pulgadas cuadradas a pies cuadrados.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83410"/>
                  </a:ext>
                </a:extLst>
              </a:tr>
              <a:tr h="2892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233" marR="36233" marT="36233" marB="3623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58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73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Discussion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Discusión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F0596-8B1D-E088-B458-FD0FEAC919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128512"/>
          </a:xfrm>
        </p:spPr>
        <p:txBody>
          <a:bodyPr numCol="2"/>
          <a:lstStyle/>
          <a:p>
            <a:r>
              <a:rPr lang="en-US" dirty="0">
                <a:solidFill>
                  <a:srgbClr val="000000"/>
                </a:solidFill>
                <a:latin typeface="Arial (Body)"/>
              </a:rPr>
              <a:t>Final dimensions: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Total cost of supplies: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Labor cost: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Total cost of project:</a:t>
            </a: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Dimensiones finales: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Costo total de suministros: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Coste laboral: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Costo total del proyecto:</a:t>
            </a:r>
            <a:endParaRPr lang="en-US" dirty="0">
              <a:solidFill>
                <a:srgbClr val="F16038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FF24EB-2415-7853-4A2D-CAAC11083792}"/>
              </a:ext>
            </a:extLst>
          </p:cNvPr>
          <p:cNvGrpSpPr/>
          <p:nvPr/>
        </p:nvGrpSpPr>
        <p:grpSpPr>
          <a:xfrm>
            <a:off x="378500" y="5146030"/>
            <a:ext cx="1151055" cy="1740883"/>
            <a:chOff x="0" y="5108840"/>
            <a:chExt cx="972980" cy="1389970"/>
          </a:xfrm>
          <a:solidFill>
            <a:schemeClr val="bg2">
              <a:lumMod val="10000"/>
            </a:schemeClr>
          </a:solidFill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C3054474-7D70-1C34-6E9B-C1218F4DC456}"/>
                </a:ext>
              </a:extLst>
            </p:cNvPr>
            <p:cNvSpPr/>
            <p:nvPr/>
          </p:nvSpPr>
          <p:spPr>
            <a:xfrm rot="5400000">
              <a:off x="-208495" y="5317335"/>
              <a:ext cx="1389970" cy="9729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55D53AD7-F1CE-A7F0-D9E3-567663D6B5EE}"/>
                </a:ext>
              </a:extLst>
            </p:cNvPr>
            <p:cNvSpPr txBox="1"/>
            <p:nvPr/>
          </p:nvSpPr>
          <p:spPr>
            <a:xfrm>
              <a:off x="1" y="5595330"/>
              <a:ext cx="972979" cy="4169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endParaRP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Improve (M</a:t>
              </a:r>
              <a:r>
                <a:rPr lang="es-ES" b="1" err="1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ejorar</a:t>
              </a:r>
              <a:r>
                <a:rPr lang="es-ES" b="1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)</a:t>
              </a:r>
              <a:endParaRPr lang="en-US" b="1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8E840C-904B-5F3B-C750-33432174B708}"/>
              </a:ext>
            </a:extLst>
          </p:cNvPr>
          <p:cNvGrpSpPr/>
          <p:nvPr/>
        </p:nvGrpSpPr>
        <p:grpSpPr>
          <a:xfrm>
            <a:off x="1529555" y="5146030"/>
            <a:ext cx="5411450" cy="1167048"/>
            <a:chOff x="972979" y="5108840"/>
            <a:chExt cx="5046820" cy="903480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145E3CC8-E77F-CB13-BBB3-AF411DB5619B}"/>
                </a:ext>
              </a:extLst>
            </p:cNvPr>
            <p:cNvSpPr/>
            <p:nvPr/>
          </p:nvSpPr>
          <p:spPr>
            <a:xfrm rot="5400000">
              <a:off x="3044649" y="3037170"/>
              <a:ext cx="903480" cy="5046820"/>
            </a:xfrm>
            <a:prstGeom prst="round2Same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4">
              <a:extLst>
                <a:ext uri="{FF2B5EF4-FFF2-40B4-BE49-F238E27FC236}">
                  <a16:creationId xmlns:a16="http://schemas.microsoft.com/office/drawing/2014/main" id="{0D72B4FD-203B-880D-8383-D7BDEEB67C83}"/>
                </a:ext>
              </a:extLst>
            </p:cNvPr>
            <p:cNvSpPr txBox="1"/>
            <p:nvPr/>
          </p:nvSpPr>
          <p:spPr>
            <a:xfrm>
              <a:off x="972979" y="5152944"/>
              <a:ext cx="5002716" cy="81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400" b="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Analyze results from test 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es-E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Analizar los resultados de la prueba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)</a:t>
              </a:r>
            </a:p>
            <a:p>
              <a:pPr lvl="0">
                <a:buChar char="•"/>
              </a:pPr>
              <a:r>
                <a:rPr lang="en-US" sz="1400" b="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Modify process or design to make it better 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es-E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Modificar el proceso o el diseño para hacerlo mejor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)</a:t>
              </a:r>
            </a:p>
            <a:p>
              <a:pPr lvl="0">
                <a:buChar char="•"/>
              </a:pPr>
              <a:r>
                <a:rPr lang="en-US" sz="1400" b="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Repeat as many times as needed 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es-E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Repita tantas veces como sea necesario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846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Redesign: Discussion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Rediseño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Discusión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B796E-D7A2-4F04-B2CD-C3CD8A610626}"/>
              </a:ext>
            </a:extLst>
          </p:cNvPr>
          <p:cNvGrpSpPr/>
          <p:nvPr/>
        </p:nvGrpSpPr>
        <p:grpSpPr>
          <a:xfrm>
            <a:off x="378500" y="5012680"/>
            <a:ext cx="1151055" cy="1740883"/>
            <a:chOff x="0" y="5108840"/>
            <a:chExt cx="972980" cy="1389970"/>
          </a:xfrm>
          <a:solidFill>
            <a:schemeClr val="bg2">
              <a:lumMod val="10000"/>
            </a:schemeClr>
          </a:solidFill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68EFC690-8BA6-4F51-A7C5-881BBE02625D}"/>
                </a:ext>
              </a:extLst>
            </p:cNvPr>
            <p:cNvSpPr/>
            <p:nvPr/>
          </p:nvSpPr>
          <p:spPr>
            <a:xfrm rot="5400000">
              <a:off x="-208495" y="5317335"/>
              <a:ext cx="1389970" cy="9729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7B52D9F4-7701-4609-BE7D-A60679B5B4B4}"/>
                </a:ext>
              </a:extLst>
            </p:cNvPr>
            <p:cNvSpPr txBox="1"/>
            <p:nvPr/>
          </p:nvSpPr>
          <p:spPr>
            <a:xfrm>
              <a:off x="1" y="5595330"/>
              <a:ext cx="972979" cy="4169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endParaRP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Improve (M</a:t>
              </a:r>
              <a:r>
                <a:rPr lang="es-ES" b="1" err="1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ejorar</a:t>
              </a:r>
              <a:r>
                <a:rPr lang="es-ES" b="1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)</a:t>
              </a:r>
              <a:endParaRPr lang="en-US" b="1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CAF11B-7755-40C7-BE5B-84CEB1838E5F}"/>
              </a:ext>
            </a:extLst>
          </p:cNvPr>
          <p:cNvGrpSpPr/>
          <p:nvPr/>
        </p:nvGrpSpPr>
        <p:grpSpPr>
          <a:xfrm>
            <a:off x="1529555" y="5012680"/>
            <a:ext cx="5411450" cy="1167048"/>
            <a:chOff x="972979" y="5108840"/>
            <a:chExt cx="5046820" cy="903480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B5316AED-E9C9-42F2-A2AA-962250F8FED5}"/>
                </a:ext>
              </a:extLst>
            </p:cNvPr>
            <p:cNvSpPr/>
            <p:nvPr/>
          </p:nvSpPr>
          <p:spPr>
            <a:xfrm rot="5400000">
              <a:off x="3044649" y="3037170"/>
              <a:ext cx="903480" cy="5046820"/>
            </a:xfrm>
            <a:prstGeom prst="round2Same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Top Corners Rounded 4">
              <a:extLst>
                <a:ext uri="{FF2B5EF4-FFF2-40B4-BE49-F238E27FC236}">
                  <a16:creationId xmlns:a16="http://schemas.microsoft.com/office/drawing/2014/main" id="{18ED3F8E-1CD9-4A7C-A44D-E7116CFA3B2E}"/>
                </a:ext>
              </a:extLst>
            </p:cNvPr>
            <p:cNvSpPr txBox="1"/>
            <p:nvPr/>
          </p:nvSpPr>
          <p:spPr>
            <a:xfrm>
              <a:off x="972979" y="5152944"/>
              <a:ext cx="5002716" cy="81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>
                <a:buChar char="•"/>
              </a:pPr>
              <a:r>
                <a:rPr lang="en-US" sz="1400" b="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Analyze results from test 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es-E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Analizar los resultados de la prueba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)</a:t>
              </a:r>
            </a:p>
            <a:p>
              <a:pPr lvl="0">
                <a:buChar char="•"/>
              </a:pPr>
              <a:r>
                <a:rPr lang="en-US" sz="1400" b="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Modify process or design to make it better 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es-E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Modificar el proceso o el diseño para hacerlo mejor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)</a:t>
              </a:r>
            </a:p>
            <a:p>
              <a:pPr lvl="0">
                <a:buChar char="•"/>
              </a:pPr>
              <a:r>
                <a:rPr lang="en-US" sz="1400" b="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Repeat as many times as needed 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es-E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Repita tantas veces como sea necesario</a:t>
              </a:r>
              <a:r>
                <a:rPr lang="en-US" sz="1400">
                  <a:solidFill>
                    <a:srgbClr val="F16038"/>
                  </a:solidFill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A237B6-961F-8F83-25F7-C17E31BDF5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128512"/>
          </a:xfrm>
        </p:spPr>
        <p:txBody>
          <a:bodyPr numCol="2"/>
          <a:lstStyle/>
          <a:p>
            <a:r>
              <a:rPr lang="en-US" dirty="0">
                <a:solidFill>
                  <a:srgbClr val="000000"/>
                </a:solidFill>
                <a:latin typeface="Arial (Body)"/>
              </a:rPr>
              <a:t>What worked?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What did not work?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What do you want to improve?</a:t>
            </a: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r>
              <a:rPr lang="en-US" dirty="0">
                <a:solidFill>
                  <a:srgbClr val="F16038"/>
                </a:solidFill>
                <a:latin typeface="Arial (Body)"/>
              </a:rPr>
              <a:t>¿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Qué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funcionó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?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¿Qué fue lo que no funcionó?</a:t>
            </a:r>
          </a:p>
          <a:p>
            <a:r>
              <a:rPr lang="en-US" dirty="0">
                <a:solidFill>
                  <a:srgbClr val="F16038"/>
                </a:solidFill>
                <a:latin typeface="Arial (Body)"/>
              </a:rPr>
              <a:t>¿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Qué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quieres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mejorar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6980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 descr="A person in a suit and yellow helmet looking at a house&#10;&#10;Description automatically generated with low confidence">
            <a:extLst>
              <a:ext uri="{FF2B5EF4-FFF2-40B4-BE49-F238E27FC236}">
                <a16:creationId xmlns:a16="http://schemas.microsoft.com/office/drawing/2014/main" id="{0F420609-C303-B949-8FAE-6BDC631D6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7429" y="1805864"/>
            <a:ext cx="7343775" cy="4152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B86E1-28FC-3547-8F1A-25974BDFAA0E}"/>
              </a:ext>
            </a:extLst>
          </p:cNvPr>
          <p:cNvSpPr txBox="1"/>
          <p:nvPr/>
        </p:nvSpPr>
        <p:spPr>
          <a:xfrm>
            <a:off x="971549" y="6115404"/>
            <a:ext cx="7343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echnofaq.org/posts/2021/01/why-do-you-need-a-residential-structural-engine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9468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 descr="A person drawing a house plan&#10;&#10;Description automatically generated with low confidence">
            <a:extLst>
              <a:ext uri="{FF2B5EF4-FFF2-40B4-BE49-F238E27FC236}">
                <a16:creationId xmlns:a16="http://schemas.microsoft.com/office/drawing/2014/main" id="{4BD8BCE2-376D-FD4C-87B5-172DB0FB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9564" y="2257426"/>
            <a:ext cx="6692871" cy="36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/>
          <a:stretch/>
        </p:blipFill>
        <p:spPr bwMode="auto">
          <a:xfrm>
            <a:off x="6358155" y="1517904"/>
            <a:ext cx="5489486" cy="45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712DB-C777-EE0D-79BF-79D351AAB510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jobs?</a:t>
            </a:r>
          </a:p>
          <a:p>
            <a:r>
              <a:rPr lang="es-E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son los </a:t>
            </a:r>
            <a:r>
              <a:rPr lang="es-ES" sz="3200" b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s-E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ingeniería?)</a:t>
            </a:r>
            <a:endParaRPr lang="en-US" sz="320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50104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B4C5A0-9F3D-28B4-06F3-E07DE2C99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437728"/>
              </p:ext>
            </p:extLst>
          </p:nvPr>
        </p:nvGraphicFramePr>
        <p:xfrm>
          <a:off x="2659930" y="1548046"/>
          <a:ext cx="6872140" cy="534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8642EE00-9D3D-D5DA-AEB0-DD644BA5E1B7}"/>
              </a:ext>
            </a:extLst>
          </p:cNvPr>
          <p:cNvSpPr txBox="1">
            <a:spLocks/>
          </p:cNvSpPr>
          <p:nvPr/>
        </p:nvSpPr>
        <p:spPr>
          <a:xfrm>
            <a:off x="2131091" y="344776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Proceso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981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effectLst/>
                <a:latin typeface="Arial"/>
                <a:ea typeface="Malgun Gothic"/>
                <a:cs typeface="Arial"/>
              </a:rPr>
              <a:t>The </a:t>
            </a:r>
            <a:r>
              <a:rPr lang="en-US" sz="2000" b="1" dirty="0">
                <a:latin typeface="Arial"/>
                <a:ea typeface="Malgun Gothic"/>
                <a:cs typeface="Arial"/>
              </a:rPr>
              <a:t>Jeffersons</a:t>
            </a:r>
            <a:r>
              <a:rPr lang="en-US" sz="2000" b="1" dirty="0">
                <a:effectLst/>
                <a:latin typeface="Arial"/>
                <a:ea typeface="Malgun Gothic"/>
                <a:cs typeface="Arial"/>
              </a:rPr>
              <a:t>, a retired couple, are thinking about purchasing 2 horses, 5 chickens, and 3 pigs for their farm. They have already begun the process of purchasing the animals; however, they don’t want to go any further without securing a construction company to build their dream barn.</a:t>
            </a:r>
          </a:p>
          <a:p>
            <a:r>
              <a:rPr lang="en-US" sz="2000" kern="100" dirty="0">
                <a:effectLst/>
                <a:latin typeface="Arial"/>
                <a:ea typeface="Calibri" panose="020F0502020204030204" pitchFamily="34" charset="0"/>
                <a:cs typeface="Arial"/>
              </a:rPr>
              <a:t>Today, you will put on your engineering hat to design and create the initial design for the Jefferson’s dream barn</a:t>
            </a:r>
            <a:r>
              <a:rPr lang="en-US" sz="2000" kern="100" dirty="0">
                <a:latin typeface="Arial"/>
                <a:ea typeface="Calibri" panose="020F0502020204030204" pitchFamily="34" charset="0"/>
                <a:cs typeface="Arial"/>
              </a:rPr>
              <a:t>.</a:t>
            </a:r>
            <a:r>
              <a:rPr lang="en-US" sz="2000" kern="100" dirty="0">
                <a:effectLst/>
                <a:latin typeface="Arial"/>
                <a:ea typeface="Calibri" panose="020F0502020204030204" pitchFamily="34" charset="0"/>
                <a:cs typeface="Arial"/>
              </a:rPr>
              <a:t> They are looking for the group that can give them the best</a:t>
            </a:r>
            <a:r>
              <a:rPr lang="en-US" sz="2000" kern="100" dirty="0">
                <a:latin typeface="Arial"/>
                <a:ea typeface="Calibri" panose="020F0502020204030204" pitchFamily="34" charset="0"/>
                <a:cs typeface="Arial"/>
              </a:rPr>
              <a:t> value.</a:t>
            </a:r>
            <a:r>
              <a:rPr lang="en-US" sz="2000" kern="100" dirty="0">
                <a:effectLst/>
                <a:latin typeface="Arial"/>
                <a:ea typeface="Calibri" panose="020F0502020204030204" pitchFamily="34" charset="0"/>
                <a:cs typeface="Arial"/>
              </a:rPr>
              <a:t> The Jefferson’s dream barn should include shapes and angles that create a unique design, </a:t>
            </a:r>
            <a:r>
              <a:rPr lang="en-US" sz="2000" kern="100" dirty="0">
                <a:latin typeface="Arial"/>
                <a:ea typeface="Calibri" panose="020F0502020204030204" pitchFamily="34" charset="0"/>
                <a:cs typeface="Arial"/>
              </a:rPr>
              <a:t>a large </a:t>
            </a:r>
            <a:r>
              <a:rPr lang="en-US" sz="2000" kern="100" dirty="0">
                <a:effectLst/>
                <a:latin typeface="Arial"/>
                <a:ea typeface="Calibri" panose="020F0502020204030204" pitchFamily="34" charset="0"/>
                <a:cs typeface="Arial"/>
              </a:rPr>
              <a:t>enough area and perimeter for livestock animals, and </a:t>
            </a:r>
            <a:r>
              <a:rPr lang="en-US" sz="2000" kern="100" dirty="0">
                <a:latin typeface="Arial"/>
                <a:ea typeface="Calibri" panose="020F0502020204030204" pitchFamily="34" charset="0"/>
                <a:cs typeface="Arial"/>
              </a:rPr>
              <a:t>should be strong</a:t>
            </a:r>
            <a:r>
              <a:rPr lang="en-US" sz="2000" kern="100" dirty="0">
                <a:effectLst/>
                <a:latin typeface="Arial"/>
                <a:ea typeface="Calibri" panose="020F0502020204030204" pitchFamily="34" charset="0"/>
                <a:cs typeface="Arial"/>
              </a:rPr>
              <a:t> enough to survive a windstorm.</a:t>
            </a:r>
            <a:r>
              <a:rPr lang="en-US" sz="2000" kern="1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7C8EAD-C690-AE2A-C949-5CAFAEB07D8D}"/>
              </a:ext>
            </a:extLst>
          </p:cNvPr>
          <p:cNvGrpSpPr/>
          <p:nvPr/>
        </p:nvGrpSpPr>
        <p:grpSpPr>
          <a:xfrm>
            <a:off x="357825" y="5148170"/>
            <a:ext cx="6635969" cy="1731365"/>
            <a:chOff x="357825" y="5033870"/>
            <a:chExt cx="6635969" cy="17313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894F1B-BA4E-8C23-4DC4-F9FECB786CA4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18" name="Arrow: Chevron 20">
                <a:extLst>
                  <a:ext uri="{FF2B5EF4-FFF2-40B4-BE49-F238E27FC236}">
                    <a16:creationId xmlns:a16="http://schemas.microsoft.com/office/drawing/2014/main" id="{04811622-6A05-B655-3032-03F39AC660A7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Arrow: Chevron 4">
                <a:extLst>
                  <a:ext uri="{FF2B5EF4-FFF2-40B4-BE49-F238E27FC236}">
                    <a16:creationId xmlns:a16="http://schemas.microsoft.com/office/drawing/2014/main" id="{3D40E9A5-230E-E863-4FBD-5B7FEDA12D25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898A7F6-6231-F2A6-136E-EBB166FF6270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16" name="Rectangle: Top Corners Rounded 18">
                <a:extLst>
                  <a:ext uri="{FF2B5EF4-FFF2-40B4-BE49-F238E27FC236}">
                    <a16:creationId xmlns:a16="http://schemas.microsoft.com/office/drawing/2014/main" id="{F6B353B5-2C72-96EE-E369-4954CF161FB4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angle: Top Corners Rounded 4">
                <a:extLst>
                  <a:ext uri="{FF2B5EF4-FFF2-40B4-BE49-F238E27FC236}">
                    <a16:creationId xmlns:a16="http://schemas.microsoft.com/office/drawing/2014/main" id="{A14EFBC8-2398-3815-3546-12F87B7A96CF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problem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349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16038"/>
                </a:solidFill>
              </a:rPr>
              <a:t>Problema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Jefferson, una pareja de jubilados, están pensando en comprar 2 caballos, 5 pollos y 3 cerdos para su granja. Ya han iniciado el proceso de compra de los animales; sin embargo, no quieren ir más lejos sin asegurar una empresa constructora para construir el granero de sus sueños. </a:t>
            </a:r>
          </a:p>
          <a:p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Hoy, se pondrá su sombrero de ingeniero para diseñar y crear el diseño inicial del granero soñado de Jefferson. Están buscando el grupo que les puede dar el mejor valor. El granero soñado de Jefferson debe incluir formas y ángulos que creen un diseño único, un área y un perímetro lo suficientemente grandes para el ganado, y debe ser lo suficientemente fuerte para sobrevivir a una tormenta de viento.</a:t>
            </a:r>
            <a:endParaRPr lang="en-US" sz="20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1F7DE0-AE74-8426-2972-C8C005D87DC7}"/>
              </a:ext>
            </a:extLst>
          </p:cNvPr>
          <p:cNvGrpSpPr/>
          <p:nvPr/>
        </p:nvGrpSpPr>
        <p:grpSpPr>
          <a:xfrm>
            <a:off x="357825" y="5148170"/>
            <a:ext cx="6635969" cy="1731365"/>
            <a:chOff x="357825" y="5033870"/>
            <a:chExt cx="6635969" cy="17313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0362480-BA3F-C467-B533-7B2E9A99FE40}"/>
                </a:ext>
              </a:extLst>
            </p:cNvPr>
            <p:cNvGrpSpPr/>
            <p:nvPr/>
          </p:nvGrpSpPr>
          <p:grpSpPr>
            <a:xfrm>
              <a:off x="357825" y="5033871"/>
              <a:ext cx="1194540" cy="1731364"/>
              <a:chOff x="1" y="4496"/>
              <a:chExt cx="850090" cy="1214413"/>
            </a:xfrm>
          </p:grpSpPr>
          <p:sp>
            <p:nvSpPr>
              <p:cNvPr id="23" name="Arrow: Chevron 20">
                <a:extLst>
                  <a:ext uri="{FF2B5EF4-FFF2-40B4-BE49-F238E27FC236}">
                    <a16:creationId xmlns:a16="http://schemas.microsoft.com/office/drawing/2014/main" id="{7FA569E7-ABC3-53D1-2305-B10605D278E8}"/>
                  </a:ext>
                </a:extLst>
              </p:cNvPr>
              <p:cNvSpPr/>
              <p:nvPr/>
            </p:nvSpPr>
            <p:spPr>
              <a:xfrm rot="5400000">
                <a:off x="-182161" y="186658"/>
                <a:ext cx="1214413" cy="850089"/>
              </a:xfrm>
              <a:prstGeom prst="chevron">
                <a:avLst/>
              </a:prstGeom>
              <a:solidFill>
                <a:srgbClr val="82C34D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Arrow: Chevron 4">
                <a:extLst>
                  <a:ext uri="{FF2B5EF4-FFF2-40B4-BE49-F238E27FC236}">
                    <a16:creationId xmlns:a16="http://schemas.microsoft.com/office/drawing/2014/main" id="{682386A3-9DCB-1905-C0D5-2436F1B272C2}"/>
                  </a:ext>
                </a:extLst>
              </p:cNvPr>
              <p:cNvSpPr txBox="1"/>
              <p:nvPr/>
            </p:nvSpPr>
            <p:spPr>
              <a:xfrm>
                <a:off x="2" y="429541"/>
                <a:ext cx="850089" cy="364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>
                  <a:buNone/>
                </a:pPr>
                <a:r>
                  <a:rPr lang="en-US" sz="1600" b="1">
                    <a:solidFill>
                      <a:sysClr val="window" lastClr="FFFFFF"/>
                    </a:solidFill>
                    <a:latin typeface="Arial" panose="020B0604020202020204"/>
                    <a:ea typeface="+mn-ea"/>
                    <a:cs typeface="+mn-cs"/>
                  </a:rPr>
                  <a:t>Identify (</a:t>
                </a:r>
                <a:r>
                  <a:rPr lang="es-ES" sz="1600" b="1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Identificar)</a:t>
                </a:r>
                <a:endParaRPr lang="en-US" sz="1600" b="1">
                  <a:solidFill>
                    <a:sysClr val="window" lastClr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41A976-41D2-2839-EC84-5EEB4B417103}"/>
                </a:ext>
              </a:extLst>
            </p:cNvPr>
            <p:cNvGrpSpPr/>
            <p:nvPr/>
          </p:nvGrpSpPr>
          <p:grpSpPr>
            <a:xfrm>
              <a:off x="1552363" y="5033870"/>
              <a:ext cx="5441431" cy="1125387"/>
              <a:chOff x="850089" y="5359"/>
              <a:chExt cx="5169710" cy="789368"/>
            </a:xfrm>
          </p:grpSpPr>
          <p:sp>
            <p:nvSpPr>
              <p:cNvPr id="21" name="Rectangle: Top Corners Rounded 18">
                <a:extLst>
                  <a:ext uri="{FF2B5EF4-FFF2-40B4-BE49-F238E27FC236}">
                    <a16:creationId xmlns:a16="http://schemas.microsoft.com/office/drawing/2014/main" id="{730020C1-B7DF-96AC-B248-E84C4640292B}"/>
                  </a:ext>
                </a:extLst>
              </p:cNvPr>
              <p:cNvSpPr/>
              <p:nvPr/>
            </p:nvSpPr>
            <p:spPr>
              <a:xfrm rot="5400000">
                <a:off x="3040260" y="-2184812"/>
                <a:ext cx="789368" cy="5169710"/>
              </a:xfrm>
              <a:prstGeom prst="round2SameRect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82C34D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Top Corners Rounded 4">
                <a:extLst>
                  <a:ext uri="{FF2B5EF4-FFF2-40B4-BE49-F238E27FC236}">
                    <a16:creationId xmlns:a16="http://schemas.microsoft.com/office/drawing/2014/main" id="{0D3443A6-930F-465D-22E8-3A1E50C8C8C1}"/>
                  </a:ext>
                </a:extLst>
              </p:cNvPr>
              <p:cNvSpPr txBox="1"/>
              <p:nvPr/>
            </p:nvSpPr>
            <p:spPr>
              <a:xfrm>
                <a:off x="850089" y="43893"/>
                <a:ext cx="5131176" cy="7123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problem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0" i="0" dirty="0" err="1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problema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lvl="0">
                  <a:buChar char="•"/>
                </a:pPr>
                <a:r>
                  <a:rPr lang="en-US" sz="2000" b="0" i="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Identify the criteria and constraints </a:t>
                </a:r>
                <a:r>
                  <a:rPr lang="en-U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r>
                  <a:rPr lang="es-ES" sz="2000" b="0" i="0" dirty="0">
                    <a:solidFill>
                      <a:srgbClr val="F160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Identificar los criterios y las restricciones)</a:t>
                </a:r>
                <a:endParaRPr lang="en-US" sz="2000" dirty="0">
                  <a:solidFill>
                    <a:srgbClr val="F16038"/>
                  </a:solidFill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10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0C664B4FDA64F8529B02C06F03698" ma:contentTypeVersion="9" ma:contentTypeDescription="Create a new document." ma:contentTypeScope="" ma:versionID="602848bb18cb69d144cd9119267bb3b2">
  <xsd:schema xmlns:xsd="http://www.w3.org/2001/XMLSchema" xmlns:xs="http://www.w3.org/2001/XMLSchema" xmlns:p="http://schemas.microsoft.com/office/2006/metadata/properties" xmlns:ns2="33e0dbe9-2ee3-4e40-8d2a-c14405aa398e" xmlns:ns3="5aa991ed-cfdb-45f0-90fe-74f6c83d7f1e" targetNamespace="http://schemas.microsoft.com/office/2006/metadata/properties" ma:root="true" ma:fieldsID="c77c886bde57da0d1c05bf746eb98b5e" ns2:_="" ns3:_="">
    <xsd:import namespace="33e0dbe9-2ee3-4e40-8d2a-c14405aa398e"/>
    <xsd:import namespace="5aa991ed-cfdb-45f0-90fe-74f6c83d7f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dbe9-2ee3-4e40-8d2a-c14405aa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91ed-cfdb-45f0-90fe-74f6c83d7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09FB11-DD33-4279-B58E-7035D63660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102F3-6449-4EDC-968B-C53E91261689}">
  <ds:schemaRefs>
    <ds:schemaRef ds:uri="33e0dbe9-2ee3-4e40-8d2a-c14405aa398e"/>
    <ds:schemaRef ds:uri="5aa991ed-cfdb-45f0-90fe-74f6c83d7f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0B7FD8-8AB8-4D7B-AE8F-CFEF11736A8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4670</Words>
  <Application>Microsoft Office PowerPoint</Application>
  <PresentationFormat>Widescreen</PresentationFormat>
  <Paragraphs>668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(Body)</vt:lpstr>
      <vt:lpstr>Arial (Headings)</vt:lpstr>
      <vt:lpstr>Calibri</vt:lpstr>
      <vt:lpstr>Calibri Light</vt:lpstr>
      <vt:lpstr>Symbol</vt:lpstr>
      <vt:lpstr>Office Theme</vt:lpstr>
      <vt:lpstr>PowerPoint Presentation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Design (Diseño de Ingeniería)</vt:lpstr>
      <vt:lpstr>PowerPoint Presentation</vt:lpstr>
      <vt:lpstr>Problem</vt:lpstr>
      <vt:lpstr>Problema</vt:lpstr>
      <vt:lpstr>Criteria: Desired Outcomes (Grade 3)  </vt:lpstr>
      <vt:lpstr>Criterios: Resultados Deseados (Grado 3)</vt:lpstr>
      <vt:lpstr>Criteria: Desired Outcomes (Grade 4) </vt:lpstr>
      <vt:lpstr>Criterios: Resultados Deseados (Grado 4)</vt:lpstr>
      <vt:lpstr>Criteria: Desired Outcomes (Grade 5)  </vt:lpstr>
      <vt:lpstr>Criterios: Resultados Deseados (Grado 5)</vt:lpstr>
      <vt:lpstr>Constraints: Limitations</vt:lpstr>
      <vt:lpstr>Restricciones: Limitaciones</vt:lpstr>
      <vt:lpstr>Explore Materials (Explorar Materiales)</vt:lpstr>
      <vt:lpstr>Brainstorm (Idea Genial)</vt:lpstr>
      <vt:lpstr>Gather Materials: (Grade 3)  </vt:lpstr>
      <vt:lpstr>Reunir Materiales (Grado 3) </vt:lpstr>
      <vt:lpstr>Gather Materials (Grade 4) </vt:lpstr>
      <vt:lpstr>Reunir Materiales (Grado 4) </vt:lpstr>
      <vt:lpstr>Gather Materials (Grade 5) </vt:lpstr>
      <vt:lpstr>Reunir Materiales (Grado 5) </vt:lpstr>
      <vt:lpstr>Team Member Responsibilities (Responsabilidades de los Miembros del Equipo)</vt:lpstr>
      <vt:lpstr>Design Your Barn! (¡Diseña Tu Granero!)</vt:lpstr>
      <vt:lpstr>Scorecard Grade 3</vt:lpstr>
      <vt:lpstr>Tanteadora Grado 3</vt:lpstr>
      <vt:lpstr>Scorecard Grade 4</vt:lpstr>
      <vt:lpstr>Tanteadora Grado 4</vt:lpstr>
      <vt:lpstr>Scorecard Grade 5</vt:lpstr>
      <vt:lpstr>Tanteadora Grado 5</vt:lpstr>
      <vt:lpstr>Discussion  (Discusión)</vt:lpstr>
      <vt:lpstr>Redesign: Discussion (Rediseño: Discusión)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Bottle Rocket Truck</dc:title>
  <dc:creator>James Hong</dc:creator>
  <cp:lastModifiedBy>Sedberry, Michelle</cp:lastModifiedBy>
  <cp:revision>49</cp:revision>
  <cp:lastPrinted>2023-07-26T18:36:01Z</cp:lastPrinted>
  <dcterms:created xsi:type="dcterms:W3CDTF">2020-08-03T17:09:56Z</dcterms:created>
  <dcterms:modified xsi:type="dcterms:W3CDTF">2023-07-31T15:04:18Z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0x0101009AE0C664B4FDA64F8529B02C06F03698</vt:lpwstr>
  </property>
</Properties>
</file>