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34"/>
  </p:notesMasterIdLst>
  <p:sldIdLst>
    <p:sldId id="256" r:id="rId5"/>
    <p:sldId id="257" r:id="rId6"/>
    <p:sldId id="300" r:id="rId7"/>
    <p:sldId id="287" r:id="rId8"/>
    <p:sldId id="288" r:id="rId9"/>
    <p:sldId id="269" r:id="rId10"/>
    <p:sldId id="271" r:id="rId11"/>
    <p:sldId id="272" r:id="rId12"/>
    <p:sldId id="289" r:id="rId13"/>
    <p:sldId id="282" r:id="rId14"/>
    <p:sldId id="259" r:id="rId15"/>
    <p:sldId id="290" r:id="rId16"/>
    <p:sldId id="265" r:id="rId17"/>
    <p:sldId id="266" r:id="rId18"/>
    <p:sldId id="291" r:id="rId19"/>
    <p:sldId id="260" r:id="rId20"/>
    <p:sldId id="302" r:id="rId21"/>
    <p:sldId id="292" r:id="rId22"/>
    <p:sldId id="267" r:id="rId23"/>
    <p:sldId id="293" r:id="rId24"/>
    <p:sldId id="294" r:id="rId25"/>
    <p:sldId id="306" r:id="rId26"/>
    <p:sldId id="268" r:id="rId27"/>
    <p:sldId id="298" r:id="rId28"/>
    <p:sldId id="303" r:id="rId29"/>
    <p:sldId id="304" r:id="rId30"/>
    <p:sldId id="307" r:id="rId31"/>
    <p:sldId id="308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SM" userId="S::Michelle.Sedberry@tea.texas.gov::e3f13f86-4298-4319-bfce-92d4fc9ae9c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onica" initials="MM" lastIdx="4" clrIdx="0">
    <p:extLst>
      <p:ext uri="{19B8F6BF-5375-455C-9EA6-DF929625EA0E}">
        <p15:presenceInfo xmlns:p15="http://schemas.microsoft.com/office/powerpoint/2012/main" userId="S-1-5-21-424224527-328161685-9522986-11501" providerId="AD"/>
      </p:ext>
    </p:extLst>
  </p:cmAuthor>
  <p:cmAuthor id="2" name="Kuhn, Julie" initials="KJ" lastIdx="16" clrIdx="1">
    <p:extLst>
      <p:ext uri="{19B8F6BF-5375-455C-9EA6-DF929625EA0E}">
        <p15:presenceInfo xmlns:p15="http://schemas.microsoft.com/office/powerpoint/2012/main" userId="S::Julie.Kuhn@tea.texas.gov::74b71b85-b1f9-4362-9af3-f4ed61466123" providerId="AD"/>
      </p:ext>
    </p:extLst>
  </p:cmAuthor>
  <p:cmAuthor id="3" name="Sedberry, Michelle" initials="SM" lastIdx="10" clrIdx="2">
    <p:extLst>
      <p:ext uri="{19B8F6BF-5375-455C-9EA6-DF929625EA0E}">
        <p15:presenceInfo xmlns:p15="http://schemas.microsoft.com/office/powerpoint/2012/main" userId="S::Michelle.Sedberry@tea.texas.gov::e3f13f86-4298-4319-bfce-92d4fc9ae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6CB9"/>
    <a:srgbClr val="F16038"/>
    <a:srgbClr val="E7EBF3"/>
    <a:srgbClr val="F58E72"/>
    <a:srgbClr val="70417F"/>
    <a:srgbClr val="92C83E"/>
    <a:srgbClr val="00486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9636" autoAdjust="0"/>
  </p:normalViewPr>
  <p:slideViewPr>
    <p:cSldViewPr snapToGrid="0">
      <p:cViewPr varScale="1">
        <p:scale>
          <a:sx n="133" d="100"/>
          <a:sy n="133" d="100"/>
        </p:scale>
        <p:origin x="576" y="208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390C-14FA-4813-8C67-2D6665CB786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D090-BA02-4F73-AC62-92E90EE1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6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4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8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3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8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2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2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byben.com/2017/07/indoor-ballistics-catapult-you-need-to.html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3C598-ACF4-361F-1000-013169B99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9738" y="0"/>
            <a:ext cx="12211738" cy="587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49CA6-5B80-139A-2378-306A2406C12A}"/>
              </a:ext>
            </a:extLst>
          </p:cNvPr>
          <p:cNvSpPr txBox="1"/>
          <p:nvPr userDrawn="1"/>
        </p:nvSpPr>
        <p:spPr>
          <a:xfrm>
            <a:off x="8" y="5836461"/>
            <a:ext cx="12460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blogbyben.com/2017/07/indoor-ballistics-catapult-you-need-to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9737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8570271" y="-771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eesa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G8M-VK4Hzc?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www.flickr.com/photos/uclnews/246410555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17-2141.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civil-engineer-at-theme-park-ride-3862369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pxhere.com/en/photo/15756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www.pxfuel.com/en/search?q=graphe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17-2131.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70469-21B6-DBF7-BD7E-520A02BC54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600" y="6033041"/>
            <a:ext cx="9144000" cy="738598"/>
          </a:xfrm>
        </p:spPr>
        <p:txBody>
          <a:bodyPr/>
          <a:lstStyle/>
          <a:p>
            <a:r>
              <a:rPr lang="en-US" b="1" dirty="0">
                <a:solidFill>
                  <a:srgbClr val="0D6CB9"/>
                </a:solidFill>
              </a:rPr>
              <a:t>Care Package Launch</a:t>
            </a:r>
          </a:p>
        </p:txBody>
      </p:sp>
    </p:spTree>
    <p:extLst>
      <p:ext uri="{BB962C8B-B14F-4D97-AF65-F5344CB8AC3E}">
        <p14:creationId xmlns:p14="http://schemas.microsoft.com/office/powerpoint/2010/main" val="4086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846" y="0"/>
            <a:ext cx="8867226" cy="1325563"/>
          </a:xfrm>
        </p:spPr>
        <p:txBody>
          <a:bodyPr/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Proceso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19B1A3-3C1C-D814-2B10-55C3170F649D}"/>
              </a:ext>
            </a:extLst>
          </p:cNvPr>
          <p:cNvGrpSpPr/>
          <p:nvPr/>
        </p:nvGrpSpPr>
        <p:grpSpPr>
          <a:xfrm>
            <a:off x="2992497" y="1612136"/>
            <a:ext cx="6670291" cy="5250068"/>
            <a:chOff x="3124200" y="1329914"/>
            <a:chExt cx="5851848" cy="552288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8AD042-2F2C-45B9-464E-4A06B3066D8C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>
                  <a:latin typeface="+mj-lt"/>
                </a:rPr>
                <a:t>Identificar)</a:t>
              </a:r>
              <a:endParaRPr lang="en-US" sz="1100" b="1" kern="120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4F7FCE-5B69-2E33-B3C6-277DC6E0B16B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¿Cuáles son las normas?) (Criterios/Restricciones)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D35CE9-7E3B-25DB-A491-FF3EE1CECF90}"/>
                </a:ext>
              </a:extLst>
            </p:cNvPr>
            <p:cNvSpPr/>
            <p:nvPr/>
          </p:nvSpPr>
          <p:spPr>
            <a:xfrm>
              <a:off x="3124200" y="2411773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09C317-AB9E-3FDD-A356-387808028492}"/>
                </a:ext>
              </a:extLst>
            </p:cNvPr>
            <p:cNvSpPr/>
            <p:nvPr/>
          </p:nvSpPr>
          <p:spPr>
            <a:xfrm>
              <a:off x="3962025" y="2411769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>
                  <a:solidFill>
                    <a:schemeClr val="accent2"/>
                  </a:solidFill>
                  <a:latin typeface="+mj-lt"/>
                </a:rPr>
                <a:t>Explora los materiales)</a:t>
              </a:r>
              <a:endParaRPr lang="en-US" sz="1600" kern="120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1C0586-2FDE-F10E-D041-8FDD562C7654}"/>
                </a:ext>
              </a:extLst>
            </p:cNvPr>
            <p:cNvSpPr/>
            <p:nvPr/>
          </p:nvSpPr>
          <p:spPr>
            <a:xfrm>
              <a:off x="3124200" y="3493894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043260-8445-A3C3-67C8-8A54ACFCC6B4}"/>
                </a:ext>
              </a:extLst>
            </p:cNvPr>
            <p:cNvSpPr/>
            <p:nvPr/>
          </p:nvSpPr>
          <p:spPr>
            <a:xfrm>
              <a:off x="3962026" y="3492777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Think of an idea to share 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Piensa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para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compartir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3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E97F0E-C7B9-6432-D1F0-AA24B3EEEA76}"/>
                </a:ext>
              </a:extLst>
            </p:cNvPr>
            <p:cNvSpPr/>
            <p:nvPr/>
          </p:nvSpPr>
          <p:spPr>
            <a:xfrm>
              <a:off x="3124200" y="457489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/>
                <a:t>Create (H</a:t>
              </a:r>
              <a:r>
                <a:rPr lang="es-ES" sz="1100" b="1" kern="1200" err="1"/>
                <a:t>acer</a:t>
              </a:r>
              <a:r>
                <a:rPr lang="es-ES" sz="1100" b="1" kern="1200"/>
                <a:t>)</a:t>
              </a:r>
              <a:endParaRPr lang="en-US" sz="1100" b="1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61FC99-4298-09DA-3CCD-ED0E1CB7EE55}"/>
                </a:ext>
              </a:extLst>
            </p:cNvPr>
            <p:cNvSpPr/>
            <p:nvPr/>
          </p:nvSpPr>
          <p:spPr>
            <a:xfrm>
              <a:off x="3962025" y="4574042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Create your idea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Haces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tu</a:t>
              </a:r>
              <a:r>
                <a:rPr lang="en-US" sz="1600" kern="1200">
                  <a:solidFill>
                    <a:schemeClr val="accent2"/>
                  </a:solidFill>
                </a:rPr>
                <a:t> idea)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Test your ideas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Pon</a:t>
              </a:r>
              <a:r>
                <a:rPr lang="en-US" sz="1600" kern="1200">
                  <a:solidFill>
                    <a:schemeClr val="accent2"/>
                  </a:solidFill>
                </a:rPr>
                <a:t> a </a:t>
              </a:r>
              <a:r>
                <a:rPr lang="en-US" sz="1600" kern="1200" err="1">
                  <a:solidFill>
                    <a:schemeClr val="accent2"/>
                  </a:solidFill>
                </a:rPr>
                <a:t>prueba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tus</a:t>
              </a:r>
              <a:r>
                <a:rPr lang="en-US" sz="1600" kern="1200">
                  <a:solidFill>
                    <a:schemeClr val="accent2"/>
                  </a:solidFill>
                </a:rPr>
                <a:t> ideas)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668E16-76A7-F59D-EFD0-525993FF7D74}"/>
                </a:ext>
              </a:extLst>
            </p:cNvPr>
            <p:cNvSpPr/>
            <p:nvPr/>
          </p:nvSpPr>
          <p:spPr>
            <a:xfrm>
              <a:off x="3124200" y="5655903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/>
                <a:t>Improve (M</a:t>
              </a:r>
              <a:r>
                <a:rPr lang="es-ES" sz="1100" b="1" kern="1200" err="1"/>
                <a:t>ejorar</a:t>
              </a:r>
              <a:r>
                <a:rPr lang="es-ES" sz="1100" b="1" kern="1200"/>
                <a:t>)</a:t>
              </a:r>
              <a:endParaRPr lang="en-US" sz="1100" b="1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65B6A5-8630-3B32-F000-CCC9DA6A391D}"/>
                </a:ext>
              </a:extLst>
            </p:cNvPr>
            <p:cNvSpPr/>
            <p:nvPr/>
          </p:nvSpPr>
          <p:spPr>
            <a:xfrm>
              <a:off x="3962025" y="5655903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Look at the score </a:t>
              </a:r>
              <a:r>
                <a:rPr lang="en-US" sz="1600" kern="1200">
                  <a:solidFill>
                    <a:schemeClr val="accent2"/>
                  </a:solidFill>
                </a:rPr>
                <a:t>(Mira la </a:t>
              </a:r>
              <a:r>
                <a:rPr lang="en-US" sz="1600" kern="1200" err="1">
                  <a:solidFill>
                    <a:schemeClr val="accent2"/>
                  </a:solidFill>
                </a:rPr>
                <a:t>puntuación</a:t>
              </a:r>
              <a:r>
                <a:rPr lang="en-US" sz="1600" kern="120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Make the design better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Mejora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el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diseño</a:t>
              </a:r>
              <a:r>
                <a:rPr lang="en-US" sz="1600" kern="120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>
                  <a:solidFill>
                    <a:srgbClr val="000000"/>
                  </a:solidFill>
                </a:rPr>
                <a:t>Repeat if needed </a:t>
              </a:r>
              <a:r>
                <a:rPr lang="en-US" sz="1600" kern="1200">
                  <a:solidFill>
                    <a:schemeClr val="accent2"/>
                  </a:solidFill>
                </a:rPr>
                <a:t>(</a:t>
              </a:r>
              <a:r>
                <a:rPr lang="en-US" sz="1600" kern="1200" err="1">
                  <a:solidFill>
                    <a:schemeClr val="accent2"/>
                  </a:solidFill>
                </a:rPr>
                <a:t>Repita</a:t>
              </a:r>
              <a:r>
                <a:rPr lang="en-US" sz="1600" kern="1200">
                  <a:solidFill>
                    <a:schemeClr val="accent2"/>
                  </a:solidFill>
                </a:rPr>
                <a:t> </a:t>
              </a:r>
              <a:r>
                <a:rPr lang="en-US" sz="1600" kern="1200" err="1">
                  <a:solidFill>
                    <a:schemeClr val="accent2"/>
                  </a:solidFill>
                </a:rPr>
                <a:t>si</a:t>
              </a:r>
              <a:r>
                <a:rPr lang="en-US" sz="1600" kern="1200">
                  <a:solidFill>
                    <a:schemeClr val="accent2"/>
                  </a:solidFill>
                </a:rPr>
                <a:t> es </a:t>
              </a:r>
              <a:r>
                <a:rPr lang="en-US" sz="1600" kern="1200" err="1">
                  <a:solidFill>
                    <a:schemeClr val="accent2"/>
                  </a:solidFill>
                </a:rPr>
                <a:t>necesario</a:t>
              </a:r>
              <a:r>
                <a:rPr lang="en-US" sz="1600" kern="120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The Kingdom of All You are looking to deliver care packages to the town of Teastem but is prevented by a canyon. The Kingdom needs your help in figuring out how to send the care packages over the canyon.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will put on your engineering hat to help the Kingdom build a catapult that can send care packages to two different locations in the town of Teastem.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2389E-9B4A-D5F7-5EB2-C561817AE585}"/>
              </a:ext>
            </a:extLst>
          </p:cNvPr>
          <p:cNvGrpSpPr/>
          <p:nvPr/>
        </p:nvGrpSpPr>
        <p:grpSpPr>
          <a:xfrm>
            <a:off x="357824" y="5033870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C3572E-B3F3-1F82-E44B-247D93F2C8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15" name="Arrow: Chevron 7">
                <a:extLst>
                  <a:ext uri="{FF2B5EF4-FFF2-40B4-BE49-F238E27FC236}">
                    <a16:creationId xmlns:a16="http://schemas.microsoft.com/office/drawing/2014/main" id="{F87709DB-87F3-8830-28BD-5A6A3006279B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Arrow: Chevron 4">
                <a:extLst>
                  <a:ext uri="{FF2B5EF4-FFF2-40B4-BE49-F238E27FC236}">
                    <a16:creationId xmlns:a16="http://schemas.microsoft.com/office/drawing/2014/main" id="{C707AFD1-59B8-9FE9-C6F0-F5E100487DD5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92FB75-EF0A-70A9-D7D4-1CF8ACEA65FA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3" name="Rectangle: Top Corners Rounded 10">
                <a:extLst>
                  <a:ext uri="{FF2B5EF4-FFF2-40B4-BE49-F238E27FC236}">
                    <a16:creationId xmlns:a16="http://schemas.microsoft.com/office/drawing/2014/main" id="{403B11DF-DFCD-00D8-B2D2-5D8001D17A43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: Top Corners Rounded 4">
                <a:extLst>
                  <a:ext uri="{FF2B5EF4-FFF2-40B4-BE49-F238E27FC236}">
                    <a16:creationId xmlns:a16="http://schemas.microsoft.com/office/drawing/2014/main" id="{FE35BCC6-EBC1-3EE4-6698-0019B04B5E27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69709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64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Reino de </a:t>
            </a:r>
            <a:r>
              <a:rPr lang="es-ES" sz="2400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24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24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buscando entregar paquetes de atención a la ciudad de </a:t>
            </a:r>
            <a:r>
              <a:rPr lang="es-ES" sz="2400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Teastem</a:t>
            </a:r>
            <a:r>
              <a:rPr lang="es-ES" sz="24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pero un cañón se lo impide. El Reino necesita tu ayuda para descubrir cómo enviar los paquetes de ayuda al otro lado del cañón.</a:t>
            </a:r>
          </a:p>
          <a:p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te pondrás tu sombrero de ingeniero para ayudar al Reino a construir una catapulta que puede enviar paquetes de atención a dos lugares diferentes en la ciudad de </a:t>
            </a:r>
            <a:r>
              <a:rPr lang="es-ES" sz="24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Teastem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2389E-9B4A-D5F7-5EB2-C561817AE585}"/>
              </a:ext>
            </a:extLst>
          </p:cNvPr>
          <p:cNvGrpSpPr/>
          <p:nvPr/>
        </p:nvGrpSpPr>
        <p:grpSpPr>
          <a:xfrm>
            <a:off x="357824" y="5033870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C3572E-B3F3-1F82-E44B-247D93F2C8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15" name="Arrow: Chevron 7">
                <a:extLst>
                  <a:ext uri="{FF2B5EF4-FFF2-40B4-BE49-F238E27FC236}">
                    <a16:creationId xmlns:a16="http://schemas.microsoft.com/office/drawing/2014/main" id="{F87709DB-87F3-8830-28BD-5A6A3006279B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Arrow: Chevron 4">
                <a:extLst>
                  <a:ext uri="{FF2B5EF4-FFF2-40B4-BE49-F238E27FC236}">
                    <a16:creationId xmlns:a16="http://schemas.microsoft.com/office/drawing/2014/main" id="{C707AFD1-59B8-9FE9-C6F0-F5E100487DD5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92FB75-EF0A-70A9-D7D4-1CF8ACEA65FA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13" name="Rectangle: Top Corners Rounded 10">
                <a:extLst>
                  <a:ext uri="{FF2B5EF4-FFF2-40B4-BE49-F238E27FC236}">
                    <a16:creationId xmlns:a16="http://schemas.microsoft.com/office/drawing/2014/main" id="{403B11DF-DFCD-00D8-B2D2-5D8001D17A43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: Top Corners Rounded 4">
                <a:extLst>
                  <a:ext uri="{FF2B5EF4-FFF2-40B4-BE49-F238E27FC236}">
                    <a16:creationId xmlns:a16="http://schemas.microsoft.com/office/drawing/2014/main" id="{FE35BCC6-EBC1-3EE4-6698-0019B04B5E27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4" y="344640"/>
            <a:ext cx="8867226" cy="1325563"/>
          </a:xfrm>
        </p:spPr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A7503-B9A9-13CF-026E-197BC9418FF6}"/>
              </a:ext>
            </a:extLst>
          </p:cNvPr>
          <p:cNvGrpSpPr/>
          <p:nvPr/>
        </p:nvGrpSpPr>
        <p:grpSpPr>
          <a:xfrm>
            <a:off x="357824" y="5033870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2D17F0-C021-6A93-48ED-47CAAE0FB3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1198A66F-3AA6-A0E0-D560-02E022F44514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CEA6E451-0404-D8F4-5E18-38645B79D04B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1B40A-F8BA-5EB2-62DB-6DD14E278932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15BB0975-FF3F-F39D-22D5-9E50A901F718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4E7F66A7-DB6A-08A7-EC0D-3A2ABE814407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590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30 minutes to build the catapult.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 may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Budget</a:t>
            </a:r>
            <a:r>
              <a:rPr lang="en-US" sz="2400" dirty="0">
                <a:solidFill>
                  <a:srgbClr val="000000"/>
                </a:solidFill>
              </a:rPr>
              <a:t>: You will have $100 or 10 counters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78D05E-5B2E-C0A6-E074-2D5A974316E5}"/>
              </a:ext>
            </a:extLst>
          </p:cNvPr>
          <p:cNvGrpSpPr/>
          <p:nvPr/>
        </p:nvGrpSpPr>
        <p:grpSpPr>
          <a:xfrm>
            <a:off x="357824" y="5033870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7B9859-9598-1BDE-69FE-B41BFA1A3E6A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AB5D0FD4-3FAD-11E5-065D-FE3C993B1E37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217FEFFE-9629-7718-A6CD-3FAA964C42F3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4475C-E015-1DF4-294B-DA87CCAB5F06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2A1F9B7E-1654-7BBB-95AF-0E703E0E8DF9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59444C9B-56FF-B2E2-4D9B-3EF7FA87F6C2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12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accent2"/>
                </a:solidFill>
              </a:rPr>
              <a:t>Restricciones</a:t>
            </a:r>
            <a:r>
              <a:rPr lang="en-US">
                <a:solidFill>
                  <a:schemeClr val="accent2"/>
                </a:solidFill>
              </a:rPr>
              <a:t>: (</a:t>
            </a:r>
            <a:r>
              <a:rPr lang="en-US" err="1">
                <a:solidFill>
                  <a:schemeClr val="accent2"/>
                </a:solidFill>
              </a:rPr>
              <a:t>Limitaciones</a:t>
            </a:r>
            <a:r>
              <a:rPr lang="en-US">
                <a:solidFill>
                  <a:schemeClr val="accent2"/>
                </a:solidFill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chemeClr val="accent2"/>
                </a:solidFill>
              </a:rPr>
              <a:t>Límite de Tiempo:</a:t>
            </a:r>
            <a:r>
              <a:rPr lang="es-ES" sz="2400" dirty="0">
                <a:solidFill>
                  <a:schemeClr val="accent2"/>
                </a:solidFill>
              </a:rPr>
              <a:t> Tendrás 30 minutos para construir la catapulta.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Materiales:</a:t>
            </a:r>
            <a:r>
              <a:rPr lang="es-ES" sz="2400" dirty="0">
                <a:solidFill>
                  <a:schemeClr val="accent2"/>
                </a:solidFill>
              </a:rPr>
              <a:t> Sólo podrá utilizar los materiales disponibles.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Presupuesto:</a:t>
            </a:r>
            <a:r>
              <a:rPr lang="es-ES" sz="2400" dirty="0">
                <a:solidFill>
                  <a:schemeClr val="accent2"/>
                </a:solidFill>
              </a:rPr>
              <a:t> Tendrás $100 o 10 contadores para completar este desafío.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Colaboración:</a:t>
            </a:r>
            <a:r>
              <a:rPr lang="es-ES" sz="2400" dirty="0">
                <a:solidFill>
                  <a:schemeClr val="accent2"/>
                </a:solidFill>
              </a:rPr>
              <a:t> Se debe utilizar un elemento de diseño de cada miembro del equipo en el diseño final.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Rediseño:</a:t>
            </a:r>
            <a:r>
              <a:rPr lang="es-ES" sz="2400" dirty="0">
                <a:solidFill>
                  <a:schemeClr val="accent2"/>
                </a:solidFill>
              </a:rPr>
              <a:t> Cada equipo puede probar su prototipo tantas veces como sea necesario durante la fase de diseño de 30 minutos.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78D05E-5B2E-C0A6-E074-2D5A974316E5}"/>
              </a:ext>
            </a:extLst>
          </p:cNvPr>
          <p:cNvGrpSpPr/>
          <p:nvPr/>
        </p:nvGrpSpPr>
        <p:grpSpPr>
          <a:xfrm>
            <a:off x="357824" y="5033870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7B9859-9598-1BDE-69FE-B41BFA1A3E6A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AB5D0FD4-3FAD-11E5-065D-FE3C993B1E37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217FEFFE-9629-7718-A6CD-3FAA964C42F3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4475C-E015-1DF4-294B-DA87CCAB5F06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2A1F9B7E-1654-7BBB-95AF-0E703E0E8DF9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59444C9B-56FF-B2E2-4D9B-3EF7FA87F6C2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81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66474"/>
              </p:ext>
            </p:extLst>
          </p:nvPr>
        </p:nvGraphicFramePr>
        <p:xfrm>
          <a:off x="4327951" y="1599708"/>
          <a:ext cx="6792956" cy="34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825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387131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Materials (Materiales)​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Cost (Costo)​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 Package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Paquete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Free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Pequeños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Grandes)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3 counters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Straw </a:t>
                      </a:r>
                      <a:r>
                        <a:rPr lang="en-US" sz="1400" b="0" i="0" u="none" strike="noStrike" kern="1200" noProof="0" dirty="0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Pajita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 counters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3 counters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for 10 bands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Bottle Cap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(Huevos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Plastico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Cuchara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Scissors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2267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7AEFB9B-E7B6-E063-C5CD-AC5549EE80FF}"/>
              </a:ext>
            </a:extLst>
          </p:cNvPr>
          <p:cNvGrpSpPr/>
          <p:nvPr/>
        </p:nvGrpSpPr>
        <p:grpSpPr>
          <a:xfrm>
            <a:off x="366127" y="5258292"/>
            <a:ext cx="7129632" cy="1761345"/>
            <a:chOff x="357824" y="5014383"/>
            <a:chExt cx="7129632" cy="176134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536646-6406-FE4A-B24C-20A71FDD0EAA}"/>
                </a:ext>
              </a:extLst>
            </p:cNvPr>
            <p:cNvGrpSpPr/>
            <p:nvPr/>
          </p:nvGrpSpPr>
          <p:grpSpPr>
            <a:xfrm>
              <a:off x="357824" y="5014385"/>
              <a:ext cx="1208517" cy="1761343"/>
              <a:chOff x="0" y="1282287"/>
              <a:chExt cx="972979" cy="1389970"/>
            </a:xfrm>
            <a:solidFill>
              <a:srgbClr val="00486E"/>
            </a:solidFill>
          </p:grpSpPr>
          <p:sp>
            <p:nvSpPr>
              <p:cNvPr id="23" name="Arrow: Chevron 5">
                <a:extLst>
                  <a:ext uri="{FF2B5EF4-FFF2-40B4-BE49-F238E27FC236}">
                    <a16:creationId xmlns:a16="http://schemas.microsoft.com/office/drawing/2014/main" id="{03F4BD4D-7DA5-67CC-A50E-7E1AFCCA81FD}"/>
                  </a:ext>
                </a:extLst>
              </p:cNvPr>
              <p:cNvSpPr/>
              <p:nvPr/>
            </p:nvSpPr>
            <p:spPr>
              <a:xfrm rot="5400000">
                <a:off x="-208495" y="1490782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Arrow: Chevron 4">
                <a:extLst>
                  <a:ext uri="{FF2B5EF4-FFF2-40B4-BE49-F238E27FC236}">
                    <a16:creationId xmlns:a16="http://schemas.microsoft.com/office/drawing/2014/main" id="{A56511D2-45CE-2529-79C4-D61C7636558A}"/>
                  </a:ext>
                </a:extLst>
              </p:cNvPr>
              <p:cNvSpPr txBox="1"/>
              <p:nvPr/>
            </p:nvSpPr>
            <p:spPr>
              <a:xfrm>
                <a:off x="2" y="1960921"/>
                <a:ext cx="931318" cy="25260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sysClr val="window" lastClr="FFFFFF"/>
                    </a:solidFill>
                    <a:latin typeface="+mj-lt"/>
                  </a:rPr>
                  <a:t>Imagine (</a:t>
                </a:r>
                <a:r>
                  <a:rPr lang="es-ES" dirty="0">
                    <a:latin typeface="+mj-lt"/>
                  </a:rPr>
                  <a:t>Imaginar)</a:t>
                </a:r>
                <a:endParaRPr lang="en-US" dirty="0">
                  <a:solidFill>
                    <a:sysClr val="window" lastClr="FFFFFF"/>
                  </a:solidFill>
                  <a:latin typeface="+mj-lt"/>
                </a:endParaRPr>
              </a:p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C88D23-B47C-4A0F-5DAF-A06C8988B6E8}"/>
                </a:ext>
              </a:extLst>
            </p:cNvPr>
            <p:cNvGrpSpPr/>
            <p:nvPr/>
          </p:nvGrpSpPr>
          <p:grpSpPr>
            <a:xfrm>
              <a:off x="1566341" y="5014383"/>
              <a:ext cx="5921115" cy="1144875"/>
              <a:chOff x="972878" y="1282282"/>
              <a:chExt cx="5046820" cy="903489"/>
            </a:xfrm>
          </p:grpSpPr>
          <p:sp>
            <p:nvSpPr>
              <p:cNvPr id="21" name="Rectangle: Top Corners Rounded 8">
                <a:extLst>
                  <a:ext uri="{FF2B5EF4-FFF2-40B4-BE49-F238E27FC236}">
                    <a16:creationId xmlns:a16="http://schemas.microsoft.com/office/drawing/2014/main" id="{723612D2-DA78-C9A0-8EE2-0F0DBE11D0D3}"/>
                  </a:ext>
                </a:extLst>
              </p:cNvPr>
              <p:cNvSpPr/>
              <p:nvPr/>
            </p:nvSpPr>
            <p:spPr>
              <a:xfrm rot="5400000">
                <a:off x="3044543" y="-789383"/>
                <a:ext cx="903489" cy="504682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005786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Top Corners Rounded 4">
                <a:extLst>
                  <a:ext uri="{FF2B5EF4-FFF2-40B4-BE49-F238E27FC236}">
                    <a16:creationId xmlns:a16="http://schemas.microsoft.com/office/drawing/2014/main" id="{1EF456F6-5EE6-4BF7-2886-42B714716D0C}"/>
                  </a:ext>
                </a:extLst>
              </p:cNvPr>
              <p:cNvSpPr txBox="1"/>
              <p:nvPr/>
            </p:nvSpPr>
            <p:spPr>
              <a:xfrm>
                <a:off x="972878" y="1326387"/>
                <a:ext cx="5002715" cy="81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Explore the materials </a:t>
                </a:r>
                <a:r>
                  <a:rPr lang="en-US" sz="200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sz="2000">
                    <a:solidFill>
                      <a:schemeClr val="accent2"/>
                    </a:solidFill>
                  </a:rPr>
                  <a:t>Explora los materiales)</a:t>
                </a:r>
                <a:endParaRPr lang="en-US" sz="200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Brainstorm ideas </a:t>
                </a:r>
                <a:r>
                  <a:rPr lang="en-US" sz="20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(Tormenta de ideas)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AF5A15-CD07-C20B-5F50-81C765E107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4894" y="1599708"/>
            <a:ext cx="3583057" cy="3117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Estos</a:t>
            </a:r>
            <a:r>
              <a:rPr lang="en-US" sz="2400" dirty="0">
                <a:solidFill>
                  <a:schemeClr val="accent2"/>
                </a:solidFill>
              </a:rPr>
              <a:t> son </a:t>
            </a:r>
            <a:r>
              <a:rPr lang="en-US" sz="2400" dirty="0" err="1">
                <a:solidFill>
                  <a:schemeClr val="accent2"/>
                </a:solidFill>
              </a:rPr>
              <a:t>los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materiales</a:t>
            </a:r>
            <a:r>
              <a:rPr lang="en-US" sz="2400" dirty="0">
                <a:solidFill>
                  <a:schemeClr val="accent2"/>
                </a:solidFill>
              </a:rPr>
              <a:t> que </a:t>
            </a:r>
            <a:r>
              <a:rPr lang="en-US" sz="2400" dirty="0" err="1">
                <a:solidFill>
                  <a:schemeClr val="accent2"/>
                </a:solidFill>
              </a:rPr>
              <a:t>usaremos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1919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A1463-173F-469F-1A3A-88C4F5BE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3" y="437238"/>
            <a:ext cx="10016877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Explorar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) Grade 2</a:t>
            </a:r>
          </a:p>
        </p:txBody>
      </p:sp>
    </p:spTree>
    <p:extLst>
      <p:ext uri="{BB962C8B-B14F-4D97-AF65-F5344CB8AC3E}">
        <p14:creationId xmlns:p14="http://schemas.microsoft.com/office/powerpoint/2010/main" val="85342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3" y="437238"/>
            <a:ext cx="10016877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Explorar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) Grades 3, 5, and 7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49398"/>
              </p:ext>
            </p:extLst>
          </p:nvPr>
        </p:nvGraphicFramePr>
        <p:xfrm>
          <a:off x="4535200" y="1599708"/>
          <a:ext cx="6355074" cy="34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015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067059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Materials (Materiales)​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Cost (Costo)​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 Package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Paquete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Free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Pequeños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Grandes)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$30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Straw </a:t>
                      </a:r>
                      <a:r>
                        <a:rPr lang="en-US" sz="1400" b="0" i="0" u="none" strike="noStrike" kern="1200" noProof="0" dirty="0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Pajita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$20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$30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 for 10 bands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Bottle Cap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(Huevos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Plastico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Cuchara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Scissors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2267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7AEFB9B-E7B6-E063-C5CD-AC5549EE80FF}"/>
              </a:ext>
            </a:extLst>
          </p:cNvPr>
          <p:cNvGrpSpPr/>
          <p:nvPr/>
        </p:nvGrpSpPr>
        <p:grpSpPr>
          <a:xfrm>
            <a:off x="355617" y="5199704"/>
            <a:ext cx="7129632" cy="1761345"/>
            <a:chOff x="357824" y="5014383"/>
            <a:chExt cx="7129632" cy="176134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536646-6406-FE4A-B24C-20A71FDD0EAA}"/>
                </a:ext>
              </a:extLst>
            </p:cNvPr>
            <p:cNvGrpSpPr/>
            <p:nvPr/>
          </p:nvGrpSpPr>
          <p:grpSpPr>
            <a:xfrm>
              <a:off x="357824" y="5014385"/>
              <a:ext cx="1208517" cy="1761343"/>
              <a:chOff x="0" y="1282287"/>
              <a:chExt cx="972979" cy="1389970"/>
            </a:xfrm>
            <a:solidFill>
              <a:srgbClr val="00486E"/>
            </a:solidFill>
          </p:grpSpPr>
          <p:sp>
            <p:nvSpPr>
              <p:cNvPr id="23" name="Arrow: Chevron 5">
                <a:extLst>
                  <a:ext uri="{FF2B5EF4-FFF2-40B4-BE49-F238E27FC236}">
                    <a16:creationId xmlns:a16="http://schemas.microsoft.com/office/drawing/2014/main" id="{03F4BD4D-7DA5-67CC-A50E-7E1AFCCA81FD}"/>
                  </a:ext>
                </a:extLst>
              </p:cNvPr>
              <p:cNvSpPr/>
              <p:nvPr/>
            </p:nvSpPr>
            <p:spPr>
              <a:xfrm rot="5400000">
                <a:off x="-208495" y="1490782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Arrow: Chevron 4">
                <a:extLst>
                  <a:ext uri="{FF2B5EF4-FFF2-40B4-BE49-F238E27FC236}">
                    <a16:creationId xmlns:a16="http://schemas.microsoft.com/office/drawing/2014/main" id="{A56511D2-45CE-2529-79C4-D61C7636558A}"/>
                  </a:ext>
                </a:extLst>
              </p:cNvPr>
              <p:cNvSpPr txBox="1"/>
              <p:nvPr/>
            </p:nvSpPr>
            <p:spPr>
              <a:xfrm>
                <a:off x="2" y="1960921"/>
                <a:ext cx="931318" cy="25260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sysClr val="window" lastClr="FFFFFF"/>
                    </a:solidFill>
                    <a:latin typeface="+mj-lt"/>
                  </a:rPr>
                  <a:t>Imagine (</a:t>
                </a:r>
                <a:r>
                  <a:rPr lang="es-ES" dirty="0">
                    <a:latin typeface="+mj-lt"/>
                  </a:rPr>
                  <a:t>Imaginar)</a:t>
                </a:r>
                <a:endParaRPr lang="en-US" dirty="0">
                  <a:solidFill>
                    <a:sysClr val="window" lastClr="FFFFFF"/>
                  </a:solidFill>
                  <a:latin typeface="+mj-lt"/>
                </a:endParaRPr>
              </a:p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C88D23-B47C-4A0F-5DAF-A06C8988B6E8}"/>
                </a:ext>
              </a:extLst>
            </p:cNvPr>
            <p:cNvGrpSpPr/>
            <p:nvPr/>
          </p:nvGrpSpPr>
          <p:grpSpPr>
            <a:xfrm>
              <a:off x="1566341" y="5014383"/>
              <a:ext cx="5921115" cy="1144875"/>
              <a:chOff x="972878" y="1282282"/>
              <a:chExt cx="5046820" cy="903489"/>
            </a:xfrm>
          </p:grpSpPr>
          <p:sp>
            <p:nvSpPr>
              <p:cNvPr id="21" name="Rectangle: Top Corners Rounded 8">
                <a:extLst>
                  <a:ext uri="{FF2B5EF4-FFF2-40B4-BE49-F238E27FC236}">
                    <a16:creationId xmlns:a16="http://schemas.microsoft.com/office/drawing/2014/main" id="{723612D2-DA78-C9A0-8EE2-0F0DBE11D0D3}"/>
                  </a:ext>
                </a:extLst>
              </p:cNvPr>
              <p:cNvSpPr/>
              <p:nvPr/>
            </p:nvSpPr>
            <p:spPr>
              <a:xfrm rot="5400000">
                <a:off x="3044543" y="-789383"/>
                <a:ext cx="903489" cy="504682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005786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Top Corners Rounded 4">
                <a:extLst>
                  <a:ext uri="{FF2B5EF4-FFF2-40B4-BE49-F238E27FC236}">
                    <a16:creationId xmlns:a16="http://schemas.microsoft.com/office/drawing/2014/main" id="{1EF456F6-5EE6-4BF7-2886-42B714716D0C}"/>
                  </a:ext>
                </a:extLst>
              </p:cNvPr>
              <p:cNvSpPr txBox="1"/>
              <p:nvPr/>
            </p:nvSpPr>
            <p:spPr>
              <a:xfrm>
                <a:off x="972878" y="1326387"/>
                <a:ext cx="5002715" cy="81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Explore the materials </a:t>
                </a:r>
                <a:r>
                  <a:rPr lang="en-US" sz="200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sz="2000">
                    <a:solidFill>
                      <a:schemeClr val="accent2"/>
                    </a:solidFill>
                  </a:rPr>
                  <a:t>Explora los materiales)</a:t>
                </a:r>
                <a:endParaRPr lang="en-US" sz="200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Brainstorm ideas </a:t>
                </a:r>
                <a:r>
                  <a:rPr lang="en-US" sz="20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(Tormenta de ideas)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AF5A15-CD07-C20B-5F50-81C765E107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4894" y="1599708"/>
            <a:ext cx="3583057" cy="3117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Estos</a:t>
            </a:r>
            <a:r>
              <a:rPr lang="en-US" sz="2400" dirty="0">
                <a:solidFill>
                  <a:schemeClr val="accent2"/>
                </a:solidFill>
              </a:rPr>
              <a:t> son </a:t>
            </a:r>
            <a:r>
              <a:rPr lang="en-US" sz="2400" dirty="0" err="1">
                <a:solidFill>
                  <a:schemeClr val="accent2"/>
                </a:solidFill>
              </a:rPr>
              <a:t>los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materiales</a:t>
            </a:r>
            <a:r>
              <a:rPr lang="en-US" sz="2400" dirty="0">
                <a:solidFill>
                  <a:schemeClr val="accent2"/>
                </a:solidFill>
              </a:rPr>
              <a:t> que </a:t>
            </a:r>
            <a:r>
              <a:rPr lang="en-US" sz="2400" dirty="0" err="1">
                <a:solidFill>
                  <a:schemeClr val="accent2"/>
                </a:solidFill>
              </a:rPr>
              <a:t>usaremos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1919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5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chemeClr val="accent2"/>
                </a:solidFill>
              </a:rPr>
              <a:t>(Idea Genial)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47877"/>
            <a:ext cx="10515600" cy="3134435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4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20000"/>
              </a:lnSpc>
            </a:pPr>
            <a:r>
              <a:rPr lang="en-US" sz="6600" dirty="0">
                <a:solidFill>
                  <a:srgbClr val="000000"/>
                </a:solidFill>
              </a:rPr>
              <a:t>Draw a plan of how you think the catapult should look like.</a:t>
            </a: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rgbClr val="000000"/>
                </a:solidFill>
              </a:rPr>
              <a:t>5 minutes: Each member presents their ideas to the group.</a:t>
            </a:r>
          </a:p>
          <a:p>
            <a:pPr lvl="1">
              <a:lnSpc>
                <a:spcPct val="120000"/>
              </a:lnSpc>
            </a:pPr>
            <a:r>
              <a:rPr lang="en-US" sz="62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design.</a:t>
            </a:r>
          </a:p>
          <a:p>
            <a:pPr marL="457200" lvl="1" indent="0"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chemeClr val="accent2"/>
                </a:solidFill>
              </a:rPr>
              <a:t>1 </a:t>
            </a:r>
            <a:r>
              <a:rPr lang="en-US" sz="7400" dirty="0" err="1">
                <a:solidFill>
                  <a:schemeClr val="accent2"/>
                </a:solidFill>
              </a:rPr>
              <a:t>minuto</a:t>
            </a:r>
            <a:r>
              <a:rPr lang="en-US" sz="7400" dirty="0">
                <a:solidFill>
                  <a:schemeClr val="accent2"/>
                </a:solidFill>
              </a:rPr>
              <a:t>: </a:t>
            </a:r>
            <a:r>
              <a:rPr lang="en-US" sz="7400" dirty="0" err="1">
                <a:solidFill>
                  <a:schemeClr val="accent2"/>
                </a:solidFill>
              </a:rPr>
              <a:t>Diseño</a:t>
            </a:r>
            <a:r>
              <a:rPr lang="en-US" sz="7400" dirty="0">
                <a:solidFill>
                  <a:schemeClr val="accent2"/>
                </a:solidFill>
              </a:rPr>
              <a:t> Individual</a:t>
            </a:r>
          </a:p>
          <a:p>
            <a:pPr lvl="1">
              <a:lnSpc>
                <a:spcPct val="120000"/>
              </a:lnSpc>
            </a:pPr>
            <a:r>
              <a:rPr lang="es-ES" sz="6200" dirty="0">
                <a:solidFill>
                  <a:schemeClr val="accent2"/>
                </a:solidFill>
              </a:rPr>
              <a:t>Dibuja un plano de cómo crees que debería verse la catapulta</a:t>
            </a:r>
            <a:r>
              <a:rPr lang="en-US" sz="6200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7800" dirty="0">
                <a:solidFill>
                  <a:schemeClr val="accent2"/>
                </a:solidFill>
              </a:rPr>
              <a:t>5 </a:t>
            </a:r>
            <a:r>
              <a:rPr lang="en-US" sz="7800" dirty="0" err="1">
                <a:solidFill>
                  <a:schemeClr val="accent2"/>
                </a:solidFill>
              </a:rPr>
              <a:t>minutos</a:t>
            </a:r>
            <a:r>
              <a:rPr lang="en-US" sz="7800" dirty="0">
                <a:solidFill>
                  <a:schemeClr val="accent2"/>
                </a:solidFill>
              </a:rPr>
              <a:t>: </a:t>
            </a:r>
            <a:r>
              <a:rPr lang="en-US" sz="7800" dirty="0" err="1">
                <a:solidFill>
                  <a:schemeClr val="accent2"/>
                </a:solidFill>
              </a:rPr>
              <a:t>Cada</a:t>
            </a:r>
            <a:r>
              <a:rPr lang="en-US" sz="7800" dirty="0">
                <a:solidFill>
                  <a:schemeClr val="accent2"/>
                </a:solidFill>
              </a:rPr>
              <a:t> </a:t>
            </a:r>
            <a:r>
              <a:rPr lang="en-US" sz="7800" dirty="0" err="1">
                <a:solidFill>
                  <a:schemeClr val="accent2"/>
                </a:solidFill>
              </a:rPr>
              <a:t>miembro</a:t>
            </a:r>
            <a:r>
              <a:rPr lang="en-US" sz="7800" dirty="0">
                <a:solidFill>
                  <a:schemeClr val="accent2"/>
                </a:solidFill>
              </a:rPr>
              <a:t> </a:t>
            </a:r>
            <a:r>
              <a:rPr lang="en-US" sz="7800" dirty="0" err="1">
                <a:solidFill>
                  <a:schemeClr val="accent2"/>
                </a:solidFill>
              </a:rPr>
              <a:t>presenta</a:t>
            </a:r>
            <a:r>
              <a:rPr lang="en-US" sz="7800" dirty="0">
                <a:solidFill>
                  <a:schemeClr val="accent2"/>
                </a:solidFill>
              </a:rPr>
              <a:t> sus ideas al </a:t>
            </a:r>
            <a:r>
              <a:rPr lang="en-US" sz="7800" dirty="0" err="1">
                <a:solidFill>
                  <a:schemeClr val="accent2"/>
                </a:solidFill>
              </a:rPr>
              <a:t>grupo</a:t>
            </a:r>
            <a:r>
              <a:rPr lang="en-US" sz="7800" dirty="0">
                <a:solidFill>
                  <a:schemeClr val="accent2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s-ES" sz="6200" dirty="0">
                <a:solidFill>
                  <a:schemeClr val="accent2"/>
                </a:solidFill>
              </a:rPr>
              <a:t>Comparte tus ideas y concéntrese en las cosas que más le gustan de su idea que le gustaría que se usaran como elemento de diseño para el diseño final.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15CC89-C7E2-1369-4C59-59427656ABE6}"/>
              </a:ext>
            </a:extLst>
          </p:cNvPr>
          <p:cNvGrpSpPr/>
          <p:nvPr/>
        </p:nvGrpSpPr>
        <p:grpSpPr>
          <a:xfrm>
            <a:off x="357824" y="5014383"/>
            <a:ext cx="7129632" cy="1761345"/>
            <a:chOff x="357824" y="5014383"/>
            <a:chExt cx="7129632" cy="17613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DC7603-62C6-0201-CBD2-AC2F9577806C}"/>
                </a:ext>
              </a:extLst>
            </p:cNvPr>
            <p:cNvGrpSpPr/>
            <p:nvPr/>
          </p:nvGrpSpPr>
          <p:grpSpPr>
            <a:xfrm>
              <a:off x="357824" y="5014385"/>
              <a:ext cx="1208517" cy="1761343"/>
              <a:chOff x="0" y="1282287"/>
              <a:chExt cx="972979" cy="1389970"/>
            </a:xfrm>
            <a:solidFill>
              <a:srgbClr val="00486E"/>
            </a:solidFill>
          </p:grpSpPr>
          <p:sp>
            <p:nvSpPr>
              <p:cNvPr id="22" name="Arrow: Chevron 5">
                <a:extLst>
                  <a:ext uri="{FF2B5EF4-FFF2-40B4-BE49-F238E27FC236}">
                    <a16:creationId xmlns:a16="http://schemas.microsoft.com/office/drawing/2014/main" id="{E1FAB97B-7D35-F902-BE0B-47FD25EEFBCC}"/>
                  </a:ext>
                </a:extLst>
              </p:cNvPr>
              <p:cNvSpPr/>
              <p:nvPr/>
            </p:nvSpPr>
            <p:spPr>
              <a:xfrm rot="5400000">
                <a:off x="-208495" y="1490782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53B39990-C203-81DF-6F81-5421428ADC36}"/>
                  </a:ext>
                </a:extLst>
              </p:cNvPr>
              <p:cNvSpPr txBox="1"/>
              <p:nvPr/>
            </p:nvSpPr>
            <p:spPr>
              <a:xfrm>
                <a:off x="2" y="1933168"/>
                <a:ext cx="931318" cy="25260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sysClr val="window" lastClr="FFFFFF"/>
                    </a:solidFill>
                    <a:latin typeface="+mj-lt"/>
                  </a:rPr>
                  <a:t>Imagine (</a:t>
                </a:r>
                <a:r>
                  <a:rPr lang="es-ES" dirty="0">
                    <a:latin typeface="+mj-lt"/>
                  </a:rPr>
                  <a:t>Imaginar)</a:t>
                </a:r>
                <a:endParaRPr lang="en-US" dirty="0">
                  <a:solidFill>
                    <a:sysClr val="window" lastClr="FFFFFF"/>
                  </a:solidFill>
                  <a:latin typeface="+mj-lt"/>
                </a:endParaRPr>
              </a:p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C39929-86DE-ED7E-CC4C-24193B002A20}"/>
                </a:ext>
              </a:extLst>
            </p:cNvPr>
            <p:cNvGrpSpPr/>
            <p:nvPr/>
          </p:nvGrpSpPr>
          <p:grpSpPr>
            <a:xfrm>
              <a:off x="1566341" y="5014383"/>
              <a:ext cx="5921115" cy="1144875"/>
              <a:chOff x="972878" y="1282282"/>
              <a:chExt cx="5046820" cy="903489"/>
            </a:xfrm>
          </p:grpSpPr>
          <p:sp>
            <p:nvSpPr>
              <p:cNvPr id="20" name="Rectangle: Top Corners Rounded 8">
                <a:extLst>
                  <a:ext uri="{FF2B5EF4-FFF2-40B4-BE49-F238E27FC236}">
                    <a16:creationId xmlns:a16="http://schemas.microsoft.com/office/drawing/2014/main" id="{AFD24310-F448-6D59-E567-AD22B3CDFD8C}"/>
                  </a:ext>
                </a:extLst>
              </p:cNvPr>
              <p:cNvSpPr/>
              <p:nvPr/>
            </p:nvSpPr>
            <p:spPr>
              <a:xfrm rot="5400000">
                <a:off x="3044543" y="-789383"/>
                <a:ext cx="903489" cy="504682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005786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: Top Corners Rounded 4">
                <a:extLst>
                  <a:ext uri="{FF2B5EF4-FFF2-40B4-BE49-F238E27FC236}">
                    <a16:creationId xmlns:a16="http://schemas.microsoft.com/office/drawing/2014/main" id="{D8A48FA8-4904-DB0C-34B3-7BFB8EDB9C06}"/>
                  </a:ext>
                </a:extLst>
              </p:cNvPr>
              <p:cNvSpPr txBox="1"/>
              <p:nvPr/>
            </p:nvSpPr>
            <p:spPr>
              <a:xfrm>
                <a:off x="972878" y="1326387"/>
                <a:ext cx="5002715" cy="81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Explore the materials </a:t>
                </a:r>
                <a:r>
                  <a:rPr lang="en-US" sz="200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sz="2000">
                    <a:solidFill>
                      <a:schemeClr val="accent2"/>
                    </a:solidFill>
                  </a:rPr>
                  <a:t>Explora los materiales)</a:t>
                </a:r>
                <a:endParaRPr lang="en-US" sz="200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Brainstorm ideas </a:t>
                </a:r>
                <a:r>
                  <a:rPr lang="en-US" sz="20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(Tormenta de ideas)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45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9C391-14EB-8038-89D0-EC6CF36DB8F8}"/>
              </a:ext>
            </a:extLst>
          </p:cNvPr>
          <p:cNvGrpSpPr/>
          <p:nvPr/>
        </p:nvGrpSpPr>
        <p:grpSpPr>
          <a:xfrm>
            <a:off x="269681" y="4924601"/>
            <a:ext cx="7385041" cy="1942019"/>
            <a:chOff x="269681" y="4915981"/>
            <a:chExt cx="7385041" cy="19420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7B289B-27F0-B1CA-4F1F-90DABB262FEB}"/>
                </a:ext>
              </a:extLst>
            </p:cNvPr>
            <p:cNvGrpSpPr/>
            <p:nvPr/>
          </p:nvGrpSpPr>
          <p:grpSpPr>
            <a:xfrm>
              <a:off x="269681" y="5096657"/>
              <a:ext cx="1222014" cy="1761343"/>
              <a:chOff x="0" y="2557805"/>
              <a:chExt cx="972980" cy="1389970"/>
            </a:xfrm>
            <a:solidFill>
              <a:srgbClr val="70417F"/>
            </a:solidFill>
          </p:grpSpPr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87F60503-3F3F-A4D5-C280-EFA3BAE06B25}"/>
                  </a:ext>
                </a:extLst>
              </p:cNvPr>
              <p:cNvSpPr/>
              <p:nvPr/>
            </p:nvSpPr>
            <p:spPr>
              <a:xfrm rot="5400000">
                <a:off x="-208495" y="2766300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6FF839F0-03E8-5A8D-10EC-A65234646EB3}"/>
                  </a:ext>
                </a:extLst>
              </p:cNvPr>
              <p:cNvSpPr txBox="1"/>
              <p:nvPr/>
            </p:nvSpPr>
            <p:spPr>
              <a:xfrm>
                <a:off x="1" y="3044295"/>
                <a:ext cx="972979" cy="3851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Plan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15CB30-3C6B-4355-B23F-E170BC66CD8E}"/>
                </a:ext>
              </a:extLst>
            </p:cNvPr>
            <p:cNvGrpSpPr/>
            <p:nvPr/>
          </p:nvGrpSpPr>
          <p:grpSpPr>
            <a:xfrm>
              <a:off x="1498519" y="4915981"/>
              <a:ext cx="6156203" cy="1412544"/>
              <a:chOff x="972979" y="2622419"/>
              <a:chExt cx="5251011" cy="893135"/>
            </a:xfrm>
          </p:grpSpPr>
          <p:sp>
            <p:nvSpPr>
              <p:cNvPr id="7" name="Rectangle: Top Corners Rounded 5">
                <a:extLst>
                  <a:ext uri="{FF2B5EF4-FFF2-40B4-BE49-F238E27FC236}">
                    <a16:creationId xmlns:a16="http://schemas.microsoft.com/office/drawing/2014/main" id="{CB82667D-185C-D382-8103-3C8D7D0A31B6}"/>
                  </a:ext>
                </a:extLst>
              </p:cNvPr>
              <p:cNvSpPr/>
              <p:nvPr/>
            </p:nvSpPr>
            <p:spPr>
              <a:xfrm rot="5400000">
                <a:off x="3134294" y="575779"/>
                <a:ext cx="724189" cy="5046820"/>
              </a:xfrm>
              <a:prstGeom prst="round2SameRect">
                <a:avLst/>
              </a:prstGeom>
              <a:noFill/>
              <a:ln w="12700" cap="flat" cmpd="sng" algn="ctr">
                <a:solidFill>
                  <a:srgbClr val="70417F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4329C49D-F89A-38B1-2933-B620C4D12225}"/>
                  </a:ext>
                </a:extLst>
              </p:cNvPr>
              <p:cNvSpPr txBox="1"/>
              <p:nvPr/>
            </p:nvSpPr>
            <p:spPr>
              <a:xfrm>
                <a:off x="1002080" y="2622419"/>
                <a:ext cx="5221910" cy="893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Think of an idea to share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Piensa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para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compartir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 a group idea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Seleccione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de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grupo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Gather materials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Reunir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materiales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05E1-B76B-64F6-2A0B-811A4E7AA0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6CB9"/>
                </a:solidFill>
              </a:rPr>
              <a:t>Lever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Palanca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05CA1-0E69-9975-77BE-1FB049029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4569" y="1859386"/>
            <a:ext cx="5286777" cy="3965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2E8EC-ACD2-0246-BEE2-0A1E184F84A0}"/>
              </a:ext>
            </a:extLst>
          </p:cNvPr>
          <p:cNvSpPr txBox="1"/>
          <p:nvPr/>
        </p:nvSpPr>
        <p:spPr>
          <a:xfrm>
            <a:off x="3554569" y="5855112"/>
            <a:ext cx="5286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Seesaw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255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Responsabilidades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Miembros</a:t>
            </a:r>
            <a:r>
              <a:rPr lang="en-US" dirty="0">
                <a:solidFill>
                  <a:schemeClr val="accent2"/>
                </a:solidFill>
              </a:rPr>
              <a:t> del </a:t>
            </a:r>
            <a:r>
              <a:rPr lang="en-US" dirty="0" err="1">
                <a:solidFill>
                  <a:schemeClr val="accent2"/>
                </a:solidFill>
              </a:rPr>
              <a:t>Equipo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6456" y="1760653"/>
            <a:ext cx="10939088" cy="4351338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Assign responsibilities of each team member during the process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Material Manager:</a:t>
            </a:r>
            <a:r>
              <a:rPr lang="en-US" dirty="0">
                <a:solidFill>
                  <a:srgbClr val="000000"/>
                </a:solidFill>
              </a:rPr>
              <a:t> collects materials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Banker:</a:t>
            </a:r>
            <a:r>
              <a:rPr lang="en-US" dirty="0">
                <a:solidFill>
                  <a:srgbClr val="000000"/>
                </a:solidFill>
              </a:rPr>
              <a:t> manages the counters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Head Engineer:</a:t>
            </a:r>
            <a:r>
              <a:rPr lang="en-US" dirty="0">
                <a:solidFill>
                  <a:srgbClr val="000000"/>
                </a:solidFill>
              </a:rPr>
              <a:t> ensure accurate launch system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Quality Control Manager:</a:t>
            </a:r>
            <a:r>
              <a:rPr lang="en-US" dirty="0">
                <a:solidFill>
                  <a:srgbClr val="000000"/>
                </a:solidFill>
              </a:rPr>
              <a:t> match the design to the prototype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600" dirty="0" err="1">
                <a:solidFill>
                  <a:schemeClr val="accent2"/>
                </a:solidFill>
              </a:rPr>
              <a:t>Asignar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responsabilidades</a:t>
            </a:r>
            <a:r>
              <a:rPr lang="en-US" sz="2600" dirty="0">
                <a:solidFill>
                  <a:schemeClr val="accent2"/>
                </a:solidFill>
              </a:rPr>
              <a:t> de </a:t>
            </a:r>
            <a:r>
              <a:rPr lang="en-US" sz="2600" dirty="0" err="1">
                <a:solidFill>
                  <a:schemeClr val="accent2"/>
                </a:solidFill>
              </a:rPr>
              <a:t>cada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miembro</a:t>
            </a:r>
            <a:r>
              <a:rPr lang="en-US" sz="2600" dirty="0">
                <a:solidFill>
                  <a:schemeClr val="accent2"/>
                </a:solidFill>
              </a:rPr>
              <a:t> del </a:t>
            </a:r>
            <a:r>
              <a:rPr lang="en-US" sz="2600" dirty="0" err="1">
                <a:solidFill>
                  <a:schemeClr val="accent2"/>
                </a:solidFill>
              </a:rPr>
              <a:t>equipo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durante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el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proceso</a:t>
            </a:r>
            <a:r>
              <a:rPr lang="en-US" sz="26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Administrador</a:t>
            </a:r>
            <a:r>
              <a:rPr lang="en-US" u="sng" dirty="0">
                <a:solidFill>
                  <a:schemeClr val="accent2"/>
                </a:solidFill>
              </a:rPr>
              <a:t> de </a:t>
            </a:r>
            <a:r>
              <a:rPr lang="en-US" u="sng" dirty="0" err="1">
                <a:solidFill>
                  <a:schemeClr val="accent2"/>
                </a:solidFill>
              </a:rPr>
              <a:t>Materiales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recopila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Banquero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maneja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contadores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u="sng" dirty="0">
                <a:solidFill>
                  <a:schemeClr val="accent2"/>
                </a:solidFill>
              </a:rPr>
              <a:t>Jefe de </a:t>
            </a:r>
            <a:r>
              <a:rPr lang="en-US" u="sng" dirty="0" err="1">
                <a:solidFill>
                  <a:schemeClr val="accent2"/>
                </a:solidFill>
              </a:rPr>
              <a:t>Ingenieros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garantizar</a:t>
            </a:r>
            <a:r>
              <a:rPr lang="en-US" dirty="0">
                <a:solidFill>
                  <a:srgbClr val="F16038"/>
                </a:solidFill>
              </a:rPr>
              <a:t> un </a:t>
            </a:r>
            <a:r>
              <a:rPr lang="en-US" dirty="0" err="1">
                <a:solidFill>
                  <a:srgbClr val="F16038"/>
                </a:solidFill>
              </a:rPr>
              <a:t>sistema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lanzamiento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preciso</a:t>
            </a:r>
            <a:endParaRPr lang="en-US">
              <a:solidFill>
                <a:srgbClr val="F16038"/>
              </a:solidFill>
            </a:endParaRPr>
          </a:p>
          <a:p>
            <a:pPr lvl="1"/>
            <a:r>
              <a:rPr lang="en-US" u="sng">
                <a:solidFill>
                  <a:schemeClr val="accent2"/>
                </a:solidFill>
              </a:rPr>
              <a:t>Gerente</a:t>
            </a:r>
            <a:r>
              <a:rPr lang="en-US" u="sng" dirty="0">
                <a:solidFill>
                  <a:schemeClr val="accent2"/>
                </a:solidFill>
              </a:rPr>
              <a:t> de Control de Calidad: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haga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coincidir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con </a:t>
            </a:r>
            <a:r>
              <a:rPr lang="en-US" dirty="0" err="1">
                <a:solidFill>
                  <a:schemeClr val="accent2"/>
                </a:solidFill>
              </a:rPr>
              <a:t>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prototipo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DFC916-4CCC-2195-C244-7238E4B07078}"/>
              </a:ext>
            </a:extLst>
          </p:cNvPr>
          <p:cNvGrpSpPr/>
          <p:nvPr/>
        </p:nvGrpSpPr>
        <p:grpSpPr>
          <a:xfrm>
            <a:off x="269681" y="4915981"/>
            <a:ext cx="7385041" cy="1942019"/>
            <a:chOff x="269681" y="4915981"/>
            <a:chExt cx="7385041" cy="1942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DD7F7E-B3ED-419D-F564-691DB77940B9}"/>
                </a:ext>
              </a:extLst>
            </p:cNvPr>
            <p:cNvGrpSpPr/>
            <p:nvPr/>
          </p:nvGrpSpPr>
          <p:grpSpPr>
            <a:xfrm>
              <a:off x="269681" y="5096657"/>
              <a:ext cx="1222014" cy="1761343"/>
              <a:chOff x="0" y="2557805"/>
              <a:chExt cx="972980" cy="1389970"/>
            </a:xfrm>
            <a:solidFill>
              <a:srgbClr val="70417F"/>
            </a:solidFill>
          </p:grpSpPr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C1A7B502-52E8-4E5A-CDD9-7487D15451FE}"/>
                  </a:ext>
                </a:extLst>
              </p:cNvPr>
              <p:cNvSpPr/>
              <p:nvPr/>
            </p:nvSpPr>
            <p:spPr>
              <a:xfrm rot="5400000">
                <a:off x="-208495" y="2766300"/>
                <a:ext cx="1389970" cy="972979"/>
              </a:xfrm>
              <a:prstGeom prst="chevron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Arrow: Chevron 4">
                <a:extLst>
                  <a:ext uri="{FF2B5EF4-FFF2-40B4-BE49-F238E27FC236}">
                    <a16:creationId xmlns:a16="http://schemas.microsoft.com/office/drawing/2014/main" id="{4BC6EB5B-8535-8628-653A-FBF90545E44C}"/>
                  </a:ext>
                </a:extLst>
              </p:cNvPr>
              <p:cNvSpPr txBox="1"/>
              <p:nvPr/>
            </p:nvSpPr>
            <p:spPr>
              <a:xfrm>
                <a:off x="1" y="3044295"/>
                <a:ext cx="972979" cy="3851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Plan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C794A9-6DD6-7D85-C51C-FC4C425015B0}"/>
                </a:ext>
              </a:extLst>
            </p:cNvPr>
            <p:cNvGrpSpPr/>
            <p:nvPr/>
          </p:nvGrpSpPr>
          <p:grpSpPr>
            <a:xfrm>
              <a:off x="1498519" y="4915981"/>
              <a:ext cx="6156203" cy="1412544"/>
              <a:chOff x="972979" y="2622419"/>
              <a:chExt cx="5251011" cy="893135"/>
            </a:xfrm>
          </p:grpSpPr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69839714-FDE2-1114-4951-066C399F8FC9}"/>
                  </a:ext>
                </a:extLst>
              </p:cNvPr>
              <p:cNvSpPr/>
              <p:nvPr/>
            </p:nvSpPr>
            <p:spPr>
              <a:xfrm rot="5400000">
                <a:off x="3134294" y="575779"/>
                <a:ext cx="724189" cy="5046820"/>
              </a:xfrm>
              <a:prstGeom prst="round2SameRect">
                <a:avLst/>
              </a:prstGeom>
              <a:noFill/>
              <a:ln w="12700" cap="flat" cmpd="sng" algn="ctr">
                <a:solidFill>
                  <a:srgbClr val="70417F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angle: Top Corners Rounded 4">
                <a:extLst>
                  <a:ext uri="{FF2B5EF4-FFF2-40B4-BE49-F238E27FC236}">
                    <a16:creationId xmlns:a16="http://schemas.microsoft.com/office/drawing/2014/main" id="{4AD763A0-8216-5157-3D77-8BC150F09EF9}"/>
                  </a:ext>
                </a:extLst>
              </p:cNvPr>
              <p:cNvSpPr txBox="1"/>
              <p:nvPr/>
            </p:nvSpPr>
            <p:spPr>
              <a:xfrm>
                <a:off x="1002080" y="2622419"/>
                <a:ext cx="5221910" cy="893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Think of an idea to share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Piensa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para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compartir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 a group idea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Seleccione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idea de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grupo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 sz="16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Gather materials 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Reunir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materiales</a:t>
                </a:r>
                <a:r>
                  <a:rPr lang="en-US" sz="16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0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9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206" y="294195"/>
            <a:ext cx="8867226" cy="1325563"/>
          </a:xfrm>
        </p:spPr>
        <p:txBody>
          <a:bodyPr/>
          <a:lstStyle/>
          <a:p>
            <a:r>
              <a:rPr lang="en-US" dirty="0"/>
              <a:t>Design Your Catapult!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Diseña</a:t>
            </a:r>
            <a:r>
              <a:rPr lang="en-US" dirty="0">
                <a:solidFill>
                  <a:schemeClr val="accent2"/>
                </a:solidFill>
              </a:rPr>
              <a:t> Tu </a:t>
            </a:r>
            <a:r>
              <a:rPr lang="en-US" dirty="0" err="1">
                <a:solidFill>
                  <a:schemeClr val="accent2"/>
                </a:solidFill>
              </a:rPr>
              <a:t>Catapulta</a:t>
            </a:r>
            <a:r>
              <a:rPr lang="en-US" dirty="0">
                <a:solidFill>
                  <a:schemeClr val="accent2"/>
                </a:solidFill>
              </a:rPr>
              <a:t>!)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AD41B4-C0E3-4727-813E-E1546B6C7A70}"/>
              </a:ext>
            </a:extLst>
          </p:cNvPr>
          <p:cNvGrpSpPr/>
          <p:nvPr/>
        </p:nvGrpSpPr>
        <p:grpSpPr>
          <a:xfrm>
            <a:off x="1516057" y="5012681"/>
            <a:ext cx="6335171" cy="1164884"/>
            <a:chOff x="972979" y="3832328"/>
            <a:chExt cx="5046820" cy="903480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FADCAD10-CAC8-40C5-A718-7FD4D33217EE}"/>
                </a:ext>
              </a:extLst>
            </p:cNvPr>
            <p:cNvSpPr/>
            <p:nvPr/>
          </p:nvSpPr>
          <p:spPr>
            <a:xfrm rot="5400000">
              <a:off x="3044649" y="1760658"/>
              <a:ext cx="903480" cy="5046820"/>
            </a:xfrm>
            <a:prstGeom prst="round2SameRect">
              <a:avLst/>
            </a:pr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Top Corners Rounded 4">
              <a:extLst>
                <a:ext uri="{FF2B5EF4-FFF2-40B4-BE49-F238E27FC236}">
                  <a16:creationId xmlns:a16="http://schemas.microsoft.com/office/drawing/2014/main" id="{4D1A77A5-FB31-4180-AF58-AC93CA0BBF0B}"/>
                </a:ext>
              </a:extLst>
            </p:cNvPr>
            <p:cNvSpPr txBox="1"/>
            <p:nvPr/>
          </p:nvSpPr>
          <p:spPr>
            <a:xfrm>
              <a:off x="972979" y="3876432"/>
              <a:ext cx="5002716" cy="81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Create your idea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err="1">
                  <a:solidFill>
                    <a:schemeClr val="accent2"/>
                  </a:solidFill>
                </a:rPr>
                <a:t>Haces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2000" err="1">
                  <a:solidFill>
                    <a:schemeClr val="accent2"/>
                  </a:solidFill>
                </a:rPr>
                <a:t>tu</a:t>
              </a:r>
              <a:r>
                <a:rPr lang="en-US" sz="2000">
                  <a:solidFill>
                    <a:schemeClr val="accent2"/>
                  </a:solidFill>
                </a:rPr>
                <a:t> idea)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Test your ideas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err="1">
                  <a:solidFill>
                    <a:schemeClr val="accent2"/>
                  </a:solidFill>
                </a:rPr>
                <a:t>Pon</a:t>
              </a:r>
              <a:r>
                <a:rPr lang="en-US" sz="2000">
                  <a:solidFill>
                    <a:schemeClr val="accent2"/>
                  </a:solidFill>
                </a:rPr>
                <a:t> a </a:t>
              </a:r>
              <a:r>
                <a:rPr lang="en-US" sz="2000" err="1">
                  <a:solidFill>
                    <a:schemeClr val="accent2"/>
                  </a:solidFill>
                </a:rPr>
                <a:t>prueba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2000" err="1">
                  <a:solidFill>
                    <a:schemeClr val="accent2"/>
                  </a:solidFill>
                </a:rPr>
                <a:t>tus</a:t>
              </a:r>
              <a:r>
                <a:rPr lang="en-US" sz="2000">
                  <a:solidFill>
                    <a:schemeClr val="accent2"/>
                  </a:solidFill>
                </a:rPr>
                <a:t> ideas)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8FAAA6-288C-4DBA-8DF5-11DD370CF1EF}"/>
              </a:ext>
            </a:extLst>
          </p:cNvPr>
          <p:cNvGrpSpPr/>
          <p:nvPr/>
        </p:nvGrpSpPr>
        <p:grpSpPr>
          <a:xfrm>
            <a:off x="344325" y="5012680"/>
            <a:ext cx="1171732" cy="1742688"/>
            <a:chOff x="1" y="3833324"/>
            <a:chExt cx="972979" cy="1389971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AA255DD5-1FE6-4B01-8BF1-910E1173907B}"/>
                </a:ext>
              </a:extLst>
            </p:cNvPr>
            <p:cNvSpPr/>
            <p:nvPr/>
          </p:nvSpPr>
          <p:spPr>
            <a:xfrm rot="5400000">
              <a:off x="-208495" y="4041820"/>
              <a:ext cx="1389971" cy="972979"/>
            </a:xfrm>
            <a:prstGeom prst="chevron">
              <a:avLst/>
            </a:pr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3C0970F0-3AEA-46E9-BF3E-D41291894E3E}"/>
                </a:ext>
              </a:extLst>
            </p:cNvPr>
            <p:cNvSpPr txBox="1"/>
            <p:nvPr/>
          </p:nvSpPr>
          <p:spPr>
            <a:xfrm>
              <a:off x="1" y="4508588"/>
              <a:ext cx="972979" cy="416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/>
                <a:t>Create (H</a:t>
              </a:r>
              <a:r>
                <a:rPr lang="es-ES" sz="2400" err="1"/>
                <a:t>acer</a:t>
              </a:r>
              <a:r>
                <a:rPr lang="es-ES" sz="2400"/>
                <a:t>)</a:t>
              </a:r>
              <a:endParaRPr lang="en-US" sz="2400"/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25B2B3-EF4D-48FD-85E6-F82004C3A193}"/>
              </a:ext>
            </a:extLst>
          </p:cNvPr>
          <p:cNvSpPr txBox="1"/>
          <p:nvPr/>
        </p:nvSpPr>
        <p:spPr>
          <a:xfrm>
            <a:off x="2778974" y="1501773"/>
            <a:ext cx="7108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6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4" y="344640"/>
            <a:ext cx="8867226" cy="1325563"/>
          </a:xfrm>
        </p:spPr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A7503-B9A9-13CF-026E-197BC9418FF6}"/>
              </a:ext>
            </a:extLst>
          </p:cNvPr>
          <p:cNvGrpSpPr/>
          <p:nvPr/>
        </p:nvGrpSpPr>
        <p:grpSpPr>
          <a:xfrm>
            <a:off x="357824" y="5033870"/>
            <a:ext cx="6635970" cy="1731365"/>
            <a:chOff x="357824" y="5033870"/>
            <a:chExt cx="6635970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2D17F0-C021-6A93-48ED-47CAAE0FB37F}"/>
                </a:ext>
              </a:extLst>
            </p:cNvPr>
            <p:cNvGrpSpPr/>
            <p:nvPr/>
          </p:nvGrpSpPr>
          <p:grpSpPr>
            <a:xfrm>
              <a:off x="357824" y="5033871"/>
              <a:ext cx="1194540" cy="1731364"/>
              <a:chOff x="0" y="4496"/>
              <a:chExt cx="850090" cy="1214413"/>
            </a:xfrm>
          </p:grpSpPr>
          <p:sp>
            <p:nvSpPr>
              <p:cNvPr id="9" name="Arrow: Chevron 7">
                <a:extLst>
                  <a:ext uri="{FF2B5EF4-FFF2-40B4-BE49-F238E27FC236}">
                    <a16:creationId xmlns:a16="http://schemas.microsoft.com/office/drawing/2014/main" id="{1198A66F-3AA6-A0E0-D560-02E022F44514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CEA6E451-0404-D8F4-5E18-38645B79D04B}"/>
                  </a:ext>
                </a:extLst>
              </p:cNvPr>
              <p:cNvSpPr txBox="1"/>
              <p:nvPr/>
            </p:nvSpPr>
            <p:spPr>
              <a:xfrm>
                <a:off x="0" y="573168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>
                    <a:solidFill>
                      <a:sysClr val="window" lastClr="FFFFFF"/>
                    </a:solidFill>
                    <a:latin typeface="Calibri" panose="020F0502020204030204"/>
                  </a:rPr>
                  <a:t>Identify (</a:t>
                </a:r>
                <a:r>
                  <a:rPr lang="es-ES" sz="1600"/>
                  <a:t>Identificar)</a:t>
                </a:r>
                <a:endParaRPr lang="en-US" sz="1600">
                  <a:solidFill>
                    <a:sysClr val="window" lastClr="FFFFFF"/>
                  </a:solidFill>
                  <a:latin typeface="Calibri" panose="020F0502020204030204"/>
                </a:endParaRPr>
              </a:p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1B40A-F8BA-5EB2-62DB-6DD14E278932}"/>
                </a:ext>
              </a:extLst>
            </p:cNvPr>
            <p:cNvGrpSpPr/>
            <p:nvPr/>
          </p:nvGrpSpPr>
          <p:grpSpPr>
            <a:xfrm>
              <a:off x="1552362" y="5033870"/>
              <a:ext cx="5441432" cy="1125387"/>
              <a:chOff x="850088" y="5359"/>
              <a:chExt cx="5169711" cy="789368"/>
            </a:xfrm>
          </p:grpSpPr>
          <p:sp>
            <p:nvSpPr>
              <p:cNvPr id="7" name="Rectangle: Top Corners Rounded 10">
                <a:extLst>
                  <a:ext uri="{FF2B5EF4-FFF2-40B4-BE49-F238E27FC236}">
                    <a16:creationId xmlns:a16="http://schemas.microsoft.com/office/drawing/2014/main" id="{15BB0975-FF3F-F39D-22D5-9E50A901F718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4E7F66A7-DB6A-08A7-EC0D-3A2ABE814407}"/>
                  </a:ext>
                </a:extLst>
              </p:cNvPr>
              <p:cNvSpPr txBox="1"/>
              <p:nvPr/>
            </p:nvSpPr>
            <p:spPr>
              <a:xfrm>
                <a:off x="850088" y="43893"/>
                <a:ext cx="5169710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What is the problem? </a:t>
                </a:r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¿Cuál es el problema?)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cs typeface="Arial" panose="020B0604020202020204" pitchFamily="34" charset="0"/>
                  </a:rPr>
                  <a:t>What are the rules? </a:t>
                </a:r>
                <a:r>
                  <a:rPr 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(Criteria/Constraints) </a:t>
                </a:r>
              </a:p>
              <a:p>
                <a:pPr lvl="0"/>
                <a:r>
                  <a:rPr lang="en-US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(</a:t>
                </a:r>
                <a:r>
                  <a:rPr lang="es-ES" dirty="0">
                    <a:solidFill>
                      <a:schemeClr val="accent2"/>
                    </a:solidFill>
                  </a:rPr>
                  <a:t>¿</a:t>
                </a:r>
                <a:r>
                  <a:rPr lang="es-ES" sz="1800" kern="1200" dirty="0">
                    <a:solidFill>
                      <a:schemeClr val="accent2"/>
                    </a:solidFill>
                    <a:latin typeface="+mj-lt"/>
                  </a:rPr>
                  <a:t>Cuáles</a:t>
                </a:r>
                <a:r>
                  <a:rPr lang="es-ES" dirty="0">
                    <a:solidFill>
                      <a:schemeClr val="accent2"/>
                    </a:solidFill>
                  </a:rPr>
                  <a:t> son las normas? (Criterios/Restricciones))</a:t>
                </a:r>
                <a:endParaRPr lang="en-US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792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36" y="458259"/>
            <a:ext cx="8867226" cy="1325563"/>
          </a:xfrm>
        </p:spPr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 2)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DACB8A-E042-FDDD-683A-414791C4F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64314"/>
              </p:ext>
            </p:extLst>
          </p:nvPr>
        </p:nvGraphicFramePr>
        <p:xfrm>
          <a:off x="3635904" y="1704580"/>
          <a:ext cx="5684758" cy="4612679"/>
        </p:xfrm>
        <a:graphic>
          <a:graphicData uri="http://schemas.openxmlformats.org/drawingml/2006/table">
            <a:tbl>
              <a:tblPr firstRow="1" firstCol="1" bandRow="1"/>
              <a:tblGrid>
                <a:gridCol w="1295241">
                  <a:extLst>
                    <a:ext uri="{9D8B030D-6E8A-4147-A177-3AD203B41FA5}">
                      <a16:colId xmlns:a16="http://schemas.microsoft.com/office/drawing/2014/main" val="1547393577"/>
                    </a:ext>
                  </a:extLst>
                </a:gridCol>
                <a:gridCol w="1247022">
                  <a:extLst>
                    <a:ext uri="{9D8B030D-6E8A-4147-A177-3AD203B41FA5}">
                      <a16:colId xmlns:a16="http://schemas.microsoft.com/office/drawing/2014/main" val="18581418"/>
                    </a:ext>
                  </a:extLst>
                </a:gridCol>
                <a:gridCol w="1247022">
                  <a:extLst>
                    <a:ext uri="{9D8B030D-6E8A-4147-A177-3AD203B41FA5}">
                      <a16:colId xmlns:a16="http://schemas.microsoft.com/office/drawing/2014/main" val="4202299813"/>
                    </a:ext>
                  </a:extLst>
                </a:gridCol>
                <a:gridCol w="1225961">
                  <a:extLst>
                    <a:ext uri="{9D8B030D-6E8A-4147-A177-3AD203B41FA5}">
                      <a16:colId xmlns:a16="http://schemas.microsoft.com/office/drawing/2014/main" val="3341817767"/>
                    </a:ext>
                  </a:extLst>
                </a:gridCol>
                <a:gridCol w="669512">
                  <a:extLst>
                    <a:ext uri="{9D8B030D-6E8A-4147-A177-3AD203B41FA5}">
                      <a16:colId xmlns:a16="http://schemas.microsoft.com/office/drawing/2014/main" val="180292010"/>
                    </a:ext>
                  </a:extLst>
                </a:gridCol>
              </a:tblGrid>
              <a:tr h="2358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29757"/>
                  </a:ext>
                </a:extLst>
              </a:tr>
              <a:tr h="225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30705"/>
                  </a:ext>
                </a:extLst>
              </a:tr>
              <a:tr h="454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025414"/>
                  </a:ext>
                </a:extLst>
              </a:tr>
              <a:tr h="586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402629"/>
                  </a:ext>
                </a:extLst>
              </a:tr>
              <a:tr h="454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81142"/>
                  </a:ext>
                </a:extLst>
              </a:tr>
              <a:tr h="489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976968"/>
                  </a:ext>
                </a:extLst>
              </a:tr>
              <a:tr h="459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a lever.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374829"/>
                  </a:ext>
                </a:extLst>
              </a:tr>
              <a:tr h="459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different 3 materials.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different 2 materials.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46683"/>
                  </a:ext>
                </a:extLst>
              </a:tr>
              <a:tr h="271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COUNTERS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 counters or less.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6-9 counters.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10 counters or more.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592567"/>
                  </a:ext>
                </a:extLst>
              </a:tr>
              <a:tr h="454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426301"/>
                  </a:ext>
                </a:extLst>
              </a:tr>
              <a:tr h="26124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726" marR="32726" marT="32726" marB="3272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6256E1-61DA-519E-0EE8-E438EF180CE4}"/>
              </a:ext>
            </a:extLst>
          </p:cNvPr>
          <p:cNvSpPr txBox="1">
            <a:spLocks/>
          </p:cNvSpPr>
          <p:nvPr/>
        </p:nvSpPr>
        <p:spPr>
          <a:xfrm>
            <a:off x="448673" y="446968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Tanteadora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(Grade 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7E1F45-794A-EC71-399C-E033CFE89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52617"/>
              </p:ext>
            </p:extLst>
          </p:nvPr>
        </p:nvGraphicFramePr>
        <p:xfrm>
          <a:off x="3676851" y="1772531"/>
          <a:ext cx="5639048" cy="4399462"/>
        </p:xfrm>
        <a:graphic>
          <a:graphicData uri="http://schemas.openxmlformats.org/drawingml/2006/table">
            <a:tbl>
              <a:tblPr firstRow="1" firstCol="1" bandRow="1"/>
              <a:tblGrid>
                <a:gridCol w="1284826">
                  <a:extLst>
                    <a:ext uri="{9D8B030D-6E8A-4147-A177-3AD203B41FA5}">
                      <a16:colId xmlns:a16="http://schemas.microsoft.com/office/drawing/2014/main" val="848725132"/>
                    </a:ext>
                  </a:extLst>
                </a:gridCol>
                <a:gridCol w="1236995">
                  <a:extLst>
                    <a:ext uri="{9D8B030D-6E8A-4147-A177-3AD203B41FA5}">
                      <a16:colId xmlns:a16="http://schemas.microsoft.com/office/drawing/2014/main" val="3397830834"/>
                    </a:ext>
                  </a:extLst>
                </a:gridCol>
                <a:gridCol w="1236995">
                  <a:extLst>
                    <a:ext uri="{9D8B030D-6E8A-4147-A177-3AD203B41FA5}">
                      <a16:colId xmlns:a16="http://schemas.microsoft.com/office/drawing/2014/main" val="1279756651"/>
                    </a:ext>
                  </a:extLst>
                </a:gridCol>
                <a:gridCol w="1216103">
                  <a:extLst>
                    <a:ext uri="{9D8B030D-6E8A-4147-A177-3AD203B41FA5}">
                      <a16:colId xmlns:a16="http://schemas.microsoft.com/office/drawing/2014/main" val="30449198"/>
                    </a:ext>
                  </a:extLst>
                </a:gridCol>
                <a:gridCol w="664129">
                  <a:extLst>
                    <a:ext uri="{9D8B030D-6E8A-4147-A177-3AD203B41FA5}">
                      <a16:colId xmlns:a16="http://schemas.microsoft.com/office/drawing/2014/main" val="3262314646"/>
                    </a:ext>
                  </a:extLst>
                </a:gridCol>
              </a:tblGrid>
              <a:tr h="21365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56906"/>
                  </a:ext>
                </a:extLst>
              </a:tr>
              <a:tr h="204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4935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42448"/>
                  </a:ext>
                </a:extLst>
              </a:tr>
              <a:tr h="651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983664"/>
                  </a:ext>
                </a:extLst>
              </a:tr>
              <a:tr h="531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63102"/>
                  </a:ext>
                </a:extLst>
              </a:tr>
              <a:tr h="531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95462"/>
                  </a:ext>
                </a:extLst>
              </a:tr>
              <a:tr h="291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una palanca.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una palanca.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289"/>
                  </a:ext>
                </a:extLst>
              </a:tr>
              <a:tr h="443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54636"/>
                  </a:ext>
                </a:extLst>
              </a:tr>
              <a:tr h="305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CONTADORES UTILIZADOS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 contadores o menos.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6-9 contadores.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10 contadores o más.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770823"/>
                  </a:ext>
                </a:extLst>
              </a:tr>
              <a:tr h="531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148821"/>
                  </a:ext>
                </a:extLst>
              </a:tr>
              <a:tr h="23665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646" marR="29646" marT="29646" marB="2964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3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7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" y="386053"/>
            <a:ext cx="8867226" cy="1325563"/>
          </a:xfrm>
        </p:spPr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 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A8A3F8-8F47-82EE-F979-40F76D7CD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39190"/>
              </p:ext>
            </p:extLst>
          </p:nvPr>
        </p:nvGraphicFramePr>
        <p:xfrm>
          <a:off x="3003081" y="1799233"/>
          <a:ext cx="5895610" cy="4396282"/>
        </p:xfrm>
        <a:graphic>
          <a:graphicData uri="http://schemas.openxmlformats.org/drawingml/2006/table">
            <a:tbl>
              <a:tblPr firstRow="1" firstCol="1" bandRow="1"/>
              <a:tblGrid>
                <a:gridCol w="1343282">
                  <a:extLst>
                    <a:ext uri="{9D8B030D-6E8A-4147-A177-3AD203B41FA5}">
                      <a16:colId xmlns:a16="http://schemas.microsoft.com/office/drawing/2014/main" val="2636014729"/>
                    </a:ext>
                  </a:extLst>
                </a:gridCol>
                <a:gridCol w="1293275">
                  <a:extLst>
                    <a:ext uri="{9D8B030D-6E8A-4147-A177-3AD203B41FA5}">
                      <a16:colId xmlns:a16="http://schemas.microsoft.com/office/drawing/2014/main" val="2403061181"/>
                    </a:ext>
                  </a:extLst>
                </a:gridCol>
                <a:gridCol w="1293275">
                  <a:extLst>
                    <a:ext uri="{9D8B030D-6E8A-4147-A177-3AD203B41FA5}">
                      <a16:colId xmlns:a16="http://schemas.microsoft.com/office/drawing/2014/main" val="250961868"/>
                    </a:ext>
                  </a:extLst>
                </a:gridCol>
                <a:gridCol w="1271433">
                  <a:extLst>
                    <a:ext uri="{9D8B030D-6E8A-4147-A177-3AD203B41FA5}">
                      <a16:colId xmlns:a16="http://schemas.microsoft.com/office/drawing/2014/main" val="8451586"/>
                    </a:ext>
                  </a:extLst>
                </a:gridCol>
                <a:gridCol w="694345">
                  <a:extLst>
                    <a:ext uri="{9D8B030D-6E8A-4147-A177-3AD203B41FA5}">
                      <a16:colId xmlns:a16="http://schemas.microsoft.com/office/drawing/2014/main" val="2307640950"/>
                    </a:ext>
                  </a:extLst>
                </a:gridCol>
              </a:tblGrid>
              <a:tr h="2325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30352"/>
                  </a:ext>
                </a:extLst>
              </a:tr>
              <a:tr h="22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79417"/>
                  </a:ext>
                </a:extLst>
              </a:tr>
              <a:tr h="608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09185"/>
                  </a:ext>
                </a:extLst>
              </a:tr>
              <a:tr h="608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594485"/>
                  </a:ext>
                </a:extLst>
              </a:tr>
              <a:tr h="470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72567"/>
                  </a:ext>
                </a:extLst>
              </a:tr>
              <a:tr h="470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007601"/>
                  </a:ext>
                </a:extLst>
              </a:tr>
              <a:tr h="332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a lever.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82529"/>
                  </a:ext>
                </a:extLst>
              </a:tr>
              <a:tr h="470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3 different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2 different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74345"/>
                  </a:ext>
                </a:extLst>
              </a:tr>
              <a:tr h="20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or less.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$99.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$100 or more.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985121"/>
                  </a:ext>
                </a:extLst>
              </a:tr>
              <a:tr h="470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322391"/>
                  </a:ext>
                </a:extLst>
              </a:tr>
              <a:tr h="25763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124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6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6256E1-61DA-519E-0EE8-E438EF180CE4}"/>
              </a:ext>
            </a:extLst>
          </p:cNvPr>
          <p:cNvSpPr txBox="1">
            <a:spLocks/>
          </p:cNvSpPr>
          <p:nvPr/>
        </p:nvSpPr>
        <p:spPr>
          <a:xfrm>
            <a:off x="38148" y="479901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Tandeadora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(Grade 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6DA5A-DC24-5821-1E0A-941E09A4C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1581"/>
              </p:ext>
            </p:extLst>
          </p:nvPr>
        </p:nvGraphicFramePr>
        <p:xfrm>
          <a:off x="3407343" y="1805464"/>
          <a:ext cx="5498031" cy="4388820"/>
        </p:xfrm>
        <a:graphic>
          <a:graphicData uri="http://schemas.openxmlformats.org/drawingml/2006/table">
            <a:tbl>
              <a:tblPr firstRow="1" firstCol="1" bandRow="1"/>
              <a:tblGrid>
                <a:gridCol w="1252696">
                  <a:extLst>
                    <a:ext uri="{9D8B030D-6E8A-4147-A177-3AD203B41FA5}">
                      <a16:colId xmlns:a16="http://schemas.microsoft.com/office/drawing/2014/main" val="2269262453"/>
                    </a:ext>
                  </a:extLst>
                </a:gridCol>
                <a:gridCol w="1206061">
                  <a:extLst>
                    <a:ext uri="{9D8B030D-6E8A-4147-A177-3AD203B41FA5}">
                      <a16:colId xmlns:a16="http://schemas.microsoft.com/office/drawing/2014/main" val="4099678916"/>
                    </a:ext>
                  </a:extLst>
                </a:gridCol>
                <a:gridCol w="1206061">
                  <a:extLst>
                    <a:ext uri="{9D8B030D-6E8A-4147-A177-3AD203B41FA5}">
                      <a16:colId xmlns:a16="http://schemas.microsoft.com/office/drawing/2014/main" val="1415444441"/>
                    </a:ext>
                  </a:extLst>
                </a:gridCol>
                <a:gridCol w="1185692">
                  <a:extLst>
                    <a:ext uri="{9D8B030D-6E8A-4147-A177-3AD203B41FA5}">
                      <a16:colId xmlns:a16="http://schemas.microsoft.com/office/drawing/2014/main" val="1675782353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3442563533"/>
                    </a:ext>
                  </a:extLst>
                </a:gridCol>
              </a:tblGrid>
              <a:tr h="2152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49360"/>
                  </a:ext>
                </a:extLst>
              </a:tr>
              <a:tr h="20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829111"/>
                  </a:ext>
                </a:extLst>
              </a:tr>
              <a:tr h="414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79815"/>
                  </a:ext>
                </a:extLst>
              </a:tr>
              <a:tr h="656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76304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90688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906545"/>
                  </a:ext>
                </a:extLst>
              </a:tr>
              <a:tr h="293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una palanca.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una palanca.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104050"/>
                  </a:ext>
                </a:extLst>
              </a:tr>
              <a:tr h="414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44552"/>
                  </a:ext>
                </a:extLst>
              </a:tr>
              <a:tr h="307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 menos.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$99.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$100 o más.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2919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302054"/>
                  </a:ext>
                </a:extLst>
              </a:tr>
              <a:tr h="23842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4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9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" y="386053"/>
            <a:ext cx="8867226" cy="1325563"/>
          </a:xfrm>
        </p:spPr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(Grades 5, 7)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5546E-F961-E70B-2F04-8E5ABC7F2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93697"/>
              </p:ext>
            </p:extLst>
          </p:nvPr>
        </p:nvGraphicFramePr>
        <p:xfrm>
          <a:off x="3465185" y="1711616"/>
          <a:ext cx="5433508" cy="4632452"/>
        </p:xfrm>
        <a:graphic>
          <a:graphicData uri="http://schemas.openxmlformats.org/drawingml/2006/table">
            <a:tbl>
              <a:tblPr firstRow="1" firstCol="1" bandRow="1"/>
              <a:tblGrid>
                <a:gridCol w="1237995">
                  <a:extLst>
                    <a:ext uri="{9D8B030D-6E8A-4147-A177-3AD203B41FA5}">
                      <a16:colId xmlns:a16="http://schemas.microsoft.com/office/drawing/2014/main" val="1256700437"/>
                    </a:ext>
                  </a:extLst>
                </a:gridCol>
                <a:gridCol w="1191907">
                  <a:extLst>
                    <a:ext uri="{9D8B030D-6E8A-4147-A177-3AD203B41FA5}">
                      <a16:colId xmlns:a16="http://schemas.microsoft.com/office/drawing/2014/main" val="3083937066"/>
                    </a:ext>
                  </a:extLst>
                </a:gridCol>
                <a:gridCol w="1191907">
                  <a:extLst>
                    <a:ext uri="{9D8B030D-6E8A-4147-A177-3AD203B41FA5}">
                      <a16:colId xmlns:a16="http://schemas.microsoft.com/office/drawing/2014/main" val="3790313306"/>
                    </a:ext>
                  </a:extLst>
                </a:gridCol>
                <a:gridCol w="1171777">
                  <a:extLst>
                    <a:ext uri="{9D8B030D-6E8A-4147-A177-3AD203B41FA5}">
                      <a16:colId xmlns:a16="http://schemas.microsoft.com/office/drawing/2014/main" val="1468035071"/>
                    </a:ext>
                  </a:extLst>
                </a:gridCol>
                <a:gridCol w="639922">
                  <a:extLst>
                    <a:ext uri="{9D8B030D-6E8A-4147-A177-3AD203B41FA5}">
                      <a16:colId xmlns:a16="http://schemas.microsoft.com/office/drawing/2014/main" val="2792122106"/>
                    </a:ext>
                  </a:extLst>
                </a:gridCol>
              </a:tblGrid>
              <a:tr h="2254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82650"/>
                  </a:ext>
                </a:extLst>
              </a:tr>
              <a:tr h="215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339152"/>
                  </a:ext>
                </a:extLst>
              </a:tr>
              <a:tr h="589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25964"/>
                  </a:ext>
                </a:extLst>
              </a:tr>
              <a:tr h="589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02250"/>
                  </a:ext>
                </a:extLst>
              </a:tr>
              <a:tr h="455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1915"/>
                  </a:ext>
                </a:extLst>
              </a:tr>
              <a:tr h="455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791569"/>
                  </a:ext>
                </a:extLst>
              </a:tr>
              <a:tr h="455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both a beam and a fulcrum.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either a beam or a fulcrum.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542498"/>
                  </a:ext>
                </a:extLst>
              </a:tr>
              <a:tr h="455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3 different materials.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2 different materials.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414569"/>
                  </a:ext>
                </a:extLst>
              </a:tr>
              <a:tr h="201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or less.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$99.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$100 or more.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738646"/>
                  </a:ext>
                </a:extLst>
              </a:tr>
              <a:tr h="455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06935"/>
                  </a:ext>
                </a:extLst>
              </a:tr>
              <a:tr h="24969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76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138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6256E1-61DA-519E-0EE8-E438EF180CE4}"/>
              </a:ext>
            </a:extLst>
          </p:cNvPr>
          <p:cNvSpPr txBox="1">
            <a:spLocks/>
          </p:cNvSpPr>
          <p:nvPr/>
        </p:nvSpPr>
        <p:spPr>
          <a:xfrm>
            <a:off x="38148" y="479901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Tandeadora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(Grades 5, 7)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426ED-137E-9A5B-54B4-4B349BD2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85136"/>
              </p:ext>
            </p:extLst>
          </p:nvPr>
        </p:nvGraphicFramePr>
        <p:xfrm>
          <a:off x="3513220" y="1811004"/>
          <a:ext cx="5392154" cy="4352969"/>
        </p:xfrm>
        <a:graphic>
          <a:graphicData uri="http://schemas.openxmlformats.org/drawingml/2006/table">
            <a:tbl>
              <a:tblPr firstRow="1" firstCol="1" bandRow="1"/>
              <a:tblGrid>
                <a:gridCol w="1228572">
                  <a:extLst>
                    <a:ext uri="{9D8B030D-6E8A-4147-A177-3AD203B41FA5}">
                      <a16:colId xmlns:a16="http://schemas.microsoft.com/office/drawing/2014/main" val="561622133"/>
                    </a:ext>
                  </a:extLst>
                </a:gridCol>
                <a:gridCol w="1182836">
                  <a:extLst>
                    <a:ext uri="{9D8B030D-6E8A-4147-A177-3AD203B41FA5}">
                      <a16:colId xmlns:a16="http://schemas.microsoft.com/office/drawing/2014/main" val="2992439354"/>
                    </a:ext>
                  </a:extLst>
                </a:gridCol>
                <a:gridCol w="1182836">
                  <a:extLst>
                    <a:ext uri="{9D8B030D-6E8A-4147-A177-3AD203B41FA5}">
                      <a16:colId xmlns:a16="http://schemas.microsoft.com/office/drawing/2014/main" val="3833307610"/>
                    </a:ext>
                  </a:extLst>
                </a:gridCol>
                <a:gridCol w="1162859">
                  <a:extLst>
                    <a:ext uri="{9D8B030D-6E8A-4147-A177-3AD203B41FA5}">
                      <a16:colId xmlns:a16="http://schemas.microsoft.com/office/drawing/2014/main" val="2665337301"/>
                    </a:ext>
                  </a:extLst>
                </a:gridCol>
                <a:gridCol w="635051">
                  <a:extLst>
                    <a:ext uri="{9D8B030D-6E8A-4147-A177-3AD203B41FA5}">
                      <a16:colId xmlns:a16="http://schemas.microsoft.com/office/drawing/2014/main" val="3908901039"/>
                    </a:ext>
                  </a:extLst>
                </a:gridCol>
              </a:tblGrid>
              <a:tr h="1906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93452"/>
                  </a:ext>
                </a:extLst>
              </a:tr>
              <a:tr h="1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1041"/>
                  </a:ext>
                </a:extLst>
              </a:tr>
              <a:tr h="498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04794"/>
                  </a:ext>
                </a:extLst>
              </a:tr>
              <a:tr h="612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51791"/>
                  </a:ext>
                </a:extLst>
              </a:tr>
              <a:tr h="498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09123"/>
                  </a:ext>
                </a:extLst>
              </a:tr>
              <a:tr h="498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30736"/>
                  </a:ext>
                </a:extLst>
              </a:tr>
              <a:tr h="395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tanto una viga como un punto de apoyo.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sea una viga o un punto de apoyo.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palanca.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160137"/>
                  </a:ext>
                </a:extLst>
              </a:tr>
              <a:tr h="395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881790"/>
                  </a:ext>
                </a:extLst>
              </a:tr>
              <a:tr h="367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 menos.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$99.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$100 o más.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099024"/>
                  </a:ext>
                </a:extLst>
              </a:tr>
              <a:tr h="498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6960"/>
                  </a:ext>
                </a:extLst>
              </a:tr>
              <a:tr h="21121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459" marR="26459" marT="26459" marB="2645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60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8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Redesign: Discussion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err="1">
                <a:solidFill>
                  <a:schemeClr val="accent2"/>
                </a:solidFill>
              </a:rPr>
              <a:t>Rediseño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 err="1">
                <a:solidFill>
                  <a:schemeClr val="accent2"/>
                </a:solidFill>
              </a:rPr>
              <a:t>Discusión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128512"/>
          </a:xfrm>
        </p:spPr>
        <p:txBody>
          <a:bodyPr numCol="2"/>
          <a:lstStyle/>
          <a:p>
            <a:r>
              <a:rPr lang="en-US">
                <a:solidFill>
                  <a:srgbClr val="000000"/>
                </a:solidFill>
              </a:rPr>
              <a:t>What worked?</a:t>
            </a:r>
          </a:p>
          <a:p>
            <a:r>
              <a:rPr lang="en-US">
                <a:solidFill>
                  <a:srgbClr val="000000"/>
                </a:solidFill>
              </a:rPr>
              <a:t>What did not work?</a:t>
            </a:r>
          </a:p>
          <a:p>
            <a:r>
              <a:rPr lang="en-US">
                <a:solidFill>
                  <a:srgbClr val="000000"/>
                </a:solidFill>
              </a:rPr>
              <a:t>What do you want to improve?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¿</a:t>
            </a:r>
            <a:r>
              <a:rPr lang="en-US" err="1">
                <a:solidFill>
                  <a:schemeClr val="accent2"/>
                </a:solidFill>
              </a:rPr>
              <a:t>Qué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funcionó</a:t>
            </a:r>
            <a:r>
              <a:rPr lang="en-US">
                <a:solidFill>
                  <a:schemeClr val="accent2"/>
                </a:solidFill>
              </a:rPr>
              <a:t>?</a:t>
            </a:r>
          </a:p>
          <a:p>
            <a:r>
              <a:rPr lang="es-ES">
                <a:solidFill>
                  <a:schemeClr val="accent2"/>
                </a:solidFill>
              </a:rPr>
              <a:t>¿Qué fue lo que no funcionó?</a:t>
            </a:r>
          </a:p>
          <a:p>
            <a:r>
              <a:rPr lang="en-US">
                <a:solidFill>
                  <a:schemeClr val="accent2"/>
                </a:solidFill>
              </a:rPr>
              <a:t>¿</a:t>
            </a:r>
            <a:r>
              <a:rPr lang="en-US" err="1">
                <a:solidFill>
                  <a:schemeClr val="accent2"/>
                </a:solidFill>
              </a:rPr>
              <a:t>Qué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quieres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mejorar</a:t>
            </a:r>
            <a:r>
              <a:rPr lang="en-US">
                <a:solidFill>
                  <a:schemeClr val="accent2"/>
                </a:solidFill>
              </a:rPr>
              <a:t>?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C08C8-DE23-44A5-A3C8-C6C4BFC03748}"/>
              </a:ext>
            </a:extLst>
          </p:cNvPr>
          <p:cNvGrpSpPr/>
          <p:nvPr/>
        </p:nvGrpSpPr>
        <p:grpSpPr>
          <a:xfrm>
            <a:off x="378500" y="5012680"/>
            <a:ext cx="1151055" cy="1740883"/>
            <a:chOff x="0" y="5108840"/>
            <a:chExt cx="972980" cy="1389970"/>
          </a:xfrm>
          <a:solidFill>
            <a:schemeClr val="bg2">
              <a:lumMod val="10000"/>
            </a:schemeClr>
          </a:solidFill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324B2CFB-9EFC-4E9A-9E19-DE63244F3727}"/>
                </a:ext>
              </a:extLst>
            </p:cNvPr>
            <p:cNvSpPr/>
            <p:nvPr/>
          </p:nvSpPr>
          <p:spPr>
            <a:xfrm rot="5400000">
              <a:off x="-208495" y="5317335"/>
              <a:ext cx="1389970" cy="9729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29448854-631F-4310-BE7D-A46A4C5EA1DA}"/>
                </a:ext>
              </a:extLst>
            </p:cNvPr>
            <p:cNvSpPr txBox="1"/>
            <p:nvPr/>
          </p:nvSpPr>
          <p:spPr>
            <a:xfrm>
              <a:off x="1" y="5803825"/>
              <a:ext cx="972979" cy="4169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/>
                <a:t>Improve (M</a:t>
              </a:r>
              <a:r>
                <a:rPr lang="es-ES" sz="2000" err="1"/>
                <a:t>ejorar</a:t>
              </a:r>
              <a:r>
                <a:rPr lang="es-ES" sz="2000"/>
                <a:t>)</a:t>
              </a:r>
              <a:endParaRPr lang="en-US" sz="2000"/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B641-C949-444B-9E68-F7288905C769}"/>
              </a:ext>
            </a:extLst>
          </p:cNvPr>
          <p:cNvGrpSpPr/>
          <p:nvPr/>
        </p:nvGrpSpPr>
        <p:grpSpPr>
          <a:xfrm>
            <a:off x="1529555" y="5012680"/>
            <a:ext cx="5411450" cy="1167048"/>
            <a:chOff x="972979" y="5108840"/>
            <a:chExt cx="5046820" cy="903480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7B7FDFC7-711A-4FB0-B51F-FFA191E72FBA}"/>
                </a:ext>
              </a:extLst>
            </p:cNvPr>
            <p:cNvSpPr/>
            <p:nvPr/>
          </p:nvSpPr>
          <p:spPr>
            <a:xfrm rot="5400000">
              <a:off x="3044649" y="3037170"/>
              <a:ext cx="903480" cy="5046820"/>
            </a:xfrm>
            <a:prstGeom prst="round2Same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4">
              <a:extLst>
                <a:ext uri="{FF2B5EF4-FFF2-40B4-BE49-F238E27FC236}">
                  <a16:creationId xmlns:a16="http://schemas.microsoft.com/office/drawing/2014/main" id="{1B30672F-4CA0-47C7-8A6C-B2FA09EF05EE}"/>
                </a:ext>
              </a:extLst>
            </p:cNvPr>
            <p:cNvSpPr txBox="1"/>
            <p:nvPr/>
          </p:nvSpPr>
          <p:spPr>
            <a:xfrm>
              <a:off x="972979" y="5152944"/>
              <a:ext cx="5002716" cy="81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Look at the score </a:t>
              </a:r>
              <a:r>
                <a:rPr lang="en-US">
                  <a:solidFill>
                    <a:schemeClr val="accent2"/>
                  </a:solidFill>
                </a:rPr>
                <a:t>(Mira la </a:t>
              </a:r>
              <a:r>
                <a:rPr lang="en-US" err="1">
                  <a:solidFill>
                    <a:schemeClr val="accent2"/>
                  </a:solidFill>
                </a:rPr>
                <a:t>puntuación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Make the design better </a:t>
              </a:r>
              <a:r>
                <a:rPr lang="en-US">
                  <a:solidFill>
                    <a:schemeClr val="accent2"/>
                  </a:solidFill>
                </a:rPr>
                <a:t>(</a:t>
              </a:r>
              <a:r>
                <a:rPr lang="en-US" err="1">
                  <a:solidFill>
                    <a:schemeClr val="accent2"/>
                  </a:solidFill>
                </a:rPr>
                <a:t>Mejora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err="1">
                  <a:solidFill>
                    <a:schemeClr val="accent2"/>
                  </a:solidFill>
                </a:rPr>
                <a:t>el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err="1">
                  <a:solidFill>
                    <a:schemeClr val="accent2"/>
                  </a:solidFill>
                </a:rPr>
                <a:t>diseño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Repeat if needed </a:t>
              </a:r>
              <a:r>
                <a:rPr lang="en-US">
                  <a:solidFill>
                    <a:schemeClr val="accent2"/>
                  </a:solidFill>
                </a:rPr>
                <a:t>(</a:t>
              </a:r>
              <a:r>
                <a:rPr lang="en-US" err="1">
                  <a:solidFill>
                    <a:schemeClr val="accent2"/>
                  </a:solidFill>
                </a:rPr>
                <a:t>Repita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err="1">
                  <a:solidFill>
                    <a:schemeClr val="accent2"/>
                  </a:solidFill>
                </a:rPr>
                <a:t>si</a:t>
              </a:r>
              <a:r>
                <a:rPr lang="en-US">
                  <a:solidFill>
                    <a:schemeClr val="accent2"/>
                  </a:solidFill>
                </a:rPr>
                <a:t> es </a:t>
              </a:r>
              <a:r>
                <a:rPr lang="en-US" err="1">
                  <a:solidFill>
                    <a:schemeClr val="accent2"/>
                  </a:solidFill>
                </a:rPr>
                <a:t>necesario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2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Catapults!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sz="3200" dirty="0">
                <a:solidFill>
                  <a:srgbClr val="F16038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Catapultas</a:t>
            </a:r>
            <a:r>
              <a:rPr lang="en-US" dirty="0">
                <a:solidFill>
                  <a:schemeClr val="accent2"/>
                </a:solidFill>
              </a:rPr>
              <a:t>!)</a:t>
            </a:r>
            <a:endParaRPr lang="en-US" dirty="0"/>
          </a:p>
        </p:txBody>
      </p:sp>
      <p:pic>
        <p:nvPicPr>
          <p:cNvPr id="3" name="Online Media 2" title="6th Grade Punkin Chunkin 2019">
            <a:hlinkClick r:id="" action="ppaction://media"/>
            <a:extLst>
              <a:ext uri="{FF2B5EF4-FFF2-40B4-BE49-F238E27FC236}">
                <a16:creationId xmlns:a16="http://schemas.microsoft.com/office/drawing/2014/main" id="{F9A4B633-B86A-0C3E-7999-817CC3006A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5704" y="1631397"/>
            <a:ext cx="7935844" cy="44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16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1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657B-B2B1-9B7C-79BB-BB7C88D8B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4205" y="2060286"/>
            <a:ext cx="6277028" cy="3530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4212E-8335-B0C6-9EDF-3073B84781B2}"/>
              </a:ext>
            </a:extLst>
          </p:cNvPr>
          <p:cNvSpPr txBox="1"/>
          <p:nvPr/>
        </p:nvSpPr>
        <p:spPr>
          <a:xfrm>
            <a:off x="224205" y="558653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mynextmove.org/profile/summary/17-2141.0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72E94-ED85-D088-32E9-DD7BCBBBF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7314" y="2064461"/>
            <a:ext cx="5284684" cy="3526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F48FF7-9340-5CBC-9679-EADEFE44FFC6}"/>
              </a:ext>
            </a:extLst>
          </p:cNvPr>
          <p:cNvSpPr txBox="1"/>
          <p:nvPr/>
        </p:nvSpPr>
        <p:spPr>
          <a:xfrm>
            <a:off x="6617314" y="5586535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flickr.com/photos/uclnews/24641055516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5690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717AC4-869A-DEF2-BEDF-120FA94F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6209" y="2055296"/>
            <a:ext cx="5130599" cy="3420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6277D-8515-F6E6-48ED-43E28426C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7917" y="2055295"/>
            <a:ext cx="6546217" cy="34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D761C-34C8-3EC4-2E0E-0313F0DF0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2571" y="1764407"/>
            <a:ext cx="7665980" cy="4312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67227-B518-7A26-2938-0C7FDD53F49A}"/>
              </a:ext>
            </a:extLst>
          </p:cNvPr>
          <p:cNvSpPr txBox="1"/>
          <p:nvPr/>
        </p:nvSpPr>
        <p:spPr>
          <a:xfrm>
            <a:off x="4468968" y="6942610"/>
            <a:ext cx="7723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mynextmove.org/profile/summary/17-2131.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22118-E0CD-36DB-9E0E-04E36AB3A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6024" y="2033256"/>
            <a:ext cx="5019348" cy="3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742"/>
          <a:stretch/>
        </p:blipFill>
        <p:spPr bwMode="auto">
          <a:xfrm>
            <a:off x="6449595" y="1497723"/>
            <a:ext cx="5489486" cy="4776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44A92-9F8C-4496-8F27-237427E1FCE8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  <a:p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5246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9" ma:contentTypeDescription="Create a new document." ma:contentTypeScope="" ma:versionID="602848bb18cb69d144cd9119267bb3b2">
  <xsd:schema xmlns:xsd="http://www.w3.org/2001/XMLSchema" xmlns:xs="http://www.w3.org/2001/XMLSchema" xmlns:p="http://schemas.microsoft.com/office/2006/metadata/properties" xmlns:ns2="33e0dbe9-2ee3-4e40-8d2a-c14405aa398e" xmlns:ns3="5aa991ed-cfdb-45f0-90fe-74f6c83d7f1e" targetNamespace="http://schemas.microsoft.com/office/2006/metadata/properties" ma:root="true" ma:fieldsID="c77c886bde57da0d1c05bf746eb98b5e" ns2:_="" ns3:_="">
    <xsd:import namespace="33e0dbe9-2ee3-4e40-8d2a-c14405aa398e"/>
    <xsd:import namespace="5aa991ed-cfdb-45f0-90fe-74f6c83d7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91ed-cfdb-45f0-90fe-74f6c83d7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6CEFF0-CE4C-46D4-A971-89A1C8D19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26B5C-142A-472C-9C14-BFB6B4A6F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dbe9-2ee3-4e40-8d2a-c14405aa398e"/>
    <ds:schemaRef ds:uri="5aa991ed-cfdb-45f0-90fe-74f6c83d7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77B52A-B893-41F9-AE48-5F2C37AD7C84}">
  <ds:schemaRefs>
    <ds:schemaRef ds:uri="http://purl.org/dc/terms/"/>
    <ds:schemaRef ds:uri="5aa991ed-cfdb-45f0-90fe-74f6c83d7f1e"/>
    <ds:schemaRef ds:uri="http://schemas.microsoft.com/office/2006/documentManagement/types"/>
    <ds:schemaRef ds:uri="33e0dbe9-2ee3-4e40-8d2a-c14405aa398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9004</TotalTime>
  <Words>3857</Words>
  <Application>Microsoft Macintosh PowerPoint</Application>
  <PresentationFormat>Widescreen</PresentationFormat>
  <Paragraphs>604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Wingdings</vt:lpstr>
      <vt:lpstr>Office Theme</vt:lpstr>
      <vt:lpstr>Care Package Launch</vt:lpstr>
      <vt:lpstr>Lever (Palanca)</vt:lpstr>
      <vt:lpstr>Catapults! (¡Catapultas!)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Criteria: (Desired Outcomes) (Criterios: (Resultados Deseados))</vt:lpstr>
      <vt:lpstr>Constraints: (Limitations)</vt:lpstr>
      <vt:lpstr>Restricciones: (Limitaciones)</vt:lpstr>
      <vt:lpstr>Explore Materials (Explorar Materiales) Grade 2</vt:lpstr>
      <vt:lpstr>Explore Materials (Explorar Materiales) Grades 3, 5, and 7</vt:lpstr>
      <vt:lpstr>Brainstorm (Idea Genial)</vt:lpstr>
      <vt:lpstr>Gather Materials (Reunir Materiales)</vt:lpstr>
      <vt:lpstr>Team Member Responsibilities (Responsabilidades de los Miembros del Equipo)</vt:lpstr>
      <vt:lpstr>Design Your Catapult!  (¡Diseña Tu Catapulta!)</vt:lpstr>
      <vt:lpstr>Criteria: (Desired Outcomes) (Criterios: (Resultados Deseados))</vt:lpstr>
      <vt:lpstr>Scorecard (Grade 2)</vt:lpstr>
      <vt:lpstr>PowerPoint Presentation</vt:lpstr>
      <vt:lpstr>Scorecard (Grade 3)</vt:lpstr>
      <vt:lpstr>PowerPoint Presentation</vt:lpstr>
      <vt:lpstr>Scorecard (Grades 5, 7)</vt:lpstr>
      <vt:lpstr>PowerPoint Presentation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creator>James Hong</dc:creator>
  <cp:lastModifiedBy>Kristin Diamantides</cp:lastModifiedBy>
  <cp:revision>277</cp:revision>
  <dcterms:created xsi:type="dcterms:W3CDTF">2020-06-19T17:22:04Z</dcterms:created>
  <dcterms:modified xsi:type="dcterms:W3CDTF">2023-10-12T19:55:40Z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