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2" r:id="rId2"/>
  </p:sldMasterIdLst>
  <p:notesMasterIdLst>
    <p:notesMasterId r:id="rId26"/>
  </p:notesMasterIdLst>
  <p:sldIdLst>
    <p:sldId id="336" r:id="rId3"/>
    <p:sldId id="287" r:id="rId4"/>
    <p:sldId id="332" r:id="rId5"/>
    <p:sldId id="333" r:id="rId6"/>
    <p:sldId id="288" r:id="rId7"/>
    <p:sldId id="289" r:id="rId8"/>
    <p:sldId id="290" r:id="rId9"/>
    <p:sldId id="274" r:id="rId10"/>
    <p:sldId id="331" r:id="rId11"/>
    <p:sldId id="259" r:id="rId12"/>
    <p:sldId id="334" r:id="rId13"/>
    <p:sldId id="265" r:id="rId14"/>
    <p:sldId id="266" r:id="rId15"/>
    <p:sldId id="283" r:id="rId16"/>
    <p:sldId id="260" r:id="rId17"/>
    <p:sldId id="264" r:id="rId18"/>
    <p:sldId id="267" r:id="rId19"/>
    <p:sldId id="279" r:id="rId20"/>
    <p:sldId id="261" r:id="rId21"/>
    <p:sldId id="337" r:id="rId22"/>
    <p:sldId id="268" r:id="rId23"/>
    <p:sldId id="291" r:id="rId24"/>
    <p:sldId id="2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1CF463-C14E-AE68-C865-974A43A297F8}" name="Andujar, Guiomar" initials="AG" userId="S::Guiomar.Andujar@tea.texas.gov::3075a10c-a3b4-4aa7-9dcd-f25b125cb4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16038"/>
    <a:srgbClr val="0D6CB9"/>
    <a:srgbClr val="7041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83828" autoAdjust="0"/>
  </p:normalViewPr>
  <p:slideViewPr>
    <p:cSldViewPr snapToGrid="0">
      <p:cViewPr varScale="1">
        <p:scale>
          <a:sx n="129" d="100"/>
          <a:sy n="129" d="100"/>
        </p:scale>
        <p:origin x="1016"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D9147-570D-0545-801C-35BD822A2644}" type="datetimeFigureOut">
              <a:rPr lang="en-US" smtClean="0"/>
              <a:t>12/2/23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2809B-D9A2-224C-ACAC-04F8EEAEA376}" type="slidenum">
              <a:rPr lang="en-US" smtClean="0"/>
              <a:t>‹#›</a:t>
            </a:fld>
            <a:endParaRPr lang="en-US"/>
          </a:p>
        </p:txBody>
      </p:sp>
    </p:spTree>
    <p:extLst>
      <p:ext uri="{BB962C8B-B14F-4D97-AF65-F5344CB8AC3E}">
        <p14:creationId xmlns:p14="http://schemas.microsoft.com/office/powerpoint/2010/main" val="336366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a:t>
            </a:fld>
            <a:endParaRPr lang="en-US"/>
          </a:p>
        </p:txBody>
      </p:sp>
    </p:spTree>
    <p:extLst>
      <p:ext uri="{BB962C8B-B14F-4D97-AF65-F5344CB8AC3E}">
        <p14:creationId xmlns:p14="http://schemas.microsoft.com/office/powerpoint/2010/main" val="1532555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10</a:t>
            </a:fld>
            <a:endParaRPr lang="en-US"/>
          </a:p>
        </p:txBody>
      </p:sp>
    </p:spTree>
    <p:extLst>
      <p:ext uri="{BB962C8B-B14F-4D97-AF65-F5344CB8AC3E}">
        <p14:creationId xmlns:p14="http://schemas.microsoft.com/office/powerpoint/2010/main" val="3448292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11</a:t>
            </a:fld>
            <a:endParaRPr lang="en-US"/>
          </a:p>
        </p:txBody>
      </p:sp>
    </p:spTree>
    <p:extLst>
      <p:ext uri="{BB962C8B-B14F-4D97-AF65-F5344CB8AC3E}">
        <p14:creationId xmlns:p14="http://schemas.microsoft.com/office/powerpoint/2010/main" val="272946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12</a:t>
            </a:fld>
            <a:endParaRPr lang="en-US"/>
          </a:p>
        </p:txBody>
      </p:sp>
    </p:spTree>
    <p:extLst>
      <p:ext uri="{BB962C8B-B14F-4D97-AF65-F5344CB8AC3E}">
        <p14:creationId xmlns:p14="http://schemas.microsoft.com/office/powerpoint/2010/main" val="3550768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13</a:t>
            </a:fld>
            <a:endParaRPr lang="en-US"/>
          </a:p>
        </p:txBody>
      </p:sp>
    </p:spTree>
    <p:extLst>
      <p:ext uri="{BB962C8B-B14F-4D97-AF65-F5344CB8AC3E}">
        <p14:creationId xmlns:p14="http://schemas.microsoft.com/office/powerpoint/2010/main" val="3516483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14</a:t>
            </a:fld>
            <a:endParaRPr lang="en-US"/>
          </a:p>
        </p:txBody>
      </p:sp>
    </p:spTree>
    <p:extLst>
      <p:ext uri="{BB962C8B-B14F-4D97-AF65-F5344CB8AC3E}">
        <p14:creationId xmlns:p14="http://schemas.microsoft.com/office/powerpoint/2010/main" val="231415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15</a:t>
            </a:fld>
            <a:endParaRPr lang="en-US"/>
          </a:p>
        </p:txBody>
      </p:sp>
    </p:spTree>
    <p:extLst>
      <p:ext uri="{BB962C8B-B14F-4D97-AF65-F5344CB8AC3E}">
        <p14:creationId xmlns:p14="http://schemas.microsoft.com/office/powerpoint/2010/main" val="2199572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16</a:t>
            </a:fld>
            <a:endParaRPr lang="en-US"/>
          </a:p>
        </p:txBody>
      </p:sp>
    </p:spTree>
    <p:extLst>
      <p:ext uri="{BB962C8B-B14F-4D97-AF65-F5344CB8AC3E}">
        <p14:creationId xmlns:p14="http://schemas.microsoft.com/office/powerpoint/2010/main" val="1853838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17</a:t>
            </a:fld>
            <a:endParaRPr lang="en-US"/>
          </a:p>
        </p:txBody>
      </p:sp>
    </p:spTree>
    <p:extLst>
      <p:ext uri="{BB962C8B-B14F-4D97-AF65-F5344CB8AC3E}">
        <p14:creationId xmlns:p14="http://schemas.microsoft.com/office/powerpoint/2010/main" val="2501130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18</a:t>
            </a:fld>
            <a:endParaRPr lang="en-US"/>
          </a:p>
        </p:txBody>
      </p:sp>
    </p:spTree>
    <p:extLst>
      <p:ext uri="{BB962C8B-B14F-4D97-AF65-F5344CB8AC3E}">
        <p14:creationId xmlns:p14="http://schemas.microsoft.com/office/powerpoint/2010/main" val="2908642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19</a:t>
            </a:fld>
            <a:endParaRPr lang="en-US"/>
          </a:p>
        </p:txBody>
      </p:sp>
    </p:spTree>
    <p:extLst>
      <p:ext uri="{BB962C8B-B14F-4D97-AF65-F5344CB8AC3E}">
        <p14:creationId xmlns:p14="http://schemas.microsoft.com/office/powerpoint/2010/main" val="395762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683743F7-5FEE-5149-BDA4-2CF8DCBF6FF2}" type="slidenum">
              <a:rPr lang="en-US" smtClean="0"/>
              <a:t>2</a:t>
            </a:fld>
            <a:endParaRPr lang="en-US"/>
          </a:p>
        </p:txBody>
      </p:sp>
    </p:spTree>
    <p:extLst>
      <p:ext uri="{BB962C8B-B14F-4D97-AF65-F5344CB8AC3E}">
        <p14:creationId xmlns:p14="http://schemas.microsoft.com/office/powerpoint/2010/main" val="320770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20</a:t>
            </a:fld>
            <a:endParaRPr lang="en-US"/>
          </a:p>
        </p:txBody>
      </p:sp>
    </p:spTree>
    <p:extLst>
      <p:ext uri="{BB962C8B-B14F-4D97-AF65-F5344CB8AC3E}">
        <p14:creationId xmlns:p14="http://schemas.microsoft.com/office/powerpoint/2010/main" val="1852186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21</a:t>
            </a:fld>
            <a:endParaRPr lang="en-US"/>
          </a:p>
        </p:txBody>
      </p:sp>
    </p:spTree>
    <p:extLst>
      <p:ext uri="{BB962C8B-B14F-4D97-AF65-F5344CB8AC3E}">
        <p14:creationId xmlns:p14="http://schemas.microsoft.com/office/powerpoint/2010/main" val="1527629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22</a:t>
            </a:fld>
            <a:endParaRPr lang="en-US"/>
          </a:p>
        </p:txBody>
      </p:sp>
    </p:spTree>
    <p:extLst>
      <p:ext uri="{BB962C8B-B14F-4D97-AF65-F5344CB8AC3E}">
        <p14:creationId xmlns:p14="http://schemas.microsoft.com/office/powerpoint/2010/main" val="1654486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23</a:t>
            </a:fld>
            <a:endParaRPr lang="en-US"/>
          </a:p>
        </p:txBody>
      </p:sp>
    </p:spTree>
    <p:extLst>
      <p:ext uri="{BB962C8B-B14F-4D97-AF65-F5344CB8AC3E}">
        <p14:creationId xmlns:p14="http://schemas.microsoft.com/office/powerpoint/2010/main" val="194652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3</a:t>
            </a:fld>
            <a:endParaRPr lang="en-US"/>
          </a:p>
        </p:txBody>
      </p:sp>
    </p:spTree>
    <p:extLst>
      <p:ext uri="{BB962C8B-B14F-4D97-AF65-F5344CB8AC3E}">
        <p14:creationId xmlns:p14="http://schemas.microsoft.com/office/powerpoint/2010/main" val="416729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4</a:t>
            </a:fld>
            <a:endParaRPr lang="en-US"/>
          </a:p>
        </p:txBody>
      </p:sp>
    </p:spTree>
    <p:extLst>
      <p:ext uri="{BB962C8B-B14F-4D97-AF65-F5344CB8AC3E}">
        <p14:creationId xmlns:p14="http://schemas.microsoft.com/office/powerpoint/2010/main" val="246666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5</a:t>
            </a:fld>
            <a:endParaRPr lang="en-US"/>
          </a:p>
        </p:txBody>
      </p:sp>
    </p:spTree>
    <p:extLst>
      <p:ext uri="{BB962C8B-B14F-4D97-AF65-F5344CB8AC3E}">
        <p14:creationId xmlns:p14="http://schemas.microsoft.com/office/powerpoint/2010/main" val="1533782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6</a:t>
            </a:fld>
            <a:endParaRPr lang="en-US"/>
          </a:p>
        </p:txBody>
      </p:sp>
    </p:spTree>
    <p:extLst>
      <p:ext uri="{BB962C8B-B14F-4D97-AF65-F5344CB8AC3E}">
        <p14:creationId xmlns:p14="http://schemas.microsoft.com/office/powerpoint/2010/main" val="67505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7</a:t>
            </a:fld>
            <a:endParaRPr lang="en-US"/>
          </a:p>
        </p:txBody>
      </p:sp>
    </p:spTree>
    <p:extLst>
      <p:ext uri="{BB962C8B-B14F-4D97-AF65-F5344CB8AC3E}">
        <p14:creationId xmlns:p14="http://schemas.microsoft.com/office/powerpoint/2010/main" val="1958401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8</a:t>
            </a:fld>
            <a:endParaRPr lang="en-US"/>
          </a:p>
        </p:txBody>
      </p:sp>
    </p:spTree>
    <p:extLst>
      <p:ext uri="{BB962C8B-B14F-4D97-AF65-F5344CB8AC3E}">
        <p14:creationId xmlns:p14="http://schemas.microsoft.com/office/powerpoint/2010/main" val="249698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9</a:t>
            </a:fld>
            <a:endParaRPr lang="en-US"/>
          </a:p>
        </p:txBody>
      </p:sp>
    </p:spTree>
    <p:extLst>
      <p:ext uri="{BB962C8B-B14F-4D97-AF65-F5344CB8AC3E}">
        <p14:creationId xmlns:p14="http://schemas.microsoft.com/office/powerpoint/2010/main" val="1122286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medium.com/@LeafGiver/semaine-dinnovation-le-biomim%C3%A9tisme-1-8cee57e6393"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reativecommons.org/licenses/by/3.0/"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medium.com/@LeafGiver/semaine-dinnovation-le-biomim%C3%A9tisme-1-8cee57e6393" TargetMode="Externa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reativecommons.org/licenses/by/3.0/"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7B008F-A2B3-4B28-BD96-9C03A1A299B2}"/>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122627"/>
            <a:ext cx="12192000" cy="4785211"/>
          </a:xfrm>
          <a:prstGeom prst="rect">
            <a:avLst/>
          </a:prstGeom>
        </p:spPr>
      </p:pic>
      <p:sp>
        <p:nvSpPr>
          <p:cNvPr id="5" name="TextBox 4">
            <a:extLst>
              <a:ext uri="{FF2B5EF4-FFF2-40B4-BE49-F238E27FC236}">
                <a16:creationId xmlns:a16="http://schemas.microsoft.com/office/drawing/2014/main" id="{69EE3277-D631-4E49-8D53-2ECBDEE54286}"/>
              </a:ext>
            </a:extLst>
          </p:cNvPr>
          <p:cNvSpPr txBox="1"/>
          <p:nvPr userDrawn="1"/>
        </p:nvSpPr>
        <p:spPr>
          <a:xfrm>
            <a:off x="0" y="5621288"/>
            <a:ext cx="8898329" cy="230832"/>
          </a:xfrm>
          <a:prstGeom prst="rect">
            <a:avLst/>
          </a:prstGeom>
          <a:noFill/>
        </p:spPr>
        <p:txBody>
          <a:bodyPr wrap="square" rtlCol="0">
            <a:spAutoFit/>
          </a:bodyPr>
          <a:lstStyle/>
          <a:p>
            <a:r>
              <a:rPr lang="en-US" sz="900" dirty="0">
                <a:hlinkClick r:id="rId3" tooltip="https://medium.com/@LeafGiver/semaine-dinnovation-le-biomim%C3%A9tisme-1-8cee57e6393"/>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45" name="Right Triangle 44">
            <a:extLst>
              <a:ext uri="{FF2B5EF4-FFF2-40B4-BE49-F238E27FC236}">
                <a16:creationId xmlns:a16="http://schemas.microsoft.com/office/drawing/2014/main" id="{3F421328-2DEF-BB44-9FFA-59B39A103B9F}"/>
              </a:ext>
            </a:extLst>
          </p:cNvPr>
          <p:cNvSpPr/>
          <p:nvPr userDrawn="1"/>
        </p:nvSpPr>
        <p:spPr>
          <a:xfrm rot="10800000" flipH="1">
            <a:off x="-129465" y="0"/>
            <a:ext cx="7739406" cy="49207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sign&#10;&#10;Description automatically generated">
            <a:extLst>
              <a:ext uri="{FF2B5EF4-FFF2-40B4-BE49-F238E27FC236}">
                <a16:creationId xmlns:a16="http://schemas.microsoft.com/office/drawing/2014/main" id="{4EC39264-3097-5C47-B677-03FF2769AF9A}"/>
              </a:ext>
            </a:extLst>
          </p:cNvPr>
          <p:cNvPicPr>
            <a:picLocks noChangeAspect="1"/>
          </p:cNvPicPr>
          <p:nvPr userDrawn="1"/>
        </p:nvPicPr>
        <p:blipFill>
          <a:blip r:embed="rId5"/>
          <a:stretch>
            <a:fillRect/>
          </a:stretch>
        </p:blipFill>
        <p:spPr>
          <a:xfrm>
            <a:off x="9703759" y="6191216"/>
            <a:ext cx="2235502" cy="459294"/>
          </a:xfrm>
          <a:prstGeom prst="rect">
            <a:avLst/>
          </a:prstGeom>
        </p:spPr>
      </p:pic>
      <p:pic>
        <p:nvPicPr>
          <p:cNvPr id="26" name="Picture 25" descr="A close up of a sign&#10;&#10;Description automatically generated">
            <a:extLst>
              <a:ext uri="{FF2B5EF4-FFF2-40B4-BE49-F238E27FC236}">
                <a16:creationId xmlns:a16="http://schemas.microsoft.com/office/drawing/2014/main" id="{E79FC235-A43F-6549-98B6-2218EC7CD770}"/>
              </a:ext>
            </a:extLst>
          </p:cNvPr>
          <p:cNvPicPr>
            <a:picLocks noChangeAspect="1"/>
          </p:cNvPicPr>
          <p:nvPr userDrawn="1"/>
        </p:nvPicPr>
        <p:blipFill rotWithShape="1">
          <a:blip r:embed="rId6"/>
          <a:srcRect b="7193"/>
          <a:stretch/>
        </p:blipFill>
        <p:spPr>
          <a:xfrm>
            <a:off x="538200" y="987045"/>
            <a:ext cx="1971599" cy="1801539"/>
          </a:xfrm>
          <a:prstGeom prst="rect">
            <a:avLst/>
          </a:prstGeom>
        </p:spPr>
      </p:pic>
      <p:sp>
        <p:nvSpPr>
          <p:cNvPr id="27" name="Title 1">
            <a:extLst>
              <a:ext uri="{FF2B5EF4-FFF2-40B4-BE49-F238E27FC236}">
                <a16:creationId xmlns:a16="http://schemas.microsoft.com/office/drawing/2014/main" id="{BA315B04-B4BC-134E-BA6F-EE5445D62ADD}"/>
              </a:ext>
            </a:extLst>
          </p:cNvPr>
          <p:cNvSpPr>
            <a:spLocks noGrp="1"/>
          </p:cNvSpPr>
          <p:nvPr>
            <p:ph type="ctrTitle"/>
          </p:nvPr>
        </p:nvSpPr>
        <p:spPr>
          <a:xfrm>
            <a:off x="538200" y="4414731"/>
            <a:ext cx="9144000" cy="738598"/>
          </a:xfrm>
        </p:spPr>
        <p:txBody>
          <a:bodyPr anchor="b">
            <a:normAutofit/>
          </a:bodyPr>
          <a:lstStyle>
            <a:lvl1pPr algn="l">
              <a:defRPr sz="3600" b="1" i="1">
                <a:solidFill>
                  <a:schemeClr val="bg1"/>
                </a:solidFill>
                <a:latin typeface="Arial" panose="020B0604020202020204" pitchFamily="34" charset="0"/>
                <a:cs typeface="Arial" panose="020B0604020202020204" pitchFamily="34" charset="0"/>
              </a:defRPr>
            </a:lvl1pPr>
          </a:lstStyle>
          <a:p>
            <a:endParaRPr lang="en-US" dirty="0"/>
          </a:p>
        </p:txBody>
      </p:sp>
      <p:sp>
        <p:nvSpPr>
          <p:cNvPr id="42" name="Freeform 41">
            <a:extLst>
              <a:ext uri="{FF2B5EF4-FFF2-40B4-BE49-F238E27FC236}">
                <a16:creationId xmlns:a16="http://schemas.microsoft.com/office/drawing/2014/main" id="{9B276375-768F-8545-8F3F-1AA234DFE787}"/>
              </a:ext>
            </a:extLst>
          </p:cNvPr>
          <p:cNvSpPr/>
          <p:nvPr userDrawn="1"/>
        </p:nvSpPr>
        <p:spPr>
          <a:xfrm>
            <a:off x="9034333" y="97488"/>
            <a:ext cx="12343601" cy="5952039"/>
          </a:xfrm>
          <a:custGeom>
            <a:avLst/>
            <a:gdLst>
              <a:gd name="connsiteX0" fmla="*/ 6029776 w 12343601"/>
              <a:gd name="connsiteY0" fmla="*/ 0 h 5952039"/>
              <a:gd name="connsiteX1" fmla="*/ 12343601 w 12343601"/>
              <a:gd name="connsiteY1" fmla="*/ 0 h 5952039"/>
              <a:gd name="connsiteX2" fmla="*/ 12343601 w 12343601"/>
              <a:gd name="connsiteY2" fmla="*/ 5952039 h 5952039"/>
              <a:gd name="connsiteX3" fmla="*/ 0 w 12343601"/>
              <a:gd name="connsiteY3" fmla="*/ 5952039 h 5952039"/>
              <a:gd name="connsiteX4" fmla="*/ 6029776 w 12343601"/>
              <a:gd name="connsiteY4" fmla="*/ 0 h 59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3601" h="5952039">
                <a:moveTo>
                  <a:pt x="6029776" y="0"/>
                </a:moveTo>
                <a:lnTo>
                  <a:pt x="12343601" y="0"/>
                </a:lnTo>
                <a:lnTo>
                  <a:pt x="12343601" y="5952039"/>
                </a:lnTo>
                <a:lnTo>
                  <a:pt x="0" y="5952039"/>
                </a:lnTo>
                <a:lnTo>
                  <a:pt x="60297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solidFill>
            </a:endParaRPr>
          </a:p>
        </p:txBody>
      </p:sp>
    </p:spTree>
    <p:extLst>
      <p:ext uri="{BB962C8B-B14F-4D97-AF65-F5344CB8AC3E}">
        <p14:creationId xmlns:p14="http://schemas.microsoft.com/office/powerpoint/2010/main" val="351605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46E869-0674-09F2-A66C-9D3511245D4A}"/>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19905" y="-111118"/>
            <a:ext cx="15164900" cy="5952038"/>
          </a:xfrm>
          <a:prstGeom prst="rect">
            <a:avLst/>
          </a:prstGeom>
        </p:spPr>
      </p:pic>
      <p:sp>
        <p:nvSpPr>
          <p:cNvPr id="4" name="TextBox 3">
            <a:extLst>
              <a:ext uri="{FF2B5EF4-FFF2-40B4-BE49-F238E27FC236}">
                <a16:creationId xmlns:a16="http://schemas.microsoft.com/office/drawing/2014/main" id="{4C082E27-59ED-BC7D-1C76-64662D8D5022}"/>
              </a:ext>
            </a:extLst>
          </p:cNvPr>
          <p:cNvSpPr txBox="1"/>
          <p:nvPr userDrawn="1"/>
        </p:nvSpPr>
        <p:spPr>
          <a:xfrm>
            <a:off x="-2619905" y="5498083"/>
            <a:ext cx="9290755" cy="230832"/>
          </a:xfrm>
          <a:prstGeom prst="rect">
            <a:avLst/>
          </a:prstGeom>
          <a:noFill/>
        </p:spPr>
        <p:txBody>
          <a:bodyPr wrap="square" rtlCol="0">
            <a:spAutoFit/>
          </a:bodyPr>
          <a:lstStyle/>
          <a:p>
            <a:r>
              <a:rPr lang="en-US" sz="900" dirty="0">
                <a:hlinkClick r:id="rId3" tooltip="https://medium.com/@LeafGiver/semaine-dinnovation-le-biomim%C3%A9tisme-1-8cee57e6393"/>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45" name="Right Triangle 44">
            <a:extLst>
              <a:ext uri="{FF2B5EF4-FFF2-40B4-BE49-F238E27FC236}">
                <a16:creationId xmlns:a16="http://schemas.microsoft.com/office/drawing/2014/main" id="{3F421328-2DEF-BB44-9FFA-59B39A103B9F}"/>
              </a:ext>
            </a:extLst>
          </p:cNvPr>
          <p:cNvSpPr/>
          <p:nvPr userDrawn="1"/>
        </p:nvSpPr>
        <p:spPr>
          <a:xfrm rot="10800000" flipH="1">
            <a:off x="-129465" y="0"/>
            <a:ext cx="7739406" cy="49207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sign&#10;&#10;Description automatically generated">
            <a:extLst>
              <a:ext uri="{FF2B5EF4-FFF2-40B4-BE49-F238E27FC236}">
                <a16:creationId xmlns:a16="http://schemas.microsoft.com/office/drawing/2014/main" id="{4EC39264-3097-5C47-B677-03FF2769AF9A}"/>
              </a:ext>
            </a:extLst>
          </p:cNvPr>
          <p:cNvPicPr>
            <a:picLocks noChangeAspect="1"/>
          </p:cNvPicPr>
          <p:nvPr userDrawn="1"/>
        </p:nvPicPr>
        <p:blipFill>
          <a:blip r:embed="rId5"/>
          <a:stretch>
            <a:fillRect/>
          </a:stretch>
        </p:blipFill>
        <p:spPr>
          <a:xfrm>
            <a:off x="9703759" y="6191216"/>
            <a:ext cx="2235502" cy="459294"/>
          </a:xfrm>
          <a:prstGeom prst="rect">
            <a:avLst/>
          </a:prstGeom>
        </p:spPr>
      </p:pic>
      <p:pic>
        <p:nvPicPr>
          <p:cNvPr id="26" name="Picture 25" descr="A close up of a sign&#10;&#10;Description automatically generated">
            <a:extLst>
              <a:ext uri="{FF2B5EF4-FFF2-40B4-BE49-F238E27FC236}">
                <a16:creationId xmlns:a16="http://schemas.microsoft.com/office/drawing/2014/main" id="{E79FC235-A43F-6549-98B6-2218EC7CD770}"/>
              </a:ext>
            </a:extLst>
          </p:cNvPr>
          <p:cNvPicPr>
            <a:picLocks noChangeAspect="1"/>
          </p:cNvPicPr>
          <p:nvPr userDrawn="1"/>
        </p:nvPicPr>
        <p:blipFill rotWithShape="1">
          <a:blip r:embed="rId6"/>
          <a:srcRect b="7193"/>
          <a:stretch/>
        </p:blipFill>
        <p:spPr>
          <a:xfrm>
            <a:off x="538200" y="987045"/>
            <a:ext cx="1971599" cy="1801539"/>
          </a:xfrm>
          <a:prstGeom prst="rect">
            <a:avLst/>
          </a:prstGeom>
        </p:spPr>
      </p:pic>
      <p:sp>
        <p:nvSpPr>
          <p:cNvPr id="27" name="Title 1">
            <a:extLst>
              <a:ext uri="{FF2B5EF4-FFF2-40B4-BE49-F238E27FC236}">
                <a16:creationId xmlns:a16="http://schemas.microsoft.com/office/drawing/2014/main" id="{BA315B04-B4BC-134E-BA6F-EE5445D62ADD}"/>
              </a:ext>
            </a:extLst>
          </p:cNvPr>
          <p:cNvSpPr>
            <a:spLocks noGrp="1"/>
          </p:cNvSpPr>
          <p:nvPr>
            <p:ph type="ctrTitle" hasCustomPrompt="1"/>
          </p:nvPr>
        </p:nvSpPr>
        <p:spPr>
          <a:xfrm>
            <a:off x="155427" y="6051564"/>
            <a:ext cx="9144000" cy="738598"/>
          </a:xfrm>
        </p:spPr>
        <p:txBody>
          <a:bodyPr anchor="b">
            <a:normAutofit/>
          </a:bodyPr>
          <a:lstStyle>
            <a:lvl1pPr algn="l">
              <a:defRPr sz="3600" b="1" i="1">
                <a:solidFill>
                  <a:schemeClr val="bg2">
                    <a:lumMod val="10000"/>
                  </a:schemeClr>
                </a:solidFill>
                <a:latin typeface="Arial" panose="020B0604020202020204" pitchFamily="34" charset="0"/>
                <a:cs typeface="Arial" panose="020B0604020202020204" pitchFamily="34" charset="0"/>
              </a:defRPr>
            </a:lvl1pPr>
          </a:lstStyle>
          <a:p>
            <a:r>
              <a:rPr lang="en-US" dirty="0"/>
              <a:t>Biomimicry</a:t>
            </a:r>
          </a:p>
        </p:txBody>
      </p:sp>
      <p:sp>
        <p:nvSpPr>
          <p:cNvPr id="42" name="Freeform 41">
            <a:extLst>
              <a:ext uri="{FF2B5EF4-FFF2-40B4-BE49-F238E27FC236}">
                <a16:creationId xmlns:a16="http://schemas.microsoft.com/office/drawing/2014/main" id="{9B276375-768F-8545-8F3F-1AA234DFE787}"/>
              </a:ext>
            </a:extLst>
          </p:cNvPr>
          <p:cNvSpPr/>
          <p:nvPr userDrawn="1"/>
        </p:nvSpPr>
        <p:spPr>
          <a:xfrm>
            <a:off x="9220600" y="-99919"/>
            <a:ext cx="12343601" cy="5952039"/>
          </a:xfrm>
          <a:custGeom>
            <a:avLst/>
            <a:gdLst>
              <a:gd name="connsiteX0" fmla="*/ 6029776 w 12343601"/>
              <a:gd name="connsiteY0" fmla="*/ 0 h 5952039"/>
              <a:gd name="connsiteX1" fmla="*/ 12343601 w 12343601"/>
              <a:gd name="connsiteY1" fmla="*/ 0 h 5952039"/>
              <a:gd name="connsiteX2" fmla="*/ 12343601 w 12343601"/>
              <a:gd name="connsiteY2" fmla="*/ 5952039 h 5952039"/>
              <a:gd name="connsiteX3" fmla="*/ 0 w 12343601"/>
              <a:gd name="connsiteY3" fmla="*/ 5952039 h 5952039"/>
              <a:gd name="connsiteX4" fmla="*/ 6029776 w 12343601"/>
              <a:gd name="connsiteY4" fmla="*/ 0 h 59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3601" h="5952039">
                <a:moveTo>
                  <a:pt x="6029776" y="0"/>
                </a:moveTo>
                <a:lnTo>
                  <a:pt x="12343601" y="0"/>
                </a:lnTo>
                <a:lnTo>
                  <a:pt x="12343601" y="5952039"/>
                </a:lnTo>
                <a:lnTo>
                  <a:pt x="0" y="5952039"/>
                </a:lnTo>
                <a:lnTo>
                  <a:pt x="60297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solidFill>
            </a:endParaRPr>
          </a:p>
        </p:txBody>
      </p:sp>
    </p:spTree>
    <p:extLst>
      <p:ext uri="{BB962C8B-B14F-4D97-AF65-F5344CB8AC3E}">
        <p14:creationId xmlns:p14="http://schemas.microsoft.com/office/powerpoint/2010/main" val="302513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Intro Slides</a:t>
            </a:r>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3300723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gineering Design Process 2+ Overview">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4689" y="292035"/>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Header 1</a:t>
            </a:r>
            <a:br>
              <a:rPr lang="en-US" dirty="0"/>
            </a:br>
            <a:r>
              <a:rPr lang="en-US" dirty="0" err="1"/>
              <a:t>spanish</a:t>
            </a:r>
            <a:endParaRPr lang="en-US" dirty="0"/>
          </a:p>
        </p:txBody>
      </p:sp>
      <p:grpSp>
        <p:nvGrpSpPr>
          <p:cNvPr id="3" name="Group 2">
            <a:extLst>
              <a:ext uri="{FF2B5EF4-FFF2-40B4-BE49-F238E27FC236}">
                <a16:creationId xmlns:a16="http://schemas.microsoft.com/office/drawing/2014/main" id="{21ED08E2-78E8-7885-06B8-3E6E2FB6F680}"/>
              </a:ext>
            </a:extLst>
          </p:cNvPr>
          <p:cNvGrpSpPr>
            <a:grpSpLocks noChangeAspect="1"/>
          </p:cNvGrpSpPr>
          <p:nvPr userDrawn="1"/>
        </p:nvGrpSpPr>
        <p:grpSpPr>
          <a:xfrm>
            <a:off x="2936857" y="1579418"/>
            <a:ext cx="6318285" cy="5278582"/>
            <a:chOff x="3124200" y="1329914"/>
            <a:chExt cx="5851848" cy="4888899"/>
          </a:xfrm>
        </p:grpSpPr>
        <p:sp>
          <p:nvSpPr>
            <p:cNvPr id="4" name="Freeform: Shape 2">
              <a:extLst>
                <a:ext uri="{FF2B5EF4-FFF2-40B4-BE49-F238E27FC236}">
                  <a16:creationId xmlns:a16="http://schemas.microsoft.com/office/drawing/2014/main" id="{4AABD1A1-417A-B003-FFD3-F6B4563A5309}"/>
                </a:ext>
              </a:extLst>
            </p:cNvPr>
            <p:cNvSpPr/>
            <p:nvPr/>
          </p:nvSpPr>
          <p:spPr>
            <a:xfrm>
              <a:off x="3124200" y="1329914"/>
              <a:ext cx="837826" cy="1196895"/>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9"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Identify (</a:t>
              </a:r>
              <a:r>
                <a:rPr lang="es-ES" sz="1100" b="1" kern="1200" dirty="0">
                  <a:latin typeface="+mj-lt"/>
                </a:rPr>
                <a:t>Identificar)</a:t>
              </a:r>
              <a:endParaRPr lang="en-US" sz="1100" b="1" kern="1200" dirty="0">
                <a:solidFill>
                  <a:sysClr val="window" lastClr="FFFFFF"/>
                </a:solidFill>
                <a:latin typeface="+mj-lt"/>
                <a:ea typeface="+mn-ea"/>
                <a:cs typeface="+mn-cs"/>
              </a:endParaRPr>
            </a:p>
          </p:txBody>
        </p:sp>
        <p:sp>
          <p:nvSpPr>
            <p:cNvPr id="5" name="Freeform: Shape 4">
              <a:extLst>
                <a:ext uri="{FF2B5EF4-FFF2-40B4-BE49-F238E27FC236}">
                  <a16:creationId xmlns:a16="http://schemas.microsoft.com/office/drawing/2014/main" id="{AF064C4F-CC12-A648-11AE-C242C69F4819}"/>
                </a:ext>
              </a:extLst>
            </p:cNvPr>
            <p:cNvSpPr/>
            <p:nvPr/>
          </p:nvSpPr>
          <p:spPr>
            <a:xfrm>
              <a:off x="3962025" y="1330764"/>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0000"/>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Identify the problem </a:t>
              </a:r>
              <a:r>
                <a:rPr lang="en-US" sz="1600" kern="1200" dirty="0">
                  <a:solidFill>
                    <a:srgbClr val="F16038"/>
                  </a:solidFill>
                  <a:latin typeface="+mj-lt"/>
                  <a:ea typeface="+mn-ea"/>
                  <a:cs typeface="Arial" panose="020B0604020202020204" pitchFamily="34" charset="0"/>
                </a:rPr>
                <a:t>(</a:t>
              </a:r>
              <a:r>
                <a:rPr lang="es-ES" sz="1600" kern="1200" dirty="0">
                  <a:solidFill>
                    <a:srgbClr val="F16038"/>
                  </a:solidFill>
                  <a:latin typeface="+mj-lt"/>
                </a:rPr>
                <a:t>Identificar el problema)</a:t>
              </a:r>
              <a:endParaRPr lang="en-US" sz="1600" kern="1200" dirty="0">
                <a:solidFill>
                  <a:srgbClr val="F16038"/>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j-lt"/>
                  <a:ea typeface="+mn-ea"/>
                  <a:cs typeface="Arial" panose="020B0604020202020204" pitchFamily="34" charset="0"/>
                </a:rPr>
                <a:t>Identify the criteria and constraints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Identificar los criterios y las restricciones)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
          <p:nvSpPr>
            <p:cNvPr id="6" name="Freeform: Shape 5">
              <a:extLst>
                <a:ext uri="{FF2B5EF4-FFF2-40B4-BE49-F238E27FC236}">
                  <a16:creationId xmlns:a16="http://schemas.microsoft.com/office/drawing/2014/main" id="{F4DC8A5A-290A-D370-0EB6-B9FBE9103847}"/>
                </a:ext>
              </a:extLst>
            </p:cNvPr>
            <p:cNvSpPr/>
            <p:nvPr/>
          </p:nvSpPr>
          <p:spPr>
            <a:xfrm>
              <a:off x="3124200" y="2253277"/>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7" name="Freeform: Shape 7">
              <a:extLst>
                <a:ext uri="{FF2B5EF4-FFF2-40B4-BE49-F238E27FC236}">
                  <a16:creationId xmlns:a16="http://schemas.microsoft.com/office/drawing/2014/main" id="{1C24C116-22D4-A376-FE49-2C4AE6FA9FA8}"/>
                </a:ext>
              </a:extLst>
            </p:cNvPr>
            <p:cNvSpPr/>
            <p:nvPr/>
          </p:nvSpPr>
          <p:spPr>
            <a:xfrm>
              <a:off x="3962025" y="2253273"/>
              <a:ext cx="5014023" cy="777990"/>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sp>
          <p:nvSpPr>
            <p:cNvPr id="10" name="Freeform: Shape 8">
              <a:extLst>
                <a:ext uri="{FF2B5EF4-FFF2-40B4-BE49-F238E27FC236}">
                  <a16:creationId xmlns:a16="http://schemas.microsoft.com/office/drawing/2014/main" id="{55CC3741-EABE-38F0-74F7-F71487AFEBD3}"/>
                </a:ext>
              </a:extLst>
            </p:cNvPr>
            <p:cNvSpPr/>
            <p:nvPr/>
          </p:nvSpPr>
          <p:spPr>
            <a:xfrm>
              <a:off x="3124200" y="3176902"/>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Plan</a:t>
              </a:r>
            </a:p>
          </p:txBody>
        </p:sp>
        <p:sp>
          <p:nvSpPr>
            <p:cNvPr id="11" name="Freeform: Shape 9">
              <a:extLst>
                <a:ext uri="{FF2B5EF4-FFF2-40B4-BE49-F238E27FC236}">
                  <a16:creationId xmlns:a16="http://schemas.microsoft.com/office/drawing/2014/main" id="{F4323C40-1EB2-B6F5-3AE5-C177993BC615}"/>
                </a:ext>
              </a:extLst>
            </p:cNvPr>
            <p:cNvSpPr/>
            <p:nvPr/>
          </p:nvSpPr>
          <p:spPr>
            <a:xfrm>
              <a:off x="3962026" y="3175785"/>
              <a:ext cx="5014022" cy="780215"/>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Create a plan individually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Crear</a:t>
              </a:r>
              <a:r>
                <a:rPr lang="en-US" sz="1400" kern="1200" dirty="0">
                  <a:solidFill>
                    <a:schemeClr val="accent2"/>
                  </a:solidFill>
                  <a:latin typeface="Arial" panose="020B0604020202020204" pitchFamily="34" charset="0"/>
                  <a:ea typeface="+mn-ea"/>
                  <a:cs typeface="Arial" panose="020B0604020202020204" pitchFamily="34" charset="0"/>
                </a:rPr>
                <a:t> un plan </a:t>
              </a:r>
              <a:r>
                <a:rPr lang="en-US" sz="1400" kern="1200" dirty="0" err="1">
                  <a:solidFill>
                    <a:schemeClr val="accent2"/>
                  </a:solidFill>
                  <a:latin typeface="Arial" panose="020B0604020202020204" pitchFamily="34" charset="0"/>
                  <a:ea typeface="+mn-ea"/>
                  <a:cs typeface="Arial" panose="020B0604020202020204" pitchFamily="34" charset="0"/>
                </a:rPr>
                <a:t>indivudualmente</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Seleccione</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una</a:t>
              </a:r>
              <a:r>
                <a:rPr lang="en-US" sz="1400" kern="1200" dirty="0">
                  <a:solidFill>
                    <a:schemeClr val="accent2"/>
                  </a:solidFill>
                  <a:latin typeface="Arial" panose="020B0604020202020204" pitchFamily="34" charset="0"/>
                  <a:ea typeface="+mn-ea"/>
                  <a:cs typeface="Arial" panose="020B0604020202020204" pitchFamily="34" charset="0"/>
                </a:rPr>
                <a:t> idea de </a:t>
              </a:r>
              <a:r>
                <a:rPr lang="en-US" sz="1400" kern="1200" dirty="0" err="1">
                  <a:solidFill>
                    <a:schemeClr val="accent2"/>
                  </a:solidFill>
                  <a:latin typeface="Arial" panose="020B0604020202020204" pitchFamily="34" charset="0"/>
                  <a:ea typeface="+mn-ea"/>
                  <a:cs typeface="Arial" panose="020B0604020202020204" pitchFamily="34" charset="0"/>
                </a:rPr>
                <a:t>grupo</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Reunir</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materiales</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panose="020F0502020204030204"/>
                <a:ea typeface="+mn-ea"/>
                <a:cs typeface="+mn-cs"/>
              </a:endParaRPr>
            </a:p>
          </p:txBody>
        </p:sp>
        <p:sp>
          <p:nvSpPr>
            <p:cNvPr id="12" name="Freeform: Shape 10">
              <a:extLst>
                <a:ext uri="{FF2B5EF4-FFF2-40B4-BE49-F238E27FC236}">
                  <a16:creationId xmlns:a16="http://schemas.microsoft.com/office/drawing/2014/main" id="{2E06206A-EE9C-3F3D-8401-DAB62CD3AF45}"/>
                </a:ext>
              </a:extLst>
            </p:cNvPr>
            <p:cNvSpPr/>
            <p:nvPr/>
          </p:nvSpPr>
          <p:spPr>
            <a:xfrm>
              <a:off x="3124200" y="4099411"/>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Create (H</a:t>
              </a:r>
              <a:r>
                <a:rPr lang="es-ES" sz="1100" b="1" kern="1200" dirty="0" err="1"/>
                <a:t>acer</a:t>
              </a:r>
              <a:r>
                <a:rPr lang="es-ES" sz="1100" b="1" kern="1200" dirty="0"/>
                <a:t>)</a:t>
              </a:r>
              <a:endParaRPr lang="en-US" sz="1100" b="1" kern="1200" dirty="0"/>
            </a:p>
          </p:txBody>
        </p:sp>
        <p:sp>
          <p:nvSpPr>
            <p:cNvPr id="13" name="Freeform: Shape 11">
              <a:extLst>
                <a:ext uri="{FF2B5EF4-FFF2-40B4-BE49-F238E27FC236}">
                  <a16:creationId xmlns:a16="http://schemas.microsoft.com/office/drawing/2014/main" id="{2294B055-517E-E773-C690-4C690235D55A}"/>
                </a:ext>
              </a:extLst>
            </p:cNvPr>
            <p:cNvSpPr/>
            <p:nvPr/>
          </p:nvSpPr>
          <p:spPr>
            <a:xfrm>
              <a:off x="3962025" y="4098554"/>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Build the product/prototype </a:t>
              </a:r>
              <a:r>
                <a:rPr lang="en-US" sz="1600" kern="1200" dirty="0">
                  <a:solidFill>
                    <a:schemeClr val="accent2"/>
                  </a:solidFill>
                </a:rPr>
                <a:t>(</a:t>
              </a:r>
              <a:r>
                <a:rPr lang="en-US" sz="1600" kern="1200" dirty="0" err="1">
                  <a:solidFill>
                    <a:schemeClr val="accent2"/>
                  </a:solidFill>
                </a:rPr>
                <a:t>Construir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Test the product/prototype </a:t>
              </a:r>
              <a:r>
                <a:rPr lang="en-US" sz="1600" kern="1200" dirty="0">
                  <a:solidFill>
                    <a:schemeClr val="accent2"/>
                  </a:solidFill>
                </a:rPr>
                <a:t>(</a:t>
              </a:r>
              <a:r>
                <a:rPr lang="en-US" sz="1600" kern="1200" dirty="0" err="1">
                  <a:solidFill>
                    <a:schemeClr val="accent2"/>
                  </a:solidFill>
                </a:rPr>
                <a:t>Probar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p:txBody>
        </p:sp>
        <p:sp>
          <p:nvSpPr>
            <p:cNvPr id="14" name="Freeform: Shape 12">
              <a:extLst>
                <a:ext uri="{FF2B5EF4-FFF2-40B4-BE49-F238E27FC236}">
                  <a16:creationId xmlns:a16="http://schemas.microsoft.com/office/drawing/2014/main" id="{B22AB8AB-49D8-E38E-3327-2446E9085C16}"/>
                </a:ext>
              </a:extLst>
            </p:cNvPr>
            <p:cNvSpPr/>
            <p:nvPr/>
          </p:nvSpPr>
          <p:spPr>
            <a:xfrm>
              <a:off x="3124200" y="5021919"/>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Improve (M</a:t>
              </a:r>
              <a:r>
                <a:rPr lang="es-ES" sz="1100" b="1" kern="1200" dirty="0" err="1"/>
                <a:t>ejorar</a:t>
              </a:r>
              <a:r>
                <a:rPr lang="es-ES" sz="1100" b="1" kern="1200" dirty="0"/>
                <a:t>)</a:t>
              </a:r>
              <a:endParaRPr lang="en-US" sz="1100" b="1" kern="1200" dirty="0"/>
            </a:p>
          </p:txBody>
        </p:sp>
        <p:sp>
          <p:nvSpPr>
            <p:cNvPr id="15" name="Freeform: Shape 13">
              <a:extLst>
                <a:ext uri="{FF2B5EF4-FFF2-40B4-BE49-F238E27FC236}">
                  <a16:creationId xmlns:a16="http://schemas.microsoft.com/office/drawing/2014/main" id="{262D44D2-A32B-235A-127F-ACA743287335}"/>
                </a:ext>
              </a:extLst>
            </p:cNvPr>
            <p:cNvSpPr/>
            <p:nvPr/>
          </p:nvSpPr>
          <p:spPr>
            <a:xfrm>
              <a:off x="3962025" y="5021919"/>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150" kern="1200" dirty="0">
                  <a:solidFill>
                    <a:srgbClr val="000000"/>
                  </a:solidFill>
                </a:rPr>
                <a:t>Analyze results from test </a:t>
              </a:r>
              <a:r>
                <a:rPr lang="en-US" sz="1150" kern="1200" dirty="0">
                  <a:solidFill>
                    <a:schemeClr val="accent2"/>
                  </a:solidFill>
                </a:rPr>
                <a:t>(</a:t>
              </a:r>
              <a:r>
                <a:rPr lang="en-US" sz="1150" kern="1200" dirty="0" err="1">
                  <a:solidFill>
                    <a:schemeClr val="accent2"/>
                  </a:solidFill>
                </a:rPr>
                <a:t>Analizar</a:t>
              </a:r>
              <a:r>
                <a:rPr lang="en-US" sz="1150" kern="1200" dirty="0">
                  <a:solidFill>
                    <a:schemeClr val="accent2"/>
                  </a:solidFill>
                </a:rPr>
                <a:t> </a:t>
              </a:r>
              <a:r>
                <a:rPr lang="en-US" sz="1150" kern="1200" dirty="0" err="1">
                  <a:solidFill>
                    <a:schemeClr val="accent2"/>
                  </a:solidFill>
                </a:rPr>
                <a:t>los</a:t>
              </a:r>
              <a:r>
                <a:rPr lang="en-US" sz="1150" kern="1200" dirty="0">
                  <a:solidFill>
                    <a:schemeClr val="accent2"/>
                  </a:solidFill>
                </a:rPr>
                <a:t> </a:t>
              </a:r>
              <a:r>
                <a:rPr lang="en-US" sz="1150" kern="1200" dirty="0" err="1">
                  <a:solidFill>
                    <a:schemeClr val="accent2"/>
                  </a:solidFill>
                </a:rPr>
                <a:t>resultados</a:t>
              </a:r>
              <a:r>
                <a:rPr lang="en-US" sz="1150" kern="1200" dirty="0">
                  <a:solidFill>
                    <a:schemeClr val="accent2"/>
                  </a:solidFill>
                </a:rPr>
                <a:t> de la </a:t>
              </a:r>
              <a:r>
                <a:rPr lang="en-US" sz="1150" kern="1200" dirty="0" err="1">
                  <a:solidFill>
                    <a:schemeClr val="accent2"/>
                  </a:solidFill>
                </a:rPr>
                <a:t>prueba</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Modify process or design to make it better </a:t>
              </a:r>
              <a:r>
                <a:rPr lang="en-US" sz="1150" kern="1200" dirty="0">
                  <a:solidFill>
                    <a:schemeClr val="accent2"/>
                  </a:solidFill>
                </a:rPr>
                <a:t>(</a:t>
              </a:r>
              <a:r>
                <a:rPr lang="en-US" sz="1150" kern="1200" dirty="0" err="1">
                  <a:solidFill>
                    <a:schemeClr val="accent2"/>
                  </a:solidFill>
                </a:rPr>
                <a:t>Modificar</a:t>
              </a:r>
              <a:r>
                <a:rPr lang="en-US" sz="1150" kern="1200" dirty="0">
                  <a:solidFill>
                    <a:schemeClr val="accent2"/>
                  </a:solidFill>
                </a:rPr>
                <a:t>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proceso</a:t>
              </a:r>
              <a:r>
                <a:rPr lang="en-US" sz="1150" kern="1200" dirty="0">
                  <a:solidFill>
                    <a:schemeClr val="accent2"/>
                  </a:solidFill>
                </a:rPr>
                <a:t> o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diseño</a:t>
              </a:r>
              <a:r>
                <a:rPr lang="en-US" sz="1150" kern="1200" dirty="0">
                  <a:solidFill>
                    <a:schemeClr val="accent2"/>
                  </a:solidFill>
                </a:rPr>
                <a:t> para </a:t>
              </a:r>
              <a:r>
                <a:rPr lang="en-US" sz="1150" kern="1200" dirty="0" err="1">
                  <a:solidFill>
                    <a:schemeClr val="accent2"/>
                  </a:solidFill>
                </a:rPr>
                <a:t>hacerlo</a:t>
              </a:r>
              <a:r>
                <a:rPr lang="en-US" sz="1150" kern="1200" dirty="0">
                  <a:solidFill>
                    <a:schemeClr val="accent2"/>
                  </a:solidFill>
                </a:rPr>
                <a:t> </a:t>
              </a:r>
              <a:r>
                <a:rPr lang="en-US" sz="1150" kern="1200" dirty="0" err="1">
                  <a:solidFill>
                    <a:schemeClr val="accent2"/>
                  </a:solidFill>
                </a:rPr>
                <a:t>mejor</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Repeat as many times as needed </a:t>
              </a:r>
              <a:r>
                <a:rPr lang="en-US" sz="1150" kern="1200" dirty="0">
                  <a:solidFill>
                    <a:schemeClr val="accent2"/>
                  </a:solidFill>
                </a:rPr>
                <a:t>(</a:t>
              </a:r>
              <a:r>
                <a:rPr lang="en-US" sz="1150" kern="1200" dirty="0" err="1">
                  <a:solidFill>
                    <a:schemeClr val="accent2"/>
                  </a:solidFill>
                </a:rPr>
                <a:t>Repita</a:t>
              </a:r>
              <a:r>
                <a:rPr lang="en-US" sz="1150" kern="1200" dirty="0">
                  <a:solidFill>
                    <a:schemeClr val="accent2"/>
                  </a:solidFill>
                </a:rPr>
                <a:t> </a:t>
              </a:r>
              <a:r>
                <a:rPr lang="en-US" sz="1150" kern="1200" dirty="0" err="1">
                  <a:solidFill>
                    <a:schemeClr val="accent2"/>
                  </a:solidFill>
                </a:rPr>
                <a:t>tantas</a:t>
              </a:r>
              <a:r>
                <a:rPr lang="en-US" sz="1150" kern="1200" dirty="0">
                  <a:solidFill>
                    <a:schemeClr val="accent2"/>
                  </a:solidFill>
                </a:rPr>
                <a:t> </a:t>
              </a:r>
              <a:r>
                <a:rPr lang="en-US" sz="1150" kern="1200" dirty="0" err="1">
                  <a:solidFill>
                    <a:schemeClr val="accent2"/>
                  </a:solidFill>
                </a:rPr>
                <a:t>veces</a:t>
              </a:r>
              <a:r>
                <a:rPr lang="en-US" sz="1150" kern="1200" dirty="0">
                  <a:solidFill>
                    <a:schemeClr val="accent2"/>
                  </a:solidFill>
                </a:rPr>
                <a:t> </a:t>
              </a:r>
              <a:r>
                <a:rPr lang="en-US" sz="1150" kern="1200" dirty="0" err="1">
                  <a:solidFill>
                    <a:schemeClr val="accent2"/>
                  </a:solidFill>
                </a:rPr>
                <a:t>como</a:t>
              </a:r>
              <a:r>
                <a:rPr lang="en-US" sz="1150" kern="1200" dirty="0">
                  <a:solidFill>
                    <a:schemeClr val="accent2"/>
                  </a:solidFill>
                </a:rPr>
                <a:t> sea </a:t>
              </a:r>
              <a:r>
                <a:rPr lang="en-US" sz="1150" kern="1200" dirty="0" err="1">
                  <a:solidFill>
                    <a:schemeClr val="accent2"/>
                  </a:solidFill>
                </a:rPr>
                <a:t>necesario</a:t>
              </a:r>
              <a:r>
                <a:rPr lang="en-US" sz="1150" kern="1200" dirty="0">
                  <a:solidFill>
                    <a:schemeClr val="accent2"/>
                  </a:solidFill>
                </a:rPr>
                <a:t>)</a:t>
              </a:r>
            </a:p>
          </p:txBody>
        </p:sp>
      </p:grpSp>
    </p:spTree>
    <p:extLst>
      <p:ext uri="{BB962C8B-B14F-4D97-AF65-F5344CB8AC3E}">
        <p14:creationId xmlns:p14="http://schemas.microsoft.com/office/powerpoint/2010/main" val="2343466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dentify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293910"/>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Identify</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6" name="Freeform: Shape 2">
            <a:extLst>
              <a:ext uri="{FF2B5EF4-FFF2-40B4-BE49-F238E27FC236}">
                <a16:creationId xmlns:a16="http://schemas.microsoft.com/office/drawing/2014/main" id="{FFF9544E-E20C-DDB6-0B0B-A20A4ADB0BB5}"/>
              </a:ext>
            </a:extLst>
          </p:cNvPr>
          <p:cNvSpPr/>
          <p:nvPr userDrawn="1"/>
        </p:nvSpPr>
        <p:spPr>
          <a:xfrm>
            <a:off x="380054" y="5572492"/>
            <a:ext cx="904607" cy="1292297"/>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9"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Identify (</a:t>
            </a:r>
            <a:r>
              <a:rPr lang="es-ES" sz="1100" b="1" kern="1200" dirty="0">
                <a:latin typeface="+mj-lt"/>
              </a:rPr>
              <a:t>Identificar)</a:t>
            </a:r>
            <a:endParaRPr lang="en-US" sz="1100" b="1" kern="1200" dirty="0">
              <a:solidFill>
                <a:sysClr val="window" lastClr="FFFFFF"/>
              </a:solidFill>
              <a:latin typeface="+mj-lt"/>
              <a:ea typeface="+mn-ea"/>
              <a:cs typeface="+mn-cs"/>
            </a:endParaRPr>
          </a:p>
        </p:txBody>
      </p:sp>
      <p:sp>
        <p:nvSpPr>
          <p:cNvPr id="7" name="Freeform: Shape 4">
            <a:extLst>
              <a:ext uri="{FF2B5EF4-FFF2-40B4-BE49-F238E27FC236}">
                <a16:creationId xmlns:a16="http://schemas.microsoft.com/office/drawing/2014/main" id="{664904C6-B2F0-DB04-E8F4-39F75DF79B79}"/>
              </a:ext>
            </a:extLst>
          </p:cNvPr>
          <p:cNvSpPr/>
          <p:nvPr userDrawn="1"/>
        </p:nvSpPr>
        <p:spPr>
          <a:xfrm>
            <a:off x="1284660" y="5573410"/>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0000"/>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Identify the problem </a:t>
            </a:r>
            <a:r>
              <a:rPr lang="en-US" sz="1600" kern="1200" dirty="0">
                <a:solidFill>
                  <a:srgbClr val="F16038"/>
                </a:solidFill>
                <a:latin typeface="+mj-lt"/>
                <a:ea typeface="+mn-ea"/>
                <a:cs typeface="Arial" panose="020B0604020202020204" pitchFamily="34" charset="0"/>
              </a:rPr>
              <a:t>(</a:t>
            </a:r>
            <a:r>
              <a:rPr lang="es-ES" sz="1600" kern="1200" dirty="0">
                <a:solidFill>
                  <a:srgbClr val="F16038"/>
                </a:solidFill>
                <a:latin typeface="+mj-lt"/>
              </a:rPr>
              <a:t>Identificar el problema)</a:t>
            </a:r>
            <a:endParaRPr lang="en-US" sz="1600" kern="1200" dirty="0">
              <a:solidFill>
                <a:srgbClr val="F16038"/>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j-lt"/>
                <a:ea typeface="+mn-ea"/>
                <a:cs typeface="Arial" panose="020B0604020202020204" pitchFamily="34" charset="0"/>
              </a:rPr>
              <a:t>Identify the criteria and constraints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Identificar los criterios y las restricciones)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3819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ine Material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grpSp>
        <p:nvGrpSpPr>
          <p:cNvPr id="12" name="Group 11">
            <a:extLst>
              <a:ext uri="{FF2B5EF4-FFF2-40B4-BE49-F238E27FC236}">
                <a16:creationId xmlns:a16="http://schemas.microsoft.com/office/drawing/2014/main" id="{A6EFC2E0-FC06-6ECC-E2E6-FF042DDB55A2}"/>
              </a:ext>
            </a:extLst>
          </p:cNvPr>
          <p:cNvGrpSpPr/>
          <p:nvPr userDrawn="1"/>
        </p:nvGrpSpPr>
        <p:grpSpPr>
          <a:xfrm>
            <a:off x="381226" y="5580760"/>
            <a:ext cx="6318285" cy="1292300"/>
            <a:chOff x="381226" y="5580760"/>
            <a:chExt cx="6318285" cy="1292300"/>
          </a:xfrm>
        </p:grpSpPr>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grpSp>
      <p:sp>
        <p:nvSpPr>
          <p:cNvPr id="4" name="Table Placeholder 3">
            <a:extLst>
              <a:ext uri="{FF2B5EF4-FFF2-40B4-BE49-F238E27FC236}">
                <a16:creationId xmlns:a16="http://schemas.microsoft.com/office/drawing/2014/main" id="{A3E7DC5F-003E-D617-D976-4FF18F28489C}"/>
              </a:ext>
            </a:extLst>
          </p:cNvPr>
          <p:cNvSpPr>
            <a:spLocks noGrp="1"/>
          </p:cNvSpPr>
          <p:nvPr>
            <p:ph type="tbl" sz="quarter" idx="10"/>
          </p:nvPr>
        </p:nvSpPr>
        <p:spPr>
          <a:xfrm>
            <a:off x="381226" y="1722438"/>
            <a:ext cx="11548837" cy="3756025"/>
          </a:xfrm>
        </p:spPr>
        <p:txBody>
          <a:bodyPr/>
          <a:lstStyle/>
          <a:p>
            <a:endParaRPr lang="en-US"/>
          </a:p>
        </p:txBody>
      </p:sp>
    </p:spTree>
    <p:extLst>
      <p:ext uri="{BB962C8B-B14F-4D97-AF65-F5344CB8AC3E}">
        <p14:creationId xmlns:p14="http://schemas.microsoft.com/office/powerpoint/2010/main" val="187318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ine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spTree>
    <p:extLst>
      <p:ext uri="{BB962C8B-B14F-4D97-AF65-F5344CB8AC3E}">
        <p14:creationId xmlns:p14="http://schemas.microsoft.com/office/powerpoint/2010/main" val="3661205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n Slides">
    <p:spTree>
      <p:nvGrpSpPr>
        <p:cNvPr id="1" name=""/>
        <p:cNvGrpSpPr/>
        <p:nvPr/>
      </p:nvGrpSpPr>
      <p:grpSpPr>
        <a:xfrm>
          <a:off x="0" y="0"/>
          <a:ext cx="0" cy="0"/>
          <a:chOff x="0" y="0"/>
          <a:chExt cx="0" cy="0"/>
        </a:xfrm>
      </p:grpSpPr>
      <p:sp>
        <p:nvSpPr>
          <p:cNvPr id="5" name="Freeform: Shape 8">
            <a:extLst>
              <a:ext uri="{FF2B5EF4-FFF2-40B4-BE49-F238E27FC236}">
                <a16:creationId xmlns:a16="http://schemas.microsoft.com/office/drawing/2014/main" id="{8F731493-7631-B7D4-D5D2-4C3D43E26A5A}"/>
              </a:ext>
            </a:extLst>
          </p:cNvPr>
          <p:cNvSpPr/>
          <p:nvPr userDrawn="1"/>
        </p:nvSpPr>
        <p:spPr>
          <a:xfrm>
            <a:off x="381226" y="55795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Plan</a:t>
            </a:r>
          </a:p>
        </p:txBody>
      </p:sp>
      <p:sp>
        <p:nvSpPr>
          <p:cNvPr id="6" name="Freeform: Shape 9">
            <a:extLst>
              <a:ext uri="{FF2B5EF4-FFF2-40B4-BE49-F238E27FC236}">
                <a16:creationId xmlns:a16="http://schemas.microsoft.com/office/drawing/2014/main" id="{9616F982-10CC-8552-7E70-9B46F888B4FC}"/>
              </a:ext>
            </a:extLst>
          </p:cNvPr>
          <p:cNvSpPr/>
          <p:nvPr userDrawn="1"/>
        </p:nvSpPr>
        <p:spPr>
          <a:xfrm>
            <a:off x="1285833" y="5578358"/>
            <a:ext cx="5413678" cy="842404"/>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Create a plan individually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Crear</a:t>
            </a:r>
            <a:r>
              <a:rPr lang="en-US" sz="1400" kern="1200" dirty="0">
                <a:solidFill>
                  <a:schemeClr val="accent2"/>
                </a:solidFill>
                <a:latin typeface="Arial" panose="020B0604020202020204" pitchFamily="34" charset="0"/>
                <a:ea typeface="+mn-ea"/>
                <a:cs typeface="Arial" panose="020B0604020202020204" pitchFamily="34" charset="0"/>
              </a:rPr>
              <a:t> un plan </a:t>
            </a:r>
            <a:r>
              <a:rPr lang="en-US" sz="1400" kern="1200" dirty="0" err="1">
                <a:solidFill>
                  <a:schemeClr val="accent2"/>
                </a:solidFill>
                <a:latin typeface="Arial" panose="020B0604020202020204" pitchFamily="34" charset="0"/>
                <a:ea typeface="+mn-ea"/>
                <a:cs typeface="Arial" panose="020B0604020202020204" pitchFamily="34" charset="0"/>
              </a:rPr>
              <a:t>indivudualmente</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Seleccione</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una</a:t>
            </a:r>
            <a:r>
              <a:rPr lang="en-US" sz="1400" kern="1200" dirty="0">
                <a:solidFill>
                  <a:schemeClr val="accent2"/>
                </a:solidFill>
                <a:latin typeface="Arial" panose="020B0604020202020204" pitchFamily="34" charset="0"/>
                <a:ea typeface="+mn-ea"/>
                <a:cs typeface="Arial" panose="020B0604020202020204" pitchFamily="34" charset="0"/>
              </a:rPr>
              <a:t> idea de </a:t>
            </a:r>
            <a:r>
              <a:rPr lang="en-US" sz="1400" kern="1200" dirty="0" err="1">
                <a:solidFill>
                  <a:schemeClr val="accent2"/>
                </a:solidFill>
                <a:latin typeface="Arial" panose="020B0604020202020204" pitchFamily="34" charset="0"/>
                <a:ea typeface="+mn-ea"/>
                <a:cs typeface="Arial" panose="020B0604020202020204" pitchFamily="34" charset="0"/>
              </a:rPr>
              <a:t>grupo</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Reunir</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materiales</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panose="020F0502020204030204"/>
              <a:ea typeface="+mn-ea"/>
              <a:cs typeface="+mn-cs"/>
            </a:endParaRPr>
          </a:p>
        </p:txBody>
      </p:sp>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Plan</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3822603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reate Slide">
    <p:spTree>
      <p:nvGrpSpPr>
        <p:cNvPr id="1" name=""/>
        <p:cNvGrpSpPr/>
        <p:nvPr/>
      </p:nvGrpSpPr>
      <p:grpSpPr>
        <a:xfrm>
          <a:off x="0" y="0"/>
          <a:ext cx="0" cy="0"/>
          <a:chOff x="0" y="0"/>
          <a:chExt cx="0" cy="0"/>
        </a:xfrm>
      </p:grpSpPr>
      <p:sp>
        <p:nvSpPr>
          <p:cNvPr id="4" name="Freeform: Shape 11">
            <a:extLst>
              <a:ext uri="{FF2B5EF4-FFF2-40B4-BE49-F238E27FC236}">
                <a16:creationId xmlns:a16="http://schemas.microsoft.com/office/drawing/2014/main" id="{33D50CE9-C7B2-9450-94C3-43D0C7FBE4C8}"/>
              </a:ext>
            </a:extLst>
          </p:cNvPr>
          <p:cNvSpPr/>
          <p:nvPr userDrawn="1"/>
        </p:nvSpPr>
        <p:spPr>
          <a:xfrm>
            <a:off x="1285833" y="556477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Build the product/prototype </a:t>
            </a:r>
            <a:r>
              <a:rPr lang="en-US" sz="1600" kern="1200" dirty="0">
                <a:solidFill>
                  <a:schemeClr val="accent2"/>
                </a:solidFill>
              </a:rPr>
              <a:t>(</a:t>
            </a:r>
            <a:r>
              <a:rPr lang="en-US" sz="1600" kern="1200" dirty="0" err="1">
                <a:solidFill>
                  <a:schemeClr val="accent2"/>
                </a:solidFill>
              </a:rPr>
              <a:t>Construir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Test the product/prototype </a:t>
            </a:r>
            <a:r>
              <a:rPr lang="en-US" sz="1600" kern="1200" dirty="0">
                <a:solidFill>
                  <a:schemeClr val="accent2"/>
                </a:solidFill>
              </a:rPr>
              <a:t>(</a:t>
            </a:r>
            <a:r>
              <a:rPr lang="en-US" sz="1600" kern="1200" dirty="0" err="1">
                <a:solidFill>
                  <a:schemeClr val="accent2"/>
                </a:solidFill>
              </a:rPr>
              <a:t>Probar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p:txBody>
      </p:sp>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2989"/>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Create</a:t>
            </a:r>
            <a:br>
              <a:rPr lang="en-US" dirty="0"/>
            </a:br>
            <a:endParaRPr lang="en-US" dirty="0"/>
          </a:p>
        </p:txBody>
      </p:sp>
      <p:sp>
        <p:nvSpPr>
          <p:cNvPr id="5" name="Freeform: Shape 10">
            <a:extLst>
              <a:ext uri="{FF2B5EF4-FFF2-40B4-BE49-F238E27FC236}">
                <a16:creationId xmlns:a16="http://schemas.microsoft.com/office/drawing/2014/main" id="{E3F337FC-133A-962C-2D19-C4B5972B74E4}"/>
              </a:ext>
            </a:extLst>
          </p:cNvPr>
          <p:cNvSpPr/>
          <p:nvPr userDrawn="1"/>
        </p:nvSpPr>
        <p:spPr>
          <a:xfrm>
            <a:off x="381227" y="556570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Create (H</a:t>
            </a:r>
            <a:r>
              <a:rPr lang="es-ES" sz="1100" b="1" kern="1200" dirty="0" err="1"/>
              <a:t>acer</a:t>
            </a:r>
            <a:r>
              <a:rPr lang="es-ES" sz="1100" b="1" kern="1200" dirty="0"/>
              <a:t>)</a:t>
            </a:r>
            <a:endParaRPr lang="en-US" sz="1100" b="1" kern="1200" dirty="0"/>
          </a:p>
        </p:txBody>
      </p:sp>
      <p:sp>
        <p:nvSpPr>
          <p:cNvPr id="7" name="TextBox 6">
            <a:extLst>
              <a:ext uri="{FF2B5EF4-FFF2-40B4-BE49-F238E27FC236}">
                <a16:creationId xmlns:a16="http://schemas.microsoft.com/office/drawing/2014/main" id="{69C49B5F-0E28-4407-3E9B-22D4E01403B6}"/>
              </a:ext>
            </a:extLst>
          </p:cNvPr>
          <p:cNvSpPr txBox="1"/>
          <p:nvPr userDrawn="1"/>
        </p:nvSpPr>
        <p:spPr>
          <a:xfrm>
            <a:off x="3919602" y="1618552"/>
            <a:ext cx="4117126" cy="4031873"/>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HAVE FUN</a:t>
            </a:r>
            <a:endParaRPr lang="en-US" sz="3200"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BE CREATIVE</a:t>
            </a:r>
            <a:endParaRPr lang="en-US" sz="3200" b="1"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WORK TOGETHER</a:t>
            </a:r>
            <a:endParaRPr lang="en-US" sz="3200" b="1" dirty="0">
              <a:solidFill>
                <a:srgbClr val="000000"/>
              </a:solidFill>
              <a:latin typeface="Arial" panose="020B0604020202020204" pitchFamily="34" charset="0"/>
              <a:cs typeface="Arial" panose="020B0604020202020204" pitchFamily="34" charset="0"/>
            </a:endParaRPr>
          </a:p>
          <a:p>
            <a:endParaRPr lang="en-US" sz="3200" b="1" dirty="0">
              <a:solidFill>
                <a:srgbClr val="000000"/>
              </a:solidFill>
              <a:latin typeface="Arial" panose="020B0604020202020204" pitchFamily="34" charset="0"/>
              <a:cs typeface="Arial" panose="020B0604020202020204" pitchFamily="34" charset="0"/>
            </a:endParaRPr>
          </a:p>
          <a:p>
            <a:r>
              <a:rPr lang="en-US" sz="3200" dirty="0">
                <a:solidFill>
                  <a:schemeClr val="accent2"/>
                </a:solidFill>
                <a:latin typeface="Arial" panose="020B0604020202020204" pitchFamily="34" charset="0"/>
                <a:cs typeface="Arial" panose="020B0604020202020204" pitchFamily="34" charset="0"/>
              </a:rPr>
              <a:t>DIVIÉRTETE</a:t>
            </a:r>
          </a:p>
          <a:p>
            <a:r>
              <a:rPr lang="en-US" sz="3200" dirty="0">
                <a:solidFill>
                  <a:schemeClr val="accent2"/>
                </a:solidFill>
                <a:latin typeface="Arial" panose="020B0604020202020204" pitchFamily="34" charset="0"/>
                <a:cs typeface="Arial" panose="020B0604020202020204" pitchFamily="34" charset="0"/>
              </a:rPr>
              <a:t>SER CREATIVO</a:t>
            </a:r>
          </a:p>
          <a:p>
            <a:r>
              <a:rPr lang="en-US" sz="3200" dirty="0">
                <a:solidFill>
                  <a:schemeClr val="accent2"/>
                </a:solidFill>
                <a:latin typeface="Arial" panose="020B0604020202020204" pitchFamily="34" charset="0"/>
                <a:cs typeface="Arial" panose="020B0604020202020204" pitchFamily="34" charset="0"/>
              </a:rPr>
              <a:t>TRABAJAR JUNTOS</a:t>
            </a:r>
          </a:p>
          <a:p>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9393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orecard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42607" y="311847"/>
            <a:ext cx="8867226" cy="1325563"/>
          </a:xfrm>
        </p:spPr>
        <p:txBody>
          <a:bodyPr>
            <a:normAutofit/>
          </a:bodyPr>
          <a:lstStyle>
            <a:lvl1pPr algn="r">
              <a:defRPr sz="3200" b="1" i="0">
                <a:solidFill>
                  <a:schemeClr val="accent1"/>
                </a:solidFill>
                <a:latin typeface="Arial" panose="020B0604020202020204" pitchFamily="34" charset="0"/>
                <a:cs typeface="Arial" panose="020B0604020202020204" pitchFamily="34" charset="0"/>
              </a:defRPr>
            </a:lvl1pPr>
          </a:lstStyle>
          <a:p>
            <a:r>
              <a:rPr lang="en-US" dirty="0"/>
              <a:t>Scorecard</a:t>
            </a:r>
            <a:br>
              <a:rPr lang="en-US" dirty="0"/>
            </a:br>
            <a:endParaRPr lang="en-US" dirty="0"/>
          </a:p>
        </p:txBody>
      </p:sp>
    </p:spTree>
    <p:extLst>
      <p:ext uri="{BB962C8B-B14F-4D97-AF65-F5344CB8AC3E}">
        <p14:creationId xmlns:p14="http://schemas.microsoft.com/office/powerpoint/2010/main" val="373760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prove Slides">
    <p:spTree>
      <p:nvGrpSpPr>
        <p:cNvPr id="1" name=""/>
        <p:cNvGrpSpPr/>
        <p:nvPr/>
      </p:nvGrpSpPr>
      <p:grpSpPr>
        <a:xfrm>
          <a:off x="0" y="0"/>
          <a:ext cx="0" cy="0"/>
          <a:chOff x="0" y="0"/>
          <a:chExt cx="0" cy="0"/>
        </a:xfrm>
      </p:grpSpPr>
      <p:sp>
        <p:nvSpPr>
          <p:cNvPr id="5" name="Freeform: Shape 12">
            <a:extLst>
              <a:ext uri="{FF2B5EF4-FFF2-40B4-BE49-F238E27FC236}">
                <a16:creationId xmlns:a16="http://schemas.microsoft.com/office/drawing/2014/main" id="{D86F4B70-2752-F4A4-7349-9CE75EE94F6B}"/>
              </a:ext>
            </a:extLst>
          </p:cNvPr>
          <p:cNvSpPr/>
          <p:nvPr userDrawn="1"/>
        </p:nvSpPr>
        <p:spPr>
          <a:xfrm>
            <a:off x="381224" y="5580769"/>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Improve (M</a:t>
            </a:r>
            <a:r>
              <a:rPr lang="es-ES" sz="1100" b="1" kern="1200" dirty="0" err="1"/>
              <a:t>ejorar</a:t>
            </a:r>
            <a:r>
              <a:rPr lang="es-ES" sz="1100" b="1" kern="1200" dirty="0"/>
              <a:t>)</a:t>
            </a:r>
            <a:endParaRPr lang="en-US" sz="1100" b="1" kern="1200" dirty="0"/>
          </a:p>
        </p:txBody>
      </p:sp>
      <p:sp>
        <p:nvSpPr>
          <p:cNvPr id="6" name="Freeform: Shape 13">
            <a:extLst>
              <a:ext uri="{FF2B5EF4-FFF2-40B4-BE49-F238E27FC236}">
                <a16:creationId xmlns:a16="http://schemas.microsoft.com/office/drawing/2014/main" id="{42496EB9-866A-48F8-A2E7-347464A6F689}"/>
              </a:ext>
            </a:extLst>
          </p:cNvPr>
          <p:cNvSpPr/>
          <p:nvPr userDrawn="1"/>
        </p:nvSpPr>
        <p:spPr>
          <a:xfrm>
            <a:off x="1285830" y="558076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150" kern="1200" dirty="0">
                <a:solidFill>
                  <a:srgbClr val="000000"/>
                </a:solidFill>
              </a:rPr>
              <a:t>Analyze results from test </a:t>
            </a:r>
            <a:r>
              <a:rPr lang="en-US" sz="1150" kern="1200" dirty="0">
                <a:solidFill>
                  <a:schemeClr val="accent2"/>
                </a:solidFill>
              </a:rPr>
              <a:t>(</a:t>
            </a:r>
            <a:r>
              <a:rPr lang="en-US" sz="1150" kern="1200" dirty="0" err="1">
                <a:solidFill>
                  <a:schemeClr val="accent2"/>
                </a:solidFill>
              </a:rPr>
              <a:t>Analizar</a:t>
            </a:r>
            <a:r>
              <a:rPr lang="en-US" sz="1150" kern="1200" dirty="0">
                <a:solidFill>
                  <a:schemeClr val="accent2"/>
                </a:solidFill>
              </a:rPr>
              <a:t> </a:t>
            </a:r>
            <a:r>
              <a:rPr lang="en-US" sz="1150" kern="1200" dirty="0" err="1">
                <a:solidFill>
                  <a:schemeClr val="accent2"/>
                </a:solidFill>
              </a:rPr>
              <a:t>los</a:t>
            </a:r>
            <a:r>
              <a:rPr lang="en-US" sz="1150" kern="1200" dirty="0">
                <a:solidFill>
                  <a:schemeClr val="accent2"/>
                </a:solidFill>
              </a:rPr>
              <a:t> </a:t>
            </a:r>
            <a:r>
              <a:rPr lang="en-US" sz="1150" kern="1200" dirty="0" err="1">
                <a:solidFill>
                  <a:schemeClr val="accent2"/>
                </a:solidFill>
              </a:rPr>
              <a:t>resultados</a:t>
            </a:r>
            <a:r>
              <a:rPr lang="en-US" sz="1150" kern="1200" dirty="0">
                <a:solidFill>
                  <a:schemeClr val="accent2"/>
                </a:solidFill>
              </a:rPr>
              <a:t> de la </a:t>
            </a:r>
            <a:r>
              <a:rPr lang="en-US" sz="1150" kern="1200" dirty="0" err="1">
                <a:solidFill>
                  <a:schemeClr val="accent2"/>
                </a:solidFill>
              </a:rPr>
              <a:t>prueba</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Modify process or design to make it better </a:t>
            </a:r>
            <a:r>
              <a:rPr lang="en-US" sz="1150" kern="1200" dirty="0">
                <a:solidFill>
                  <a:schemeClr val="accent2"/>
                </a:solidFill>
              </a:rPr>
              <a:t>(</a:t>
            </a:r>
            <a:r>
              <a:rPr lang="en-US" sz="1150" kern="1200" dirty="0" err="1">
                <a:solidFill>
                  <a:schemeClr val="accent2"/>
                </a:solidFill>
              </a:rPr>
              <a:t>Modificar</a:t>
            </a:r>
            <a:r>
              <a:rPr lang="en-US" sz="1150" kern="1200" dirty="0">
                <a:solidFill>
                  <a:schemeClr val="accent2"/>
                </a:solidFill>
              </a:rPr>
              <a:t>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proceso</a:t>
            </a:r>
            <a:r>
              <a:rPr lang="en-US" sz="1150" kern="1200" dirty="0">
                <a:solidFill>
                  <a:schemeClr val="accent2"/>
                </a:solidFill>
              </a:rPr>
              <a:t> o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diseño</a:t>
            </a:r>
            <a:r>
              <a:rPr lang="en-US" sz="1150" kern="1200" dirty="0">
                <a:solidFill>
                  <a:schemeClr val="accent2"/>
                </a:solidFill>
              </a:rPr>
              <a:t> para </a:t>
            </a:r>
            <a:r>
              <a:rPr lang="en-US" sz="1150" kern="1200" dirty="0" err="1">
                <a:solidFill>
                  <a:schemeClr val="accent2"/>
                </a:solidFill>
              </a:rPr>
              <a:t>hacerlo</a:t>
            </a:r>
            <a:r>
              <a:rPr lang="en-US" sz="1150" kern="1200" dirty="0">
                <a:solidFill>
                  <a:schemeClr val="accent2"/>
                </a:solidFill>
              </a:rPr>
              <a:t> </a:t>
            </a:r>
            <a:r>
              <a:rPr lang="en-US" sz="1150" kern="1200" dirty="0" err="1">
                <a:solidFill>
                  <a:schemeClr val="accent2"/>
                </a:solidFill>
              </a:rPr>
              <a:t>mejor</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Repeat as many times as needed </a:t>
            </a:r>
            <a:r>
              <a:rPr lang="en-US" sz="1150" kern="1200" dirty="0">
                <a:solidFill>
                  <a:schemeClr val="accent2"/>
                </a:solidFill>
              </a:rPr>
              <a:t>(</a:t>
            </a:r>
            <a:r>
              <a:rPr lang="en-US" sz="1150" kern="1200" dirty="0" err="1">
                <a:solidFill>
                  <a:schemeClr val="accent2"/>
                </a:solidFill>
              </a:rPr>
              <a:t>Repita</a:t>
            </a:r>
            <a:r>
              <a:rPr lang="en-US" sz="1150" kern="1200" dirty="0">
                <a:solidFill>
                  <a:schemeClr val="accent2"/>
                </a:solidFill>
              </a:rPr>
              <a:t> </a:t>
            </a:r>
            <a:r>
              <a:rPr lang="en-US" sz="1150" kern="1200" dirty="0" err="1">
                <a:solidFill>
                  <a:schemeClr val="accent2"/>
                </a:solidFill>
              </a:rPr>
              <a:t>tantas</a:t>
            </a:r>
            <a:r>
              <a:rPr lang="en-US" sz="1150" kern="1200" dirty="0">
                <a:solidFill>
                  <a:schemeClr val="accent2"/>
                </a:solidFill>
              </a:rPr>
              <a:t> </a:t>
            </a:r>
            <a:r>
              <a:rPr lang="en-US" sz="1150" kern="1200" dirty="0" err="1">
                <a:solidFill>
                  <a:schemeClr val="accent2"/>
                </a:solidFill>
              </a:rPr>
              <a:t>veces</a:t>
            </a:r>
            <a:r>
              <a:rPr lang="en-US" sz="1150" kern="1200" dirty="0">
                <a:solidFill>
                  <a:schemeClr val="accent2"/>
                </a:solidFill>
              </a:rPr>
              <a:t> </a:t>
            </a:r>
            <a:r>
              <a:rPr lang="en-US" sz="1150" kern="1200" dirty="0" err="1">
                <a:solidFill>
                  <a:schemeClr val="accent2"/>
                </a:solidFill>
              </a:rPr>
              <a:t>como</a:t>
            </a:r>
            <a:r>
              <a:rPr lang="en-US" sz="1150" kern="1200" dirty="0">
                <a:solidFill>
                  <a:schemeClr val="accent2"/>
                </a:solidFill>
              </a:rPr>
              <a:t> sea </a:t>
            </a:r>
            <a:r>
              <a:rPr lang="en-US" sz="1150" kern="1200" dirty="0" err="1">
                <a:solidFill>
                  <a:schemeClr val="accent2"/>
                </a:solidFill>
              </a:rPr>
              <a:t>necesario</a:t>
            </a:r>
            <a:r>
              <a:rPr lang="en-US" sz="1150" kern="1200" dirty="0">
                <a:solidFill>
                  <a:schemeClr val="accent2"/>
                </a:solidFill>
              </a:rPr>
              <a:t>)</a:t>
            </a:r>
          </a:p>
        </p:txBody>
      </p:sp>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300984"/>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Improve</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3454121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Header 1</a:t>
            </a:r>
          </a:p>
        </p:txBody>
      </p:sp>
      <p:sp>
        <p:nvSpPr>
          <p:cNvPr id="7" name="Content Placeholder 2">
            <a:extLst>
              <a:ext uri="{FF2B5EF4-FFF2-40B4-BE49-F238E27FC236}">
                <a16:creationId xmlns:a16="http://schemas.microsoft.com/office/drawing/2014/main" id="{CCD5F5C6-0235-43DB-890F-ED2CDCB7E5D2}"/>
              </a:ext>
            </a:extLst>
          </p:cNvPr>
          <p:cNvSpPr>
            <a:spLocks noGrp="1"/>
          </p:cNvSpPr>
          <p:nvPr>
            <p:ph idx="4294967295"/>
          </p:nvPr>
        </p:nvSpPr>
        <p:spPr>
          <a:xfrm>
            <a:off x="357823" y="1825625"/>
            <a:ext cx="10515600" cy="4351338"/>
          </a:xfrm>
        </p:spPr>
        <p:txBody>
          <a:bodyPr>
            <a:normAutofit/>
          </a:bodyPr>
          <a:lstStyle>
            <a:lvl1pPr>
              <a:defRPr baseline="0"/>
            </a:lvl1pPr>
          </a:lstStyle>
          <a:p>
            <a:pPr lvl="0"/>
            <a:r>
              <a:rPr lang="en-US" sz="2400">
                <a:solidFill>
                  <a:srgbClr val="000000"/>
                </a:solidFill>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300443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tro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Intro Slides</a:t>
            </a:r>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142703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magine Material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grpSp>
        <p:nvGrpSpPr>
          <p:cNvPr id="12" name="Group 11">
            <a:extLst>
              <a:ext uri="{FF2B5EF4-FFF2-40B4-BE49-F238E27FC236}">
                <a16:creationId xmlns:a16="http://schemas.microsoft.com/office/drawing/2014/main" id="{A6EFC2E0-FC06-6ECC-E2E6-FF042DDB55A2}"/>
              </a:ext>
            </a:extLst>
          </p:cNvPr>
          <p:cNvGrpSpPr/>
          <p:nvPr userDrawn="1"/>
        </p:nvGrpSpPr>
        <p:grpSpPr>
          <a:xfrm>
            <a:off x="381226" y="5580760"/>
            <a:ext cx="6318285" cy="1292300"/>
            <a:chOff x="381226" y="5580760"/>
            <a:chExt cx="6318285" cy="1292300"/>
          </a:xfrm>
        </p:grpSpPr>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grpSp>
      <p:sp>
        <p:nvSpPr>
          <p:cNvPr id="4" name="Table Placeholder 3">
            <a:extLst>
              <a:ext uri="{FF2B5EF4-FFF2-40B4-BE49-F238E27FC236}">
                <a16:creationId xmlns:a16="http://schemas.microsoft.com/office/drawing/2014/main" id="{A3E7DC5F-003E-D617-D976-4FF18F28489C}"/>
              </a:ext>
            </a:extLst>
          </p:cNvPr>
          <p:cNvSpPr>
            <a:spLocks noGrp="1"/>
          </p:cNvSpPr>
          <p:nvPr>
            <p:ph type="tbl" sz="quarter" idx="10"/>
          </p:nvPr>
        </p:nvSpPr>
        <p:spPr>
          <a:xfrm>
            <a:off x="4603750" y="1722438"/>
            <a:ext cx="7326313" cy="3756025"/>
          </a:xfrm>
        </p:spPr>
        <p:txBody>
          <a:bodyPr/>
          <a:lstStyle/>
          <a:p>
            <a:endParaRPr lang="en-US"/>
          </a:p>
        </p:txBody>
      </p:sp>
      <p:sp>
        <p:nvSpPr>
          <p:cNvPr id="7" name="TextBox 6">
            <a:extLst>
              <a:ext uri="{FF2B5EF4-FFF2-40B4-BE49-F238E27FC236}">
                <a16:creationId xmlns:a16="http://schemas.microsoft.com/office/drawing/2014/main" id="{CEECE5CD-1288-73F2-9840-7E8B1F015A46}"/>
              </a:ext>
            </a:extLst>
          </p:cNvPr>
          <p:cNvSpPr txBox="1"/>
          <p:nvPr userDrawn="1"/>
        </p:nvSpPr>
        <p:spPr>
          <a:xfrm>
            <a:off x="633132" y="1779791"/>
            <a:ext cx="3668233" cy="4062651"/>
          </a:xfrm>
          <a:prstGeom prst="rect">
            <a:avLst/>
          </a:prstGeom>
          <a:noFill/>
        </p:spPr>
        <p:txBody>
          <a:bodyPr wrap="square" rtlCol="0">
            <a:spAutoFit/>
          </a:bodyPr>
          <a:lstStyle/>
          <a:p>
            <a:pPr marL="0" indent="0">
              <a:buNone/>
            </a:pPr>
            <a:r>
              <a:rPr lang="en-US" sz="2400" dirty="0">
                <a:solidFill>
                  <a:srgbClr val="000000"/>
                </a:solidFill>
              </a:rPr>
              <a:t>Here are the materials we will be using. </a:t>
            </a:r>
          </a:p>
          <a:p>
            <a:pPr marL="0" indent="0">
              <a:buNone/>
            </a:pPr>
            <a:r>
              <a:rPr lang="en-US" sz="2400" dirty="0">
                <a:solidFill>
                  <a:srgbClr val="000000"/>
                </a:solidFill>
              </a:rPr>
              <a:t>Can you classify them?   </a:t>
            </a:r>
          </a:p>
          <a:p>
            <a:pPr marL="0" indent="0">
              <a:buNone/>
            </a:pPr>
            <a:r>
              <a:rPr lang="en-US" sz="2400" dirty="0">
                <a:solidFill>
                  <a:srgbClr val="000000"/>
                </a:solidFill>
              </a:rPr>
              <a:t>What do they have in common?</a:t>
            </a:r>
          </a:p>
          <a:p>
            <a:endParaRPr lang="en-US" sz="2400" dirty="0"/>
          </a:p>
          <a:p>
            <a:pPr marL="0" indent="0">
              <a:buNone/>
            </a:pPr>
            <a:r>
              <a:rPr lang="en-US" sz="2400" dirty="0" err="1">
                <a:solidFill>
                  <a:srgbClr val="F16038"/>
                </a:solidFill>
              </a:rPr>
              <a:t>Estos</a:t>
            </a:r>
            <a:r>
              <a:rPr lang="en-US" sz="2400" dirty="0">
                <a:solidFill>
                  <a:srgbClr val="F16038"/>
                </a:solidFill>
              </a:rPr>
              <a:t> son </a:t>
            </a:r>
            <a:r>
              <a:rPr lang="en-US" sz="2400" dirty="0" err="1">
                <a:solidFill>
                  <a:srgbClr val="F16038"/>
                </a:solidFill>
              </a:rPr>
              <a:t>los</a:t>
            </a:r>
            <a:r>
              <a:rPr lang="en-US" sz="2400" dirty="0">
                <a:solidFill>
                  <a:srgbClr val="F16038"/>
                </a:solidFill>
              </a:rPr>
              <a:t> </a:t>
            </a:r>
            <a:r>
              <a:rPr lang="en-US" sz="2400" dirty="0" err="1">
                <a:solidFill>
                  <a:srgbClr val="F16038"/>
                </a:solidFill>
              </a:rPr>
              <a:t>materiales</a:t>
            </a:r>
            <a:r>
              <a:rPr lang="en-US" sz="2400" dirty="0">
                <a:solidFill>
                  <a:srgbClr val="F16038"/>
                </a:solidFill>
              </a:rPr>
              <a:t> que </a:t>
            </a:r>
            <a:r>
              <a:rPr lang="en-US" sz="2400" dirty="0" err="1">
                <a:solidFill>
                  <a:srgbClr val="F16038"/>
                </a:solidFill>
              </a:rPr>
              <a:t>usaremos</a:t>
            </a:r>
            <a:r>
              <a:rPr lang="en-US" sz="2400" dirty="0">
                <a:solidFill>
                  <a:srgbClr val="F16038"/>
                </a:solidFill>
              </a:rPr>
              <a:t>.</a:t>
            </a:r>
          </a:p>
          <a:p>
            <a:pPr marL="0" indent="0">
              <a:buNone/>
            </a:pPr>
            <a:r>
              <a:rPr lang="en-US" sz="2400" dirty="0">
                <a:solidFill>
                  <a:srgbClr val="F16038"/>
                </a:solidFill>
              </a:rPr>
              <a:t>¿</a:t>
            </a:r>
            <a:r>
              <a:rPr lang="en-US" sz="2400" dirty="0" err="1">
                <a:solidFill>
                  <a:srgbClr val="F16038"/>
                </a:solidFill>
              </a:rPr>
              <a:t>Puedes</a:t>
            </a:r>
            <a:r>
              <a:rPr lang="en-US" sz="2400" dirty="0">
                <a:solidFill>
                  <a:srgbClr val="F16038"/>
                </a:solidFill>
              </a:rPr>
              <a:t> </a:t>
            </a:r>
            <a:r>
              <a:rPr lang="en-US" sz="2400" dirty="0" err="1">
                <a:solidFill>
                  <a:srgbClr val="F16038"/>
                </a:solidFill>
              </a:rPr>
              <a:t>clasificarlos</a:t>
            </a:r>
            <a:r>
              <a:rPr lang="en-US" sz="2400" dirty="0">
                <a:solidFill>
                  <a:srgbClr val="F16038"/>
                </a:solidFill>
              </a:rPr>
              <a:t>?</a:t>
            </a:r>
          </a:p>
          <a:p>
            <a:pPr marL="0" indent="0">
              <a:buNone/>
            </a:pPr>
            <a:r>
              <a:rPr lang="en-US" sz="2400" dirty="0">
                <a:solidFill>
                  <a:srgbClr val="F16038"/>
                </a:solidFill>
              </a:rPr>
              <a:t>¿</a:t>
            </a:r>
            <a:r>
              <a:rPr lang="en-US" sz="2400" dirty="0" err="1">
                <a:solidFill>
                  <a:srgbClr val="F16038"/>
                </a:solidFill>
              </a:rPr>
              <a:t>Qué</a:t>
            </a:r>
            <a:r>
              <a:rPr lang="en-US" sz="2400" dirty="0">
                <a:solidFill>
                  <a:srgbClr val="F16038"/>
                </a:solidFill>
              </a:rPr>
              <a:t> </a:t>
            </a:r>
            <a:r>
              <a:rPr lang="en-US" sz="2400" dirty="0" err="1">
                <a:solidFill>
                  <a:srgbClr val="F16038"/>
                </a:solidFill>
              </a:rPr>
              <a:t>tienen</a:t>
            </a:r>
            <a:r>
              <a:rPr lang="en-US" sz="2400" dirty="0">
                <a:solidFill>
                  <a:srgbClr val="F16038"/>
                </a:solidFill>
              </a:rPr>
              <a:t> </a:t>
            </a:r>
            <a:r>
              <a:rPr lang="en-US" sz="2400" dirty="0" err="1">
                <a:solidFill>
                  <a:srgbClr val="F16038"/>
                </a:solidFill>
              </a:rPr>
              <a:t>en</a:t>
            </a:r>
            <a:r>
              <a:rPr lang="en-US" sz="2400" dirty="0">
                <a:solidFill>
                  <a:srgbClr val="F16038"/>
                </a:solidFill>
              </a:rPr>
              <a:t> </a:t>
            </a:r>
            <a:r>
              <a:rPr lang="en-US" sz="2400" dirty="0" err="1">
                <a:solidFill>
                  <a:srgbClr val="F16038"/>
                </a:solidFill>
              </a:rPr>
              <a:t>común</a:t>
            </a:r>
            <a:r>
              <a:rPr lang="en-US" sz="2400" dirty="0">
                <a:solidFill>
                  <a:srgbClr val="F16038"/>
                </a:solidFill>
              </a:rPr>
              <a:t>?</a:t>
            </a:r>
          </a:p>
          <a:p>
            <a:endParaRPr lang="en-US" dirty="0"/>
          </a:p>
        </p:txBody>
      </p:sp>
    </p:spTree>
    <p:extLst>
      <p:ext uri="{BB962C8B-B14F-4D97-AF65-F5344CB8AC3E}">
        <p14:creationId xmlns:p14="http://schemas.microsoft.com/office/powerpoint/2010/main" val="201015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magine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spTree>
    <p:extLst>
      <p:ext uri="{BB962C8B-B14F-4D97-AF65-F5344CB8AC3E}">
        <p14:creationId xmlns:p14="http://schemas.microsoft.com/office/powerpoint/2010/main" val="70798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lan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Plan</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3" name="Freeform: Shape 8">
            <a:extLst>
              <a:ext uri="{FF2B5EF4-FFF2-40B4-BE49-F238E27FC236}">
                <a16:creationId xmlns:a16="http://schemas.microsoft.com/office/drawing/2014/main" id="{D7ECC451-D9C0-082D-D91E-8A9A54821D6E}"/>
              </a:ext>
            </a:extLst>
          </p:cNvPr>
          <p:cNvSpPr/>
          <p:nvPr userDrawn="1"/>
        </p:nvSpPr>
        <p:spPr>
          <a:xfrm>
            <a:off x="381226" y="55795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Plan</a:t>
            </a:r>
          </a:p>
        </p:txBody>
      </p:sp>
      <p:sp>
        <p:nvSpPr>
          <p:cNvPr id="4" name="Freeform: Shape 9">
            <a:extLst>
              <a:ext uri="{FF2B5EF4-FFF2-40B4-BE49-F238E27FC236}">
                <a16:creationId xmlns:a16="http://schemas.microsoft.com/office/drawing/2014/main" id="{04A3FE71-1128-B230-359F-4844C74CC9B1}"/>
              </a:ext>
            </a:extLst>
          </p:cNvPr>
          <p:cNvSpPr/>
          <p:nvPr userDrawn="1"/>
        </p:nvSpPr>
        <p:spPr>
          <a:xfrm>
            <a:off x="1285833" y="5578358"/>
            <a:ext cx="5413678" cy="842404"/>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Think of an idea to share </a:t>
            </a:r>
            <a:r>
              <a:rPr lang="en-US" sz="1300" kern="1200" dirty="0">
                <a:solidFill>
                  <a:schemeClr val="accent2"/>
                </a:solidFill>
                <a:latin typeface="Arial" panose="020B0604020202020204" pitchFamily="34" charset="0"/>
                <a:ea typeface="+mn-ea"/>
                <a:cs typeface="Arial" panose="020B0604020202020204" pitchFamily="34" charset="0"/>
              </a:rPr>
              <a:t>(</a:t>
            </a:r>
            <a:r>
              <a:rPr lang="en-US" sz="1300" kern="1200" dirty="0" err="1">
                <a:solidFill>
                  <a:schemeClr val="accent2"/>
                </a:solidFill>
                <a:latin typeface="Arial" panose="020B0604020202020204" pitchFamily="34" charset="0"/>
                <a:ea typeface="+mn-ea"/>
                <a:cs typeface="Arial" panose="020B0604020202020204" pitchFamily="34" charset="0"/>
              </a:rPr>
              <a:t>Piensa</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en</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una</a:t>
            </a:r>
            <a:r>
              <a:rPr lang="en-US" sz="1300" kern="1200" dirty="0">
                <a:solidFill>
                  <a:schemeClr val="accent2"/>
                </a:solidFill>
                <a:latin typeface="Arial" panose="020B0604020202020204" pitchFamily="34" charset="0"/>
                <a:ea typeface="+mn-ea"/>
                <a:cs typeface="Arial" panose="020B0604020202020204" pitchFamily="34" charset="0"/>
              </a:rPr>
              <a:t> idea para </a:t>
            </a:r>
            <a:r>
              <a:rPr lang="en-US" sz="1300" kern="1200" dirty="0" err="1">
                <a:solidFill>
                  <a:schemeClr val="accent2"/>
                </a:solidFill>
                <a:latin typeface="Arial" panose="020B0604020202020204" pitchFamily="34" charset="0"/>
                <a:ea typeface="+mn-ea"/>
                <a:cs typeface="Arial" panose="020B0604020202020204" pitchFamily="34" charset="0"/>
              </a:rPr>
              <a:t>compartir</a:t>
            </a:r>
            <a:r>
              <a:rPr lang="en-US" sz="13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300" kern="1200" dirty="0">
                <a:solidFill>
                  <a:schemeClr val="accent2"/>
                </a:solidFill>
                <a:latin typeface="Arial" panose="020B0604020202020204" pitchFamily="34" charset="0"/>
                <a:ea typeface="+mn-ea"/>
                <a:cs typeface="Arial" panose="020B0604020202020204" pitchFamily="34" charset="0"/>
              </a:rPr>
              <a:t>(</a:t>
            </a:r>
            <a:r>
              <a:rPr lang="en-US" sz="1300" kern="1200" dirty="0" err="1">
                <a:solidFill>
                  <a:schemeClr val="accent2"/>
                </a:solidFill>
                <a:latin typeface="Arial" panose="020B0604020202020204" pitchFamily="34" charset="0"/>
                <a:ea typeface="+mn-ea"/>
                <a:cs typeface="Arial" panose="020B0604020202020204" pitchFamily="34" charset="0"/>
              </a:rPr>
              <a:t>Seleccione</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una</a:t>
            </a:r>
            <a:r>
              <a:rPr lang="en-US" sz="1300" kern="1200" dirty="0">
                <a:solidFill>
                  <a:schemeClr val="accent2"/>
                </a:solidFill>
                <a:latin typeface="Arial" panose="020B0604020202020204" pitchFamily="34" charset="0"/>
                <a:ea typeface="+mn-ea"/>
                <a:cs typeface="Arial" panose="020B0604020202020204" pitchFamily="34" charset="0"/>
              </a:rPr>
              <a:t> idea de </a:t>
            </a:r>
            <a:r>
              <a:rPr lang="en-US" sz="1300" kern="1200" dirty="0" err="1">
                <a:solidFill>
                  <a:schemeClr val="accent2"/>
                </a:solidFill>
                <a:latin typeface="Arial" panose="020B0604020202020204" pitchFamily="34" charset="0"/>
                <a:ea typeface="+mn-ea"/>
                <a:cs typeface="Arial" panose="020B0604020202020204" pitchFamily="34" charset="0"/>
              </a:rPr>
              <a:t>grupo</a:t>
            </a:r>
            <a:r>
              <a:rPr lang="en-US" sz="13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300" kern="1200" dirty="0">
                <a:solidFill>
                  <a:schemeClr val="accent2"/>
                </a:solidFill>
                <a:latin typeface="Arial" panose="020B0604020202020204" pitchFamily="34" charset="0"/>
                <a:ea typeface="+mn-ea"/>
                <a:cs typeface="Arial" panose="020B0604020202020204" pitchFamily="34" charset="0"/>
              </a:rPr>
              <a:t>(</a:t>
            </a:r>
            <a:r>
              <a:rPr lang="en-US" sz="1300" kern="1200" dirty="0" err="1">
                <a:solidFill>
                  <a:schemeClr val="accent2"/>
                </a:solidFill>
                <a:latin typeface="Arial" panose="020B0604020202020204" pitchFamily="34" charset="0"/>
                <a:ea typeface="+mn-ea"/>
                <a:cs typeface="Arial" panose="020B0604020202020204" pitchFamily="34" charset="0"/>
              </a:rPr>
              <a:t>Reunir</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materiales</a:t>
            </a:r>
            <a:r>
              <a:rPr lang="en-US" sz="13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panose="020F0502020204030204"/>
              <a:ea typeface="+mn-ea"/>
              <a:cs typeface="+mn-cs"/>
            </a:endParaRPr>
          </a:p>
        </p:txBody>
      </p:sp>
    </p:spTree>
    <p:extLst>
      <p:ext uri="{BB962C8B-B14F-4D97-AF65-F5344CB8AC3E}">
        <p14:creationId xmlns:p14="http://schemas.microsoft.com/office/powerpoint/2010/main" val="28661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reat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2989"/>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Create</a:t>
            </a:r>
            <a:br>
              <a:rPr lang="en-US" dirty="0"/>
            </a:br>
            <a:endParaRPr lang="en-US" dirty="0"/>
          </a:p>
        </p:txBody>
      </p:sp>
      <p:sp>
        <p:nvSpPr>
          <p:cNvPr id="5" name="Freeform: Shape 10">
            <a:extLst>
              <a:ext uri="{FF2B5EF4-FFF2-40B4-BE49-F238E27FC236}">
                <a16:creationId xmlns:a16="http://schemas.microsoft.com/office/drawing/2014/main" id="{E3F337FC-133A-962C-2D19-C4B5972B74E4}"/>
              </a:ext>
            </a:extLst>
          </p:cNvPr>
          <p:cNvSpPr/>
          <p:nvPr userDrawn="1"/>
        </p:nvSpPr>
        <p:spPr>
          <a:xfrm>
            <a:off x="381227" y="556570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Create (H</a:t>
            </a:r>
            <a:r>
              <a:rPr lang="es-ES" sz="1100" b="1" kern="1200" dirty="0" err="1"/>
              <a:t>acer</a:t>
            </a:r>
            <a:r>
              <a:rPr lang="es-ES" sz="1100" b="1" kern="1200" dirty="0"/>
              <a:t>)</a:t>
            </a:r>
            <a:endParaRPr lang="en-US" sz="1100" b="1" kern="1200" dirty="0"/>
          </a:p>
        </p:txBody>
      </p:sp>
      <p:sp>
        <p:nvSpPr>
          <p:cNvPr id="6" name="Freeform: Shape 11">
            <a:extLst>
              <a:ext uri="{FF2B5EF4-FFF2-40B4-BE49-F238E27FC236}">
                <a16:creationId xmlns:a16="http://schemas.microsoft.com/office/drawing/2014/main" id="{FABD231E-60A3-9724-B7E3-DD5578F9085E}"/>
              </a:ext>
            </a:extLst>
          </p:cNvPr>
          <p:cNvSpPr/>
          <p:nvPr userDrawn="1"/>
        </p:nvSpPr>
        <p:spPr>
          <a:xfrm>
            <a:off x="1285833" y="556477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Create your idea </a:t>
            </a:r>
            <a:r>
              <a:rPr lang="en-US" sz="1600" kern="1200" dirty="0">
                <a:solidFill>
                  <a:schemeClr val="accent2"/>
                </a:solidFill>
              </a:rPr>
              <a:t>(</a:t>
            </a:r>
            <a:r>
              <a:rPr lang="en-US" sz="1600" kern="1200" dirty="0" err="1">
                <a:solidFill>
                  <a:schemeClr val="accent2"/>
                </a:solidFill>
              </a:rPr>
              <a:t>Haces</a:t>
            </a:r>
            <a:r>
              <a:rPr lang="en-US" sz="1600" kern="1200" dirty="0">
                <a:solidFill>
                  <a:schemeClr val="accent2"/>
                </a:solidFill>
              </a:rPr>
              <a:t> </a:t>
            </a:r>
            <a:r>
              <a:rPr lang="en-US" sz="1600" kern="1200" dirty="0" err="1">
                <a:solidFill>
                  <a:schemeClr val="accent2"/>
                </a:solidFill>
              </a:rPr>
              <a:t>tu</a:t>
            </a:r>
            <a:r>
              <a:rPr lang="en-US" sz="1600" kern="1200" dirty="0">
                <a:solidFill>
                  <a:schemeClr val="accent2"/>
                </a:solidFill>
              </a:rPr>
              <a:t> idea)</a:t>
            </a:r>
          </a:p>
          <a:p>
            <a:pPr marL="171450" lvl="1" indent="-171450" algn="l" defTabSz="711200">
              <a:lnSpc>
                <a:spcPct val="90000"/>
              </a:lnSpc>
              <a:spcBef>
                <a:spcPct val="0"/>
              </a:spcBef>
              <a:spcAft>
                <a:spcPct val="15000"/>
              </a:spcAft>
              <a:buChar char="•"/>
            </a:pPr>
            <a:r>
              <a:rPr lang="en-US" sz="1600" kern="1200" dirty="0">
                <a:solidFill>
                  <a:srgbClr val="000000"/>
                </a:solidFill>
              </a:rPr>
              <a:t>Test your ideas </a:t>
            </a:r>
            <a:r>
              <a:rPr lang="en-US" sz="1600" kern="1200" dirty="0">
                <a:solidFill>
                  <a:schemeClr val="accent2"/>
                </a:solidFill>
              </a:rPr>
              <a:t>(</a:t>
            </a:r>
            <a:r>
              <a:rPr lang="en-US" sz="1600" kern="1200" dirty="0" err="1">
                <a:solidFill>
                  <a:schemeClr val="accent2"/>
                </a:solidFill>
              </a:rPr>
              <a:t>Pon</a:t>
            </a:r>
            <a:r>
              <a:rPr lang="en-US" sz="1600" kern="1200" dirty="0">
                <a:solidFill>
                  <a:schemeClr val="accent2"/>
                </a:solidFill>
              </a:rPr>
              <a:t> a </a:t>
            </a:r>
            <a:r>
              <a:rPr lang="en-US" sz="1600" kern="1200" dirty="0" err="1">
                <a:solidFill>
                  <a:schemeClr val="accent2"/>
                </a:solidFill>
              </a:rPr>
              <a:t>prueba</a:t>
            </a:r>
            <a:r>
              <a:rPr lang="en-US" sz="1600" kern="1200" dirty="0">
                <a:solidFill>
                  <a:schemeClr val="accent2"/>
                </a:solidFill>
              </a:rPr>
              <a:t> </a:t>
            </a:r>
            <a:r>
              <a:rPr lang="en-US" sz="1600" kern="1200" dirty="0" err="1">
                <a:solidFill>
                  <a:schemeClr val="accent2"/>
                </a:solidFill>
              </a:rPr>
              <a:t>tus</a:t>
            </a:r>
            <a:r>
              <a:rPr lang="en-US" sz="1600" kern="1200" dirty="0">
                <a:solidFill>
                  <a:schemeClr val="accent2"/>
                </a:solidFill>
              </a:rPr>
              <a:t> ideas)</a:t>
            </a:r>
          </a:p>
        </p:txBody>
      </p:sp>
      <p:sp>
        <p:nvSpPr>
          <p:cNvPr id="7" name="TextBox 6">
            <a:extLst>
              <a:ext uri="{FF2B5EF4-FFF2-40B4-BE49-F238E27FC236}">
                <a16:creationId xmlns:a16="http://schemas.microsoft.com/office/drawing/2014/main" id="{69C49B5F-0E28-4407-3E9B-22D4E01403B6}"/>
              </a:ext>
            </a:extLst>
          </p:cNvPr>
          <p:cNvSpPr txBox="1"/>
          <p:nvPr userDrawn="1"/>
        </p:nvSpPr>
        <p:spPr>
          <a:xfrm>
            <a:off x="3919602" y="1618552"/>
            <a:ext cx="4117126" cy="4031873"/>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HAVE FUN</a:t>
            </a:r>
            <a:endParaRPr lang="en-US" sz="3200"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BE CREATIVE</a:t>
            </a:r>
            <a:endParaRPr lang="en-US" sz="3200" b="1"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WORK TOGETHER</a:t>
            </a:r>
            <a:endParaRPr lang="en-US" sz="3200" b="1" dirty="0">
              <a:solidFill>
                <a:srgbClr val="000000"/>
              </a:solidFill>
              <a:latin typeface="Arial" panose="020B0604020202020204" pitchFamily="34" charset="0"/>
              <a:cs typeface="Arial" panose="020B0604020202020204" pitchFamily="34" charset="0"/>
            </a:endParaRPr>
          </a:p>
          <a:p>
            <a:endParaRPr lang="en-US" sz="3200" b="1" dirty="0">
              <a:solidFill>
                <a:srgbClr val="000000"/>
              </a:solidFill>
              <a:latin typeface="Arial" panose="020B0604020202020204" pitchFamily="34" charset="0"/>
              <a:cs typeface="Arial" panose="020B0604020202020204" pitchFamily="34" charset="0"/>
            </a:endParaRPr>
          </a:p>
          <a:p>
            <a:r>
              <a:rPr lang="en-US" sz="3200" dirty="0">
                <a:solidFill>
                  <a:schemeClr val="accent2"/>
                </a:solidFill>
                <a:latin typeface="Arial" panose="020B0604020202020204" pitchFamily="34" charset="0"/>
                <a:cs typeface="Arial" panose="020B0604020202020204" pitchFamily="34" charset="0"/>
              </a:rPr>
              <a:t>DIVIÉRTETE</a:t>
            </a:r>
          </a:p>
          <a:p>
            <a:r>
              <a:rPr lang="en-US" sz="3200" dirty="0">
                <a:solidFill>
                  <a:schemeClr val="accent2"/>
                </a:solidFill>
                <a:latin typeface="Arial" panose="020B0604020202020204" pitchFamily="34" charset="0"/>
                <a:cs typeface="Arial" panose="020B0604020202020204" pitchFamily="34" charset="0"/>
              </a:rPr>
              <a:t>SER CREATIVO</a:t>
            </a:r>
          </a:p>
          <a:p>
            <a:r>
              <a:rPr lang="en-US" sz="3200" dirty="0">
                <a:solidFill>
                  <a:schemeClr val="accent2"/>
                </a:solidFill>
                <a:latin typeface="Arial" panose="020B0604020202020204" pitchFamily="34" charset="0"/>
                <a:cs typeface="Arial" panose="020B0604020202020204" pitchFamily="34" charset="0"/>
              </a:rPr>
              <a:t>TRABAJAR JUNTOS</a:t>
            </a:r>
          </a:p>
          <a:p>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27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corecard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42607" y="311847"/>
            <a:ext cx="8867226" cy="1325563"/>
          </a:xfrm>
        </p:spPr>
        <p:txBody>
          <a:bodyPr>
            <a:normAutofit/>
          </a:bodyPr>
          <a:lstStyle>
            <a:lvl1pPr algn="r">
              <a:defRPr sz="3200" b="1" i="0">
                <a:solidFill>
                  <a:schemeClr val="accent1"/>
                </a:solidFill>
                <a:latin typeface="Arial" panose="020B0604020202020204" pitchFamily="34" charset="0"/>
                <a:cs typeface="Arial" panose="020B0604020202020204" pitchFamily="34" charset="0"/>
              </a:defRPr>
            </a:lvl1pPr>
          </a:lstStyle>
          <a:p>
            <a:r>
              <a:rPr lang="en-US" dirty="0"/>
              <a:t>Scorecard</a:t>
            </a:r>
            <a:br>
              <a:rPr lang="en-US" dirty="0"/>
            </a:br>
            <a:endParaRPr lang="en-US" dirty="0"/>
          </a:p>
        </p:txBody>
      </p:sp>
    </p:spTree>
    <p:extLst>
      <p:ext uri="{BB962C8B-B14F-4D97-AF65-F5344CB8AC3E}">
        <p14:creationId xmlns:p14="http://schemas.microsoft.com/office/powerpoint/2010/main" val="92750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prove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300984"/>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Improve</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3" name="Freeform: Shape 12">
            <a:extLst>
              <a:ext uri="{FF2B5EF4-FFF2-40B4-BE49-F238E27FC236}">
                <a16:creationId xmlns:a16="http://schemas.microsoft.com/office/drawing/2014/main" id="{5D668802-CBC9-1E97-EE92-04E9CACFFF40}"/>
              </a:ext>
            </a:extLst>
          </p:cNvPr>
          <p:cNvSpPr/>
          <p:nvPr userDrawn="1"/>
        </p:nvSpPr>
        <p:spPr>
          <a:xfrm>
            <a:off x="381226" y="5580769"/>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Improve (M</a:t>
            </a:r>
            <a:r>
              <a:rPr lang="es-ES" sz="1100" b="1" kern="1200" dirty="0" err="1"/>
              <a:t>ejorar</a:t>
            </a:r>
            <a:r>
              <a:rPr lang="es-ES" sz="1100" b="1" kern="1200" dirty="0"/>
              <a:t>)</a:t>
            </a:r>
            <a:endParaRPr lang="en-US" sz="1100" b="1" kern="1200" dirty="0"/>
          </a:p>
        </p:txBody>
      </p:sp>
      <p:sp>
        <p:nvSpPr>
          <p:cNvPr id="4" name="Freeform: Shape 13">
            <a:extLst>
              <a:ext uri="{FF2B5EF4-FFF2-40B4-BE49-F238E27FC236}">
                <a16:creationId xmlns:a16="http://schemas.microsoft.com/office/drawing/2014/main" id="{F76F1FE6-4AC3-C4DF-81AA-74C00CBE0D8F}"/>
              </a:ext>
            </a:extLst>
          </p:cNvPr>
          <p:cNvSpPr/>
          <p:nvPr userDrawn="1"/>
        </p:nvSpPr>
        <p:spPr>
          <a:xfrm>
            <a:off x="1285832" y="558076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Look at the score </a:t>
            </a:r>
            <a:r>
              <a:rPr lang="en-US" sz="1600" kern="1200" dirty="0">
                <a:solidFill>
                  <a:schemeClr val="accent2"/>
                </a:solidFill>
              </a:rPr>
              <a:t>(Mira la </a:t>
            </a:r>
            <a:r>
              <a:rPr lang="en-US" sz="1600" kern="1200" dirty="0" err="1">
                <a:solidFill>
                  <a:schemeClr val="accent2"/>
                </a:solidFill>
              </a:rPr>
              <a:t>puntuación</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Make the design better </a:t>
            </a:r>
            <a:r>
              <a:rPr lang="en-US" sz="1600" kern="1200" dirty="0">
                <a:solidFill>
                  <a:schemeClr val="accent2"/>
                </a:solidFill>
              </a:rPr>
              <a:t>(</a:t>
            </a:r>
            <a:r>
              <a:rPr lang="en-US" sz="1600" kern="1200" dirty="0" err="1">
                <a:solidFill>
                  <a:schemeClr val="accent2"/>
                </a:solidFill>
              </a:rPr>
              <a:t>Mejora</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diseño</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Repeat if needed </a:t>
            </a:r>
            <a:r>
              <a:rPr lang="en-US" sz="1600" kern="1200" dirty="0">
                <a:solidFill>
                  <a:schemeClr val="accent2"/>
                </a:solidFill>
              </a:rPr>
              <a:t>(</a:t>
            </a:r>
            <a:r>
              <a:rPr lang="en-US" sz="1600" kern="1200" dirty="0" err="1">
                <a:solidFill>
                  <a:schemeClr val="accent2"/>
                </a:solidFill>
              </a:rPr>
              <a:t>Repita</a:t>
            </a:r>
            <a:r>
              <a:rPr lang="en-US" sz="1600" kern="1200" dirty="0">
                <a:solidFill>
                  <a:schemeClr val="accent2"/>
                </a:solidFill>
              </a:rPr>
              <a:t> </a:t>
            </a:r>
            <a:r>
              <a:rPr lang="en-US" sz="1600" kern="1200" dirty="0" err="1">
                <a:solidFill>
                  <a:schemeClr val="accent2"/>
                </a:solidFill>
              </a:rPr>
              <a:t>si</a:t>
            </a:r>
            <a:r>
              <a:rPr lang="en-US" sz="1600" kern="1200" dirty="0">
                <a:solidFill>
                  <a:schemeClr val="accent2"/>
                </a:solidFill>
              </a:rPr>
              <a:t> es </a:t>
            </a:r>
            <a:r>
              <a:rPr lang="en-US" sz="1600" kern="1200" dirty="0" err="1">
                <a:solidFill>
                  <a:schemeClr val="accent2"/>
                </a:solidFill>
              </a:rPr>
              <a:t>necesario</a:t>
            </a:r>
            <a:r>
              <a:rPr lang="en-US" sz="1600" kern="1200" dirty="0">
                <a:solidFill>
                  <a:schemeClr val="accent2"/>
                </a:solidFill>
              </a:rPr>
              <a:t>)</a:t>
            </a:r>
          </a:p>
        </p:txBody>
      </p:sp>
    </p:spTree>
    <p:extLst>
      <p:ext uri="{BB962C8B-B14F-4D97-AF65-F5344CB8AC3E}">
        <p14:creationId xmlns:p14="http://schemas.microsoft.com/office/powerpoint/2010/main" val="1972527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D1FC8-5FF1-164B-ABEC-3BA260518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C81327-3D02-0D47-BF73-85F807657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80CDFF-A807-724A-9A89-B237986D0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D3E9E-C950-9A49-976D-09A6162D2AA6}" type="datetimeFigureOut">
              <a:rPr lang="en-US" smtClean="0"/>
              <a:t>12/2/23</a:t>
            </a:fld>
            <a:endParaRPr lang="en-US"/>
          </a:p>
        </p:txBody>
      </p:sp>
      <p:sp>
        <p:nvSpPr>
          <p:cNvPr id="5" name="Footer Placeholder 4">
            <a:extLst>
              <a:ext uri="{FF2B5EF4-FFF2-40B4-BE49-F238E27FC236}">
                <a16:creationId xmlns:a16="http://schemas.microsoft.com/office/drawing/2014/main" id="{F5703181-8660-0A4D-BDB8-6C9893454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02CCD3-77B3-3A45-B16F-4D6DB038E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CC3E8-C900-4D4B-B552-03ABD336CEDA}" type="slidenum">
              <a:rPr lang="en-US" smtClean="0"/>
              <a:t>‹#›</a:t>
            </a:fld>
            <a:endParaRPr lang="en-US"/>
          </a:p>
        </p:txBody>
      </p:sp>
    </p:spTree>
    <p:extLst>
      <p:ext uri="{BB962C8B-B14F-4D97-AF65-F5344CB8AC3E}">
        <p14:creationId xmlns:p14="http://schemas.microsoft.com/office/powerpoint/2010/main" val="60626021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2" r:id="rId3"/>
    <p:sldLayoutId id="2147483685" r:id="rId4"/>
    <p:sldLayoutId id="2147483686" r:id="rId5"/>
    <p:sldLayoutId id="2147483687" r:id="rId6"/>
    <p:sldLayoutId id="2147483688" r:id="rId7"/>
    <p:sldLayoutId id="2147483690" r:id="rId8"/>
    <p:sldLayoutId id="214748369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bg2">
              <a:lumMod val="1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D1FC8-5FF1-164B-ABEC-3BA260518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C81327-3D02-0D47-BF73-85F807657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0CDFF-A807-724A-9A89-B237986D0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D3E9E-C950-9A49-976D-09A6162D2AA6}" type="datetimeFigureOut">
              <a:rPr lang="en-US" smtClean="0"/>
              <a:t>12/2/23</a:t>
            </a:fld>
            <a:endParaRPr lang="en-US"/>
          </a:p>
        </p:txBody>
      </p:sp>
      <p:sp>
        <p:nvSpPr>
          <p:cNvPr id="5" name="Footer Placeholder 4">
            <a:extLst>
              <a:ext uri="{FF2B5EF4-FFF2-40B4-BE49-F238E27FC236}">
                <a16:creationId xmlns:a16="http://schemas.microsoft.com/office/drawing/2014/main" id="{F5703181-8660-0A4D-BDB8-6C9893454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02CCD3-77B3-3A45-B16F-4D6DB038E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CC3E8-C900-4D4B-B552-03ABD336CEDA}" type="slidenum">
              <a:rPr lang="en-US" smtClean="0"/>
              <a:t>‹#›</a:t>
            </a:fld>
            <a:endParaRPr lang="en-US"/>
          </a:p>
        </p:txBody>
      </p:sp>
    </p:spTree>
    <p:extLst>
      <p:ext uri="{BB962C8B-B14F-4D97-AF65-F5344CB8AC3E}">
        <p14:creationId xmlns:p14="http://schemas.microsoft.com/office/powerpoint/2010/main" val="183088000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video" Target="https://www.youtube.com/embed/V2GvQXvjhLA?feature=oembed"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hyperlink" Target="https://www.arch2o.com/interdisciplinary-practices-in-architecture/" TargetMode="External"/><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7.jpg"/><Relationship Id="rId5" Type="http://schemas.openxmlformats.org/officeDocument/2006/relationships/hyperlink" Target="https://creativecommons.org/licenses/by-nc-nd/3.0/" TargetMode="External"/><Relationship Id="rId4" Type="http://schemas.openxmlformats.org/officeDocument/2006/relationships/hyperlink" Target="https://www.arch2o.com/biomimicry-enhances-architectu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hyperlink" Target="http://www.open-electronics.org/3d-printed-prehensile-prosthetic-hand-combines-elegance-with-incredible-functionality-3dprint-com/?utm_content=bufferceba2&amp;utm_medium=social&amp;utm_source=facebook.com&amp;utm_campaign=buffer"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hyperlink" Target="https://creativecommons.org/licenses/by-nc-sa/3.0/" TargetMode="External"/><Relationship Id="rId4" Type="http://schemas.openxmlformats.org/officeDocument/2006/relationships/hyperlink" Target="http://enablingthefuture.org/upper-limb-prosthetic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1.jpg"/><Relationship Id="rId7" Type="http://schemas.openxmlformats.org/officeDocument/2006/relationships/hyperlink" Target="https://grendz.com/pin/918/"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hyperlink" Target="https://creativecommons.org/licenses/by-sa/3.0/" TargetMode="External"/><Relationship Id="rId10" Type="http://schemas.openxmlformats.org/officeDocument/2006/relationships/image" Target="../media/image13.jpg"/><Relationship Id="rId4" Type="http://schemas.openxmlformats.org/officeDocument/2006/relationships/hyperlink" Target="http://gadgetynews.com/sole-blade-nike-running-shoe-for-prosthetic-legs-london-2012-olympics/" TargetMode="External"/><Relationship Id="rId9" Type="http://schemas.openxmlformats.org/officeDocument/2006/relationships/hyperlink" Target="http://foottalk.blogspot.com/2016/08/rothys-recyclable-shoes-from-plastic.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5BF3-991E-4DBB-BC05-9615EE3D5ED9}"/>
              </a:ext>
            </a:extLst>
          </p:cNvPr>
          <p:cNvSpPr>
            <a:spLocks noGrp="1"/>
          </p:cNvSpPr>
          <p:nvPr>
            <p:ph type="ctrTitle"/>
          </p:nvPr>
        </p:nvSpPr>
        <p:spPr/>
        <p:txBody>
          <a:bodyPr/>
          <a:lstStyle/>
          <a:p>
            <a:r>
              <a:rPr lang="en-US" i="1" dirty="0">
                <a:solidFill>
                  <a:srgbClr val="000000"/>
                </a:solidFill>
              </a:rPr>
              <a:t>Biomimicry</a:t>
            </a:r>
          </a:p>
        </p:txBody>
      </p:sp>
    </p:spTree>
    <p:extLst>
      <p:ext uri="{BB962C8B-B14F-4D97-AF65-F5344CB8AC3E}">
        <p14:creationId xmlns:p14="http://schemas.microsoft.com/office/powerpoint/2010/main" val="40869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299-158B-4F06-A8F9-F440A94F39EE}"/>
              </a:ext>
            </a:extLst>
          </p:cNvPr>
          <p:cNvSpPr>
            <a:spLocks noGrp="1"/>
          </p:cNvSpPr>
          <p:nvPr>
            <p:ph type="title"/>
          </p:nvPr>
        </p:nvSpPr>
        <p:spPr/>
        <p:txBody>
          <a:bodyPr/>
          <a:lstStyle/>
          <a:p>
            <a:r>
              <a:rPr lang="en-US" dirty="0"/>
              <a:t>Problem</a:t>
            </a:r>
          </a:p>
        </p:txBody>
      </p:sp>
      <p:sp>
        <p:nvSpPr>
          <p:cNvPr id="5" name="Content Placeholder 2">
            <a:extLst>
              <a:ext uri="{FF2B5EF4-FFF2-40B4-BE49-F238E27FC236}">
                <a16:creationId xmlns:a16="http://schemas.microsoft.com/office/drawing/2014/main" id="{8EC2C127-6294-29BA-5B95-0128812BB055}"/>
              </a:ext>
            </a:extLst>
          </p:cNvPr>
          <p:cNvSpPr>
            <a:spLocks noGrp="1"/>
          </p:cNvSpPr>
          <p:nvPr>
            <p:ph idx="4294967295"/>
          </p:nvPr>
        </p:nvSpPr>
        <p:spPr/>
        <p:txBody>
          <a:bodyPr vert="horz" lIns="91440" tIns="45720" rIns="91440" bIns="45720" rtlCol="0" anchor="t">
            <a:normAutofit/>
          </a:bodyPr>
          <a:lstStyle/>
          <a:p>
            <a:r>
              <a:rPr lang="en-US" sz="2400" b="1" dirty="0">
                <a:solidFill>
                  <a:srgbClr val="000000"/>
                </a:solidFill>
                <a:cs typeface="Arial" panose="020B0604020202020204" pitchFamily="34" charset="0"/>
              </a:rPr>
              <a:t>John recently got into an accident while operating machinery. Fortunately, he will recover but had to have his right arm amputated. With advances in technology, prostheses can now be made with 3D printers.  John needs your help in designing a prosthesis that allows him to complete daily tasks.</a:t>
            </a:r>
          </a:p>
          <a:p>
            <a:endParaRPr lang="en-US" sz="2400" b="1" dirty="0">
              <a:solidFill>
                <a:srgbClr val="000000"/>
              </a:solidFill>
              <a:cs typeface="Arial" panose="020B0604020202020204" pitchFamily="34" charset="0"/>
            </a:endParaRPr>
          </a:p>
          <a:p>
            <a:r>
              <a:rPr lang="en-US" sz="2400" dirty="0">
                <a:solidFill>
                  <a:srgbClr val="000000"/>
                </a:solidFill>
                <a:cs typeface="Arial" panose="020B0604020202020204" pitchFamily="34" charset="0"/>
              </a:rPr>
              <a:t>Today, you will put on your engineering hat to create the initial design for a prosthesis.  By looking to nature, you will be able to gain ideas to design a prosthesis that is able to grab, move, and open a water bottle.</a:t>
            </a:r>
          </a:p>
        </p:txBody>
      </p:sp>
    </p:spTree>
    <p:extLst>
      <p:ext uri="{BB962C8B-B14F-4D97-AF65-F5344CB8AC3E}">
        <p14:creationId xmlns:p14="http://schemas.microsoft.com/office/powerpoint/2010/main" val="83646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299-158B-4F06-A8F9-F440A94F39EE}"/>
              </a:ext>
            </a:extLst>
          </p:cNvPr>
          <p:cNvSpPr>
            <a:spLocks noGrp="1"/>
          </p:cNvSpPr>
          <p:nvPr>
            <p:ph type="title"/>
          </p:nvPr>
        </p:nvSpPr>
        <p:spPr/>
        <p:txBody>
          <a:bodyPr/>
          <a:lstStyle/>
          <a:p>
            <a:r>
              <a:rPr lang="en-US" dirty="0" err="1">
                <a:solidFill>
                  <a:srgbClr val="F16038"/>
                </a:solidFill>
              </a:rPr>
              <a:t>Problema</a:t>
            </a:r>
            <a:endParaRPr lang="en-US" dirty="0">
              <a:solidFill>
                <a:srgbClr val="F16038"/>
              </a:solidFill>
            </a:endParaRPr>
          </a:p>
        </p:txBody>
      </p:sp>
      <p:sp>
        <p:nvSpPr>
          <p:cNvPr id="3" name="Content Placeholder 2">
            <a:extLst>
              <a:ext uri="{FF2B5EF4-FFF2-40B4-BE49-F238E27FC236}">
                <a16:creationId xmlns:a16="http://schemas.microsoft.com/office/drawing/2014/main" id="{2130B1DA-31C4-4259-ADF7-F5A07EF74901}"/>
              </a:ext>
            </a:extLst>
          </p:cNvPr>
          <p:cNvSpPr>
            <a:spLocks noGrp="1"/>
          </p:cNvSpPr>
          <p:nvPr>
            <p:ph idx="4294967295"/>
          </p:nvPr>
        </p:nvSpPr>
        <p:spPr/>
        <p:txBody>
          <a:bodyPr>
            <a:normAutofit/>
          </a:bodyPr>
          <a:lstStyle/>
          <a:p>
            <a:r>
              <a:rPr lang="es-ES" sz="2400" b="1" dirty="0">
                <a:solidFill>
                  <a:srgbClr val="F16038"/>
                </a:solidFill>
                <a:latin typeface="Arial" panose="020B0604020202020204" pitchFamily="34" charset="0"/>
                <a:cs typeface="Arial" panose="020B0604020202020204" pitchFamily="34" charset="0"/>
              </a:rPr>
              <a:t>John recientemente tuvo un accidente mientras operaba maquinaria. Afortunadamente, se recuperará, pero le tuvieron que amputar el brazo derecho. Con los avances tecnológicos, ahora se pueden hacer prótesis con impresoras 3D. John necesita tu ayuda para diseñar una prótesis que le permita completar las tareas diarias.</a:t>
            </a:r>
          </a:p>
          <a:p>
            <a:endParaRPr lang="es-ES" sz="2400" b="1" dirty="0">
              <a:solidFill>
                <a:srgbClr val="F16038"/>
              </a:solidFill>
              <a:latin typeface="Arial" panose="020B0604020202020204" pitchFamily="34" charset="0"/>
              <a:cs typeface="Arial" panose="020B0604020202020204" pitchFamily="34" charset="0"/>
            </a:endParaRPr>
          </a:p>
          <a:p>
            <a:r>
              <a:rPr lang="es-ES" sz="2400" dirty="0">
                <a:solidFill>
                  <a:srgbClr val="F16038"/>
                </a:solidFill>
                <a:latin typeface="Arial" panose="020B0604020202020204" pitchFamily="34" charset="0"/>
                <a:cs typeface="Arial" panose="020B0604020202020204" pitchFamily="34" charset="0"/>
              </a:rPr>
              <a:t>Hoy te pondrás tu sombrero de ingeniero para crear el diseño inicial de una prótesis. Al observar la naturaleza, puedes obtener ideas para diseñar una prótesis que pueda agarrar, mover y abrir una botella de agua.</a:t>
            </a:r>
            <a:endParaRPr lang="en-US" sz="2400" dirty="0">
              <a:solidFill>
                <a:srgbClr val="F16038"/>
              </a:solidFill>
              <a:latin typeface="Arial" panose="020B0604020202020204" pitchFamily="34" charset="0"/>
              <a:cs typeface="Arial" panose="020B0604020202020204" pitchFamily="34" charset="0"/>
            </a:endParaRPr>
          </a:p>
          <a:p>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14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p:txBody>
          <a:bodyPr/>
          <a:lstStyle/>
          <a:p>
            <a:r>
              <a:rPr lang="en-US" dirty="0"/>
              <a:t>Criteria (Desired Outcomes) </a:t>
            </a:r>
            <a:br>
              <a:rPr lang="en-US" dirty="0"/>
            </a:br>
            <a:r>
              <a:rPr lang="en-US" dirty="0">
                <a:solidFill>
                  <a:schemeClr val="accent2"/>
                </a:solidFill>
              </a:rPr>
              <a:t>(</a:t>
            </a:r>
            <a:r>
              <a:rPr lang="en-US" dirty="0" err="1">
                <a:solidFill>
                  <a:schemeClr val="accent2"/>
                </a:solidFill>
              </a:rPr>
              <a:t>Criterios</a:t>
            </a:r>
            <a:r>
              <a:rPr lang="en-US" dirty="0">
                <a:solidFill>
                  <a:schemeClr val="accent2"/>
                </a:solidFill>
              </a:rPr>
              <a:t> (</a:t>
            </a:r>
            <a:r>
              <a:rPr lang="en-US" dirty="0" err="1">
                <a:solidFill>
                  <a:schemeClr val="accent2"/>
                </a:solidFill>
              </a:rPr>
              <a:t>Resultados</a:t>
            </a:r>
            <a:r>
              <a:rPr lang="en-US" dirty="0">
                <a:solidFill>
                  <a:schemeClr val="accent2"/>
                </a:solidFill>
              </a:rPr>
              <a:t> </a:t>
            </a:r>
            <a:r>
              <a:rPr lang="en-US" dirty="0" err="1">
                <a:solidFill>
                  <a:schemeClr val="accent2"/>
                </a:solidFill>
              </a:rPr>
              <a:t>Deseados</a:t>
            </a:r>
            <a:r>
              <a:rPr lang="en-US" dirty="0">
                <a:solidFill>
                  <a:schemeClr val="accent2"/>
                </a:solidFill>
              </a:rPr>
              <a:t>))</a:t>
            </a:r>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p:txBody>
          <a:bodyPr numCol="2">
            <a:normAutofit lnSpcReduction="10000"/>
          </a:bodyPr>
          <a:lstStyle/>
          <a:p>
            <a:pPr>
              <a:spcAft>
                <a:spcPts val="1000"/>
              </a:spcAft>
            </a:pPr>
            <a:r>
              <a:rPr lang="en-US" sz="2000" b="1" dirty="0">
                <a:solidFill>
                  <a:srgbClr val="000000"/>
                </a:solidFill>
              </a:rPr>
              <a:t>A successful prosthesis design should include the following:</a:t>
            </a:r>
            <a:endParaRPr lang="en-US" sz="1800" b="1" dirty="0">
              <a:solidFill>
                <a:srgbClr val="000000"/>
              </a:solidFill>
            </a:endParaRPr>
          </a:p>
          <a:p>
            <a:pPr lvl="1">
              <a:lnSpc>
                <a:spcPct val="100000"/>
              </a:lnSpc>
            </a:pPr>
            <a:r>
              <a:rPr lang="en-US" sz="1900" dirty="0">
                <a:solidFill>
                  <a:srgbClr val="000000"/>
                </a:solidFill>
              </a:rPr>
              <a:t>Uses nature as its inspiration for design</a:t>
            </a:r>
          </a:p>
          <a:p>
            <a:pPr lvl="1">
              <a:lnSpc>
                <a:spcPct val="100000"/>
              </a:lnSpc>
            </a:pPr>
            <a:r>
              <a:rPr lang="en-US" sz="1900" dirty="0">
                <a:solidFill>
                  <a:srgbClr val="000000"/>
                </a:solidFill>
              </a:rPr>
              <a:t>Holds a water bottle for 30 seconds</a:t>
            </a:r>
          </a:p>
          <a:p>
            <a:pPr lvl="1">
              <a:lnSpc>
                <a:spcPct val="100000"/>
              </a:lnSpc>
            </a:pPr>
            <a:r>
              <a:rPr lang="en-US" sz="1900" dirty="0">
                <a:solidFill>
                  <a:srgbClr val="000000"/>
                </a:solidFill>
              </a:rPr>
              <a:t>Can lift and put down a water bottle without tipping it over</a:t>
            </a:r>
          </a:p>
          <a:p>
            <a:pPr lvl="1">
              <a:lnSpc>
                <a:spcPct val="100000"/>
              </a:lnSpc>
            </a:pPr>
            <a:r>
              <a:rPr lang="en-US" sz="1900" dirty="0">
                <a:solidFill>
                  <a:srgbClr val="000000"/>
                </a:solidFill>
              </a:rPr>
              <a:t>Holds a water bottle firmly enough to have it opened</a:t>
            </a:r>
          </a:p>
          <a:p>
            <a:pPr>
              <a:lnSpc>
                <a:spcPct val="100000"/>
              </a:lnSpc>
            </a:pPr>
            <a:r>
              <a:rPr lang="en-US" sz="2000" dirty="0">
                <a:solidFill>
                  <a:srgbClr val="000000"/>
                </a:solidFill>
              </a:rPr>
              <a:t>Bonus Points: Prosthesis can be tested with one hand.</a:t>
            </a:r>
          </a:p>
          <a:p>
            <a:pPr marL="0" indent="0">
              <a:buNone/>
            </a:pPr>
            <a:endParaRPr lang="en-US" sz="1600" dirty="0">
              <a:solidFill>
                <a:srgbClr val="000000"/>
              </a:solidFill>
            </a:endParaRPr>
          </a:p>
          <a:p>
            <a:endParaRPr lang="en-US" sz="1600" dirty="0">
              <a:solidFill>
                <a:srgbClr val="000000"/>
              </a:solidFill>
            </a:endParaRPr>
          </a:p>
          <a:p>
            <a:pPr marL="0" indent="0">
              <a:buNone/>
            </a:pPr>
            <a:endParaRPr lang="en-US" sz="1600" dirty="0">
              <a:solidFill>
                <a:srgbClr val="000000"/>
              </a:solidFill>
            </a:endParaRPr>
          </a:p>
          <a:p>
            <a:pPr>
              <a:spcAft>
                <a:spcPts val="1000"/>
              </a:spcAft>
            </a:pPr>
            <a:r>
              <a:rPr lang="en-US" sz="2000" b="1" dirty="0">
                <a:solidFill>
                  <a:srgbClr val="F16038"/>
                </a:solidFill>
                <a:ea typeface="+mn-lt"/>
                <a:cs typeface="+mn-lt"/>
              </a:rPr>
              <a:t>Un </a:t>
            </a:r>
            <a:r>
              <a:rPr lang="en-US" sz="2000" b="1" dirty="0" err="1">
                <a:solidFill>
                  <a:srgbClr val="F16038"/>
                </a:solidFill>
                <a:ea typeface="+mn-lt"/>
                <a:cs typeface="+mn-lt"/>
              </a:rPr>
              <a:t>diseño</a:t>
            </a:r>
            <a:r>
              <a:rPr lang="en-US" sz="2000" b="1" dirty="0">
                <a:solidFill>
                  <a:srgbClr val="F16038"/>
                </a:solidFill>
                <a:ea typeface="+mn-lt"/>
                <a:cs typeface="+mn-lt"/>
              </a:rPr>
              <a:t> </a:t>
            </a:r>
            <a:r>
              <a:rPr lang="en-US" sz="2000" b="1" dirty="0" err="1">
                <a:solidFill>
                  <a:srgbClr val="F16038"/>
                </a:solidFill>
                <a:ea typeface="+mn-lt"/>
                <a:cs typeface="+mn-lt"/>
              </a:rPr>
              <a:t>protésico</a:t>
            </a:r>
            <a:r>
              <a:rPr lang="en-US" sz="2000" b="1" dirty="0">
                <a:solidFill>
                  <a:srgbClr val="F16038"/>
                </a:solidFill>
                <a:ea typeface="+mn-lt"/>
                <a:cs typeface="+mn-lt"/>
              </a:rPr>
              <a:t> </a:t>
            </a:r>
            <a:r>
              <a:rPr lang="en-US" sz="2000" b="1" dirty="0" err="1">
                <a:solidFill>
                  <a:srgbClr val="F16038"/>
                </a:solidFill>
                <a:ea typeface="+mn-lt"/>
                <a:cs typeface="+mn-lt"/>
              </a:rPr>
              <a:t>debe</a:t>
            </a:r>
            <a:r>
              <a:rPr lang="en-US" sz="2000" b="1" dirty="0">
                <a:solidFill>
                  <a:srgbClr val="F16038"/>
                </a:solidFill>
                <a:ea typeface="+mn-lt"/>
                <a:cs typeface="+mn-lt"/>
              </a:rPr>
              <a:t> </a:t>
            </a:r>
            <a:r>
              <a:rPr lang="en-US" sz="2000" b="1" dirty="0" err="1">
                <a:solidFill>
                  <a:srgbClr val="F16038"/>
                </a:solidFill>
                <a:ea typeface="+mn-lt"/>
                <a:cs typeface="+mn-lt"/>
              </a:rPr>
              <a:t>incluir</a:t>
            </a:r>
            <a:r>
              <a:rPr lang="en-US" sz="2000" b="1" dirty="0">
                <a:solidFill>
                  <a:srgbClr val="F16038"/>
                </a:solidFill>
                <a:ea typeface="+mn-lt"/>
                <a:cs typeface="+mn-lt"/>
              </a:rPr>
              <a:t> lo </a:t>
            </a:r>
            <a:r>
              <a:rPr lang="en-US" sz="2000" b="1" dirty="0" err="1">
                <a:solidFill>
                  <a:srgbClr val="F16038"/>
                </a:solidFill>
                <a:ea typeface="+mn-lt"/>
                <a:cs typeface="+mn-lt"/>
              </a:rPr>
              <a:t>siguiente</a:t>
            </a:r>
            <a:r>
              <a:rPr lang="en-US" sz="2000" b="1" dirty="0">
                <a:solidFill>
                  <a:schemeClr val="accent2"/>
                </a:solidFill>
              </a:rPr>
              <a:t>:</a:t>
            </a:r>
          </a:p>
          <a:p>
            <a:pPr lvl="1">
              <a:lnSpc>
                <a:spcPct val="100000"/>
              </a:lnSpc>
            </a:pPr>
            <a:r>
              <a:rPr lang="es-ES" sz="1900" dirty="0">
                <a:solidFill>
                  <a:schemeClr val="accent2"/>
                </a:solidFill>
              </a:rPr>
              <a:t>Utiliza la naturaleza como inspiración para el diseño</a:t>
            </a:r>
          </a:p>
          <a:p>
            <a:pPr lvl="1">
              <a:lnSpc>
                <a:spcPct val="100000"/>
              </a:lnSpc>
            </a:pPr>
            <a:r>
              <a:rPr lang="es-ES" sz="1900" dirty="0">
                <a:solidFill>
                  <a:schemeClr val="accent2"/>
                </a:solidFill>
              </a:rPr>
              <a:t>Sostiene una botella de agua durante 30 segundos</a:t>
            </a:r>
          </a:p>
          <a:p>
            <a:pPr lvl="1">
              <a:lnSpc>
                <a:spcPct val="100000"/>
              </a:lnSpc>
            </a:pPr>
            <a:r>
              <a:rPr lang="es-ES" sz="1900" dirty="0">
                <a:solidFill>
                  <a:schemeClr val="accent2"/>
                </a:solidFill>
              </a:rPr>
              <a:t>Puede levantar y dejar una botella de agua sin volcarla</a:t>
            </a:r>
          </a:p>
          <a:p>
            <a:pPr lvl="1">
              <a:lnSpc>
                <a:spcPct val="100000"/>
              </a:lnSpc>
            </a:pPr>
            <a:r>
              <a:rPr lang="es-ES" sz="1900" dirty="0">
                <a:solidFill>
                  <a:schemeClr val="accent2"/>
                </a:solidFill>
              </a:rPr>
              <a:t>Sostiene una botella de agua con la suficiente firmeza como para abrirla</a:t>
            </a:r>
          </a:p>
          <a:p>
            <a:pPr>
              <a:lnSpc>
                <a:spcPct val="100000"/>
              </a:lnSpc>
            </a:pPr>
            <a:r>
              <a:rPr lang="es-ES" sz="2000" dirty="0">
                <a:solidFill>
                  <a:schemeClr val="accent2"/>
                </a:solidFill>
              </a:rPr>
              <a:t>Puntos de Bonificación: La prótesis se puede probar con una mano.</a:t>
            </a:r>
            <a:endParaRPr lang="en-US" sz="2000" dirty="0">
              <a:solidFill>
                <a:schemeClr val="accent2"/>
              </a:solidFill>
            </a:endParaRPr>
          </a:p>
          <a:p>
            <a:endParaRPr lang="en-US" dirty="0">
              <a:solidFill>
                <a:srgbClr val="000000"/>
              </a:solidFill>
            </a:endParaRPr>
          </a:p>
        </p:txBody>
      </p:sp>
    </p:spTree>
    <p:extLst>
      <p:ext uri="{BB962C8B-B14F-4D97-AF65-F5344CB8AC3E}">
        <p14:creationId xmlns:p14="http://schemas.microsoft.com/office/powerpoint/2010/main" val="48590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a:t>Constraints (Limitations)</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n-US" u="sng" dirty="0">
                <a:solidFill>
                  <a:srgbClr val="000000"/>
                </a:solidFill>
              </a:rPr>
              <a:t>Time Limit:</a:t>
            </a:r>
            <a:r>
              <a:rPr lang="en-US" dirty="0">
                <a:solidFill>
                  <a:srgbClr val="000000"/>
                </a:solidFill>
              </a:rPr>
              <a:t> You will have 30 minutes to build the prosthesis.</a:t>
            </a:r>
          </a:p>
          <a:p>
            <a:r>
              <a:rPr lang="en-US" u="sng" dirty="0">
                <a:solidFill>
                  <a:srgbClr val="000000"/>
                </a:solidFill>
              </a:rPr>
              <a:t>Materials: </a:t>
            </a:r>
            <a:r>
              <a:rPr lang="en-US" dirty="0">
                <a:solidFill>
                  <a:srgbClr val="000000"/>
                </a:solidFill>
              </a:rPr>
              <a:t>You can only use the materials available.</a:t>
            </a:r>
          </a:p>
          <a:p>
            <a:r>
              <a:rPr lang="en-US" u="sng" dirty="0">
                <a:solidFill>
                  <a:srgbClr val="000000"/>
                </a:solidFill>
              </a:rPr>
              <a:t>Budget: </a:t>
            </a:r>
            <a:r>
              <a:rPr lang="en-US" dirty="0">
                <a:solidFill>
                  <a:srgbClr val="000000"/>
                </a:solidFill>
              </a:rPr>
              <a:t>You will have $100 to complete this challenge.</a:t>
            </a:r>
          </a:p>
          <a:p>
            <a:r>
              <a:rPr lang="en-US" u="sng" dirty="0">
                <a:solidFill>
                  <a:srgbClr val="000000"/>
                </a:solidFill>
              </a:rPr>
              <a:t>Collaboration:</a:t>
            </a:r>
            <a:r>
              <a:rPr lang="en-US" dirty="0">
                <a:solidFill>
                  <a:srgbClr val="000000"/>
                </a:solidFill>
              </a:rPr>
              <a:t> One design element from each team member must be used in the final design.</a:t>
            </a:r>
          </a:p>
          <a:p>
            <a:r>
              <a:rPr lang="en-US" u="sng" dirty="0">
                <a:solidFill>
                  <a:srgbClr val="000000"/>
                </a:solidFill>
              </a:rPr>
              <a:t>Redesign:</a:t>
            </a:r>
            <a:r>
              <a:rPr lang="en-US" dirty="0">
                <a:solidFill>
                  <a:srgbClr val="000000"/>
                </a:solidFill>
              </a:rPr>
              <a:t> Each team can test their prototype as many times as needed during the 30-minute design phase.</a:t>
            </a:r>
          </a:p>
          <a:p>
            <a:endParaRPr lang="en-US" sz="2400" dirty="0">
              <a:solidFill>
                <a:srgbClr val="000000"/>
              </a:solidFill>
            </a:endParaRPr>
          </a:p>
        </p:txBody>
      </p:sp>
    </p:spTree>
    <p:extLst>
      <p:ext uri="{BB962C8B-B14F-4D97-AF65-F5344CB8AC3E}">
        <p14:creationId xmlns:p14="http://schemas.microsoft.com/office/powerpoint/2010/main" val="596123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err="1">
                <a:solidFill>
                  <a:schemeClr val="accent2"/>
                </a:solidFill>
              </a:rPr>
              <a:t>Restricciones</a:t>
            </a:r>
            <a:r>
              <a:rPr lang="en-US" dirty="0">
                <a:solidFill>
                  <a:schemeClr val="accent2"/>
                </a:solidFill>
              </a:rPr>
              <a:t> (</a:t>
            </a:r>
            <a:r>
              <a:rPr lang="en-US" dirty="0" err="1">
                <a:solidFill>
                  <a:schemeClr val="accent2"/>
                </a:solidFill>
              </a:rPr>
              <a:t>Limitaciones</a:t>
            </a:r>
            <a:r>
              <a:rPr lang="en-US" dirty="0">
                <a:solidFill>
                  <a:schemeClr val="accent2"/>
                </a:solidFill>
              </a:rPr>
              <a:t>)</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s-ES" sz="2400" u="sng" dirty="0">
                <a:solidFill>
                  <a:srgbClr val="F16038"/>
                </a:solidFill>
                <a:latin typeface="Arial" panose="020B0604020202020204" pitchFamily="34" charset="0"/>
                <a:cs typeface="Arial" panose="020B0604020202020204" pitchFamily="34" charset="0"/>
              </a:rPr>
              <a:t>Límite de tiempo</a:t>
            </a:r>
            <a:r>
              <a:rPr lang="es-ES" sz="2400" dirty="0">
                <a:solidFill>
                  <a:srgbClr val="F16038"/>
                </a:solidFill>
                <a:latin typeface="Arial" panose="020B0604020202020204" pitchFamily="34" charset="0"/>
                <a:cs typeface="Arial" panose="020B0604020202020204" pitchFamily="34" charset="0"/>
              </a:rPr>
              <a:t>: </a:t>
            </a:r>
            <a:r>
              <a:rPr lang="es-ES" sz="2400" dirty="0">
                <a:solidFill>
                  <a:schemeClr val="accent2"/>
                </a:solidFill>
                <a:latin typeface="Arial" panose="020B0604020202020204" pitchFamily="34" charset="0"/>
              </a:rPr>
              <a:t>Tendrás 30 minutos para construir la prótesis.</a:t>
            </a:r>
          </a:p>
          <a:p>
            <a:r>
              <a:rPr lang="es-ES" sz="2400" u="sng" dirty="0">
                <a:solidFill>
                  <a:srgbClr val="F16038"/>
                </a:solidFill>
                <a:latin typeface="Arial" panose="020B0604020202020204" pitchFamily="34" charset="0"/>
                <a:cs typeface="Arial" panose="020B0604020202020204" pitchFamily="34" charset="0"/>
              </a:rPr>
              <a:t>Materiales</a:t>
            </a:r>
            <a:r>
              <a:rPr lang="es-ES" sz="2400" dirty="0">
                <a:solidFill>
                  <a:srgbClr val="F16038"/>
                </a:solidFill>
                <a:latin typeface="Arial" panose="020B0604020202020204" pitchFamily="34" charset="0"/>
                <a:cs typeface="Arial" panose="020B0604020202020204" pitchFamily="34" charset="0"/>
              </a:rPr>
              <a:t>: </a:t>
            </a:r>
            <a:r>
              <a:rPr lang="es-ES" sz="2400" dirty="0">
                <a:solidFill>
                  <a:schemeClr val="accent2"/>
                </a:solidFill>
                <a:latin typeface="Arial" panose="020B0604020202020204" pitchFamily="34" charset="0"/>
              </a:rPr>
              <a:t>Solo puedes usar los materiales disponibles.</a:t>
            </a:r>
          </a:p>
          <a:p>
            <a:r>
              <a:rPr lang="es-ES" sz="2400" u="sng" dirty="0">
                <a:solidFill>
                  <a:srgbClr val="F16038"/>
                </a:solidFill>
                <a:latin typeface="Arial" panose="020B0604020202020204" pitchFamily="34" charset="0"/>
                <a:cs typeface="Arial" panose="020B0604020202020204" pitchFamily="34" charset="0"/>
              </a:rPr>
              <a:t>Presupuesto</a:t>
            </a:r>
            <a:r>
              <a:rPr lang="es-ES" sz="2400" dirty="0">
                <a:solidFill>
                  <a:srgbClr val="F16038"/>
                </a:solidFill>
                <a:latin typeface="Arial" panose="020B0604020202020204" pitchFamily="34" charset="0"/>
                <a:cs typeface="Arial" panose="020B0604020202020204" pitchFamily="34" charset="0"/>
              </a:rPr>
              <a:t>: Tendrás $100 para completar este desafío.</a:t>
            </a:r>
          </a:p>
          <a:p>
            <a:r>
              <a:rPr lang="es-ES" sz="2400" u="sng" dirty="0">
                <a:solidFill>
                  <a:srgbClr val="F16038"/>
                </a:solidFill>
                <a:latin typeface="Arial" panose="020B0604020202020204" pitchFamily="34" charset="0"/>
                <a:cs typeface="Arial" panose="020B0604020202020204" pitchFamily="34" charset="0"/>
              </a:rPr>
              <a:t>Colaboración</a:t>
            </a:r>
            <a:r>
              <a:rPr lang="es-ES" sz="2400" dirty="0">
                <a:solidFill>
                  <a:srgbClr val="F16038"/>
                </a:solidFill>
                <a:latin typeface="Arial" panose="020B0604020202020204" pitchFamily="34" charset="0"/>
                <a:cs typeface="Arial" panose="020B0604020202020204" pitchFamily="34" charset="0"/>
              </a:rPr>
              <a:t>: El diseño final debe de incluir un elemento diseñado por cada miembro del equipo.</a:t>
            </a:r>
          </a:p>
          <a:p>
            <a:r>
              <a:rPr lang="es-ES" sz="2400" u="sng" dirty="0">
                <a:solidFill>
                  <a:srgbClr val="F16038"/>
                </a:solidFill>
                <a:latin typeface="Arial" panose="020B0604020202020204" pitchFamily="34" charset="0"/>
                <a:cs typeface="Arial" panose="020B0604020202020204" pitchFamily="34" charset="0"/>
              </a:rPr>
              <a:t>Rediseño</a:t>
            </a:r>
            <a:r>
              <a:rPr lang="es-ES" sz="2400" dirty="0">
                <a:solidFill>
                  <a:srgbClr val="F16038"/>
                </a:solidFill>
                <a:latin typeface="Arial" panose="020B0604020202020204" pitchFamily="34" charset="0"/>
                <a:cs typeface="Arial" panose="020B0604020202020204" pitchFamily="34" charset="0"/>
              </a:rPr>
              <a:t>: Cada equipo puede probar su prototipo tantas veces como sea necesario durante la fase de diseño de 30 minutos.</a:t>
            </a:r>
            <a:endParaRPr lang="en-US" sz="2400" dirty="0">
              <a:solidFill>
                <a:srgbClr val="F160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29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D52E-242E-4DF8-83B4-066B1143B5FC}"/>
              </a:ext>
            </a:extLst>
          </p:cNvPr>
          <p:cNvSpPr>
            <a:spLocks noGrp="1"/>
          </p:cNvSpPr>
          <p:nvPr>
            <p:ph type="title"/>
          </p:nvPr>
        </p:nvSpPr>
        <p:spPr/>
        <p:txBody>
          <a:bodyPr/>
          <a:lstStyle/>
          <a:p>
            <a:r>
              <a:rPr lang="en-US"/>
              <a:t>Explore Materials </a:t>
            </a:r>
            <a:r>
              <a:rPr lang="en-US">
                <a:solidFill>
                  <a:srgbClr val="F16038"/>
                </a:solidFill>
              </a:rPr>
              <a:t>(Explorar Materiales)</a:t>
            </a:r>
            <a:endParaRPr lang="en-US" dirty="0">
              <a:solidFill>
                <a:srgbClr val="F16038"/>
              </a:solidFill>
            </a:endParaRPr>
          </a:p>
        </p:txBody>
      </p:sp>
      <p:graphicFrame>
        <p:nvGraphicFramePr>
          <p:cNvPr id="11" name="Table 10">
            <a:extLst>
              <a:ext uri="{FF2B5EF4-FFF2-40B4-BE49-F238E27FC236}">
                <a16:creationId xmlns:a16="http://schemas.microsoft.com/office/drawing/2014/main" id="{434BE538-288C-4778-854C-FD65D9C01C6D}"/>
              </a:ext>
            </a:extLst>
          </p:cNvPr>
          <p:cNvGraphicFramePr>
            <a:graphicFrameLocks noGrp="1"/>
          </p:cNvGraphicFramePr>
          <p:nvPr>
            <p:extLst>
              <p:ext uri="{D42A27DB-BD31-4B8C-83A1-F6EECF244321}">
                <p14:modId xmlns:p14="http://schemas.microsoft.com/office/powerpoint/2010/main" val="1296960504"/>
              </p:ext>
            </p:extLst>
          </p:nvPr>
        </p:nvGraphicFramePr>
        <p:xfrm>
          <a:off x="2323152" y="1667100"/>
          <a:ext cx="7664984" cy="3866700"/>
        </p:xfrm>
        <a:graphic>
          <a:graphicData uri="http://schemas.openxmlformats.org/drawingml/2006/table">
            <a:tbl>
              <a:tblPr firstRow="1" bandRow="1">
                <a:tableStyleId>{5C22544A-7EE6-4342-B048-85BDC9FD1C3A}</a:tableStyleId>
              </a:tblPr>
              <a:tblGrid>
                <a:gridCol w="4657329">
                  <a:extLst>
                    <a:ext uri="{9D8B030D-6E8A-4147-A177-3AD203B41FA5}">
                      <a16:colId xmlns:a16="http://schemas.microsoft.com/office/drawing/2014/main" val="685035288"/>
                    </a:ext>
                  </a:extLst>
                </a:gridCol>
                <a:gridCol w="3007655">
                  <a:extLst>
                    <a:ext uri="{9D8B030D-6E8A-4147-A177-3AD203B41FA5}">
                      <a16:colId xmlns:a16="http://schemas.microsoft.com/office/drawing/2014/main" val="3675114989"/>
                    </a:ext>
                  </a:extLst>
                </a:gridCol>
              </a:tblGrid>
              <a:tr h="364763">
                <a:tc>
                  <a:txBody>
                    <a:bodyPr/>
                    <a:lstStyle/>
                    <a:p>
                      <a:pPr algn="l" fontAlgn="base"/>
                      <a:r>
                        <a:rPr lang="en-US" sz="1600" dirty="0">
                          <a:effectLst/>
                          <a:latin typeface="Arial" panose="020B0604020202020204" pitchFamily="34" charset="0"/>
                          <a:cs typeface="Arial" panose="020B0604020202020204" pitchFamily="34" charset="0"/>
                        </a:rPr>
                        <a:t>Materials (Materiales)​</a:t>
                      </a:r>
                      <a:endParaRPr lang="en-US" sz="2000" b="1" i="0" dirty="0">
                        <a:solidFill>
                          <a:srgbClr val="FFFFFF"/>
                        </a:solidFill>
                        <a:effectLst/>
                        <a:latin typeface="Arial" panose="020B0604020202020204" pitchFamily="34" charset="0"/>
                        <a:cs typeface="Arial" panose="020B0604020202020204" pitchFamily="34" charset="0"/>
                      </a:endParaRPr>
                    </a:p>
                  </a:txBody>
                  <a:tcPr/>
                </a:tc>
                <a:tc>
                  <a:txBody>
                    <a:bodyPr/>
                    <a:lstStyle/>
                    <a:p>
                      <a:pPr algn="l" fontAlgn="base"/>
                      <a:r>
                        <a:rPr lang="en-US" sz="1600" dirty="0">
                          <a:effectLst/>
                          <a:latin typeface="Arial" panose="020B0604020202020204" pitchFamily="34" charset="0"/>
                          <a:cs typeface="Arial" panose="020B0604020202020204" pitchFamily="34" charset="0"/>
                        </a:rPr>
                        <a:t>Cost (Costo)​</a:t>
                      </a:r>
                      <a:endParaRPr lang="en-US" sz="2000" b="1" i="0" dirty="0">
                        <a:solidFill>
                          <a:srgbClr val="FFFFFF"/>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7583478"/>
                  </a:ext>
                </a:extLst>
              </a:tr>
              <a:tr h="364763">
                <a:tc>
                  <a:txBody>
                    <a:bodyPr/>
                    <a:lstStyle/>
                    <a:p>
                      <a:r>
                        <a:rPr lang="en-US" sz="1600" dirty="0">
                          <a:solidFill>
                            <a:schemeClr val="bg2">
                              <a:lumMod val="10000"/>
                            </a:schemeClr>
                          </a:solidFill>
                          <a:latin typeface="Arial" panose="020B0604020202020204" pitchFamily="34" charset="0"/>
                          <a:cs typeface="Arial" panose="020B0604020202020204" pitchFamily="34" charset="0"/>
                        </a:rPr>
                        <a:t>Scissors </a:t>
                      </a:r>
                      <a:r>
                        <a:rPr lang="en-US" sz="1600" dirty="0">
                          <a:solidFill>
                            <a:srgbClr val="F16038"/>
                          </a:solidFill>
                          <a:latin typeface="Arial" panose="020B0604020202020204" pitchFamily="34" charset="0"/>
                          <a:cs typeface="Arial" panose="020B0604020202020204" pitchFamily="34" charset="0"/>
                        </a:rPr>
                        <a:t>(Tijeras)</a:t>
                      </a:r>
                      <a:endParaRPr lang="es" sz="1600" b="0" i="0" u="none" strike="noStrike" noProof="0" dirty="0">
                        <a:solidFill>
                          <a:srgbClr val="F16038"/>
                        </a:solidFill>
                        <a:latin typeface="Arial" panose="020B0604020202020204" pitchFamily="34" charset="0"/>
                        <a:cs typeface="Arial" panose="020B0604020202020204" pitchFamily="34" charset="0"/>
                      </a:endParaRPr>
                    </a:p>
                  </a:txBody>
                  <a:tcPr/>
                </a:tc>
                <a:tc>
                  <a:txBody>
                    <a:bodyPr/>
                    <a:lstStyle/>
                    <a:p>
                      <a:r>
                        <a:rPr lang="en-US" sz="1600" dirty="0">
                          <a:solidFill>
                            <a:schemeClr val="bg2">
                              <a:lumMod val="10000"/>
                            </a:schemeClr>
                          </a:solidFill>
                          <a:latin typeface="Arial" panose="020B0604020202020204" pitchFamily="34" charset="0"/>
                          <a:cs typeface="Arial" panose="020B0604020202020204" pitchFamily="34" charset="0"/>
                        </a:rPr>
                        <a:t>$5 per pair</a:t>
                      </a:r>
                    </a:p>
                  </a:txBody>
                  <a:tcPr/>
                </a:tc>
                <a:extLst>
                  <a:ext uri="{0D108BD9-81ED-4DB2-BD59-A6C34878D82A}">
                    <a16:rowId xmlns:a16="http://schemas.microsoft.com/office/drawing/2014/main" val="2325012878"/>
                  </a:ext>
                </a:extLst>
              </a:tr>
              <a:tr h="364763">
                <a:tc>
                  <a:txBody>
                    <a:bodyPr/>
                    <a:lstStyle/>
                    <a:p>
                      <a:r>
                        <a:rPr lang="en-US" sz="1600" dirty="0">
                          <a:solidFill>
                            <a:schemeClr val="bg2">
                              <a:lumMod val="10000"/>
                            </a:schemeClr>
                          </a:solidFill>
                          <a:latin typeface="Arial" panose="020B0604020202020204" pitchFamily="34" charset="0"/>
                          <a:cs typeface="Arial" panose="020B0604020202020204" pitchFamily="34" charset="0"/>
                        </a:rPr>
                        <a:t>Cardboard </a:t>
                      </a:r>
                      <a:r>
                        <a:rPr lang="en-US" sz="1600" dirty="0">
                          <a:solidFill>
                            <a:srgbClr val="F16038"/>
                          </a:solidFill>
                          <a:latin typeface="Arial" panose="020B0604020202020204" pitchFamily="34" charset="0"/>
                          <a:cs typeface="Arial" panose="020B0604020202020204" pitchFamily="34" charset="0"/>
                        </a:rPr>
                        <a:t>(</a:t>
                      </a:r>
                      <a:r>
                        <a:rPr lang="en-US" sz="1600" dirty="0" err="1">
                          <a:solidFill>
                            <a:srgbClr val="F16038"/>
                          </a:solidFill>
                          <a:latin typeface="Arial" panose="020B0604020202020204" pitchFamily="34" charset="0"/>
                          <a:cs typeface="Arial" panose="020B0604020202020204" pitchFamily="34" charset="0"/>
                        </a:rPr>
                        <a:t>Cartón</a:t>
                      </a:r>
                      <a:r>
                        <a:rPr lang="en-US" sz="1600" dirty="0">
                          <a:solidFill>
                            <a:srgbClr val="F16038"/>
                          </a:solidFill>
                          <a:latin typeface="Arial" panose="020B0604020202020204" pitchFamily="34" charset="0"/>
                          <a:cs typeface="Arial" panose="020B0604020202020204" pitchFamily="34" charset="0"/>
                        </a:rPr>
                        <a:t>)</a:t>
                      </a:r>
                    </a:p>
                  </a:txBody>
                  <a:tcPr/>
                </a:tc>
                <a:tc>
                  <a:txBody>
                    <a:bodyPr/>
                    <a:lstStyle/>
                    <a:p>
                      <a:r>
                        <a:rPr lang="en-US" sz="1600" dirty="0">
                          <a:solidFill>
                            <a:schemeClr val="bg2">
                              <a:lumMod val="10000"/>
                            </a:schemeClr>
                          </a:solidFill>
                          <a:latin typeface="Arial" panose="020B0604020202020204" pitchFamily="34" charset="0"/>
                          <a:cs typeface="Arial" panose="020B0604020202020204" pitchFamily="34" charset="0"/>
                        </a:rPr>
                        <a:t>$10 per sheet</a:t>
                      </a:r>
                    </a:p>
                  </a:txBody>
                  <a:tcPr/>
                </a:tc>
                <a:extLst>
                  <a:ext uri="{0D108BD9-81ED-4DB2-BD59-A6C34878D82A}">
                    <a16:rowId xmlns:a16="http://schemas.microsoft.com/office/drawing/2014/main" val="2243605285"/>
                  </a:ext>
                </a:extLst>
              </a:tr>
              <a:tr h="364763">
                <a:tc>
                  <a:txBody>
                    <a:bodyPr/>
                    <a:lstStyle/>
                    <a:p>
                      <a:r>
                        <a:rPr lang="en-US" sz="1600" dirty="0">
                          <a:solidFill>
                            <a:schemeClr val="bg2">
                              <a:lumMod val="10000"/>
                            </a:schemeClr>
                          </a:solidFill>
                          <a:latin typeface="Arial" panose="020B0604020202020204" pitchFamily="34" charset="0"/>
                          <a:cs typeface="Arial" panose="020B0604020202020204" pitchFamily="34" charset="0"/>
                        </a:rPr>
                        <a:t>Thick Foam Sheet (6mm) </a:t>
                      </a:r>
                      <a:r>
                        <a:rPr lang="en-US" sz="1600" dirty="0">
                          <a:solidFill>
                            <a:srgbClr val="F16038"/>
                          </a:solidFill>
                          <a:latin typeface="Arial" panose="020B0604020202020204" pitchFamily="34" charset="0"/>
                          <a:cs typeface="Arial" panose="020B0604020202020204" pitchFamily="34" charset="0"/>
                        </a:rPr>
                        <a:t>(</a:t>
                      </a:r>
                      <a:r>
                        <a:rPr lang="es" sz="1600" b="0" i="0" u="none" strike="noStrike" noProof="0" dirty="0">
                          <a:solidFill>
                            <a:srgbClr val="F16038"/>
                          </a:solidFill>
                          <a:latin typeface="Arial" panose="020B0604020202020204" pitchFamily="34" charset="0"/>
                          <a:cs typeface="Arial" panose="020B0604020202020204" pitchFamily="34" charset="0"/>
                        </a:rPr>
                        <a:t>Lámina de Espuma Gruesa)</a:t>
                      </a:r>
                      <a:endParaRPr lang="en-US" sz="1600" dirty="0">
                        <a:solidFill>
                          <a:schemeClr val="bg2">
                            <a:lumMod val="10000"/>
                          </a:schemeClr>
                        </a:solidFill>
                        <a:latin typeface="Arial" panose="020B0604020202020204" pitchFamily="34" charset="0"/>
                        <a:cs typeface="Arial" panose="020B0604020202020204" pitchFamily="34" charset="0"/>
                      </a:endParaRPr>
                    </a:p>
                  </a:txBody>
                  <a:tcPr/>
                </a:tc>
                <a:tc>
                  <a:txBody>
                    <a:bodyPr/>
                    <a:lstStyle/>
                    <a:p>
                      <a:pPr lvl="0">
                        <a:buNone/>
                      </a:pPr>
                      <a:r>
                        <a:rPr lang="en-US" sz="1600" b="0" i="0" u="none" strike="noStrike" noProof="0" dirty="0">
                          <a:solidFill>
                            <a:schemeClr val="bg2">
                              <a:lumMod val="10000"/>
                            </a:schemeClr>
                          </a:solidFill>
                          <a:latin typeface="Arial" panose="020B0604020202020204" pitchFamily="34" charset="0"/>
                          <a:cs typeface="Arial" panose="020B0604020202020204" pitchFamily="34" charset="0"/>
                        </a:rPr>
                        <a:t>$10 per sheet</a:t>
                      </a:r>
                      <a:endParaRPr lang="en-US" sz="1600" dirty="0">
                        <a:solidFill>
                          <a:schemeClr val="bg2">
                            <a:lumMod val="1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9510500"/>
                  </a:ext>
                </a:extLst>
              </a:tr>
              <a:tr h="398959">
                <a:tc>
                  <a:txBody>
                    <a:bodyPr/>
                    <a:lstStyle/>
                    <a:p>
                      <a:r>
                        <a:rPr lang="en-US" sz="1600" dirty="0">
                          <a:solidFill>
                            <a:schemeClr val="bg2">
                              <a:lumMod val="10000"/>
                            </a:schemeClr>
                          </a:solidFill>
                          <a:latin typeface="Arial" panose="020B0604020202020204" pitchFamily="34" charset="0"/>
                          <a:cs typeface="Arial" panose="020B0604020202020204" pitchFamily="34" charset="0"/>
                        </a:rPr>
                        <a:t>Hot Glue Gun </a:t>
                      </a:r>
                      <a:r>
                        <a:rPr lang="en-US" sz="1600" dirty="0">
                          <a:solidFill>
                            <a:srgbClr val="F16038"/>
                          </a:solidFill>
                          <a:latin typeface="Arial" panose="020B0604020202020204" pitchFamily="34" charset="0"/>
                          <a:cs typeface="Arial" panose="020B0604020202020204" pitchFamily="34" charset="0"/>
                        </a:rPr>
                        <a:t>(Pistola de </a:t>
                      </a:r>
                      <a:r>
                        <a:rPr lang="en-US" sz="1600" dirty="0" err="1">
                          <a:solidFill>
                            <a:srgbClr val="F16038"/>
                          </a:solidFill>
                          <a:latin typeface="Arial" panose="020B0604020202020204" pitchFamily="34" charset="0"/>
                          <a:cs typeface="Arial" panose="020B0604020202020204" pitchFamily="34" charset="0"/>
                        </a:rPr>
                        <a:t>Silicona</a:t>
                      </a:r>
                      <a:r>
                        <a:rPr lang="en-US" sz="1600" dirty="0">
                          <a:solidFill>
                            <a:srgbClr val="F16038"/>
                          </a:solidFill>
                          <a:latin typeface="Arial" panose="020B0604020202020204" pitchFamily="34" charset="0"/>
                          <a:cs typeface="Arial" panose="020B0604020202020204" pitchFamily="34" charset="0"/>
                        </a:rPr>
                        <a:t>)</a:t>
                      </a:r>
                    </a:p>
                  </a:txBody>
                  <a:tcPr/>
                </a:tc>
                <a:tc>
                  <a:txBody>
                    <a:bodyPr/>
                    <a:lstStyle/>
                    <a:p>
                      <a:r>
                        <a:rPr lang="en-US" sz="1600" dirty="0">
                          <a:solidFill>
                            <a:schemeClr val="bg2">
                              <a:lumMod val="10000"/>
                            </a:schemeClr>
                          </a:solidFill>
                          <a:latin typeface="Arial" panose="020B0604020202020204" pitchFamily="34" charset="0"/>
                          <a:cs typeface="Arial" panose="020B0604020202020204" pitchFamily="34" charset="0"/>
                        </a:rPr>
                        <a:t>$20 per gun</a:t>
                      </a:r>
                    </a:p>
                  </a:txBody>
                  <a:tcPr/>
                </a:tc>
                <a:extLst>
                  <a:ext uri="{0D108BD9-81ED-4DB2-BD59-A6C34878D82A}">
                    <a16:rowId xmlns:a16="http://schemas.microsoft.com/office/drawing/2014/main" val="456281347"/>
                  </a:ext>
                </a:extLst>
              </a:tr>
              <a:tr h="364763">
                <a:tc>
                  <a:txBody>
                    <a:bodyPr/>
                    <a:lstStyle/>
                    <a:p>
                      <a:r>
                        <a:rPr lang="en-US" sz="1600" dirty="0">
                          <a:solidFill>
                            <a:schemeClr val="bg2">
                              <a:lumMod val="10000"/>
                            </a:schemeClr>
                          </a:solidFill>
                          <a:latin typeface="Arial" panose="020B0604020202020204" pitchFamily="34" charset="0"/>
                          <a:cs typeface="Arial" panose="020B0604020202020204" pitchFamily="34" charset="0"/>
                        </a:rPr>
                        <a:t>Hot Glue Stick </a:t>
                      </a:r>
                      <a:r>
                        <a:rPr lang="en-US" sz="1600" dirty="0">
                          <a:solidFill>
                            <a:srgbClr val="F16038"/>
                          </a:solidFill>
                          <a:latin typeface="Arial" panose="020B0604020202020204" pitchFamily="34" charset="0"/>
                          <a:cs typeface="Arial" panose="020B0604020202020204" pitchFamily="34" charset="0"/>
                        </a:rPr>
                        <a:t>(</a:t>
                      </a:r>
                      <a:r>
                        <a:rPr lang="en-US" sz="1600" b="0" i="0" u="none" strike="noStrike" noProof="0" dirty="0">
                          <a:solidFill>
                            <a:srgbClr val="F16038"/>
                          </a:solidFill>
                          <a:latin typeface="Arial" panose="020B0604020202020204" pitchFamily="34" charset="0"/>
                          <a:cs typeface="Arial" panose="020B0604020202020204" pitchFamily="34" charset="0"/>
                        </a:rPr>
                        <a:t>Barra de </a:t>
                      </a:r>
                      <a:r>
                        <a:rPr lang="en-US" sz="1600" b="0" i="0" u="none" strike="noStrike" noProof="0" dirty="0" err="1">
                          <a:solidFill>
                            <a:srgbClr val="F16038"/>
                          </a:solidFill>
                          <a:latin typeface="Arial" panose="020B0604020202020204" pitchFamily="34" charset="0"/>
                          <a:cs typeface="Arial" panose="020B0604020202020204" pitchFamily="34" charset="0"/>
                        </a:rPr>
                        <a:t>Pegamento</a:t>
                      </a:r>
                      <a:r>
                        <a:rPr lang="en-US" sz="1600" b="0" i="0" u="none" strike="noStrike" noProof="0" dirty="0">
                          <a:solidFill>
                            <a:srgbClr val="F16038"/>
                          </a:solidFill>
                          <a:latin typeface="Arial" panose="020B0604020202020204" pitchFamily="34" charset="0"/>
                          <a:cs typeface="Arial" panose="020B0604020202020204" pitchFamily="34" charset="0"/>
                        </a:rPr>
                        <a:t> de </a:t>
                      </a:r>
                      <a:r>
                        <a:rPr lang="en-US" sz="1600" b="0" i="0" u="none" strike="noStrike" noProof="0" dirty="0" err="1">
                          <a:solidFill>
                            <a:srgbClr val="F16038"/>
                          </a:solidFill>
                          <a:latin typeface="Arial" panose="020B0604020202020204" pitchFamily="34" charset="0"/>
                          <a:cs typeface="Arial" panose="020B0604020202020204" pitchFamily="34" charset="0"/>
                        </a:rPr>
                        <a:t>Silicona</a:t>
                      </a:r>
                      <a:r>
                        <a:rPr lang="es" sz="1600" b="0" i="0" u="none" strike="noStrike" noProof="0" dirty="0">
                          <a:solidFill>
                            <a:srgbClr val="F16038"/>
                          </a:solidFill>
                          <a:latin typeface="Arial" panose="020B0604020202020204" pitchFamily="34" charset="0"/>
                          <a:cs typeface="Arial" panose="020B0604020202020204" pitchFamily="34" charset="0"/>
                        </a:rPr>
                        <a:t>)</a:t>
                      </a:r>
                      <a:endParaRPr lang="en-US" sz="1600" dirty="0">
                        <a:solidFill>
                          <a:srgbClr val="F16038"/>
                        </a:solidFill>
                        <a:latin typeface="Arial" panose="020B0604020202020204" pitchFamily="34" charset="0"/>
                        <a:cs typeface="Arial" panose="020B0604020202020204" pitchFamily="34" charset="0"/>
                      </a:endParaRPr>
                    </a:p>
                  </a:txBody>
                  <a:tcPr/>
                </a:tc>
                <a:tc>
                  <a:txBody>
                    <a:bodyPr/>
                    <a:lstStyle/>
                    <a:p>
                      <a:r>
                        <a:rPr lang="en-US" sz="1600" dirty="0">
                          <a:solidFill>
                            <a:schemeClr val="bg2">
                              <a:lumMod val="10000"/>
                            </a:schemeClr>
                          </a:solidFill>
                          <a:latin typeface="Arial" panose="020B0604020202020204" pitchFamily="34" charset="0"/>
                          <a:cs typeface="Arial" panose="020B0604020202020204" pitchFamily="34" charset="0"/>
                        </a:rPr>
                        <a:t>$1 per sick</a:t>
                      </a:r>
                    </a:p>
                  </a:txBody>
                  <a:tcPr/>
                </a:tc>
                <a:extLst>
                  <a:ext uri="{0D108BD9-81ED-4DB2-BD59-A6C34878D82A}">
                    <a16:rowId xmlns:a16="http://schemas.microsoft.com/office/drawing/2014/main" val="346595951"/>
                  </a:ext>
                </a:extLst>
              </a:tr>
              <a:tr h="364763">
                <a:tc>
                  <a:txBody>
                    <a:bodyPr/>
                    <a:lstStyle/>
                    <a:p>
                      <a:r>
                        <a:rPr lang="en-US" sz="1600" dirty="0">
                          <a:solidFill>
                            <a:schemeClr val="bg2">
                              <a:lumMod val="10000"/>
                            </a:schemeClr>
                          </a:solidFill>
                          <a:latin typeface="Arial" panose="020B0604020202020204" pitchFamily="34" charset="0"/>
                          <a:cs typeface="Arial" panose="020B0604020202020204" pitchFamily="34" charset="0"/>
                        </a:rPr>
                        <a:t>String </a:t>
                      </a:r>
                      <a:r>
                        <a:rPr lang="en-US" sz="1600" dirty="0">
                          <a:solidFill>
                            <a:srgbClr val="F16038"/>
                          </a:solidFill>
                          <a:latin typeface="Arial" panose="020B0604020202020204" pitchFamily="34" charset="0"/>
                          <a:cs typeface="Arial" panose="020B0604020202020204" pitchFamily="34" charset="0"/>
                        </a:rPr>
                        <a:t>(</a:t>
                      </a:r>
                      <a:r>
                        <a:rPr lang="en-US" sz="1600" dirty="0" err="1">
                          <a:solidFill>
                            <a:srgbClr val="F16038"/>
                          </a:solidFill>
                          <a:latin typeface="Arial" panose="020B0604020202020204" pitchFamily="34" charset="0"/>
                          <a:cs typeface="Arial" panose="020B0604020202020204" pitchFamily="34" charset="0"/>
                        </a:rPr>
                        <a:t>Cuerda</a:t>
                      </a:r>
                      <a:r>
                        <a:rPr lang="en-US" sz="1600" dirty="0">
                          <a:solidFill>
                            <a:srgbClr val="F16038"/>
                          </a:solidFill>
                          <a:latin typeface="Arial" panose="020B0604020202020204" pitchFamily="34" charset="0"/>
                          <a:cs typeface="Arial" panose="020B0604020202020204" pitchFamily="34" charset="0"/>
                        </a:rPr>
                        <a:t>)</a:t>
                      </a:r>
                    </a:p>
                  </a:txBody>
                  <a:tcPr/>
                </a:tc>
                <a:tc>
                  <a:txBody>
                    <a:bodyPr/>
                    <a:lstStyle/>
                    <a:p>
                      <a:r>
                        <a:rPr lang="en-US" sz="1600" dirty="0">
                          <a:solidFill>
                            <a:schemeClr val="bg2">
                              <a:lumMod val="10000"/>
                            </a:schemeClr>
                          </a:solidFill>
                          <a:latin typeface="Arial" panose="020B0604020202020204" pitchFamily="34" charset="0"/>
                          <a:cs typeface="Arial" panose="020B0604020202020204" pitchFamily="34" charset="0"/>
                        </a:rPr>
                        <a:t>$3 per foot</a:t>
                      </a:r>
                    </a:p>
                  </a:txBody>
                  <a:tcPr/>
                </a:tc>
                <a:extLst>
                  <a:ext uri="{0D108BD9-81ED-4DB2-BD59-A6C34878D82A}">
                    <a16:rowId xmlns:a16="http://schemas.microsoft.com/office/drawing/2014/main" val="2439297170"/>
                  </a:ext>
                </a:extLst>
              </a:tr>
              <a:tr h="364763">
                <a:tc>
                  <a:txBody>
                    <a:bodyPr/>
                    <a:lstStyle/>
                    <a:p>
                      <a:pPr lvl="0">
                        <a:buNone/>
                      </a:pPr>
                      <a:r>
                        <a:rPr lang="en-US" sz="1600" dirty="0">
                          <a:solidFill>
                            <a:schemeClr val="bg2">
                              <a:lumMod val="10000"/>
                            </a:schemeClr>
                          </a:solidFill>
                          <a:latin typeface="Arial" panose="020B0604020202020204" pitchFamily="34" charset="0"/>
                          <a:cs typeface="Arial" panose="020B0604020202020204" pitchFamily="34" charset="0"/>
                        </a:rPr>
                        <a:t>Straws </a:t>
                      </a:r>
                      <a:r>
                        <a:rPr lang="en-US" sz="1600" dirty="0">
                          <a:solidFill>
                            <a:srgbClr val="F16038"/>
                          </a:solidFill>
                          <a:latin typeface="Arial" panose="020B0604020202020204" pitchFamily="34" charset="0"/>
                          <a:cs typeface="Arial" panose="020B0604020202020204" pitchFamily="34" charset="0"/>
                        </a:rPr>
                        <a:t>(</a:t>
                      </a:r>
                      <a:r>
                        <a:rPr lang="en-US" sz="1600" dirty="0" err="1">
                          <a:solidFill>
                            <a:srgbClr val="F16038"/>
                          </a:solidFill>
                          <a:latin typeface="Arial" panose="020B0604020202020204" pitchFamily="34" charset="0"/>
                          <a:cs typeface="Arial" panose="020B0604020202020204" pitchFamily="34" charset="0"/>
                        </a:rPr>
                        <a:t>Popote</a:t>
                      </a:r>
                      <a:r>
                        <a:rPr lang="en-US" sz="1600" dirty="0">
                          <a:solidFill>
                            <a:srgbClr val="F16038"/>
                          </a:solidFill>
                          <a:latin typeface="Arial" panose="020B0604020202020204" pitchFamily="34" charset="0"/>
                          <a:cs typeface="Arial" panose="020B0604020202020204" pitchFamily="34" charset="0"/>
                        </a:rPr>
                        <a:t>)</a:t>
                      </a:r>
                    </a:p>
                  </a:txBody>
                  <a:tcPr/>
                </a:tc>
                <a:tc>
                  <a:txBody>
                    <a:bodyPr/>
                    <a:lstStyle/>
                    <a:p>
                      <a:pPr lvl="0">
                        <a:buNone/>
                      </a:pPr>
                      <a:r>
                        <a:rPr lang="en-US" sz="1600" dirty="0">
                          <a:solidFill>
                            <a:schemeClr val="bg2">
                              <a:lumMod val="10000"/>
                            </a:schemeClr>
                          </a:solidFill>
                          <a:latin typeface="Arial" panose="020B0604020202020204" pitchFamily="34" charset="0"/>
                          <a:cs typeface="Arial" panose="020B0604020202020204" pitchFamily="34" charset="0"/>
                        </a:rPr>
                        <a:t>$2 per unit</a:t>
                      </a:r>
                    </a:p>
                  </a:txBody>
                  <a:tcPr/>
                </a:tc>
                <a:extLst>
                  <a:ext uri="{0D108BD9-81ED-4DB2-BD59-A6C34878D82A}">
                    <a16:rowId xmlns:a16="http://schemas.microsoft.com/office/drawing/2014/main" val="1123378639"/>
                  </a:ext>
                </a:extLst>
              </a:tr>
              <a:tr h="364763">
                <a:tc>
                  <a:txBody>
                    <a:bodyPr/>
                    <a:lstStyle/>
                    <a:p>
                      <a:pPr lvl="0">
                        <a:buNone/>
                      </a:pPr>
                      <a:r>
                        <a:rPr lang="en-US" sz="1600" dirty="0">
                          <a:solidFill>
                            <a:schemeClr val="bg2">
                              <a:lumMod val="10000"/>
                            </a:schemeClr>
                          </a:solidFill>
                          <a:latin typeface="Arial" panose="020B0604020202020204" pitchFamily="34" charset="0"/>
                          <a:cs typeface="Arial" panose="020B0604020202020204" pitchFamily="34" charset="0"/>
                        </a:rPr>
                        <a:t>Zip Tie </a:t>
                      </a:r>
                      <a:r>
                        <a:rPr lang="en-US" sz="1600" dirty="0">
                          <a:solidFill>
                            <a:srgbClr val="F16038"/>
                          </a:solidFill>
                          <a:latin typeface="Arial" panose="020B0604020202020204" pitchFamily="34" charset="0"/>
                          <a:cs typeface="Arial" panose="020B0604020202020204" pitchFamily="34" charset="0"/>
                        </a:rPr>
                        <a:t>(</a:t>
                      </a:r>
                      <a:r>
                        <a:rPr lang="en-US" sz="1600" dirty="0" err="1">
                          <a:solidFill>
                            <a:srgbClr val="F16038"/>
                          </a:solidFill>
                          <a:latin typeface="Arial" panose="020B0604020202020204" pitchFamily="34" charset="0"/>
                          <a:cs typeface="Arial" panose="020B0604020202020204" pitchFamily="34" charset="0"/>
                        </a:rPr>
                        <a:t>Amarres</a:t>
                      </a:r>
                      <a:r>
                        <a:rPr lang="en-US" sz="1600" dirty="0">
                          <a:solidFill>
                            <a:srgbClr val="F16038"/>
                          </a:solidFill>
                          <a:latin typeface="Arial" panose="020B0604020202020204" pitchFamily="34" charset="0"/>
                          <a:cs typeface="Arial" panose="020B0604020202020204" pitchFamily="34" charset="0"/>
                        </a:rPr>
                        <a:t> de </a:t>
                      </a:r>
                      <a:r>
                        <a:rPr lang="en-US" sz="1600" dirty="0" err="1">
                          <a:solidFill>
                            <a:srgbClr val="F16038"/>
                          </a:solidFill>
                          <a:latin typeface="Arial" panose="020B0604020202020204" pitchFamily="34" charset="0"/>
                          <a:cs typeface="Arial" panose="020B0604020202020204" pitchFamily="34" charset="0"/>
                        </a:rPr>
                        <a:t>plástico</a:t>
                      </a:r>
                      <a:r>
                        <a:rPr lang="en-US" sz="1600" dirty="0">
                          <a:solidFill>
                            <a:srgbClr val="F16038"/>
                          </a:solidFill>
                          <a:latin typeface="Arial" panose="020B0604020202020204" pitchFamily="34" charset="0"/>
                          <a:cs typeface="Arial" panose="020B0604020202020204" pitchFamily="34" charset="0"/>
                        </a:rPr>
                        <a:t>)</a:t>
                      </a:r>
                    </a:p>
                  </a:txBody>
                  <a:tcPr/>
                </a:tc>
                <a:tc>
                  <a:txBody>
                    <a:bodyPr/>
                    <a:lstStyle/>
                    <a:p>
                      <a:pPr lvl="0">
                        <a:buNone/>
                      </a:pPr>
                      <a:r>
                        <a:rPr lang="en-US" sz="1600" dirty="0">
                          <a:solidFill>
                            <a:schemeClr val="bg2">
                              <a:lumMod val="10000"/>
                            </a:schemeClr>
                          </a:solidFill>
                          <a:latin typeface="Arial" panose="020B0604020202020204" pitchFamily="34" charset="0"/>
                          <a:cs typeface="Arial" panose="020B0604020202020204" pitchFamily="34" charset="0"/>
                        </a:rPr>
                        <a:t>$2 per tie</a:t>
                      </a:r>
                    </a:p>
                  </a:txBody>
                  <a:tcPr/>
                </a:tc>
                <a:extLst>
                  <a:ext uri="{0D108BD9-81ED-4DB2-BD59-A6C34878D82A}">
                    <a16:rowId xmlns:a16="http://schemas.microsoft.com/office/drawing/2014/main" val="1820807493"/>
                  </a:ext>
                </a:extLst>
              </a:tr>
              <a:tr h="154271">
                <a:tc>
                  <a:txBody>
                    <a:bodyPr/>
                    <a:lstStyle/>
                    <a:p>
                      <a:pPr lvl="0">
                        <a:buNone/>
                      </a:pPr>
                      <a:r>
                        <a:rPr lang="en-US" sz="1600" dirty="0">
                          <a:solidFill>
                            <a:srgbClr val="000000"/>
                          </a:solidFill>
                          <a:latin typeface="Arial" panose="020B0604020202020204" pitchFamily="34" charset="0"/>
                          <a:cs typeface="Arial" panose="020B0604020202020204" pitchFamily="34" charset="0"/>
                        </a:rPr>
                        <a:t>Tape</a:t>
                      </a:r>
                      <a:r>
                        <a:rPr lang="en-US" sz="1600" dirty="0">
                          <a:solidFill>
                            <a:srgbClr val="F16038"/>
                          </a:solidFill>
                          <a:latin typeface="Arial" panose="020B0604020202020204" pitchFamily="34" charset="0"/>
                          <a:cs typeface="Arial" panose="020B0604020202020204" pitchFamily="34" charset="0"/>
                        </a:rPr>
                        <a:t> (</a:t>
                      </a:r>
                      <a:r>
                        <a:rPr lang="en-US" sz="1600" dirty="0">
                          <a:solidFill>
                            <a:schemeClr val="accent2"/>
                          </a:solidFill>
                          <a:effectLst/>
                          <a:latin typeface="Arial" panose="020B0604020202020204" pitchFamily="34" charset="0"/>
                          <a:cs typeface="Arial" panose="020B0604020202020204" pitchFamily="34" charset="0"/>
                        </a:rPr>
                        <a:t>C</a:t>
                      </a:r>
                      <a:r>
                        <a:rPr lang="es" sz="1600" b="0" i="0" u="none" strike="noStrike" noProof="0" dirty="0">
                          <a:solidFill>
                            <a:schemeClr val="accent2"/>
                          </a:solidFill>
                          <a:effectLst/>
                          <a:latin typeface="Arial" panose="020B0604020202020204" pitchFamily="34" charset="0"/>
                          <a:cs typeface="Arial" panose="020B0604020202020204" pitchFamily="34" charset="0"/>
                        </a:rPr>
                        <a:t>inta Adhesiva)</a:t>
                      </a:r>
                      <a:endParaRPr lang="en-US" sz="1600" dirty="0">
                        <a:solidFill>
                          <a:srgbClr val="F16038"/>
                        </a:solidFill>
                        <a:latin typeface="Arial" panose="020B0604020202020204" pitchFamily="34" charset="0"/>
                        <a:cs typeface="Arial" panose="020B0604020202020204" pitchFamily="34" charset="0"/>
                      </a:endParaRPr>
                    </a:p>
                  </a:txBody>
                  <a:tcPr/>
                </a:tc>
                <a:tc>
                  <a:txBody>
                    <a:bodyPr/>
                    <a:lstStyle/>
                    <a:p>
                      <a:pPr lvl="0">
                        <a:buNone/>
                      </a:pPr>
                      <a:r>
                        <a:rPr lang="en-US" sz="1600" dirty="0">
                          <a:solidFill>
                            <a:schemeClr val="bg2">
                              <a:lumMod val="10000"/>
                            </a:schemeClr>
                          </a:solidFill>
                          <a:latin typeface="Arial" panose="020B0604020202020204" pitchFamily="34" charset="0"/>
                          <a:cs typeface="Arial" panose="020B0604020202020204" pitchFamily="34" charset="0"/>
                        </a:rPr>
                        <a:t>$5 per roll</a:t>
                      </a:r>
                    </a:p>
                  </a:txBody>
                  <a:tcPr/>
                </a:tc>
                <a:extLst>
                  <a:ext uri="{0D108BD9-81ED-4DB2-BD59-A6C34878D82A}">
                    <a16:rowId xmlns:a16="http://schemas.microsoft.com/office/drawing/2014/main" val="1700964113"/>
                  </a:ext>
                </a:extLst>
              </a:tr>
            </a:tbl>
          </a:graphicData>
        </a:graphic>
      </p:graphicFrame>
    </p:spTree>
    <p:extLst>
      <p:ext uri="{BB962C8B-B14F-4D97-AF65-F5344CB8AC3E}">
        <p14:creationId xmlns:p14="http://schemas.microsoft.com/office/powerpoint/2010/main" val="853426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9F1C-345A-4CBD-9790-6D3C36A34862}"/>
              </a:ext>
            </a:extLst>
          </p:cNvPr>
          <p:cNvSpPr>
            <a:spLocks noGrp="1"/>
          </p:cNvSpPr>
          <p:nvPr>
            <p:ph type="title"/>
          </p:nvPr>
        </p:nvSpPr>
        <p:spPr/>
        <p:txBody>
          <a:bodyPr/>
          <a:lstStyle/>
          <a:p>
            <a:r>
              <a:rPr lang="en-US" dirty="0"/>
              <a:t>Brainstorm </a:t>
            </a:r>
            <a:r>
              <a:rPr lang="en-US" dirty="0">
                <a:solidFill>
                  <a:schemeClr val="accent2"/>
                </a:solidFill>
              </a:rPr>
              <a:t>(Idea Genial)</a:t>
            </a:r>
          </a:p>
        </p:txBody>
      </p:sp>
      <p:sp>
        <p:nvSpPr>
          <p:cNvPr id="4" name="Content Placeholder 2">
            <a:extLst>
              <a:ext uri="{FF2B5EF4-FFF2-40B4-BE49-F238E27FC236}">
                <a16:creationId xmlns:a16="http://schemas.microsoft.com/office/drawing/2014/main" id="{661B039F-8679-FE77-85A6-94DE4217110B}"/>
              </a:ext>
            </a:extLst>
          </p:cNvPr>
          <p:cNvSpPr>
            <a:spLocks noGrp="1"/>
          </p:cNvSpPr>
          <p:nvPr>
            <p:ph idx="4294967295"/>
          </p:nvPr>
        </p:nvSpPr>
        <p:spPr/>
        <p:txBody>
          <a:bodyPr numCol="2">
            <a:normAutofit fontScale="92500"/>
          </a:bodyPr>
          <a:lstStyle/>
          <a:p>
            <a:pPr>
              <a:lnSpc>
                <a:spcPct val="110000"/>
              </a:lnSpc>
            </a:pPr>
            <a:r>
              <a:rPr lang="en-US" sz="2600" dirty="0">
                <a:solidFill>
                  <a:srgbClr val="000000"/>
                </a:solidFill>
                <a:cs typeface="Arial" panose="020B0604020202020204" pitchFamily="34" charset="0"/>
              </a:rPr>
              <a:t>1 minute: Individual Design</a:t>
            </a:r>
          </a:p>
          <a:p>
            <a:pPr lvl="1">
              <a:lnSpc>
                <a:spcPct val="110000"/>
              </a:lnSpc>
              <a:spcBef>
                <a:spcPts val="1000"/>
              </a:spcBef>
            </a:pPr>
            <a:r>
              <a:rPr lang="en-US" sz="2200" dirty="0">
                <a:solidFill>
                  <a:srgbClr val="000000"/>
                </a:solidFill>
                <a:latin typeface="Arial" panose="020B0604020202020204" pitchFamily="34" charset="0"/>
                <a:cs typeface="Arial" panose="020B0604020202020204" pitchFamily="34" charset="0"/>
              </a:rPr>
              <a:t>Draw a plan of how you think John should design his prosthesis.</a:t>
            </a:r>
          </a:p>
          <a:p>
            <a:pPr>
              <a:lnSpc>
                <a:spcPct val="110000"/>
              </a:lnSpc>
            </a:pPr>
            <a:r>
              <a:rPr lang="en-US" sz="2600" dirty="0">
                <a:solidFill>
                  <a:srgbClr val="000000"/>
                </a:solidFill>
                <a:cs typeface="Arial" panose="020B0604020202020204" pitchFamily="34" charset="0"/>
              </a:rPr>
              <a:t>5 minutes: Each member presents their ideas to the group.</a:t>
            </a:r>
          </a:p>
          <a:p>
            <a:pPr marR="0" lvl="1" fontAlgn="auto">
              <a:lnSpc>
                <a:spcPct val="110000"/>
              </a:lnSpc>
              <a:spcBef>
                <a:spcPts val="1000"/>
              </a:spcBef>
              <a:spcAft>
                <a:spcPts val="0"/>
              </a:spcAft>
              <a:buClrTx/>
              <a:buSzTx/>
              <a:tabLst/>
              <a:defRPr/>
            </a:pPr>
            <a:r>
              <a:rPr lang="en-US" sz="2200" dirty="0">
                <a:solidFill>
                  <a:srgbClr val="000000"/>
                </a:solidFill>
                <a:latin typeface="Arial" panose="020B0604020202020204" pitchFamily="34" charset="0"/>
                <a:cs typeface="Arial" panose="020B0604020202020204" pitchFamily="34" charset="0"/>
              </a:rPr>
              <a:t>Share your ideas and focus on things you like the most about your idea that you would like to see be used as a design element for the final design.</a:t>
            </a:r>
          </a:p>
          <a:p>
            <a:pPr marR="0" lvl="1" fontAlgn="auto">
              <a:lnSpc>
                <a:spcPct val="110000"/>
              </a:lnSpc>
              <a:spcBef>
                <a:spcPts val="1000"/>
              </a:spcBef>
              <a:spcAft>
                <a:spcPts val="0"/>
              </a:spcAft>
              <a:buClrTx/>
              <a:buSzTx/>
              <a:tabLst/>
              <a:defRPr/>
            </a:pPr>
            <a:endParaRPr lang="en-US" sz="2200" dirty="0">
              <a:solidFill>
                <a:srgbClr val="000000"/>
              </a:solidFill>
              <a:latin typeface="Arial" panose="020B0604020202020204" pitchFamily="34" charset="0"/>
              <a:cs typeface="Arial" panose="020B0604020202020204" pitchFamily="34" charset="0"/>
            </a:endParaRPr>
          </a:p>
          <a:p>
            <a:pPr marR="0" lvl="1" fontAlgn="auto">
              <a:lnSpc>
                <a:spcPct val="110000"/>
              </a:lnSpc>
              <a:spcBef>
                <a:spcPts val="1000"/>
              </a:spcBef>
              <a:spcAft>
                <a:spcPts val="0"/>
              </a:spcAft>
              <a:buClrTx/>
              <a:buSzTx/>
              <a:tabLst/>
              <a:defRPr/>
            </a:pPr>
            <a:endParaRPr lang="en-US" sz="2200" dirty="0">
              <a:solidFill>
                <a:srgbClr val="000000"/>
              </a:solidFill>
              <a:latin typeface="Arial" panose="020B0604020202020204" pitchFamily="34" charset="0"/>
              <a:cs typeface="Arial" panose="020B0604020202020204" pitchFamily="34" charset="0"/>
            </a:endParaRPr>
          </a:p>
          <a:p>
            <a:pPr>
              <a:spcAft>
                <a:spcPts val="1000"/>
              </a:spcAft>
            </a:pPr>
            <a:r>
              <a:rPr lang="es-ES" sz="2600" dirty="0">
                <a:solidFill>
                  <a:srgbClr val="F16038"/>
                </a:solidFill>
                <a:cs typeface="Arial" panose="020B0604020202020204" pitchFamily="34" charset="0"/>
              </a:rPr>
              <a:t>1 minuto: Diseño Individual</a:t>
            </a:r>
          </a:p>
          <a:p>
            <a:pPr lvl="1">
              <a:lnSpc>
                <a:spcPct val="100000"/>
              </a:lnSpc>
              <a:spcBef>
                <a:spcPts val="1000"/>
              </a:spcBef>
              <a:spcAft>
                <a:spcPts val="1000"/>
              </a:spcAft>
            </a:pPr>
            <a:r>
              <a:rPr lang="es-ES" sz="2200" dirty="0">
                <a:solidFill>
                  <a:schemeClr val="accent2"/>
                </a:solidFill>
                <a:latin typeface="Arial" panose="020B0604020202020204" pitchFamily="34" charset="0"/>
                <a:cs typeface="Arial" panose="020B0604020202020204" pitchFamily="34" charset="0"/>
              </a:rPr>
              <a:t>Dibuja un plan de cómo crees que John debería diseñar su prótesis.</a:t>
            </a:r>
          </a:p>
          <a:p>
            <a:r>
              <a:rPr lang="es-ES" sz="2600" dirty="0">
                <a:solidFill>
                  <a:srgbClr val="F16038"/>
                </a:solidFill>
                <a:cs typeface="Arial" panose="020B0604020202020204" pitchFamily="34" charset="0"/>
              </a:rPr>
              <a:t>5 minutos: Cada miembro presenta sus ideas al grupo.</a:t>
            </a:r>
          </a:p>
          <a:p>
            <a:pPr lvl="1">
              <a:lnSpc>
                <a:spcPct val="100000"/>
              </a:lnSpc>
              <a:spcBef>
                <a:spcPts val="1000"/>
              </a:spcBef>
            </a:pPr>
            <a:r>
              <a:rPr lang="es-ES" sz="2200" dirty="0">
                <a:solidFill>
                  <a:schemeClr val="accent2"/>
                </a:solidFill>
                <a:latin typeface="Arial" panose="020B0604020202020204" pitchFamily="34" charset="0"/>
                <a:cs typeface="Arial" panose="020B0604020202020204" pitchFamily="34" charset="0"/>
              </a:rPr>
              <a:t>Comparte tus ideas y señala las cosas que más te gustan de tu idea que te gustaría que se use como un elemento para el diseño final.</a:t>
            </a:r>
            <a:endParaRPr lang="en-US" sz="2200" dirty="0">
              <a:solidFill>
                <a:schemeClr val="accent2"/>
              </a:solidFill>
              <a:latin typeface="Arial" panose="020B0604020202020204" pitchFamily="34" charset="0"/>
              <a:cs typeface="Arial" panose="020B0604020202020204" pitchFamily="34" charset="0"/>
            </a:endParaRPr>
          </a:p>
          <a:p>
            <a:pPr marR="0" lvl="1" fontAlgn="auto">
              <a:lnSpc>
                <a:spcPct val="110000"/>
              </a:lnSpc>
              <a:spcBef>
                <a:spcPts val="1000"/>
              </a:spcBef>
              <a:spcAft>
                <a:spcPts val="0"/>
              </a:spcAft>
              <a:buClrTx/>
              <a:buSzTx/>
              <a:tabLst/>
              <a:defRPr/>
            </a:pPr>
            <a:endParaRPr lang="en-US" sz="2200" dirty="0">
              <a:solidFill>
                <a:srgbClr val="000000"/>
              </a:solidFill>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endParaRPr lang="en-US" sz="1800" dirty="0">
              <a:cs typeface="Arial" panose="020B0604020202020204" pitchFamily="34" charset="0"/>
            </a:endParaRPr>
          </a:p>
        </p:txBody>
      </p:sp>
    </p:spTree>
    <p:extLst>
      <p:ext uri="{BB962C8B-B14F-4D97-AF65-F5344CB8AC3E}">
        <p14:creationId xmlns:p14="http://schemas.microsoft.com/office/powerpoint/2010/main" val="87022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854E5A2-F0BF-A086-E503-9E7B1EDA35D2}"/>
              </a:ext>
            </a:extLst>
          </p:cNvPr>
          <p:cNvSpPr txBox="1">
            <a:spLocks/>
          </p:cNvSpPr>
          <p:nvPr/>
        </p:nvSpPr>
        <p:spPr>
          <a:xfrm>
            <a:off x="838200" y="1825625"/>
            <a:ext cx="10515600" cy="4351338"/>
          </a:xfrm>
          <a:prstGeom prst="rect">
            <a:avLst/>
          </a:prstGeom>
        </p:spPr>
        <p:txBody>
          <a:bodyPr vert="horz" lIns="91440" tIns="45720" rIns="91440" bIns="45720" numCol="2"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US" sz="2000" b="1">
                <a:solidFill>
                  <a:srgbClr val="000000"/>
                </a:solidFill>
              </a:rPr>
              <a:t>A successful prosthesis design should include the following:</a:t>
            </a:r>
            <a:endParaRPr lang="en-US" sz="1800" b="1">
              <a:solidFill>
                <a:srgbClr val="000000"/>
              </a:solidFill>
            </a:endParaRPr>
          </a:p>
          <a:p>
            <a:pPr lvl="1">
              <a:lnSpc>
                <a:spcPct val="100000"/>
              </a:lnSpc>
            </a:pPr>
            <a:r>
              <a:rPr lang="en-US" sz="1900">
                <a:solidFill>
                  <a:srgbClr val="000000"/>
                </a:solidFill>
              </a:rPr>
              <a:t>Uses nature as its inspiration for design</a:t>
            </a:r>
          </a:p>
          <a:p>
            <a:pPr lvl="1">
              <a:lnSpc>
                <a:spcPct val="100000"/>
              </a:lnSpc>
            </a:pPr>
            <a:r>
              <a:rPr lang="en-US" sz="1900">
                <a:solidFill>
                  <a:srgbClr val="000000"/>
                </a:solidFill>
              </a:rPr>
              <a:t>Holds a water bottle for 30 seconds</a:t>
            </a:r>
          </a:p>
          <a:p>
            <a:pPr lvl="1">
              <a:lnSpc>
                <a:spcPct val="100000"/>
              </a:lnSpc>
            </a:pPr>
            <a:r>
              <a:rPr lang="en-US" sz="1900">
                <a:solidFill>
                  <a:srgbClr val="000000"/>
                </a:solidFill>
              </a:rPr>
              <a:t>Can lift and put down a water bottle without tipping it over</a:t>
            </a:r>
          </a:p>
          <a:p>
            <a:pPr lvl="1">
              <a:lnSpc>
                <a:spcPct val="100000"/>
              </a:lnSpc>
            </a:pPr>
            <a:r>
              <a:rPr lang="en-US" sz="1900">
                <a:solidFill>
                  <a:srgbClr val="000000"/>
                </a:solidFill>
              </a:rPr>
              <a:t>Holds a water bottle firmly enough to have it opened</a:t>
            </a:r>
          </a:p>
          <a:p>
            <a:pPr>
              <a:lnSpc>
                <a:spcPct val="100000"/>
              </a:lnSpc>
            </a:pPr>
            <a:r>
              <a:rPr lang="en-US" sz="2000">
                <a:solidFill>
                  <a:srgbClr val="000000"/>
                </a:solidFill>
              </a:rPr>
              <a:t>Bonus Points: Prosthesis can be tested with one hand.</a:t>
            </a:r>
          </a:p>
          <a:p>
            <a:pPr marL="0" indent="0">
              <a:buFont typeface="Arial" panose="020B0604020202020204" pitchFamily="34" charset="0"/>
              <a:buNone/>
            </a:pPr>
            <a:endParaRPr lang="en-US" sz="1600">
              <a:solidFill>
                <a:srgbClr val="000000"/>
              </a:solidFill>
            </a:endParaRPr>
          </a:p>
          <a:p>
            <a:endParaRPr lang="en-US" sz="1600">
              <a:solidFill>
                <a:srgbClr val="000000"/>
              </a:solidFill>
            </a:endParaRPr>
          </a:p>
          <a:p>
            <a:pPr marL="0" indent="0">
              <a:buFont typeface="Arial" panose="020B0604020202020204" pitchFamily="34" charset="0"/>
              <a:buNone/>
            </a:pPr>
            <a:endParaRPr lang="en-US" sz="1600">
              <a:solidFill>
                <a:srgbClr val="000000"/>
              </a:solidFill>
            </a:endParaRPr>
          </a:p>
          <a:p>
            <a:pPr>
              <a:spcAft>
                <a:spcPts val="1000"/>
              </a:spcAft>
            </a:pPr>
            <a:r>
              <a:rPr lang="en-US" sz="2000" b="1">
                <a:solidFill>
                  <a:srgbClr val="F16038"/>
                </a:solidFill>
                <a:ea typeface="+mn-lt"/>
                <a:cs typeface="+mn-lt"/>
              </a:rPr>
              <a:t>Un diseño protésico debe incluir lo siguiente</a:t>
            </a:r>
            <a:r>
              <a:rPr lang="en-US" sz="2000" b="1">
                <a:solidFill>
                  <a:schemeClr val="accent2"/>
                </a:solidFill>
              </a:rPr>
              <a:t>:</a:t>
            </a:r>
          </a:p>
          <a:p>
            <a:pPr lvl="1">
              <a:lnSpc>
                <a:spcPct val="100000"/>
              </a:lnSpc>
            </a:pPr>
            <a:r>
              <a:rPr lang="es-ES" sz="1900">
                <a:solidFill>
                  <a:schemeClr val="accent2"/>
                </a:solidFill>
              </a:rPr>
              <a:t>Utiliza la naturaleza como inspiración para el diseño</a:t>
            </a:r>
          </a:p>
          <a:p>
            <a:pPr lvl="1">
              <a:lnSpc>
                <a:spcPct val="100000"/>
              </a:lnSpc>
            </a:pPr>
            <a:r>
              <a:rPr lang="es-ES" sz="1900">
                <a:solidFill>
                  <a:schemeClr val="accent2"/>
                </a:solidFill>
              </a:rPr>
              <a:t>Sostiene una botella de agua durante 30 segundos</a:t>
            </a:r>
          </a:p>
          <a:p>
            <a:pPr lvl="1">
              <a:lnSpc>
                <a:spcPct val="100000"/>
              </a:lnSpc>
            </a:pPr>
            <a:r>
              <a:rPr lang="es-ES" sz="1900">
                <a:solidFill>
                  <a:schemeClr val="accent2"/>
                </a:solidFill>
              </a:rPr>
              <a:t>Puede levantar y dejar una botella de agua sin volcarla</a:t>
            </a:r>
          </a:p>
          <a:p>
            <a:pPr lvl="1">
              <a:lnSpc>
                <a:spcPct val="100000"/>
              </a:lnSpc>
            </a:pPr>
            <a:r>
              <a:rPr lang="es-ES" sz="1900">
                <a:solidFill>
                  <a:schemeClr val="accent2"/>
                </a:solidFill>
              </a:rPr>
              <a:t>Sostiene una botella de agua con la suficiente firmeza como para abrirla</a:t>
            </a:r>
          </a:p>
          <a:p>
            <a:pPr>
              <a:lnSpc>
                <a:spcPct val="100000"/>
              </a:lnSpc>
            </a:pPr>
            <a:r>
              <a:rPr lang="es-ES" sz="2000">
                <a:solidFill>
                  <a:schemeClr val="accent2"/>
                </a:solidFill>
              </a:rPr>
              <a:t>Puntos de Bonificación: La prótesis se puede probar con una mano.</a:t>
            </a:r>
            <a:endParaRPr lang="en-US" sz="2000">
              <a:solidFill>
                <a:schemeClr val="accent2"/>
              </a:solidFill>
            </a:endParaRPr>
          </a:p>
          <a:p>
            <a:endParaRPr lang="en-US" dirty="0">
              <a:solidFill>
                <a:srgbClr val="000000"/>
              </a:solidFill>
            </a:endParaRPr>
          </a:p>
        </p:txBody>
      </p:sp>
      <p:sp>
        <p:nvSpPr>
          <p:cNvPr id="2" name="Title 1">
            <a:extLst>
              <a:ext uri="{FF2B5EF4-FFF2-40B4-BE49-F238E27FC236}">
                <a16:creationId xmlns:a16="http://schemas.microsoft.com/office/drawing/2014/main" id="{1C65A781-1B2A-45B3-BCAC-79B5409C8982}"/>
              </a:ext>
            </a:extLst>
          </p:cNvPr>
          <p:cNvSpPr>
            <a:spLocks noGrp="1"/>
          </p:cNvSpPr>
          <p:nvPr>
            <p:ph type="title"/>
          </p:nvPr>
        </p:nvSpPr>
        <p:spPr/>
        <p:txBody>
          <a:bodyPr/>
          <a:lstStyle/>
          <a:p>
            <a:r>
              <a:rPr lang="en-US" dirty="0"/>
              <a:t>Gather Materials </a:t>
            </a:r>
            <a:r>
              <a:rPr lang="en-US" dirty="0">
                <a:solidFill>
                  <a:srgbClr val="F16038"/>
                </a:solidFill>
              </a:rPr>
              <a:t>(</a:t>
            </a:r>
            <a:r>
              <a:rPr lang="en-US" dirty="0" err="1">
                <a:solidFill>
                  <a:srgbClr val="F16038"/>
                </a:solidFill>
              </a:rPr>
              <a:t>Reunir</a:t>
            </a:r>
            <a:r>
              <a:rPr lang="en-US" dirty="0">
                <a:solidFill>
                  <a:srgbClr val="F16038"/>
                </a:solidFill>
              </a:rPr>
              <a:t> </a:t>
            </a:r>
            <a:r>
              <a:rPr lang="en-US" dirty="0" err="1">
                <a:solidFill>
                  <a:srgbClr val="F16038"/>
                </a:solidFill>
              </a:rPr>
              <a:t>Materiales</a:t>
            </a:r>
            <a:r>
              <a:rPr lang="en-US" dirty="0">
                <a:solidFill>
                  <a:srgbClr val="F16038"/>
                </a:solidFill>
              </a:rPr>
              <a:t>)</a:t>
            </a:r>
          </a:p>
        </p:txBody>
      </p:sp>
    </p:spTree>
    <p:extLst>
      <p:ext uri="{BB962C8B-B14F-4D97-AF65-F5344CB8AC3E}">
        <p14:creationId xmlns:p14="http://schemas.microsoft.com/office/powerpoint/2010/main" val="278026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2475-1ED2-4413-9D48-05CDD76C84DA}"/>
              </a:ext>
            </a:extLst>
          </p:cNvPr>
          <p:cNvSpPr>
            <a:spLocks noGrp="1"/>
          </p:cNvSpPr>
          <p:nvPr>
            <p:ph type="title"/>
          </p:nvPr>
        </p:nvSpPr>
        <p:spPr/>
        <p:txBody>
          <a:bodyPr>
            <a:normAutofit fontScale="90000"/>
          </a:bodyPr>
          <a:lstStyle/>
          <a:p>
            <a:r>
              <a:rPr lang="en-US" dirty="0"/>
              <a:t>Team Member Responsibilities</a:t>
            </a:r>
            <a:br>
              <a:rPr lang="en-US" dirty="0"/>
            </a:br>
            <a:r>
              <a:rPr lang="en-US" dirty="0">
                <a:solidFill>
                  <a:schemeClr val="accent2"/>
                </a:solidFill>
              </a:rPr>
              <a:t>(</a:t>
            </a:r>
            <a:r>
              <a:rPr lang="en-US" dirty="0" err="1">
                <a:solidFill>
                  <a:schemeClr val="accent2"/>
                </a:solidFill>
              </a:rPr>
              <a:t>Responsabilidades</a:t>
            </a:r>
            <a:r>
              <a:rPr lang="en-US" dirty="0">
                <a:solidFill>
                  <a:schemeClr val="accent2"/>
                </a:solidFill>
              </a:rPr>
              <a:t> de </a:t>
            </a:r>
            <a:r>
              <a:rPr lang="en-US" dirty="0" err="1">
                <a:solidFill>
                  <a:schemeClr val="accent2"/>
                </a:solidFill>
              </a:rPr>
              <a:t>los</a:t>
            </a:r>
            <a:r>
              <a:rPr lang="en-US" dirty="0">
                <a:solidFill>
                  <a:schemeClr val="accent2"/>
                </a:solidFill>
              </a:rPr>
              <a:t> </a:t>
            </a:r>
            <a:r>
              <a:rPr lang="en-US" dirty="0" err="1">
                <a:solidFill>
                  <a:schemeClr val="accent2"/>
                </a:solidFill>
              </a:rPr>
              <a:t>Miembros</a:t>
            </a:r>
            <a:r>
              <a:rPr lang="en-US" dirty="0">
                <a:solidFill>
                  <a:schemeClr val="accent2"/>
                </a:solidFill>
              </a:rPr>
              <a:t> del </a:t>
            </a:r>
            <a:r>
              <a:rPr lang="en-US" dirty="0" err="1">
                <a:solidFill>
                  <a:schemeClr val="accent2"/>
                </a:solidFill>
              </a:rPr>
              <a:t>Equipo</a:t>
            </a:r>
            <a:r>
              <a:rPr lang="en-US" dirty="0">
                <a:solidFill>
                  <a:schemeClr val="accent2"/>
                </a:solidFill>
              </a:rPr>
              <a:t>)</a:t>
            </a:r>
          </a:p>
        </p:txBody>
      </p:sp>
      <p:sp>
        <p:nvSpPr>
          <p:cNvPr id="4" name="Content Placeholder 2">
            <a:extLst>
              <a:ext uri="{FF2B5EF4-FFF2-40B4-BE49-F238E27FC236}">
                <a16:creationId xmlns:a16="http://schemas.microsoft.com/office/drawing/2014/main" id="{FAAF45C1-7A4E-C7A0-8C89-160D7ED1F500}"/>
              </a:ext>
            </a:extLst>
          </p:cNvPr>
          <p:cNvSpPr>
            <a:spLocks noGrp="1"/>
          </p:cNvSpPr>
          <p:nvPr>
            <p:ph idx="4294967295"/>
          </p:nvPr>
        </p:nvSpPr>
        <p:spPr/>
        <p:txBody>
          <a:bodyPr vert="horz" lIns="91440" tIns="45720" rIns="91440" bIns="45720" numCol="2" rtlCol="0" anchor="t">
            <a:normAutofit/>
          </a:bodyPr>
          <a:lstStyle/>
          <a:p>
            <a:pPr>
              <a:lnSpc>
                <a:spcPct val="100000"/>
              </a:lnSpc>
              <a:spcBef>
                <a:spcPts val="500"/>
              </a:spcBef>
              <a:spcAft>
                <a:spcPts val="1000"/>
              </a:spcAft>
            </a:pPr>
            <a:r>
              <a:rPr lang="en-US" sz="2000" dirty="0">
                <a:solidFill>
                  <a:srgbClr val="000000"/>
                </a:solidFill>
              </a:rPr>
              <a:t>Assign responsibilities of each team member during the process</a:t>
            </a:r>
            <a:endParaRPr lang="en-US" sz="2000" dirty="0">
              <a:solidFill>
                <a:srgbClr val="000000"/>
              </a:solidFill>
              <a:cs typeface="Arial" panose="020B0604020202020204"/>
            </a:endParaRPr>
          </a:p>
          <a:p>
            <a:pPr lvl="1">
              <a:lnSpc>
                <a:spcPct val="100000"/>
              </a:lnSpc>
            </a:pPr>
            <a:r>
              <a:rPr lang="en-US" sz="2000" u="sng" dirty="0">
                <a:solidFill>
                  <a:srgbClr val="000000"/>
                </a:solidFill>
              </a:rPr>
              <a:t>Material Manager:</a:t>
            </a:r>
            <a:r>
              <a:rPr lang="en-US" sz="2000" dirty="0">
                <a:solidFill>
                  <a:srgbClr val="000000"/>
                </a:solidFill>
              </a:rPr>
              <a:t> collects materials</a:t>
            </a:r>
            <a:endParaRPr lang="en-US" sz="2000" dirty="0">
              <a:solidFill>
                <a:srgbClr val="000000"/>
              </a:solidFill>
              <a:cs typeface="Arial"/>
            </a:endParaRPr>
          </a:p>
          <a:p>
            <a:pPr lvl="1">
              <a:lnSpc>
                <a:spcPct val="100000"/>
              </a:lnSpc>
            </a:pPr>
            <a:r>
              <a:rPr lang="en-US" sz="2000" u="sng" dirty="0">
                <a:solidFill>
                  <a:srgbClr val="000000"/>
                </a:solidFill>
              </a:rPr>
              <a:t>Banker:</a:t>
            </a:r>
            <a:r>
              <a:rPr lang="en-US" sz="2000" dirty="0">
                <a:solidFill>
                  <a:srgbClr val="000000"/>
                </a:solidFill>
              </a:rPr>
              <a:t> manages the budget</a:t>
            </a:r>
            <a:endParaRPr lang="en-US" sz="2000" dirty="0">
              <a:solidFill>
                <a:srgbClr val="000000"/>
              </a:solidFill>
              <a:cs typeface="Arial"/>
            </a:endParaRPr>
          </a:p>
          <a:p>
            <a:pPr lvl="1">
              <a:lnSpc>
                <a:spcPct val="100000"/>
              </a:lnSpc>
            </a:pPr>
            <a:r>
              <a:rPr lang="en-US" sz="2000" u="sng" dirty="0">
                <a:solidFill>
                  <a:srgbClr val="000000"/>
                </a:solidFill>
              </a:rPr>
              <a:t>Head Engineer</a:t>
            </a:r>
            <a:r>
              <a:rPr lang="en-US" sz="2000" dirty="0">
                <a:solidFill>
                  <a:srgbClr val="000000"/>
                </a:solidFill>
              </a:rPr>
              <a:t>: tests the prosthesis </a:t>
            </a:r>
            <a:endParaRPr lang="en-US" sz="2000" dirty="0">
              <a:solidFill>
                <a:srgbClr val="000000"/>
              </a:solidFill>
              <a:cs typeface="Arial"/>
            </a:endParaRPr>
          </a:p>
          <a:p>
            <a:pPr lvl="1">
              <a:lnSpc>
                <a:spcPct val="100000"/>
              </a:lnSpc>
            </a:pPr>
            <a:r>
              <a:rPr lang="en-US" sz="2000" u="sng" dirty="0">
                <a:solidFill>
                  <a:srgbClr val="000000"/>
                </a:solidFill>
              </a:rPr>
              <a:t>Quality Control Manager:</a:t>
            </a:r>
            <a:r>
              <a:rPr lang="en-US" sz="2000" dirty="0">
                <a:solidFill>
                  <a:srgbClr val="000000"/>
                </a:solidFill>
              </a:rPr>
              <a:t> matches the design to the prototype</a:t>
            </a:r>
            <a:endParaRPr lang="en-US" sz="2000" dirty="0">
              <a:solidFill>
                <a:srgbClr val="000000"/>
              </a:solidFill>
              <a:cs typeface="Arial"/>
            </a:endParaRPr>
          </a:p>
          <a:p>
            <a:pPr marL="457200" lvl="1" indent="0">
              <a:lnSpc>
                <a:spcPct val="100000"/>
              </a:lnSpc>
              <a:buNone/>
            </a:pPr>
            <a:endParaRPr lang="en-US" sz="2000" dirty="0">
              <a:solidFill>
                <a:srgbClr val="000000"/>
              </a:solidFill>
            </a:endParaRPr>
          </a:p>
          <a:p>
            <a:pPr lvl="1">
              <a:lnSpc>
                <a:spcPct val="100000"/>
              </a:lnSpc>
            </a:pPr>
            <a:endParaRPr lang="en-US" sz="2000" dirty="0">
              <a:solidFill>
                <a:srgbClr val="000000"/>
              </a:solidFill>
            </a:endParaRPr>
          </a:p>
          <a:p>
            <a:pPr lvl="1">
              <a:lnSpc>
                <a:spcPct val="100000"/>
              </a:lnSpc>
            </a:pPr>
            <a:endParaRPr lang="en-US" sz="2000" dirty="0">
              <a:solidFill>
                <a:srgbClr val="000000"/>
              </a:solidFill>
            </a:endParaRPr>
          </a:p>
          <a:p>
            <a:pPr marL="457200" lvl="1" indent="0">
              <a:lnSpc>
                <a:spcPct val="100000"/>
              </a:lnSpc>
              <a:buNone/>
            </a:pPr>
            <a:endParaRPr lang="en-US" sz="2000" dirty="0">
              <a:solidFill>
                <a:srgbClr val="000000"/>
              </a:solidFill>
            </a:endParaRPr>
          </a:p>
          <a:p>
            <a:pPr>
              <a:lnSpc>
                <a:spcPct val="100000"/>
              </a:lnSpc>
              <a:spcBef>
                <a:spcPts val="500"/>
              </a:spcBef>
              <a:spcAft>
                <a:spcPts val="1000"/>
              </a:spcAft>
            </a:pPr>
            <a:r>
              <a:rPr lang="en-US" sz="2000" dirty="0" err="1">
                <a:solidFill>
                  <a:schemeClr val="accent2"/>
                </a:solidFill>
              </a:rPr>
              <a:t>Asignar</a:t>
            </a:r>
            <a:r>
              <a:rPr lang="en-US" sz="2000" dirty="0">
                <a:solidFill>
                  <a:schemeClr val="accent2"/>
                </a:solidFill>
              </a:rPr>
              <a:t> </a:t>
            </a:r>
            <a:r>
              <a:rPr lang="en-US" sz="2000" dirty="0" err="1">
                <a:solidFill>
                  <a:schemeClr val="accent2"/>
                </a:solidFill>
              </a:rPr>
              <a:t>responsabilidades</a:t>
            </a:r>
            <a:r>
              <a:rPr lang="en-US" sz="2000" dirty="0">
                <a:solidFill>
                  <a:schemeClr val="accent2"/>
                </a:solidFill>
              </a:rPr>
              <a:t> de </a:t>
            </a:r>
            <a:r>
              <a:rPr lang="en-US" sz="2000" dirty="0" err="1">
                <a:solidFill>
                  <a:schemeClr val="accent2"/>
                </a:solidFill>
              </a:rPr>
              <a:t>cada</a:t>
            </a:r>
            <a:r>
              <a:rPr lang="en-US" sz="2000" dirty="0">
                <a:solidFill>
                  <a:schemeClr val="accent2"/>
                </a:solidFill>
              </a:rPr>
              <a:t> </a:t>
            </a:r>
            <a:r>
              <a:rPr lang="en-US" sz="2000" dirty="0" err="1">
                <a:solidFill>
                  <a:schemeClr val="accent2"/>
                </a:solidFill>
              </a:rPr>
              <a:t>miembro</a:t>
            </a:r>
            <a:r>
              <a:rPr lang="en-US" sz="2000" dirty="0">
                <a:solidFill>
                  <a:schemeClr val="accent2"/>
                </a:solidFill>
              </a:rPr>
              <a:t> del </a:t>
            </a:r>
            <a:r>
              <a:rPr lang="en-US" sz="2000" dirty="0" err="1">
                <a:solidFill>
                  <a:schemeClr val="accent2"/>
                </a:solidFill>
              </a:rPr>
              <a:t>equipo</a:t>
            </a:r>
            <a:r>
              <a:rPr lang="en-US" sz="2000" dirty="0">
                <a:solidFill>
                  <a:schemeClr val="accent2"/>
                </a:solidFill>
              </a:rPr>
              <a:t> </a:t>
            </a:r>
            <a:r>
              <a:rPr lang="en-US" sz="2000" dirty="0" err="1">
                <a:solidFill>
                  <a:schemeClr val="accent2"/>
                </a:solidFill>
              </a:rPr>
              <a:t>durante</a:t>
            </a:r>
            <a:r>
              <a:rPr lang="en-US" sz="2000" dirty="0">
                <a:solidFill>
                  <a:schemeClr val="accent2"/>
                </a:solidFill>
              </a:rPr>
              <a:t> </a:t>
            </a:r>
            <a:r>
              <a:rPr lang="en-US" sz="2000" dirty="0" err="1">
                <a:solidFill>
                  <a:schemeClr val="accent2"/>
                </a:solidFill>
              </a:rPr>
              <a:t>el</a:t>
            </a:r>
            <a:r>
              <a:rPr lang="en-US" sz="2000" dirty="0">
                <a:solidFill>
                  <a:schemeClr val="accent2"/>
                </a:solidFill>
              </a:rPr>
              <a:t> </a:t>
            </a:r>
            <a:r>
              <a:rPr lang="en-US" sz="2000" dirty="0" err="1">
                <a:solidFill>
                  <a:schemeClr val="accent2"/>
                </a:solidFill>
              </a:rPr>
              <a:t>proceso</a:t>
            </a:r>
            <a:endParaRPr lang="en-US" sz="2000" dirty="0">
              <a:solidFill>
                <a:schemeClr val="accent2"/>
              </a:solidFill>
              <a:cs typeface="Arial"/>
            </a:endParaRPr>
          </a:p>
          <a:p>
            <a:pPr lvl="1">
              <a:lnSpc>
                <a:spcPct val="100000"/>
              </a:lnSpc>
            </a:pPr>
            <a:r>
              <a:rPr lang="en-US" sz="2000" u="sng" dirty="0" err="1">
                <a:solidFill>
                  <a:schemeClr val="accent2"/>
                </a:solidFill>
              </a:rPr>
              <a:t>Administrador</a:t>
            </a:r>
            <a:r>
              <a:rPr lang="en-US" sz="2000" u="sng" dirty="0">
                <a:solidFill>
                  <a:schemeClr val="accent2"/>
                </a:solidFill>
              </a:rPr>
              <a:t> de </a:t>
            </a:r>
            <a:r>
              <a:rPr lang="en-US" sz="2000" u="sng" dirty="0" err="1">
                <a:solidFill>
                  <a:schemeClr val="accent2"/>
                </a:solidFill>
              </a:rPr>
              <a:t>Materiales</a:t>
            </a:r>
            <a:r>
              <a:rPr lang="en-US" sz="2000" u="sng" dirty="0">
                <a:solidFill>
                  <a:schemeClr val="accent2"/>
                </a:solidFill>
              </a:rPr>
              <a:t>:</a:t>
            </a:r>
            <a:r>
              <a:rPr lang="en-US" sz="2000" dirty="0">
                <a:solidFill>
                  <a:schemeClr val="accent2"/>
                </a:solidFill>
              </a:rPr>
              <a:t> </a:t>
            </a:r>
            <a:r>
              <a:rPr lang="en-US" sz="2000" dirty="0" err="1">
                <a:solidFill>
                  <a:schemeClr val="accent2"/>
                </a:solidFill>
              </a:rPr>
              <a:t>recopila</a:t>
            </a:r>
            <a:r>
              <a:rPr lang="en-US" sz="2000" dirty="0">
                <a:solidFill>
                  <a:schemeClr val="accent2"/>
                </a:solidFill>
              </a:rPr>
              <a:t> </a:t>
            </a:r>
            <a:r>
              <a:rPr lang="en-US" sz="2000" dirty="0" err="1">
                <a:solidFill>
                  <a:schemeClr val="accent2"/>
                </a:solidFill>
              </a:rPr>
              <a:t>materiales</a:t>
            </a:r>
            <a:endParaRPr lang="en-US" sz="2000" dirty="0">
              <a:solidFill>
                <a:schemeClr val="accent2"/>
              </a:solidFill>
            </a:endParaRPr>
          </a:p>
          <a:p>
            <a:pPr lvl="1">
              <a:lnSpc>
                <a:spcPct val="100000"/>
              </a:lnSpc>
            </a:pPr>
            <a:r>
              <a:rPr lang="en-US" sz="2000" u="sng" dirty="0" err="1">
                <a:solidFill>
                  <a:schemeClr val="accent2"/>
                </a:solidFill>
              </a:rPr>
              <a:t>Banquero</a:t>
            </a:r>
            <a:r>
              <a:rPr lang="en-US" sz="2000" u="sng" dirty="0">
                <a:solidFill>
                  <a:schemeClr val="accent2"/>
                </a:solidFill>
              </a:rPr>
              <a:t>:</a:t>
            </a:r>
            <a:r>
              <a:rPr lang="en-US" sz="2000" dirty="0">
                <a:solidFill>
                  <a:schemeClr val="accent2"/>
                </a:solidFill>
              </a:rPr>
              <a:t> </a:t>
            </a:r>
            <a:r>
              <a:rPr lang="en-US" sz="2000" dirty="0" err="1">
                <a:solidFill>
                  <a:schemeClr val="accent2"/>
                </a:solidFill>
              </a:rPr>
              <a:t>maneja</a:t>
            </a:r>
            <a:r>
              <a:rPr lang="en-US" sz="2000" dirty="0">
                <a:solidFill>
                  <a:schemeClr val="accent2"/>
                </a:solidFill>
              </a:rPr>
              <a:t> </a:t>
            </a:r>
            <a:r>
              <a:rPr lang="en-US" sz="2000" dirty="0" err="1">
                <a:solidFill>
                  <a:schemeClr val="accent2"/>
                </a:solidFill>
              </a:rPr>
              <a:t>el</a:t>
            </a:r>
            <a:r>
              <a:rPr lang="en-US" sz="2000" dirty="0">
                <a:solidFill>
                  <a:schemeClr val="accent2"/>
                </a:solidFill>
              </a:rPr>
              <a:t> </a:t>
            </a:r>
            <a:r>
              <a:rPr lang="en-US" sz="2000" dirty="0" err="1">
                <a:solidFill>
                  <a:schemeClr val="accent2"/>
                </a:solidFill>
              </a:rPr>
              <a:t>presupuesto</a:t>
            </a:r>
            <a:endParaRPr lang="en-US" sz="2000" dirty="0">
              <a:solidFill>
                <a:schemeClr val="accent2"/>
              </a:solidFill>
            </a:endParaRPr>
          </a:p>
          <a:p>
            <a:pPr lvl="1">
              <a:lnSpc>
                <a:spcPct val="100000"/>
              </a:lnSpc>
            </a:pPr>
            <a:r>
              <a:rPr lang="en-US" sz="2000" u="sng" dirty="0" err="1">
                <a:solidFill>
                  <a:schemeClr val="accent2"/>
                </a:solidFill>
              </a:rPr>
              <a:t>Ingeniero</a:t>
            </a:r>
            <a:r>
              <a:rPr lang="en-US" sz="2000" u="sng" dirty="0">
                <a:solidFill>
                  <a:schemeClr val="accent2"/>
                </a:solidFill>
              </a:rPr>
              <a:t> Jefe:</a:t>
            </a:r>
            <a:r>
              <a:rPr lang="en-US" sz="2000" dirty="0">
                <a:solidFill>
                  <a:schemeClr val="accent2"/>
                </a:solidFill>
              </a:rPr>
              <a:t> </a:t>
            </a:r>
            <a:r>
              <a:rPr lang="en-US" sz="2000" dirty="0" err="1">
                <a:solidFill>
                  <a:schemeClr val="accent2"/>
                </a:solidFill>
              </a:rPr>
              <a:t>prueba</a:t>
            </a:r>
            <a:r>
              <a:rPr lang="en-US" sz="2000" dirty="0">
                <a:solidFill>
                  <a:schemeClr val="accent2"/>
                </a:solidFill>
              </a:rPr>
              <a:t> la </a:t>
            </a:r>
            <a:r>
              <a:rPr lang="en-US" sz="2000" dirty="0" err="1">
                <a:solidFill>
                  <a:schemeClr val="accent2"/>
                </a:solidFill>
              </a:rPr>
              <a:t>prótesis</a:t>
            </a:r>
            <a:endParaRPr lang="en-US" sz="2000" dirty="0">
              <a:solidFill>
                <a:schemeClr val="accent2"/>
              </a:solidFill>
            </a:endParaRPr>
          </a:p>
          <a:p>
            <a:pPr lvl="1">
              <a:lnSpc>
                <a:spcPct val="100000"/>
              </a:lnSpc>
            </a:pPr>
            <a:r>
              <a:rPr lang="en-US" sz="2000" u="sng" dirty="0" err="1">
                <a:solidFill>
                  <a:schemeClr val="accent2"/>
                </a:solidFill>
              </a:rPr>
              <a:t>Gerente</a:t>
            </a:r>
            <a:r>
              <a:rPr lang="en-US" sz="2000" u="sng" dirty="0">
                <a:solidFill>
                  <a:schemeClr val="accent2"/>
                </a:solidFill>
              </a:rPr>
              <a:t> de Control de Calidad:</a:t>
            </a:r>
            <a:r>
              <a:rPr lang="en-US" sz="2000" dirty="0">
                <a:solidFill>
                  <a:schemeClr val="accent2"/>
                </a:solidFill>
              </a:rPr>
              <a:t> </a:t>
            </a:r>
            <a:r>
              <a:rPr lang="en-US" sz="2000" dirty="0" err="1">
                <a:solidFill>
                  <a:schemeClr val="accent2"/>
                </a:solidFill>
              </a:rPr>
              <a:t>haga</a:t>
            </a:r>
            <a:r>
              <a:rPr lang="en-US" sz="2000" dirty="0">
                <a:solidFill>
                  <a:schemeClr val="accent2"/>
                </a:solidFill>
              </a:rPr>
              <a:t> </a:t>
            </a:r>
            <a:r>
              <a:rPr lang="en-US" sz="2000" dirty="0" err="1">
                <a:solidFill>
                  <a:schemeClr val="accent2"/>
                </a:solidFill>
              </a:rPr>
              <a:t>coincidir</a:t>
            </a:r>
            <a:r>
              <a:rPr lang="en-US" sz="2000" dirty="0">
                <a:solidFill>
                  <a:schemeClr val="accent2"/>
                </a:solidFill>
              </a:rPr>
              <a:t> </a:t>
            </a:r>
            <a:r>
              <a:rPr lang="en-US" sz="2000" dirty="0" err="1">
                <a:solidFill>
                  <a:schemeClr val="accent2"/>
                </a:solidFill>
              </a:rPr>
              <a:t>el</a:t>
            </a:r>
            <a:r>
              <a:rPr lang="en-US" sz="2000" dirty="0">
                <a:solidFill>
                  <a:schemeClr val="accent2"/>
                </a:solidFill>
              </a:rPr>
              <a:t> </a:t>
            </a:r>
            <a:r>
              <a:rPr lang="en-US" sz="2000" dirty="0" err="1">
                <a:solidFill>
                  <a:schemeClr val="accent2"/>
                </a:solidFill>
              </a:rPr>
              <a:t>diseño</a:t>
            </a:r>
            <a:r>
              <a:rPr lang="en-US" sz="2000" dirty="0">
                <a:solidFill>
                  <a:schemeClr val="accent2"/>
                </a:solidFill>
              </a:rPr>
              <a:t> con </a:t>
            </a:r>
            <a:r>
              <a:rPr lang="en-US" sz="2000" dirty="0" err="1">
                <a:solidFill>
                  <a:schemeClr val="accent2"/>
                </a:solidFill>
              </a:rPr>
              <a:t>el</a:t>
            </a:r>
            <a:r>
              <a:rPr lang="en-US" sz="2000" dirty="0">
                <a:solidFill>
                  <a:schemeClr val="accent2"/>
                </a:solidFill>
              </a:rPr>
              <a:t> </a:t>
            </a:r>
            <a:r>
              <a:rPr lang="en-US" sz="2000" dirty="0" err="1">
                <a:solidFill>
                  <a:schemeClr val="accent2"/>
                </a:solidFill>
              </a:rPr>
              <a:t>prototipo</a:t>
            </a:r>
            <a:endParaRPr lang="en-US" sz="2000" dirty="0">
              <a:solidFill>
                <a:srgbClr val="000000"/>
              </a:solidFill>
            </a:endParaRPr>
          </a:p>
          <a:p>
            <a:endParaRPr lang="en-US" dirty="0"/>
          </a:p>
        </p:txBody>
      </p:sp>
    </p:spTree>
    <p:extLst>
      <p:ext uri="{BB962C8B-B14F-4D97-AF65-F5344CB8AC3E}">
        <p14:creationId xmlns:p14="http://schemas.microsoft.com/office/powerpoint/2010/main" val="262677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4591-E57C-490B-AECE-F6B62E7957C4}"/>
              </a:ext>
            </a:extLst>
          </p:cNvPr>
          <p:cNvSpPr>
            <a:spLocks noGrp="1"/>
          </p:cNvSpPr>
          <p:nvPr>
            <p:ph type="title"/>
          </p:nvPr>
        </p:nvSpPr>
        <p:spPr/>
        <p:txBody>
          <a:bodyPr/>
          <a:lstStyle/>
          <a:p>
            <a:r>
              <a:rPr lang="en-US" dirty="0"/>
              <a:t>Design Your Prosthesis! </a:t>
            </a:r>
            <a:br>
              <a:rPr lang="en-US" dirty="0"/>
            </a:br>
            <a:r>
              <a:rPr lang="en-US" dirty="0">
                <a:solidFill>
                  <a:schemeClr val="accent2"/>
                </a:solidFill>
              </a:rPr>
              <a:t>(¡</a:t>
            </a:r>
            <a:r>
              <a:rPr lang="en-US" dirty="0" err="1">
                <a:solidFill>
                  <a:schemeClr val="accent2"/>
                </a:solidFill>
              </a:rPr>
              <a:t>Diseña</a:t>
            </a:r>
            <a:r>
              <a:rPr lang="en-US" dirty="0">
                <a:solidFill>
                  <a:schemeClr val="accent2"/>
                </a:solidFill>
              </a:rPr>
              <a:t> Tu </a:t>
            </a:r>
            <a:r>
              <a:rPr lang="en-US" dirty="0" err="1">
                <a:solidFill>
                  <a:schemeClr val="accent2"/>
                </a:solidFill>
              </a:rPr>
              <a:t>Prótesis</a:t>
            </a:r>
            <a:r>
              <a:rPr lang="en-US" dirty="0">
                <a:solidFill>
                  <a:schemeClr val="accent2"/>
                </a:solidFill>
              </a:rPr>
              <a:t>!)</a:t>
            </a:r>
          </a:p>
        </p:txBody>
      </p:sp>
    </p:spTree>
    <p:extLst>
      <p:ext uri="{BB962C8B-B14F-4D97-AF65-F5344CB8AC3E}">
        <p14:creationId xmlns:p14="http://schemas.microsoft.com/office/powerpoint/2010/main" val="428922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3597-ADEE-439F-84B5-4CC5E027CB7B}"/>
              </a:ext>
            </a:extLst>
          </p:cNvPr>
          <p:cNvSpPr>
            <a:spLocks noGrp="1"/>
          </p:cNvSpPr>
          <p:nvPr>
            <p:ph type="title"/>
          </p:nvPr>
        </p:nvSpPr>
        <p:spPr/>
        <p:txBody>
          <a:bodyPr/>
          <a:lstStyle/>
          <a:p>
            <a:r>
              <a:rPr lang="en-US" dirty="0"/>
              <a:t>Biomimicry </a:t>
            </a:r>
            <a:r>
              <a:rPr lang="en-US" dirty="0">
                <a:solidFill>
                  <a:srgbClr val="F16038"/>
                </a:solidFill>
              </a:rPr>
              <a:t>(</a:t>
            </a:r>
            <a:r>
              <a:rPr lang="en-US" dirty="0" err="1">
                <a:solidFill>
                  <a:srgbClr val="F16038"/>
                </a:solidFill>
              </a:rPr>
              <a:t>Biomimética</a:t>
            </a:r>
            <a:r>
              <a:rPr lang="en-US" dirty="0">
                <a:solidFill>
                  <a:srgbClr val="F16038"/>
                </a:solidFill>
              </a:rPr>
              <a:t>)</a:t>
            </a:r>
          </a:p>
        </p:txBody>
      </p:sp>
      <p:sp>
        <p:nvSpPr>
          <p:cNvPr id="3" name="Content Placeholder 2">
            <a:extLst>
              <a:ext uri="{FF2B5EF4-FFF2-40B4-BE49-F238E27FC236}">
                <a16:creationId xmlns:a16="http://schemas.microsoft.com/office/drawing/2014/main" id="{D42BE7CD-85A6-4E99-B2DC-3E2D4B6F5459}"/>
              </a:ext>
            </a:extLst>
          </p:cNvPr>
          <p:cNvSpPr>
            <a:spLocks noGrp="1"/>
          </p:cNvSpPr>
          <p:nvPr>
            <p:ph idx="4294967295"/>
          </p:nvPr>
        </p:nvSpPr>
        <p:spPr/>
        <p:txBody>
          <a:bodyPr/>
          <a:lstStyle/>
          <a:p>
            <a:r>
              <a:rPr lang="en-US" dirty="0">
                <a:solidFill>
                  <a:schemeClr val="bg2">
                    <a:lumMod val="10000"/>
                  </a:schemeClr>
                </a:solidFill>
              </a:rPr>
              <a:t>What is biomimicry? </a:t>
            </a:r>
            <a:r>
              <a:rPr lang="en-US" dirty="0">
                <a:solidFill>
                  <a:srgbClr val="F16038"/>
                </a:solidFill>
              </a:rPr>
              <a:t>(¿</a:t>
            </a:r>
            <a:r>
              <a:rPr lang="en-US" dirty="0" err="1">
                <a:solidFill>
                  <a:srgbClr val="F16038"/>
                </a:solidFill>
              </a:rPr>
              <a:t>Qué</a:t>
            </a:r>
            <a:r>
              <a:rPr lang="en-US" dirty="0">
                <a:solidFill>
                  <a:srgbClr val="F16038"/>
                </a:solidFill>
              </a:rPr>
              <a:t> es la </a:t>
            </a:r>
            <a:r>
              <a:rPr lang="en-US" dirty="0" err="1">
                <a:solidFill>
                  <a:srgbClr val="F16038"/>
                </a:solidFill>
              </a:rPr>
              <a:t>biomimética</a:t>
            </a:r>
            <a:r>
              <a:rPr lang="en-US" dirty="0">
                <a:solidFill>
                  <a:srgbClr val="F16038"/>
                </a:solidFill>
              </a:rPr>
              <a:t>?)</a:t>
            </a:r>
          </a:p>
          <a:p>
            <a:r>
              <a:rPr lang="en-US" dirty="0">
                <a:solidFill>
                  <a:schemeClr val="bg2">
                    <a:lumMod val="10000"/>
                  </a:schemeClr>
                </a:solidFill>
                <a:latin typeface="Arial" panose="020B0604020202020204" pitchFamily="34" charset="0"/>
                <a:cs typeface="Arial" panose="020B0604020202020204" pitchFamily="34" charset="0"/>
              </a:rPr>
              <a:t>What are some examples</a:t>
            </a:r>
            <a:r>
              <a:rPr lang="en-US" dirty="0">
                <a:solidFill>
                  <a:schemeClr val="bg2">
                    <a:lumMod val="10000"/>
                  </a:schemeClr>
                </a:solidFill>
                <a:cs typeface="Arial" panose="020B0604020202020204" pitchFamily="34" charset="0"/>
              </a:rPr>
              <a:t>? </a:t>
            </a:r>
            <a:r>
              <a:rPr lang="en-US" dirty="0">
                <a:solidFill>
                  <a:srgbClr val="F16038"/>
                </a:solidFill>
                <a:cs typeface="Arial" panose="020B0604020202020204" pitchFamily="34" charset="0"/>
              </a:rPr>
              <a:t>(¿</a:t>
            </a:r>
            <a:r>
              <a:rPr lang="en-US" dirty="0" err="1">
                <a:solidFill>
                  <a:srgbClr val="F16038"/>
                </a:solidFill>
                <a:cs typeface="Arial" panose="020B0604020202020204" pitchFamily="34" charset="0"/>
              </a:rPr>
              <a:t>Cuáles</a:t>
            </a:r>
            <a:r>
              <a:rPr lang="en-US" dirty="0">
                <a:solidFill>
                  <a:srgbClr val="F16038"/>
                </a:solidFill>
                <a:cs typeface="Arial" panose="020B0604020202020204" pitchFamily="34" charset="0"/>
              </a:rPr>
              <a:t> son </a:t>
            </a:r>
            <a:r>
              <a:rPr lang="en-US" dirty="0" err="1">
                <a:solidFill>
                  <a:srgbClr val="F16038"/>
                </a:solidFill>
                <a:cs typeface="Arial" panose="020B0604020202020204" pitchFamily="34" charset="0"/>
              </a:rPr>
              <a:t>algunos</a:t>
            </a:r>
            <a:r>
              <a:rPr lang="en-US" dirty="0">
                <a:solidFill>
                  <a:srgbClr val="F16038"/>
                </a:solidFill>
                <a:cs typeface="Arial" panose="020B0604020202020204" pitchFamily="34" charset="0"/>
              </a:rPr>
              <a:t> </a:t>
            </a:r>
            <a:r>
              <a:rPr lang="en-US" dirty="0" err="1">
                <a:solidFill>
                  <a:srgbClr val="F16038"/>
                </a:solidFill>
                <a:cs typeface="Arial" panose="020B0604020202020204" pitchFamily="34" charset="0"/>
              </a:rPr>
              <a:t>ejemplos</a:t>
            </a:r>
            <a:r>
              <a:rPr lang="en-US" dirty="0">
                <a:solidFill>
                  <a:srgbClr val="F16038"/>
                </a:solidFill>
                <a:cs typeface="Arial" panose="020B0604020202020204" pitchFamily="34" charset="0"/>
              </a:rPr>
              <a:t>?)</a:t>
            </a:r>
          </a:p>
        </p:txBody>
      </p:sp>
      <p:pic>
        <p:nvPicPr>
          <p:cNvPr id="5" name="Picture 5">
            <a:hlinkClick r:id="" action="ppaction://media"/>
            <a:extLst>
              <a:ext uri="{FF2B5EF4-FFF2-40B4-BE49-F238E27FC236}">
                <a16:creationId xmlns:a16="http://schemas.microsoft.com/office/drawing/2014/main" id="{ABA17874-7E5E-4E69-9958-F13FBA13DF60}"/>
              </a:ext>
            </a:extLst>
          </p:cNvPr>
          <p:cNvPicPr>
            <a:picLocks noRot="1" noChangeAspect="1"/>
          </p:cNvPicPr>
          <p:nvPr>
            <a:videoFile r:link="rId1"/>
          </p:nvPr>
        </p:nvPicPr>
        <p:blipFill>
          <a:blip r:embed="rId4"/>
          <a:stretch>
            <a:fillRect/>
          </a:stretch>
        </p:blipFill>
        <p:spPr>
          <a:xfrm>
            <a:off x="3843130" y="2954821"/>
            <a:ext cx="4572000" cy="2571750"/>
          </a:xfrm>
          <a:prstGeom prst="rect">
            <a:avLst/>
          </a:prstGeom>
        </p:spPr>
      </p:pic>
    </p:spTree>
    <p:extLst>
      <p:ext uri="{BB962C8B-B14F-4D97-AF65-F5344CB8AC3E}">
        <p14:creationId xmlns:p14="http://schemas.microsoft.com/office/powerpoint/2010/main" val="2690973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p:txBody>
          <a:bodyPr/>
          <a:lstStyle/>
          <a:p>
            <a:r>
              <a:rPr lang="en-US" dirty="0"/>
              <a:t>Criteria (Desired Outcomes) </a:t>
            </a:r>
            <a:br>
              <a:rPr lang="en-US" dirty="0"/>
            </a:br>
            <a:r>
              <a:rPr lang="en-US" dirty="0">
                <a:solidFill>
                  <a:schemeClr val="accent2"/>
                </a:solidFill>
              </a:rPr>
              <a:t>(</a:t>
            </a:r>
            <a:r>
              <a:rPr lang="en-US" dirty="0" err="1">
                <a:solidFill>
                  <a:schemeClr val="accent2"/>
                </a:solidFill>
              </a:rPr>
              <a:t>Criterios</a:t>
            </a:r>
            <a:r>
              <a:rPr lang="en-US" dirty="0">
                <a:solidFill>
                  <a:schemeClr val="accent2"/>
                </a:solidFill>
              </a:rPr>
              <a:t> (</a:t>
            </a:r>
            <a:r>
              <a:rPr lang="en-US" dirty="0" err="1">
                <a:solidFill>
                  <a:schemeClr val="accent2"/>
                </a:solidFill>
              </a:rPr>
              <a:t>Resultados</a:t>
            </a:r>
            <a:r>
              <a:rPr lang="en-US" dirty="0">
                <a:solidFill>
                  <a:schemeClr val="accent2"/>
                </a:solidFill>
              </a:rPr>
              <a:t> </a:t>
            </a:r>
            <a:r>
              <a:rPr lang="en-US" dirty="0" err="1">
                <a:solidFill>
                  <a:schemeClr val="accent2"/>
                </a:solidFill>
              </a:rPr>
              <a:t>Deseados</a:t>
            </a:r>
            <a:r>
              <a:rPr lang="en-US" dirty="0">
                <a:solidFill>
                  <a:schemeClr val="accent2"/>
                </a:solidFill>
              </a:rPr>
              <a:t>))</a:t>
            </a:r>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a:xfrm>
            <a:off x="838200" y="1825625"/>
            <a:ext cx="10515600" cy="4351338"/>
          </a:xfrm>
        </p:spPr>
        <p:txBody>
          <a:bodyPr numCol="2">
            <a:normAutofit lnSpcReduction="10000"/>
          </a:bodyPr>
          <a:lstStyle/>
          <a:p>
            <a:pPr>
              <a:spcAft>
                <a:spcPts val="1000"/>
              </a:spcAft>
            </a:pPr>
            <a:r>
              <a:rPr lang="en-US" sz="2000" b="1" dirty="0">
                <a:solidFill>
                  <a:srgbClr val="000000"/>
                </a:solidFill>
              </a:rPr>
              <a:t>A successful prosthesis design should include the following:</a:t>
            </a:r>
            <a:endParaRPr lang="en-US" sz="1800" b="1" dirty="0">
              <a:solidFill>
                <a:srgbClr val="000000"/>
              </a:solidFill>
            </a:endParaRPr>
          </a:p>
          <a:p>
            <a:pPr lvl="1">
              <a:lnSpc>
                <a:spcPct val="100000"/>
              </a:lnSpc>
            </a:pPr>
            <a:r>
              <a:rPr lang="en-US" sz="1900" dirty="0">
                <a:solidFill>
                  <a:srgbClr val="000000"/>
                </a:solidFill>
              </a:rPr>
              <a:t>Uses nature as its inspiration for design</a:t>
            </a:r>
          </a:p>
          <a:p>
            <a:pPr lvl="1">
              <a:lnSpc>
                <a:spcPct val="100000"/>
              </a:lnSpc>
            </a:pPr>
            <a:r>
              <a:rPr lang="en-US" sz="1900" dirty="0">
                <a:solidFill>
                  <a:srgbClr val="000000"/>
                </a:solidFill>
              </a:rPr>
              <a:t>Holds a water bottle for 30 seconds</a:t>
            </a:r>
          </a:p>
          <a:p>
            <a:pPr lvl="1">
              <a:lnSpc>
                <a:spcPct val="100000"/>
              </a:lnSpc>
            </a:pPr>
            <a:r>
              <a:rPr lang="en-US" sz="1900" dirty="0">
                <a:solidFill>
                  <a:srgbClr val="000000"/>
                </a:solidFill>
              </a:rPr>
              <a:t>Can lift and put down a water bottle without tipping it over</a:t>
            </a:r>
          </a:p>
          <a:p>
            <a:pPr lvl="1">
              <a:lnSpc>
                <a:spcPct val="100000"/>
              </a:lnSpc>
            </a:pPr>
            <a:r>
              <a:rPr lang="en-US" sz="1900" dirty="0">
                <a:solidFill>
                  <a:srgbClr val="000000"/>
                </a:solidFill>
              </a:rPr>
              <a:t>Holds a water bottle firmly enough to have it opened</a:t>
            </a:r>
          </a:p>
          <a:p>
            <a:pPr>
              <a:lnSpc>
                <a:spcPct val="100000"/>
              </a:lnSpc>
            </a:pPr>
            <a:r>
              <a:rPr lang="en-US" sz="2000" dirty="0">
                <a:solidFill>
                  <a:srgbClr val="000000"/>
                </a:solidFill>
              </a:rPr>
              <a:t>Bonus Points: Prosthesis can be tested with one hand.</a:t>
            </a:r>
          </a:p>
          <a:p>
            <a:pPr marL="0" indent="0">
              <a:buNone/>
            </a:pPr>
            <a:endParaRPr lang="en-US" sz="1600" dirty="0">
              <a:solidFill>
                <a:srgbClr val="000000"/>
              </a:solidFill>
            </a:endParaRPr>
          </a:p>
          <a:p>
            <a:endParaRPr lang="en-US" sz="1600" dirty="0">
              <a:solidFill>
                <a:srgbClr val="000000"/>
              </a:solidFill>
            </a:endParaRPr>
          </a:p>
          <a:p>
            <a:pPr marL="0" indent="0">
              <a:buNone/>
            </a:pPr>
            <a:endParaRPr lang="en-US" sz="1600" dirty="0">
              <a:solidFill>
                <a:srgbClr val="000000"/>
              </a:solidFill>
            </a:endParaRPr>
          </a:p>
          <a:p>
            <a:pPr>
              <a:spcAft>
                <a:spcPts val="1000"/>
              </a:spcAft>
            </a:pPr>
            <a:r>
              <a:rPr lang="en-US" sz="2000" b="1" dirty="0">
                <a:solidFill>
                  <a:srgbClr val="F16038"/>
                </a:solidFill>
                <a:ea typeface="+mn-lt"/>
                <a:cs typeface="+mn-lt"/>
              </a:rPr>
              <a:t>Un </a:t>
            </a:r>
            <a:r>
              <a:rPr lang="en-US" sz="2000" b="1" dirty="0" err="1">
                <a:solidFill>
                  <a:srgbClr val="F16038"/>
                </a:solidFill>
                <a:ea typeface="+mn-lt"/>
                <a:cs typeface="+mn-lt"/>
              </a:rPr>
              <a:t>diseño</a:t>
            </a:r>
            <a:r>
              <a:rPr lang="en-US" sz="2000" b="1" dirty="0">
                <a:solidFill>
                  <a:srgbClr val="F16038"/>
                </a:solidFill>
                <a:ea typeface="+mn-lt"/>
                <a:cs typeface="+mn-lt"/>
              </a:rPr>
              <a:t> </a:t>
            </a:r>
            <a:r>
              <a:rPr lang="en-US" sz="2000" b="1" dirty="0" err="1">
                <a:solidFill>
                  <a:srgbClr val="F16038"/>
                </a:solidFill>
                <a:ea typeface="+mn-lt"/>
                <a:cs typeface="+mn-lt"/>
              </a:rPr>
              <a:t>protésico</a:t>
            </a:r>
            <a:r>
              <a:rPr lang="en-US" sz="2000" b="1" dirty="0">
                <a:solidFill>
                  <a:srgbClr val="F16038"/>
                </a:solidFill>
                <a:ea typeface="+mn-lt"/>
                <a:cs typeface="+mn-lt"/>
              </a:rPr>
              <a:t> </a:t>
            </a:r>
            <a:r>
              <a:rPr lang="en-US" sz="2000" b="1" dirty="0" err="1">
                <a:solidFill>
                  <a:srgbClr val="F16038"/>
                </a:solidFill>
                <a:ea typeface="+mn-lt"/>
                <a:cs typeface="+mn-lt"/>
              </a:rPr>
              <a:t>debe</a:t>
            </a:r>
            <a:r>
              <a:rPr lang="en-US" sz="2000" b="1" dirty="0">
                <a:solidFill>
                  <a:srgbClr val="F16038"/>
                </a:solidFill>
                <a:ea typeface="+mn-lt"/>
                <a:cs typeface="+mn-lt"/>
              </a:rPr>
              <a:t> </a:t>
            </a:r>
            <a:r>
              <a:rPr lang="en-US" sz="2000" b="1" dirty="0" err="1">
                <a:solidFill>
                  <a:srgbClr val="F16038"/>
                </a:solidFill>
                <a:ea typeface="+mn-lt"/>
                <a:cs typeface="+mn-lt"/>
              </a:rPr>
              <a:t>incluir</a:t>
            </a:r>
            <a:r>
              <a:rPr lang="en-US" sz="2000" b="1" dirty="0">
                <a:solidFill>
                  <a:srgbClr val="F16038"/>
                </a:solidFill>
                <a:ea typeface="+mn-lt"/>
                <a:cs typeface="+mn-lt"/>
              </a:rPr>
              <a:t> lo </a:t>
            </a:r>
            <a:r>
              <a:rPr lang="en-US" sz="2000" b="1" dirty="0" err="1">
                <a:solidFill>
                  <a:srgbClr val="F16038"/>
                </a:solidFill>
                <a:ea typeface="+mn-lt"/>
                <a:cs typeface="+mn-lt"/>
              </a:rPr>
              <a:t>siguiente</a:t>
            </a:r>
            <a:r>
              <a:rPr lang="en-US" sz="2000" b="1" dirty="0">
                <a:solidFill>
                  <a:schemeClr val="accent2"/>
                </a:solidFill>
              </a:rPr>
              <a:t>:</a:t>
            </a:r>
          </a:p>
          <a:p>
            <a:pPr lvl="1">
              <a:lnSpc>
                <a:spcPct val="100000"/>
              </a:lnSpc>
            </a:pPr>
            <a:r>
              <a:rPr lang="es-ES" sz="1900" dirty="0">
                <a:solidFill>
                  <a:schemeClr val="accent2"/>
                </a:solidFill>
              </a:rPr>
              <a:t>Utiliza la naturaleza como inspiración para el diseño</a:t>
            </a:r>
          </a:p>
          <a:p>
            <a:pPr lvl="1">
              <a:lnSpc>
                <a:spcPct val="100000"/>
              </a:lnSpc>
            </a:pPr>
            <a:r>
              <a:rPr lang="es-ES" sz="1900" dirty="0">
                <a:solidFill>
                  <a:schemeClr val="accent2"/>
                </a:solidFill>
              </a:rPr>
              <a:t>Sostiene una botella de agua durante 30 segundos</a:t>
            </a:r>
          </a:p>
          <a:p>
            <a:pPr lvl="1">
              <a:lnSpc>
                <a:spcPct val="100000"/>
              </a:lnSpc>
            </a:pPr>
            <a:r>
              <a:rPr lang="es-ES" sz="1900" dirty="0">
                <a:solidFill>
                  <a:schemeClr val="accent2"/>
                </a:solidFill>
              </a:rPr>
              <a:t>Puede levantar y dejar una botella de agua sin volcarla</a:t>
            </a:r>
          </a:p>
          <a:p>
            <a:pPr lvl="1">
              <a:lnSpc>
                <a:spcPct val="100000"/>
              </a:lnSpc>
            </a:pPr>
            <a:r>
              <a:rPr lang="es-ES" sz="1900" dirty="0">
                <a:solidFill>
                  <a:schemeClr val="accent2"/>
                </a:solidFill>
              </a:rPr>
              <a:t>Sostiene una botella de agua con la suficiente firmeza como para abrirla</a:t>
            </a:r>
          </a:p>
          <a:p>
            <a:pPr>
              <a:lnSpc>
                <a:spcPct val="100000"/>
              </a:lnSpc>
            </a:pPr>
            <a:r>
              <a:rPr lang="es-ES" sz="2000" dirty="0">
                <a:solidFill>
                  <a:schemeClr val="accent2"/>
                </a:solidFill>
              </a:rPr>
              <a:t>Puntos de Bonificación: La prótesis se puede probar con una mano.</a:t>
            </a:r>
            <a:endParaRPr lang="en-US" sz="2000" dirty="0">
              <a:solidFill>
                <a:schemeClr val="accent2"/>
              </a:solidFill>
            </a:endParaRPr>
          </a:p>
          <a:p>
            <a:endParaRPr lang="en-US" dirty="0">
              <a:solidFill>
                <a:srgbClr val="000000"/>
              </a:solidFill>
            </a:endParaRPr>
          </a:p>
        </p:txBody>
      </p:sp>
    </p:spTree>
    <p:extLst>
      <p:ext uri="{BB962C8B-B14F-4D97-AF65-F5344CB8AC3E}">
        <p14:creationId xmlns:p14="http://schemas.microsoft.com/office/powerpoint/2010/main" val="1648283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p:txBody>
          <a:bodyPr/>
          <a:lstStyle/>
          <a:p>
            <a:pPr algn="r"/>
            <a:r>
              <a:rPr lang="en-US" dirty="0"/>
              <a:t>Scorecard</a:t>
            </a:r>
          </a:p>
        </p:txBody>
      </p:sp>
      <p:graphicFrame>
        <p:nvGraphicFramePr>
          <p:cNvPr id="5" name="Table 4">
            <a:extLst>
              <a:ext uri="{FF2B5EF4-FFF2-40B4-BE49-F238E27FC236}">
                <a16:creationId xmlns:a16="http://schemas.microsoft.com/office/drawing/2014/main" id="{944D7A98-DD3E-D77A-E423-0E36B63E5F52}"/>
              </a:ext>
            </a:extLst>
          </p:cNvPr>
          <p:cNvGraphicFramePr>
            <a:graphicFrameLocks noGrp="1"/>
          </p:cNvGraphicFramePr>
          <p:nvPr>
            <p:extLst>
              <p:ext uri="{D42A27DB-BD31-4B8C-83A1-F6EECF244321}">
                <p14:modId xmlns:p14="http://schemas.microsoft.com/office/powerpoint/2010/main" val="2287702588"/>
              </p:ext>
            </p:extLst>
          </p:nvPr>
        </p:nvGraphicFramePr>
        <p:xfrm>
          <a:off x="2251832" y="1637410"/>
          <a:ext cx="6858000" cy="5056633"/>
        </p:xfrm>
        <a:graphic>
          <a:graphicData uri="http://schemas.openxmlformats.org/drawingml/2006/table">
            <a:tbl>
              <a:tblPr firstRow="1" firstCol="1" bandRow="1"/>
              <a:tblGrid>
                <a:gridCol w="1554480">
                  <a:extLst>
                    <a:ext uri="{9D8B030D-6E8A-4147-A177-3AD203B41FA5}">
                      <a16:colId xmlns:a16="http://schemas.microsoft.com/office/drawing/2014/main" val="2212773984"/>
                    </a:ext>
                  </a:extLst>
                </a:gridCol>
                <a:gridCol w="1499616">
                  <a:extLst>
                    <a:ext uri="{9D8B030D-6E8A-4147-A177-3AD203B41FA5}">
                      <a16:colId xmlns:a16="http://schemas.microsoft.com/office/drawing/2014/main" val="808873656"/>
                    </a:ext>
                  </a:extLst>
                </a:gridCol>
                <a:gridCol w="1499616">
                  <a:extLst>
                    <a:ext uri="{9D8B030D-6E8A-4147-A177-3AD203B41FA5}">
                      <a16:colId xmlns:a16="http://schemas.microsoft.com/office/drawing/2014/main" val="180323872"/>
                    </a:ext>
                  </a:extLst>
                </a:gridCol>
                <a:gridCol w="1499616">
                  <a:extLst>
                    <a:ext uri="{9D8B030D-6E8A-4147-A177-3AD203B41FA5}">
                      <a16:colId xmlns:a16="http://schemas.microsoft.com/office/drawing/2014/main" val="820336823"/>
                    </a:ext>
                  </a:extLst>
                </a:gridCol>
                <a:gridCol w="804672">
                  <a:extLst>
                    <a:ext uri="{9D8B030D-6E8A-4147-A177-3AD203B41FA5}">
                      <a16:colId xmlns:a16="http://schemas.microsoft.com/office/drawing/2014/main" val="1337726375"/>
                    </a:ext>
                  </a:extLst>
                </a:gridCol>
              </a:tblGrid>
              <a:tr h="242126">
                <a:tc rowSpan="2">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CRITERIA</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9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POINTS</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9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SCORE</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extLst>
                  <a:ext uri="{0D108BD9-81ED-4DB2-BD59-A6C34878D82A}">
                    <a16:rowId xmlns:a16="http://schemas.microsoft.com/office/drawing/2014/main" val="3201133902"/>
                  </a:ext>
                </a:extLst>
              </a:tr>
              <a:tr h="238373">
                <a:tc vMerge="1">
                  <a:txBody>
                    <a:bodyPr/>
                    <a:lstStyle/>
                    <a:p>
                      <a:endParaRPr lang="en-US"/>
                    </a:p>
                  </a:txBody>
                  <a:tcPr/>
                </a:tc>
                <a:tc>
                  <a:txBody>
                    <a:bodyPr/>
                    <a:lstStyle/>
                    <a:p>
                      <a:pPr marL="0" marR="0" algn="ctr">
                        <a:lnSpc>
                          <a:spcPct val="115000"/>
                        </a:lnSpc>
                        <a:spcBef>
                          <a:spcPts val="0"/>
                        </a:spcBef>
                        <a:spcAft>
                          <a:spcPts val="0"/>
                        </a:spcAft>
                      </a:pPr>
                      <a:r>
                        <a:rPr lang="en-US" sz="9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marL="0" marR="0" algn="ctr">
                        <a:lnSpc>
                          <a:spcPct val="115000"/>
                        </a:lnSpc>
                        <a:spcBef>
                          <a:spcPts val="0"/>
                        </a:spcBef>
                        <a:spcAft>
                          <a:spcPts val="0"/>
                        </a:spcAft>
                      </a:pPr>
                      <a:r>
                        <a:rPr lang="en-US" sz="9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9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1436331577"/>
                  </a:ext>
                </a:extLst>
              </a:tr>
              <a:tr h="633467">
                <a:tc>
                  <a:txBody>
                    <a:bodyPr/>
                    <a:lstStyle/>
                    <a:p>
                      <a:pPr marL="0" marR="0">
                        <a:lnSpc>
                          <a:spcPct val="115000"/>
                        </a:lnSpc>
                        <a:spcBef>
                          <a:spcPts val="0"/>
                        </a:spcBef>
                        <a:spcAft>
                          <a:spcPts val="0"/>
                        </a:spcAft>
                      </a:pPr>
                      <a:r>
                        <a:rPr lang="en-US" sz="9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COLLABORATION</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all team members.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two team members.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does not have elements contributed by each team member.</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tabLst>
                          <a:tab pos="389255" algn="l"/>
                        </a:tabLs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1575880891"/>
                  </a:ext>
                </a:extLst>
              </a:tr>
              <a:tr h="633467">
                <a:tc>
                  <a:txBody>
                    <a:bodyPr/>
                    <a:lstStyle/>
                    <a:p>
                      <a:pPr marL="0" marR="0">
                        <a:lnSpc>
                          <a:spcPct val="115000"/>
                        </a:lnSpc>
                        <a:spcBef>
                          <a:spcPts val="0"/>
                        </a:spcBef>
                        <a:spcAft>
                          <a:spcPts val="0"/>
                        </a:spcAft>
                      </a:pPr>
                      <a:r>
                        <a:rPr lang="en-US" sz="9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ANIMAL INSPIRATION</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been pulled from nature and no explanation is needed to explain the inspiration.</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been pulled from nature but requires an explanation to see the inspiration.</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not been pulled from nature.</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428712063"/>
                  </a:ext>
                </a:extLst>
              </a:tr>
              <a:tr h="1065123">
                <a:tc>
                  <a:txBody>
                    <a:bodyPr/>
                    <a:lstStyle/>
                    <a:p>
                      <a:pPr marL="0" marR="0">
                        <a:lnSpc>
                          <a:spcPct val="115000"/>
                        </a:lnSpc>
                        <a:spcBef>
                          <a:spcPts val="0"/>
                        </a:spcBef>
                        <a:spcAft>
                          <a:spcPts val="0"/>
                        </a:spcAft>
                      </a:pPr>
                      <a:r>
                        <a:rPr lang="en-US" sz="9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OPEN WATER BOTTLE</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prosthesis is able to hold the water bottle firmly enough to have the water bottle opened.</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prosthesis is able to hold the water bottle but requires additional help operating the prosthesis to hold the water bottle firmly enough to have the water bottle opened.</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prosthesis is unable to hold the water bottle firmly enough to have the water bottle opened.</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3424986688"/>
                  </a:ext>
                </a:extLst>
              </a:tr>
              <a:tr h="633467">
                <a:tc>
                  <a:txBody>
                    <a:bodyPr/>
                    <a:lstStyle/>
                    <a:p>
                      <a:pPr marL="0" marR="0">
                        <a:lnSpc>
                          <a:spcPct val="115000"/>
                        </a:lnSpc>
                        <a:spcBef>
                          <a:spcPts val="0"/>
                        </a:spcBef>
                        <a:spcAft>
                          <a:spcPts val="0"/>
                        </a:spcAft>
                      </a:pPr>
                      <a:r>
                        <a:rPr lang="en-US" sz="9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PUT DOWN WATER BOTTLE</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prosthesis is able to lift the water bottle and put it down without the water bottle falling over.</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prosthesis is able to lift the water bottle, but the water bottle falls over.</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prosthesis is unable to lift the water bottle.</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482888767"/>
                  </a:ext>
                </a:extLst>
              </a:tr>
              <a:tr h="633467">
                <a:tc>
                  <a:txBody>
                    <a:bodyPr/>
                    <a:lstStyle/>
                    <a:p>
                      <a:pPr marL="0" marR="0">
                        <a:lnSpc>
                          <a:spcPct val="115000"/>
                        </a:lnSpc>
                        <a:spcBef>
                          <a:spcPts val="0"/>
                        </a:spcBef>
                        <a:spcAft>
                          <a:spcPts val="0"/>
                        </a:spcAft>
                      </a:pPr>
                      <a:r>
                        <a:rPr lang="en-US" sz="9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GRAB WATER BOTTLE</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prosthesis is able to grab the water bottle and hold it for 30 seconds or more.</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prosthesis is able to grab the water bottle and hold it for 15-29 seconds.</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prosthesis is unable to grab the water bottle and/or hold it for 15 seconds.</a:t>
                      </a:r>
                      <a:endParaRPr lang="en-US" sz="10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953492907"/>
                  </a:ext>
                </a:extLst>
              </a:tr>
              <a:tr h="219369">
                <a:tc>
                  <a:txBody>
                    <a:bodyPr/>
                    <a:lstStyle/>
                    <a:p>
                      <a:pPr marL="0" marR="0">
                        <a:lnSpc>
                          <a:spcPct val="115000"/>
                        </a:lnSpc>
                        <a:spcBef>
                          <a:spcPts val="0"/>
                        </a:spcBef>
                        <a:spcAft>
                          <a:spcPts val="0"/>
                        </a:spcAft>
                      </a:pPr>
                      <a:r>
                        <a:rPr lang="en-US" sz="9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BUDGET USED</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$60 or less.</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$61 - $100.</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$101 or more.</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721049246"/>
                  </a:ext>
                </a:extLst>
              </a:tr>
              <a:tr h="489581">
                <a:tc>
                  <a:txBody>
                    <a:bodyPr/>
                    <a:lstStyle/>
                    <a:p>
                      <a:pPr marL="0" marR="0">
                        <a:lnSpc>
                          <a:spcPct val="115000"/>
                        </a:lnSpc>
                        <a:spcBef>
                          <a:spcPts val="0"/>
                        </a:spcBef>
                        <a:spcAft>
                          <a:spcPts val="0"/>
                        </a:spcAft>
                      </a:pPr>
                      <a:r>
                        <a:rPr lang="en-US" sz="900" b="1"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BONUS: ONE-HANDED PROTOTYPE</a:t>
                      </a:r>
                      <a:endParaRPr lang="en-US" sz="10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prosthesis is fully operational with using only a single hand.</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prosthesis is partially operational with using only a single hand.</a:t>
                      </a:r>
                      <a:endParaRPr lang="en-US" sz="10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prosthesis cannot be operated with using only a single had.</a:t>
                      </a:r>
                      <a:endParaRPr lang="en-US" sz="10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4237936331"/>
                  </a:ext>
                </a:extLst>
              </a:tr>
              <a:tr h="268193">
                <a:tc gridSpan="3">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TOTAL SCORE</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964" marR="28964" marT="28964" marB="2896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39155023"/>
                  </a:ext>
                </a:extLst>
              </a:tr>
            </a:tbl>
          </a:graphicData>
        </a:graphic>
      </p:graphicFrame>
    </p:spTree>
    <p:extLst>
      <p:ext uri="{BB962C8B-B14F-4D97-AF65-F5344CB8AC3E}">
        <p14:creationId xmlns:p14="http://schemas.microsoft.com/office/powerpoint/2010/main" val="51624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p:txBody>
          <a:bodyPr/>
          <a:lstStyle/>
          <a:p>
            <a:pPr algn="r"/>
            <a:r>
              <a:rPr lang="en-US" dirty="0" err="1">
                <a:solidFill>
                  <a:srgbClr val="F16038"/>
                </a:solidFill>
              </a:rPr>
              <a:t>Tanteador</a:t>
            </a:r>
            <a:endParaRPr lang="en-US" dirty="0">
              <a:solidFill>
                <a:srgbClr val="F16038"/>
              </a:solidFill>
            </a:endParaRPr>
          </a:p>
        </p:txBody>
      </p:sp>
      <p:graphicFrame>
        <p:nvGraphicFramePr>
          <p:cNvPr id="5" name="Table 4">
            <a:extLst>
              <a:ext uri="{FF2B5EF4-FFF2-40B4-BE49-F238E27FC236}">
                <a16:creationId xmlns:a16="http://schemas.microsoft.com/office/drawing/2014/main" id="{D29D7CFC-62B8-06E4-0D2F-D35B1DF88EE3}"/>
              </a:ext>
            </a:extLst>
          </p:cNvPr>
          <p:cNvGraphicFramePr>
            <a:graphicFrameLocks noGrp="1"/>
          </p:cNvGraphicFramePr>
          <p:nvPr>
            <p:extLst>
              <p:ext uri="{D42A27DB-BD31-4B8C-83A1-F6EECF244321}">
                <p14:modId xmlns:p14="http://schemas.microsoft.com/office/powerpoint/2010/main" val="1745778982"/>
              </p:ext>
            </p:extLst>
          </p:nvPr>
        </p:nvGraphicFramePr>
        <p:xfrm>
          <a:off x="2251832" y="1637410"/>
          <a:ext cx="6858000" cy="5073244"/>
        </p:xfrm>
        <a:graphic>
          <a:graphicData uri="http://schemas.openxmlformats.org/drawingml/2006/table">
            <a:tbl>
              <a:tblPr firstRow="1" firstCol="1" bandRow="1"/>
              <a:tblGrid>
                <a:gridCol w="1554480">
                  <a:extLst>
                    <a:ext uri="{9D8B030D-6E8A-4147-A177-3AD203B41FA5}">
                      <a16:colId xmlns:a16="http://schemas.microsoft.com/office/drawing/2014/main" val="3806381234"/>
                    </a:ext>
                  </a:extLst>
                </a:gridCol>
                <a:gridCol w="1499616">
                  <a:extLst>
                    <a:ext uri="{9D8B030D-6E8A-4147-A177-3AD203B41FA5}">
                      <a16:colId xmlns:a16="http://schemas.microsoft.com/office/drawing/2014/main" val="2296730643"/>
                    </a:ext>
                  </a:extLst>
                </a:gridCol>
                <a:gridCol w="1499616">
                  <a:extLst>
                    <a:ext uri="{9D8B030D-6E8A-4147-A177-3AD203B41FA5}">
                      <a16:colId xmlns:a16="http://schemas.microsoft.com/office/drawing/2014/main" val="3738576464"/>
                    </a:ext>
                  </a:extLst>
                </a:gridCol>
                <a:gridCol w="1499616">
                  <a:extLst>
                    <a:ext uri="{9D8B030D-6E8A-4147-A177-3AD203B41FA5}">
                      <a16:colId xmlns:a16="http://schemas.microsoft.com/office/drawing/2014/main" val="788617174"/>
                    </a:ext>
                  </a:extLst>
                </a:gridCol>
                <a:gridCol w="804672">
                  <a:extLst>
                    <a:ext uri="{9D8B030D-6E8A-4147-A177-3AD203B41FA5}">
                      <a16:colId xmlns:a16="http://schemas.microsoft.com/office/drawing/2014/main" val="1198000978"/>
                    </a:ext>
                  </a:extLst>
                </a:gridCol>
              </a:tblGrid>
              <a:tr h="214828">
                <a:tc rowSpan="2">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CRITERIA</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POINTS</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SCORE</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extLst>
                  <a:ext uri="{0D108BD9-81ED-4DB2-BD59-A6C34878D82A}">
                    <a16:rowId xmlns:a16="http://schemas.microsoft.com/office/drawing/2014/main" val="2744430183"/>
                  </a:ext>
                </a:extLst>
              </a:tr>
              <a:tr h="205577">
                <a:tc vMerge="1">
                  <a:txBody>
                    <a:bodyPr/>
                    <a:lstStyle/>
                    <a:p>
                      <a:endParaRPr lang="en-US"/>
                    </a:p>
                  </a:txBody>
                  <a:tcPr/>
                </a:tc>
                <a:tc>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3352141264"/>
                  </a:ext>
                </a:extLst>
              </a:tr>
              <a:tr h="567865">
                <a:tc>
                  <a:txBody>
                    <a:bodyPr/>
                    <a:lstStyle/>
                    <a:p>
                      <a:pPr marL="0" marR="0">
                        <a:lnSpc>
                          <a:spcPct val="115000"/>
                        </a:lnSpc>
                        <a:spcBef>
                          <a:spcPts val="0"/>
                        </a:spcBef>
                        <a:spcAft>
                          <a:spcPts val="0"/>
                        </a:spcAft>
                      </a:pPr>
                      <a:r>
                        <a:rPr lang="en-US" sz="900" b="1"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COLABORACIÓN</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8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todos los miembros del equipo.</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8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dos miembros del equipo.</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8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tiene elementos aportados por cada miembro del equipo.</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tabLst>
                          <a:tab pos="389255" algn="l"/>
                        </a:tabLst>
                      </a:pPr>
                      <a:r>
                        <a:rPr lang="en-US" sz="8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167761782"/>
                  </a:ext>
                </a:extLst>
              </a:tr>
              <a:tr h="697016">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INSPIRACIÓN ANIMAL</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se ha extraído de la naturaleza y no se necesita explicación para identificar la inspiración.</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ha sido extraído de la naturaleza pero requiere una explicación para ver la inspiración.</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ha sido extraído de la naturaleza.</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3899872213"/>
                  </a:ext>
                </a:extLst>
              </a:tr>
              <a:tr h="1084468">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BOTELLA DE AGUA ABIERTA</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prótesis puede sujetar la botella de agua lo suficientemente firme como para abrirla.</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prótesis puede sostener la botella de agua, pero requiere ayuda adicional para operar la prótesis para sostener la botella de agua lo suficientemente firme como para abrirla.</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prótesis no puede sujetar la botella de agua lo suficientemente firme como para abrirla.</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10836234"/>
                  </a:ext>
                </a:extLst>
              </a:tr>
              <a:tr h="567865">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DEJAR LA BOTELLA DE AGUA</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prótesis puede levantar la botella de agua y dejarla sin que se caiga.</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prótesis puede levantar la botella de agua, pero la botella de agua se cae.</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prótesis no puede levantar la botella de agua.</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898255976"/>
                  </a:ext>
                </a:extLst>
              </a:tr>
              <a:tr h="567865">
                <a:tc>
                  <a:txBody>
                    <a:bodyPr/>
                    <a:lstStyle/>
                    <a:p>
                      <a:pPr marL="0" marR="0">
                        <a:lnSpc>
                          <a:spcPct val="115000"/>
                        </a:lnSpc>
                        <a:spcBef>
                          <a:spcPts val="0"/>
                        </a:spcBef>
                        <a:spcAft>
                          <a:spcPts val="0"/>
                        </a:spcAft>
                      </a:pPr>
                      <a:r>
                        <a:rPr lang="en-US" sz="900" b="1"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AGARRAR BOTELLA DE AGUA</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prótesis es capaz de agarrar la botella de agua y sostenerla durante 30 segundos.</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prótesis es capaz de agarrar la botella de agua y sostenerla durante 15 segundos.</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8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prótesis no puede agarrar la botella de agua y/o sostenerla durante 15 segundos.</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755630659"/>
                  </a:ext>
                </a:extLst>
              </a:tr>
              <a:tr h="345327">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PRESUPUESTO UTILIZADO</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$60 o menos.</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$61 - $100.</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$101 o más.</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778377506"/>
                  </a:ext>
                </a:extLst>
              </a:tr>
              <a:tr h="567865">
                <a:tc>
                  <a:txBody>
                    <a:bodyPr/>
                    <a:lstStyle/>
                    <a:p>
                      <a:pPr marL="0" marR="0">
                        <a:lnSpc>
                          <a:spcPct val="115000"/>
                        </a:lnSpc>
                        <a:spcBef>
                          <a:spcPts val="0"/>
                        </a:spcBef>
                        <a:spcAft>
                          <a:spcPts val="0"/>
                        </a:spcAft>
                      </a:pPr>
                      <a:r>
                        <a:rPr lang="en-US" sz="900" b="1"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PUNTOS ADICIONALES: PROTOTIPO A UNA MANO</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prótesis es totalmente operativa con el uso de una sola mano.</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prótesis es parcialmente operativa con el uso de una sola mano.</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8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prótesis no se puede operar con el uso de una sola mano.</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236968540"/>
                  </a:ext>
                </a:extLst>
              </a:tr>
              <a:tr h="237955">
                <a:tc gridSpan="3">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TOTAL SCORE</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316" marR="28316" marT="28316" marB="2831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236391217"/>
                  </a:ext>
                </a:extLst>
              </a:tr>
            </a:tbl>
          </a:graphicData>
        </a:graphic>
      </p:graphicFrame>
    </p:spTree>
    <p:extLst>
      <p:ext uri="{BB962C8B-B14F-4D97-AF65-F5344CB8AC3E}">
        <p14:creationId xmlns:p14="http://schemas.microsoft.com/office/powerpoint/2010/main" val="876479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55AF-1707-4B95-85EF-AAC15E8105BC}"/>
              </a:ext>
            </a:extLst>
          </p:cNvPr>
          <p:cNvSpPr>
            <a:spLocks noGrp="1"/>
          </p:cNvSpPr>
          <p:nvPr>
            <p:ph type="title"/>
          </p:nvPr>
        </p:nvSpPr>
        <p:spPr/>
        <p:txBody>
          <a:bodyPr/>
          <a:lstStyle/>
          <a:p>
            <a:r>
              <a:rPr lang="en-US" dirty="0"/>
              <a:t>Redesign: Discussion </a:t>
            </a:r>
            <a:r>
              <a:rPr lang="en-US" dirty="0">
                <a:solidFill>
                  <a:schemeClr val="accent2"/>
                </a:solidFill>
              </a:rPr>
              <a:t>(</a:t>
            </a:r>
            <a:r>
              <a:rPr lang="en-US" dirty="0" err="1">
                <a:solidFill>
                  <a:schemeClr val="accent2"/>
                </a:solidFill>
              </a:rPr>
              <a:t>Rediseño</a:t>
            </a:r>
            <a:r>
              <a:rPr lang="en-US" dirty="0">
                <a:solidFill>
                  <a:schemeClr val="accent2"/>
                </a:solidFill>
              </a:rPr>
              <a:t>: </a:t>
            </a:r>
            <a:r>
              <a:rPr lang="en-US" dirty="0" err="1">
                <a:solidFill>
                  <a:schemeClr val="accent2"/>
                </a:solidFill>
              </a:rPr>
              <a:t>Discusión</a:t>
            </a:r>
            <a:r>
              <a:rPr lang="en-US" dirty="0">
                <a:solidFill>
                  <a:schemeClr val="accent2"/>
                </a:solidFill>
              </a:rPr>
              <a:t>)</a:t>
            </a:r>
          </a:p>
        </p:txBody>
      </p:sp>
      <p:sp>
        <p:nvSpPr>
          <p:cNvPr id="3" name="Content Placeholder 2">
            <a:extLst>
              <a:ext uri="{FF2B5EF4-FFF2-40B4-BE49-F238E27FC236}">
                <a16:creationId xmlns:a16="http://schemas.microsoft.com/office/drawing/2014/main" id="{DC4D2D0F-7AF4-4167-8478-D3818B27D5CB}"/>
              </a:ext>
            </a:extLst>
          </p:cNvPr>
          <p:cNvSpPr>
            <a:spLocks noGrp="1"/>
          </p:cNvSpPr>
          <p:nvPr>
            <p:ph idx="4294967295"/>
          </p:nvPr>
        </p:nvSpPr>
        <p:spPr/>
        <p:txBody>
          <a:bodyPr numCol="2"/>
          <a:lstStyle/>
          <a:p>
            <a:r>
              <a:rPr lang="en-US" dirty="0">
                <a:solidFill>
                  <a:srgbClr val="000000"/>
                </a:solidFill>
              </a:rPr>
              <a:t>What worked?</a:t>
            </a:r>
          </a:p>
          <a:p>
            <a:r>
              <a:rPr lang="en-US" dirty="0">
                <a:solidFill>
                  <a:srgbClr val="000000"/>
                </a:solidFill>
              </a:rPr>
              <a:t>What did not work?</a:t>
            </a:r>
          </a:p>
          <a:p>
            <a:r>
              <a:rPr lang="en-US" dirty="0">
                <a:solidFill>
                  <a:srgbClr val="000000"/>
                </a:solidFill>
              </a:rPr>
              <a:t>What do you want to improve?</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pPr marL="0" indent="0">
              <a:buNone/>
            </a:pPr>
            <a:endParaRPr lang="en-US" dirty="0">
              <a:solidFill>
                <a:srgbClr val="000000"/>
              </a:solidFill>
            </a:endParaRPr>
          </a:p>
          <a:p>
            <a:r>
              <a:rPr lang="en-US" dirty="0">
                <a:solidFill>
                  <a:schemeClr val="accent2"/>
                </a:solidFill>
              </a:rPr>
              <a:t>¿</a:t>
            </a:r>
            <a:r>
              <a:rPr lang="en-US" dirty="0" err="1">
                <a:solidFill>
                  <a:schemeClr val="accent2"/>
                </a:solidFill>
              </a:rPr>
              <a:t>Qué</a:t>
            </a:r>
            <a:r>
              <a:rPr lang="en-US" dirty="0">
                <a:solidFill>
                  <a:schemeClr val="accent2"/>
                </a:solidFill>
              </a:rPr>
              <a:t> </a:t>
            </a:r>
            <a:r>
              <a:rPr lang="en-US" dirty="0" err="1">
                <a:solidFill>
                  <a:schemeClr val="accent2"/>
                </a:solidFill>
              </a:rPr>
              <a:t>funcionó</a:t>
            </a:r>
            <a:r>
              <a:rPr lang="en-US" dirty="0">
                <a:solidFill>
                  <a:schemeClr val="accent2"/>
                </a:solidFill>
              </a:rPr>
              <a:t>?</a:t>
            </a:r>
          </a:p>
          <a:p>
            <a:r>
              <a:rPr lang="es-ES" dirty="0">
                <a:solidFill>
                  <a:schemeClr val="accent2"/>
                </a:solidFill>
              </a:rPr>
              <a:t>¿Qué fue lo que no funcionó</a:t>
            </a:r>
          </a:p>
          <a:p>
            <a:r>
              <a:rPr lang="en-US" dirty="0">
                <a:solidFill>
                  <a:schemeClr val="accent2"/>
                </a:solidFill>
              </a:rPr>
              <a:t>¿</a:t>
            </a:r>
            <a:r>
              <a:rPr lang="en-US" dirty="0" err="1">
                <a:solidFill>
                  <a:schemeClr val="accent2"/>
                </a:solidFill>
              </a:rPr>
              <a:t>Qué</a:t>
            </a:r>
            <a:r>
              <a:rPr lang="en-US" dirty="0">
                <a:solidFill>
                  <a:schemeClr val="accent2"/>
                </a:solidFill>
              </a:rPr>
              <a:t> </a:t>
            </a:r>
            <a:r>
              <a:rPr lang="en-US" dirty="0" err="1">
                <a:solidFill>
                  <a:schemeClr val="accent2"/>
                </a:solidFill>
              </a:rPr>
              <a:t>quieres</a:t>
            </a:r>
            <a:r>
              <a:rPr lang="en-US" dirty="0">
                <a:solidFill>
                  <a:schemeClr val="accent2"/>
                </a:solidFill>
              </a:rPr>
              <a:t> </a:t>
            </a:r>
            <a:r>
              <a:rPr lang="en-US" dirty="0" err="1">
                <a:solidFill>
                  <a:schemeClr val="accent2"/>
                </a:solidFill>
              </a:rPr>
              <a:t>mejorar</a:t>
            </a:r>
            <a:r>
              <a:rPr lang="en-US" dirty="0">
                <a:solidFill>
                  <a:schemeClr val="accent2"/>
                </a:solidFill>
              </a:rPr>
              <a:t>?</a:t>
            </a:r>
          </a:p>
          <a:p>
            <a:endParaRPr lang="en-US" dirty="0">
              <a:solidFill>
                <a:srgbClr val="000000"/>
              </a:solidFill>
            </a:endParaRPr>
          </a:p>
        </p:txBody>
      </p:sp>
    </p:spTree>
    <p:extLst>
      <p:ext uri="{BB962C8B-B14F-4D97-AF65-F5344CB8AC3E}">
        <p14:creationId xmlns:p14="http://schemas.microsoft.com/office/powerpoint/2010/main" val="182818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6" name="TextBox 5">
            <a:extLst>
              <a:ext uri="{FF2B5EF4-FFF2-40B4-BE49-F238E27FC236}">
                <a16:creationId xmlns:a16="http://schemas.microsoft.com/office/drawing/2014/main" id="{54C52826-16A2-3446-B7E9-58097C418E5B}"/>
              </a:ext>
            </a:extLst>
          </p:cNvPr>
          <p:cNvSpPr txBox="1"/>
          <p:nvPr/>
        </p:nvSpPr>
        <p:spPr>
          <a:xfrm>
            <a:off x="762693" y="2644169"/>
            <a:ext cx="4808547" cy="1077218"/>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What is </a:t>
            </a:r>
            <a:r>
              <a:rPr lang="en-US" sz="3200" b="1" dirty="0">
                <a:solidFill>
                  <a:schemeClr val="accent1"/>
                </a:solidFill>
                <a:latin typeface="Arial" panose="020B0604020202020204" pitchFamily="34" charset="0"/>
                <a:cs typeface="Arial" panose="020B0604020202020204" pitchFamily="34" charset="0"/>
              </a:rPr>
              <a:t>engineering?</a:t>
            </a:r>
          </a:p>
          <a:p>
            <a:r>
              <a:rPr lang="es-ES" sz="3200" b="1" dirty="0">
                <a:solidFill>
                  <a:schemeClr val="accent2"/>
                </a:solidFill>
                <a:latin typeface="Arial" panose="020B0604020202020204" pitchFamily="34" charset="0"/>
                <a:cs typeface="Arial" panose="020B0604020202020204" pitchFamily="34" charset="0"/>
              </a:rPr>
              <a:t>(¿Qué es la ingeniería</a:t>
            </a:r>
            <a:r>
              <a:rPr lang="es-ES" sz="3200" dirty="0">
                <a:solidFill>
                  <a:schemeClr val="accent2"/>
                </a:solidFill>
                <a:latin typeface="Arial" panose="020B0604020202020204" pitchFamily="34" charset="0"/>
                <a:cs typeface="Arial" panose="020B0604020202020204" pitchFamily="34" charset="0"/>
              </a:rPr>
              <a:t>?)</a:t>
            </a:r>
            <a:endParaRPr lang="en-US" sz="3200" b="1" dirty="0">
              <a:solidFill>
                <a:schemeClr val="accent2"/>
              </a:solidFill>
              <a:latin typeface="Arial" panose="020B0604020202020204" pitchFamily="34" charset="0"/>
              <a:cs typeface="Arial" panose="020B0604020202020204" pitchFamily="34" charset="0"/>
            </a:endParaRPr>
          </a:p>
        </p:txBody>
      </p:sp>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spTree>
    <p:extLst>
      <p:ext uri="{BB962C8B-B14F-4D97-AF65-F5344CB8AC3E}">
        <p14:creationId xmlns:p14="http://schemas.microsoft.com/office/powerpoint/2010/main" val="190706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6" name="TextBox 5">
            <a:extLst>
              <a:ext uri="{FF2B5EF4-FFF2-40B4-BE49-F238E27FC236}">
                <a16:creationId xmlns:a16="http://schemas.microsoft.com/office/drawing/2014/main" id="{54C52826-16A2-3446-B7E9-58097C418E5B}"/>
              </a:ext>
            </a:extLst>
          </p:cNvPr>
          <p:cNvSpPr txBox="1"/>
          <p:nvPr/>
        </p:nvSpPr>
        <p:spPr>
          <a:xfrm>
            <a:off x="744032" y="2092541"/>
            <a:ext cx="4555064" cy="4031873"/>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What is </a:t>
            </a:r>
            <a:r>
              <a:rPr lang="en-US" sz="3200" b="1" dirty="0">
                <a:solidFill>
                  <a:schemeClr val="accent1"/>
                </a:solidFill>
                <a:latin typeface="Arial" panose="020B0604020202020204" pitchFamily="34" charset="0"/>
                <a:cs typeface="Arial" panose="020B0604020202020204" pitchFamily="34" charset="0"/>
              </a:rPr>
              <a:t>engineering?</a:t>
            </a:r>
          </a:p>
          <a:p>
            <a:r>
              <a:rPr lang="es-ES" sz="3200" dirty="0">
                <a:solidFill>
                  <a:srgbClr val="F16038"/>
                </a:solidFill>
                <a:latin typeface="Arial" panose="020B0604020202020204" pitchFamily="34" charset="0"/>
                <a:cs typeface="Arial" panose="020B0604020202020204" pitchFamily="34" charset="0"/>
              </a:rPr>
              <a:t>(¿Qué es la </a:t>
            </a:r>
            <a:r>
              <a:rPr lang="es-ES" sz="3200" b="1" dirty="0">
                <a:solidFill>
                  <a:srgbClr val="F16038"/>
                </a:solidFill>
                <a:latin typeface="Arial" panose="020B0604020202020204" pitchFamily="34" charset="0"/>
                <a:cs typeface="Arial" panose="020B0604020202020204" pitchFamily="34" charset="0"/>
              </a:rPr>
              <a:t>ingeniería</a:t>
            </a:r>
            <a:r>
              <a:rPr lang="es-ES" sz="3200" dirty="0">
                <a:solidFill>
                  <a:srgbClr val="F16038"/>
                </a:solidFill>
                <a:latin typeface="Arial" panose="020B0604020202020204" pitchFamily="34" charset="0"/>
                <a:cs typeface="Arial" panose="020B0604020202020204" pitchFamily="34" charset="0"/>
              </a:rPr>
              <a:t>?)</a:t>
            </a:r>
            <a:endParaRPr lang="en-US" sz="3200" b="1" dirty="0">
              <a:solidFill>
                <a:srgbClr val="F16038"/>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solidFill>
                  <a:srgbClr val="000000"/>
                </a:solidFill>
              </a:rPr>
              <a:t>What are engineering </a:t>
            </a:r>
            <a:r>
              <a:rPr lang="en-US" sz="3200" b="1" dirty="0">
                <a:solidFill>
                  <a:schemeClr val="accent1"/>
                </a:solidFill>
              </a:rPr>
              <a:t>jobs?</a:t>
            </a:r>
          </a:p>
          <a:p>
            <a:r>
              <a:rPr lang="es-ES" sz="3200" dirty="0">
                <a:solidFill>
                  <a:srgbClr val="F16038"/>
                </a:solidFill>
              </a:rPr>
              <a:t>(¿Qué son los </a:t>
            </a:r>
            <a:r>
              <a:rPr lang="es-ES" sz="3200" b="1" dirty="0">
                <a:solidFill>
                  <a:srgbClr val="F16038"/>
                </a:solidFill>
              </a:rPr>
              <a:t>trabajos</a:t>
            </a:r>
            <a:r>
              <a:rPr lang="es-ES" sz="3200" dirty="0">
                <a:solidFill>
                  <a:srgbClr val="F16038"/>
                </a:solidFill>
              </a:rPr>
              <a:t> de ingeniería?)</a:t>
            </a:r>
            <a:endParaRPr lang="en-US" sz="3200" dirty="0">
              <a:solidFill>
                <a:srgbClr val="F16038"/>
              </a:solidFill>
            </a:endParaRPr>
          </a:p>
        </p:txBody>
      </p:sp>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spTree>
    <p:extLst>
      <p:ext uri="{BB962C8B-B14F-4D97-AF65-F5344CB8AC3E}">
        <p14:creationId xmlns:p14="http://schemas.microsoft.com/office/powerpoint/2010/main" val="192165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Engineering Jobs </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r>
              <a:rPr kumimoji="0" lang="es-E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Trabajos de Ingeniería)</a:t>
            </a:r>
            <a:endParaRPr lang="en-US" dirty="0"/>
          </a:p>
        </p:txBody>
      </p:sp>
      <p:pic>
        <p:nvPicPr>
          <p:cNvPr id="5" name="Picture 4">
            <a:extLst>
              <a:ext uri="{FF2B5EF4-FFF2-40B4-BE49-F238E27FC236}">
                <a16:creationId xmlns:a16="http://schemas.microsoft.com/office/drawing/2014/main" id="{336743B0-1195-4765-BD76-9CA7D00F7D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57530" y="1530544"/>
            <a:ext cx="5639963" cy="2158837"/>
          </a:xfrm>
          <a:prstGeom prst="rect">
            <a:avLst/>
          </a:prstGeom>
        </p:spPr>
      </p:pic>
      <p:sp>
        <p:nvSpPr>
          <p:cNvPr id="6" name="TextBox 5">
            <a:extLst>
              <a:ext uri="{FF2B5EF4-FFF2-40B4-BE49-F238E27FC236}">
                <a16:creationId xmlns:a16="http://schemas.microsoft.com/office/drawing/2014/main" id="{E83B4BE1-1B6D-4849-860C-6D874E4AC07D}"/>
              </a:ext>
            </a:extLst>
          </p:cNvPr>
          <p:cNvSpPr txBox="1"/>
          <p:nvPr/>
        </p:nvSpPr>
        <p:spPr>
          <a:xfrm>
            <a:off x="1457530" y="6305346"/>
            <a:ext cx="5476715" cy="230832"/>
          </a:xfrm>
          <a:prstGeom prst="rect">
            <a:avLst/>
          </a:prstGeom>
          <a:noFill/>
        </p:spPr>
        <p:txBody>
          <a:bodyPr wrap="square" rtlCol="0">
            <a:spAutoFit/>
          </a:bodyPr>
          <a:lstStyle/>
          <a:p>
            <a:r>
              <a:rPr lang="en-US" sz="900" dirty="0">
                <a:hlinkClick r:id="rId4" tooltip="https://www.arch2o.com/biomimicry-enhances-architecture/"/>
              </a:rPr>
              <a:t>This Photo</a:t>
            </a:r>
            <a:r>
              <a:rPr lang="en-US" sz="900" dirty="0"/>
              <a:t> by Unknown Author is licensed under </a:t>
            </a:r>
            <a:r>
              <a:rPr lang="en-US" sz="900" dirty="0">
                <a:hlinkClick r:id="rId5" tooltip="https://creativecommons.org/licenses/by-nc-nd/3.0/"/>
              </a:rPr>
              <a:t>CC BY-NC-ND</a:t>
            </a:r>
            <a:endParaRPr lang="en-US" sz="900" dirty="0"/>
          </a:p>
        </p:txBody>
      </p:sp>
      <p:pic>
        <p:nvPicPr>
          <p:cNvPr id="7" name="Picture 6">
            <a:extLst>
              <a:ext uri="{FF2B5EF4-FFF2-40B4-BE49-F238E27FC236}">
                <a16:creationId xmlns:a16="http://schemas.microsoft.com/office/drawing/2014/main" id="{2AE774A7-64AC-4567-A863-5D3BD56ADA3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57530" y="3689381"/>
            <a:ext cx="5639963" cy="2619449"/>
          </a:xfrm>
          <a:prstGeom prst="rect">
            <a:avLst/>
          </a:prstGeom>
        </p:spPr>
      </p:pic>
      <p:sp>
        <p:nvSpPr>
          <p:cNvPr id="20" name="TextBox 19">
            <a:extLst>
              <a:ext uri="{FF2B5EF4-FFF2-40B4-BE49-F238E27FC236}">
                <a16:creationId xmlns:a16="http://schemas.microsoft.com/office/drawing/2014/main" id="{38E4C704-A46D-4603-BE56-07B355CD1FCE}"/>
              </a:ext>
            </a:extLst>
          </p:cNvPr>
          <p:cNvSpPr txBox="1"/>
          <p:nvPr/>
        </p:nvSpPr>
        <p:spPr>
          <a:xfrm>
            <a:off x="1457530" y="6550768"/>
            <a:ext cx="3889392" cy="230832"/>
          </a:xfrm>
          <a:prstGeom prst="rect">
            <a:avLst/>
          </a:prstGeom>
          <a:noFill/>
        </p:spPr>
        <p:txBody>
          <a:bodyPr wrap="square" rtlCol="0">
            <a:spAutoFit/>
          </a:bodyPr>
          <a:lstStyle/>
          <a:p>
            <a:r>
              <a:rPr lang="en-US" sz="900" dirty="0">
                <a:hlinkClick r:id="rId4" tooltip="https://www.arch2o.com/biomimicry-enhances-architecture/"/>
              </a:rPr>
              <a:t>This Photo</a:t>
            </a:r>
            <a:r>
              <a:rPr lang="en-US" sz="900" dirty="0"/>
              <a:t> by Unknown Author is licensed under </a:t>
            </a:r>
            <a:r>
              <a:rPr lang="en-US" sz="900" dirty="0">
                <a:hlinkClick r:id="rId5" tooltip="https://creativecommons.org/licenses/by-nc-nd/3.0/"/>
              </a:rPr>
              <a:t>CC BY-NC-ND</a:t>
            </a:r>
            <a:endParaRPr lang="en-US" sz="900" dirty="0"/>
          </a:p>
        </p:txBody>
      </p:sp>
      <p:pic>
        <p:nvPicPr>
          <p:cNvPr id="22" name="Picture 21">
            <a:extLst>
              <a:ext uri="{FF2B5EF4-FFF2-40B4-BE49-F238E27FC236}">
                <a16:creationId xmlns:a16="http://schemas.microsoft.com/office/drawing/2014/main" id="{8CB41714-2E21-4CFC-8FAF-AB6C776462E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185502" y="1530544"/>
            <a:ext cx="4918137" cy="3877131"/>
          </a:xfrm>
          <a:prstGeom prst="rect">
            <a:avLst/>
          </a:prstGeom>
        </p:spPr>
      </p:pic>
      <p:sp>
        <p:nvSpPr>
          <p:cNvPr id="23" name="TextBox 22">
            <a:extLst>
              <a:ext uri="{FF2B5EF4-FFF2-40B4-BE49-F238E27FC236}">
                <a16:creationId xmlns:a16="http://schemas.microsoft.com/office/drawing/2014/main" id="{4C3270DE-3E60-439F-A1E9-10CA3A6396AC}"/>
              </a:ext>
            </a:extLst>
          </p:cNvPr>
          <p:cNvSpPr txBox="1"/>
          <p:nvPr/>
        </p:nvSpPr>
        <p:spPr>
          <a:xfrm>
            <a:off x="7185502" y="5448756"/>
            <a:ext cx="3968273" cy="230832"/>
          </a:xfrm>
          <a:prstGeom prst="rect">
            <a:avLst/>
          </a:prstGeom>
          <a:noFill/>
        </p:spPr>
        <p:txBody>
          <a:bodyPr wrap="square" rtlCol="0">
            <a:spAutoFit/>
          </a:bodyPr>
          <a:lstStyle/>
          <a:p>
            <a:r>
              <a:rPr lang="en-US" sz="900" dirty="0">
                <a:hlinkClick r:id="rId8" tooltip="https://www.arch2o.com/interdisciplinary-practices-in-architecture/"/>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283353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Engineering Jobs </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r>
              <a:rPr kumimoji="0" lang="es-E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Trabajos de Ingeniería)</a:t>
            </a:r>
            <a:endParaRPr lang="en-US" dirty="0"/>
          </a:p>
        </p:txBody>
      </p:sp>
      <p:pic>
        <p:nvPicPr>
          <p:cNvPr id="9" name="Content Placeholder 5">
            <a:extLst>
              <a:ext uri="{FF2B5EF4-FFF2-40B4-BE49-F238E27FC236}">
                <a16:creationId xmlns:a16="http://schemas.microsoft.com/office/drawing/2014/main" id="{56BC7E8A-D0BA-47A1-95AB-9AF8F97B3E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81429" y="1581826"/>
            <a:ext cx="7388696" cy="1847174"/>
          </a:xfrm>
          <a:prstGeom prst="rect">
            <a:avLst/>
          </a:prstGeom>
        </p:spPr>
      </p:pic>
      <p:sp>
        <p:nvSpPr>
          <p:cNvPr id="10" name="TextBox 9">
            <a:extLst>
              <a:ext uri="{FF2B5EF4-FFF2-40B4-BE49-F238E27FC236}">
                <a16:creationId xmlns:a16="http://schemas.microsoft.com/office/drawing/2014/main" id="{CFCC91C2-5F65-44C8-AE9B-8348CFB72130}"/>
              </a:ext>
            </a:extLst>
          </p:cNvPr>
          <p:cNvSpPr txBox="1"/>
          <p:nvPr/>
        </p:nvSpPr>
        <p:spPr>
          <a:xfrm>
            <a:off x="2121890" y="3379143"/>
            <a:ext cx="3753887" cy="230832"/>
          </a:xfrm>
          <a:prstGeom prst="rect">
            <a:avLst/>
          </a:prstGeom>
          <a:noFill/>
        </p:spPr>
        <p:txBody>
          <a:bodyPr wrap="square" rtlCol="0">
            <a:spAutoFit/>
          </a:bodyPr>
          <a:lstStyle/>
          <a:p>
            <a:r>
              <a:rPr lang="en-US" sz="900" dirty="0">
                <a:hlinkClick r:id="rId4" tooltip="http://enablingthefuture.org/upper-limb-prosthetics/"/>
              </a:rPr>
              <a:t>This Photo</a:t>
            </a:r>
            <a:r>
              <a:rPr lang="en-US" sz="900" dirty="0"/>
              <a:t> by Unknown Author is licensed under </a:t>
            </a:r>
            <a:r>
              <a:rPr lang="en-US" sz="900" dirty="0">
                <a:hlinkClick r:id="rId5" tooltip="https://creativecommons.org/licenses/by-nc-sa/3.0/"/>
              </a:rPr>
              <a:t>CC BY-SA-NC</a:t>
            </a:r>
            <a:endParaRPr lang="en-US" sz="900" dirty="0"/>
          </a:p>
        </p:txBody>
      </p:sp>
      <p:pic>
        <p:nvPicPr>
          <p:cNvPr id="11" name="Picture 10">
            <a:extLst>
              <a:ext uri="{FF2B5EF4-FFF2-40B4-BE49-F238E27FC236}">
                <a16:creationId xmlns:a16="http://schemas.microsoft.com/office/drawing/2014/main" id="{C8D2E6DC-E4F0-49AA-99E0-0CD57618BF4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707600" y="3609975"/>
            <a:ext cx="5981496" cy="2990748"/>
          </a:xfrm>
          <a:prstGeom prst="rect">
            <a:avLst/>
          </a:prstGeom>
        </p:spPr>
      </p:pic>
      <p:sp>
        <p:nvSpPr>
          <p:cNvPr id="12" name="TextBox 11">
            <a:extLst>
              <a:ext uri="{FF2B5EF4-FFF2-40B4-BE49-F238E27FC236}">
                <a16:creationId xmlns:a16="http://schemas.microsoft.com/office/drawing/2014/main" id="{EBA9DAEA-38E8-4FF8-906C-ECD1E7B95498}"/>
              </a:ext>
            </a:extLst>
          </p:cNvPr>
          <p:cNvSpPr txBox="1"/>
          <p:nvPr/>
        </p:nvSpPr>
        <p:spPr>
          <a:xfrm>
            <a:off x="2631623" y="6550866"/>
            <a:ext cx="3814580" cy="230832"/>
          </a:xfrm>
          <a:prstGeom prst="rect">
            <a:avLst/>
          </a:prstGeom>
          <a:noFill/>
        </p:spPr>
        <p:txBody>
          <a:bodyPr wrap="square" rtlCol="0">
            <a:spAutoFit/>
          </a:bodyPr>
          <a:lstStyle/>
          <a:p>
            <a:r>
              <a:rPr lang="en-US" sz="900" dirty="0">
                <a:hlinkClick r:id="rId7" tooltip="http://www.open-electronics.org/3d-printed-prehensile-prosthetic-hand-combines-elegance-with-incredible-functionality-3dprint-com/?utm_content=bufferceba2&amp;utm_medium=social&amp;utm_source=facebook.com&amp;utm_campaign=buffer"/>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128837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Engineering Jobs </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r>
              <a:rPr kumimoji="0" lang="es-E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Trabajos de Ingeniería)</a:t>
            </a:r>
            <a:endParaRPr lang="en-US" dirty="0"/>
          </a:p>
        </p:txBody>
      </p:sp>
      <p:pic>
        <p:nvPicPr>
          <p:cNvPr id="6" name="Picture 5">
            <a:extLst>
              <a:ext uri="{FF2B5EF4-FFF2-40B4-BE49-F238E27FC236}">
                <a16:creationId xmlns:a16="http://schemas.microsoft.com/office/drawing/2014/main" id="{A65FD7D2-4283-4830-B693-F81F7CE5D0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1398" y="1502992"/>
            <a:ext cx="3746353" cy="4437988"/>
          </a:xfrm>
          <a:prstGeom prst="rect">
            <a:avLst/>
          </a:prstGeom>
        </p:spPr>
      </p:pic>
      <p:sp>
        <p:nvSpPr>
          <p:cNvPr id="9" name="TextBox 8">
            <a:extLst>
              <a:ext uri="{FF2B5EF4-FFF2-40B4-BE49-F238E27FC236}">
                <a16:creationId xmlns:a16="http://schemas.microsoft.com/office/drawing/2014/main" id="{3591C63A-BA37-4818-A8DD-D74771CF543F}"/>
              </a:ext>
            </a:extLst>
          </p:cNvPr>
          <p:cNvSpPr txBox="1"/>
          <p:nvPr/>
        </p:nvSpPr>
        <p:spPr>
          <a:xfrm>
            <a:off x="6553200" y="5940980"/>
            <a:ext cx="2936112" cy="230832"/>
          </a:xfrm>
          <a:prstGeom prst="rect">
            <a:avLst/>
          </a:prstGeom>
          <a:noFill/>
        </p:spPr>
        <p:txBody>
          <a:bodyPr wrap="square" rtlCol="0">
            <a:spAutoFit/>
          </a:bodyPr>
          <a:lstStyle/>
          <a:p>
            <a:r>
              <a:rPr lang="en-US" sz="900" dirty="0">
                <a:hlinkClick r:id="rId4" tooltip="http://gadgetynews.com/sole-blade-nike-running-shoe-for-prosthetic-legs-london-2012-olympics/"/>
              </a:rPr>
              <a:t>This Photo</a:t>
            </a:r>
            <a:r>
              <a:rPr lang="en-US" sz="900" dirty="0"/>
              <a:t> by Unknown Author is licensed under </a:t>
            </a:r>
            <a:r>
              <a:rPr lang="en-US" sz="900" dirty="0">
                <a:hlinkClick r:id="rId5" tooltip="https://creativecommons.org/licenses/by-sa/3.0/"/>
              </a:rPr>
              <a:t>CC BY-SA</a:t>
            </a:r>
            <a:endParaRPr lang="en-US" sz="900" dirty="0"/>
          </a:p>
        </p:txBody>
      </p:sp>
      <p:pic>
        <p:nvPicPr>
          <p:cNvPr id="11" name="Picture 10">
            <a:extLst>
              <a:ext uri="{FF2B5EF4-FFF2-40B4-BE49-F238E27FC236}">
                <a16:creationId xmlns:a16="http://schemas.microsoft.com/office/drawing/2014/main" id="{122AB77F-EBB5-44A3-A607-D9A6CEBFAE7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457639" y="3643454"/>
            <a:ext cx="4095561" cy="3071671"/>
          </a:xfrm>
          <a:prstGeom prst="rect">
            <a:avLst/>
          </a:prstGeom>
        </p:spPr>
      </p:pic>
      <p:sp>
        <p:nvSpPr>
          <p:cNvPr id="12" name="TextBox 11">
            <a:extLst>
              <a:ext uri="{FF2B5EF4-FFF2-40B4-BE49-F238E27FC236}">
                <a16:creationId xmlns:a16="http://schemas.microsoft.com/office/drawing/2014/main" id="{F82BF6D0-8B80-44CD-AAC8-89DAFB69747A}"/>
              </a:ext>
            </a:extLst>
          </p:cNvPr>
          <p:cNvSpPr txBox="1"/>
          <p:nvPr/>
        </p:nvSpPr>
        <p:spPr>
          <a:xfrm>
            <a:off x="2389438" y="6656952"/>
            <a:ext cx="4231961" cy="236314"/>
          </a:xfrm>
          <a:prstGeom prst="rect">
            <a:avLst/>
          </a:prstGeom>
          <a:noFill/>
        </p:spPr>
        <p:txBody>
          <a:bodyPr wrap="square" rtlCol="0">
            <a:spAutoFit/>
          </a:bodyPr>
          <a:lstStyle/>
          <a:p>
            <a:r>
              <a:rPr lang="en-US" sz="900" dirty="0">
                <a:hlinkClick r:id="rId7" tooltip="https://grendz.com/pin/918/"/>
              </a:rPr>
              <a:t>This Photo</a:t>
            </a:r>
            <a:r>
              <a:rPr lang="en-US" sz="900" dirty="0"/>
              <a:t> by Unknown Author is licensed under </a:t>
            </a:r>
            <a:r>
              <a:rPr lang="en-US" sz="900" dirty="0">
                <a:hlinkClick r:id="rId8" tooltip="https://creativecommons.org/licenses/by/3.0/"/>
              </a:rPr>
              <a:t>CC BY</a:t>
            </a:r>
            <a:endParaRPr lang="en-US" sz="900" dirty="0"/>
          </a:p>
        </p:txBody>
      </p:sp>
      <p:sp>
        <p:nvSpPr>
          <p:cNvPr id="17" name="TextBox 16">
            <a:extLst>
              <a:ext uri="{FF2B5EF4-FFF2-40B4-BE49-F238E27FC236}">
                <a16:creationId xmlns:a16="http://schemas.microsoft.com/office/drawing/2014/main" id="{CB94660C-FB3C-4211-B2EE-052FC3B989CA}"/>
              </a:ext>
            </a:extLst>
          </p:cNvPr>
          <p:cNvSpPr txBox="1"/>
          <p:nvPr/>
        </p:nvSpPr>
        <p:spPr>
          <a:xfrm>
            <a:off x="2389438" y="6509011"/>
            <a:ext cx="4933950" cy="230832"/>
          </a:xfrm>
          <a:prstGeom prst="rect">
            <a:avLst/>
          </a:prstGeom>
          <a:noFill/>
        </p:spPr>
        <p:txBody>
          <a:bodyPr wrap="square" rtlCol="0">
            <a:spAutoFit/>
          </a:bodyPr>
          <a:lstStyle/>
          <a:p>
            <a:r>
              <a:rPr lang="en-US" sz="900" dirty="0">
                <a:hlinkClick r:id="rId9" tooltip="http://foottalk.blogspot.com/2016/08/rothys-recyclable-shoes-from-plastic.html"/>
              </a:rPr>
              <a:t>This Photo</a:t>
            </a:r>
            <a:r>
              <a:rPr lang="en-US" sz="900" dirty="0"/>
              <a:t> by Unknown Author is licensed under </a:t>
            </a:r>
            <a:r>
              <a:rPr lang="en-US" sz="900" dirty="0">
                <a:hlinkClick r:id="rId8" tooltip="https://creativecommons.org/licenses/by/3.0/"/>
              </a:rPr>
              <a:t>CC BY</a:t>
            </a:r>
            <a:endParaRPr lang="en-US" sz="900" dirty="0"/>
          </a:p>
        </p:txBody>
      </p:sp>
      <p:pic>
        <p:nvPicPr>
          <p:cNvPr id="16" name="Picture 15">
            <a:extLst>
              <a:ext uri="{FF2B5EF4-FFF2-40B4-BE49-F238E27FC236}">
                <a16:creationId xmlns:a16="http://schemas.microsoft.com/office/drawing/2014/main" id="{36D695DB-3E1C-4243-AE81-1D3B464B198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457639" y="1499567"/>
            <a:ext cx="4095561" cy="2361483"/>
          </a:xfrm>
          <a:prstGeom prst="rect">
            <a:avLst/>
          </a:prstGeom>
        </p:spPr>
      </p:pic>
    </p:spTree>
    <p:extLst>
      <p:ext uri="{BB962C8B-B14F-4D97-AF65-F5344CB8AC3E}">
        <p14:creationId xmlns:p14="http://schemas.microsoft.com/office/powerpoint/2010/main" val="293323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pic>
        <p:nvPicPr>
          <p:cNvPr id="4" name="Picture 3">
            <a:extLst>
              <a:ext uri="{FF2B5EF4-FFF2-40B4-BE49-F238E27FC236}">
                <a16:creationId xmlns:a16="http://schemas.microsoft.com/office/drawing/2014/main" id="{53452919-46F8-450A-B0A7-A57AF5DA102D}"/>
              </a:ext>
            </a:extLst>
          </p:cNvPr>
          <p:cNvPicPr/>
          <p:nvPr/>
        </p:nvPicPr>
        <p:blipFill rotWithShape="1">
          <a:blip r:embed="rId3">
            <a:extLst>
              <a:ext uri="{28A0092B-C50C-407E-A947-70E740481C1C}">
                <a14:useLocalDpi xmlns:a14="http://schemas.microsoft.com/office/drawing/2010/main" val="0"/>
              </a:ext>
            </a:extLst>
          </a:blip>
          <a:srcRect t="4968" b="1742"/>
          <a:stretch/>
        </p:blipFill>
        <p:spPr bwMode="auto">
          <a:xfrm>
            <a:off x="6449595" y="1497723"/>
            <a:ext cx="5489486" cy="4776953"/>
          </a:xfrm>
          <a:prstGeom prst="rect">
            <a:avLst/>
          </a:prstGeom>
          <a:noFill/>
          <a:ln>
            <a:noFill/>
          </a:ln>
        </p:spPr>
      </p:pic>
      <p:sp>
        <p:nvSpPr>
          <p:cNvPr id="6" name="TextBox 5">
            <a:extLst>
              <a:ext uri="{FF2B5EF4-FFF2-40B4-BE49-F238E27FC236}">
                <a16:creationId xmlns:a16="http://schemas.microsoft.com/office/drawing/2014/main" id="{8E144A92-9F8C-4496-8F27-237427E1FCE8}"/>
              </a:ext>
            </a:extLst>
          </p:cNvPr>
          <p:cNvSpPr txBox="1"/>
          <p:nvPr/>
        </p:nvSpPr>
        <p:spPr>
          <a:xfrm>
            <a:off x="466532" y="1624041"/>
            <a:ext cx="5991992" cy="4524315"/>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What is </a:t>
            </a:r>
            <a:r>
              <a:rPr lang="en-US" sz="3200" b="1" dirty="0">
                <a:solidFill>
                  <a:schemeClr val="accent1"/>
                </a:solidFill>
                <a:latin typeface="Arial" panose="020B0604020202020204" pitchFamily="34" charset="0"/>
                <a:cs typeface="Arial" panose="020B0604020202020204" pitchFamily="34" charset="0"/>
              </a:rPr>
              <a:t>engineering?</a:t>
            </a:r>
          </a:p>
          <a:p>
            <a:r>
              <a:rPr lang="es-ES" sz="3200" dirty="0">
                <a:solidFill>
                  <a:schemeClr val="accent2"/>
                </a:solidFill>
                <a:latin typeface="Arial" panose="020B0604020202020204" pitchFamily="34" charset="0"/>
                <a:cs typeface="Arial" panose="020B0604020202020204" pitchFamily="34" charset="0"/>
              </a:rPr>
              <a:t>(¿Qué es la </a:t>
            </a:r>
            <a:r>
              <a:rPr lang="es-ES" sz="3200" b="1" dirty="0">
                <a:solidFill>
                  <a:schemeClr val="accent2"/>
                </a:solidFill>
                <a:latin typeface="Arial" panose="020B0604020202020204" pitchFamily="34" charset="0"/>
                <a:cs typeface="Arial" panose="020B0604020202020204" pitchFamily="34" charset="0"/>
              </a:rPr>
              <a:t>ingeniería</a:t>
            </a:r>
            <a:r>
              <a:rPr lang="es-ES" sz="3200" dirty="0">
                <a:solidFill>
                  <a:schemeClr val="accent2"/>
                </a:solidFill>
                <a:latin typeface="Arial" panose="020B0604020202020204" pitchFamily="34" charset="0"/>
                <a:cs typeface="Arial" panose="020B0604020202020204" pitchFamily="34" charset="0"/>
              </a:rPr>
              <a:t>?)</a:t>
            </a:r>
            <a:endParaRPr lang="en-US" sz="3200" b="1" dirty="0">
              <a:solidFill>
                <a:schemeClr val="accent2"/>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solidFill>
                  <a:srgbClr val="000000"/>
                </a:solidFill>
              </a:rPr>
              <a:t>What are engineering </a:t>
            </a:r>
            <a:r>
              <a:rPr lang="en-US" sz="3200" b="1" dirty="0">
                <a:solidFill>
                  <a:schemeClr val="accent1"/>
                </a:solidFill>
              </a:rPr>
              <a:t>jobs?</a:t>
            </a:r>
          </a:p>
          <a:p>
            <a:r>
              <a:rPr lang="es-ES" sz="3200" dirty="0">
                <a:solidFill>
                  <a:schemeClr val="accent2"/>
                </a:solidFill>
              </a:rPr>
              <a:t>(¿Qué son los </a:t>
            </a:r>
            <a:r>
              <a:rPr lang="es-ES" sz="3200" b="1" dirty="0">
                <a:solidFill>
                  <a:schemeClr val="accent2"/>
                </a:solidFill>
              </a:rPr>
              <a:t>trabajos</a:t>
            </a:r>
            <a:r>
              <a:rPr lang="es-ES" sz="3200" dirty="0">
                <a:solidFill>
                  <a:schemeClr val="accent2"/>
                </a:solidFill>
              </a:rPr>
              <a:t> de ingeniería?)</a:t>
            </a:r>
            <a:endParaRPr lang="en-US" sz="3200" dirty="0">
              <a:solidFill>
                <a:schemeClr val="accent2"/>
              </a:solidFill>
            </a:endParaRPr>
          </a:p>
          <a:p>
            <a:endParaRPr lang="en-US" sz="3200" b="1"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Who can be an </a:t>
            </a:r>
            <a:r>
              <a:rPr lang="en-US" sz="3200" b="1" dirty="0">
                <a:solidFill>
                  <a:schemeClr val="accent1"/>
                </a:solidFill>
                <a:latin typeface="Arial" panose="020B0604020202020204" pitchFamily="34" charset="0"/>
                <a:cs typeface="Arial" panose="020B0604020202020204" pitchFamily="34" charset="0"/>
              </a:rPr>
              <a:t>engineer?</a:t>
            </a:r>
          </a:p>
          <a:p>
            <a:r>
              <a:rPr lang="en-US" sz="3200" dirty="0">
                <a:solidFill>
                  <a:schemeClr val="accent2"/>
                </a:solidFill>
                <a:latin typeface="Arial" panose="020B0604020202020204" pitchFamily="34" charset="0"/>
                <a:cs typeface="Arial" panose="020B0604020202020204" pitchFamily="34" charset="0"/>
              </a:rPr>
              <a:t>(¿</a:t>
            </a:r>
            <a:r>
              <a:rPr lang="en-US" sz="3200" dirty="0" err="1">
                <a:solidFill>
                  <a:schemeClr val="accent2"/>
                </a:solidFill>
                <a:latin typeface="Arial" panose="020B0604020202020204" pitchFamily="34" charset="0"/>
                <a:cs typeface="Arial" panose="020B0604020202020204" pitchFamily="34" charset="0"/>
              </a:rPr>
              <a:t>Quién</a:t>
            </a:r>
            <a:r>
              <a:rPr lang="en-US" sz="3200" dirty="0">
                <a:solidFill>
                  <a:schemeClr val="accent2"/>
                </a:solidFill>
                <a:latin typeface="Arial" panose="020B0604020202020204" pitchFamily="34" charset="0"/>
                <a:cs typeface="Arial" panose="020B0604020202020204" pitchFamily="34" charset="0"/>
              </a:rPr>
              <a:t> </a:t>
            </a:r>
            <a:r>
              <a:rPr lang="en-US" sz="3200" dirty="0" err="1">
                <a:solidFill>
                  <a:schemeClr val="accent2"/>
                </a:solidFill>
                <a:latin typeface="Arial" panose="020B0604020202020204" pitchFamily="34" charset="0"/>
                <a:cs typeface="Arial" panose="020B0604020202020204" pitchFamily="34" charset="0"/>
              </a:rPr>
              <a:t>puede</a:t>
            </a:r>
            <a:r>
              <a:rPr lang="en-US" sz="3200" dirty="0">
                <a:solidFill>
                  <a:schemeClr val="accent2"/>
                </a:solidFill>
                <a:latin typeface="Arial" panose="020B0604020202020204" pitchFamily="34" charset="0"/>
                <a:cs typeface="Arial" panose="020B0604020202020204" pitchFamily="34" charset="0"/>
              </a:rPr>
              <a:t> ser </a:t>
            </a:r>
            <a:r>
              <a:rPr lang="en-US" sz="3200" b="1" dirty="0" err="1">
                <a:solidFill>
                  <a:schemeClr val="accent2"/>
                </a:solidFill>
                <a:latin typeface="Arial" panose="020B0604020202020204" pitchFamily="34" charset="0"/>
                <a:cs typeface="Arial" panose="020B0604020202020204" pitchFamily="34" charset="0"/>
              </a:rPr>
              <a:t>ingeniero</a:t>
            </a:r>
            <a:r>
              <a:rPr lang="en-US" sz="3200" dirty="0">
                <a:solidFill>
                  <a:schemeClr val="accent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9641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66A7E-C626-E44B-A662-2D5F6AF635C5}"/>
              </a:ext>
            </a:extLst>
          </p:cNvPr>
          <p:cNvSpPr>
            <a:spLocks noGrp="1"/>
          </p:cNvSpPr>
          <p:nvPr>
            <p:ph type="title"/>
          </p:nvPr>
        </p:nvSpPr>
        <p:spPr/>
        <p:txBody>
          <a:bodyPr/>
          <a:lstStyle/>
          <a:p>
            <a:r>
              <a:rPr lang="en-US" dirty="0"/>
              <a:t>Engineering Design Process </a:t>
            </a:r>
            <a:br>
              <a:rPr lang="en-US" dirty="0"/>
            </a:br>
            <a:r>
              <a:rPr lang="en-US" dirty="0">
                <a:solidFill>
                  <a:srgbClr val="F16038"/>
                </a:solidFill>
              </a:rPr>
              <a:t>(</a:t>
            </a:r>
            <a:r>
              <a:rPr lang="en-US" dirty="0" err="1">
                <a:solidFill>
                  <a:srgbClr val="F16038"/>
                </a:solidFill>
              </a:rPr>
              <a:t>Proceso</a:t>
            </a:r>
            <a:r>
              <a:rPr lang="en-US" dirty="0">
                <a:solidFill>
                  <a:srgbClr val="F16038"/>
                </a:solidFill>
              </a:rPr>
              <a:t> de </a:t>
            </a:r>
            <a:r>
              <a:rPr lang="en-US" dirty="0" err="1">
                <a:solidFill>
                  <a:srgbClr val="F16038"/>
                </a:solidFill>
              </a:rPr>
              <a:t>Diseño</a:t>
            </a:r>
            <a:r>
              <a:rPr lang="en-US" dirty="0">
                <a:solidFill>
                  <a:srgbClr val="F16038"/>
                </a:solidFill>
              </a:rPr>
              <a:t> de </a:t>
            </a:r>
            <a:r>
              <a:rPr lang="en-US" dirty="0" err="1">
                <a:solidFill>
                  <a:srgbClr val="F16038"/>
                </a:solidFill>
              </a:rPr>
              <a:t>Ingeniería</a:t>
            </a:r>
            <a:r>
              <a:rPr lang="en-US" dirty="0">
                <a:solidFill>
                  <a:srgbClr val="F16038"/>
                </a:solidFill>
              </a:rPr>
              <a:t>)</a:t>
            </a:r>
          </a:p>
        </p:txBody>
      </p:sp>
    </p:spTree>
    <p:extLst>
      <p:ext uri="{BB962C8B-B14F-4D97-AF65-F5344CB8AC3E}">
        <p14:creationId xmlns:p14="http://schemas.microsoft.com/office/powerpoint/2010/main" val="3958940190"/>
      </p:ext>
    </p:extLst>
  </p:cSld>
  <p:clrMapOvr>
    <a:masterClrMapping/>
  </p:clrMapOvr>
</p:sld>
</file>

<file path=ppt/theme/theme1.xml><?xml version="1.0" encoding="utf-8"?>
<a:theme xmlns:a="http://schemas.openxmlformats.org/drawingml/2006/main" name="Office Theme">
  <a:themeElements>
    <a:clrScheme name="Learning Undefeated + TEA">
      <a:dk1>
        <a:srgbClr val="919191"/>
      </a:dk1>
      <a:lt1>
        <a:srgbClr val="FFFFFF"/>
      </a:lt1>
      <a:dk2>
        <a:srgbClr val="4D4D4F"/>
      </a:dk2>
      <a:lt2>
        <a:srgbClr val="E7E6E6"/>
      </a:lt2>
      <a:accent1>
        <a:srgbClr val="0D6CB9"/>
      </a:accent1>
      <a:accent2>
        <a:srgbClr val="F16038"/>
      </a:accent2>
      <a:accent3>
        <a:srgbClr val="A5A5A5"/>
      </a:accent3>
      <a:accent4>
        <a:srgbClr val="00ACBB"/>
      </a:accent4>
      <a:accent5>
        <a:srgbClr val="4D4D4F"/>
      </a:accent5>
      <a:accent6>
        <a:srgbClr val="4D4D4F"/>
      </a:accent6>
      <a:hlink>
        <a:srgbClr val="0D6CB9"/>
      </a:hlink>
      <a:folHlink>
        <a:srgbClr val="F160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e Capsule v.3" id="{CDF10AB9-A5C1-4476-BF45-E8C842A16D45}" vid="{C0408CC0-785D-4434-BFFE-FAA6419B1719}"/>
    </a:ext>
  </a:extLst>
</a:theme>
</file>

<file path=ppt/theme/theme2.xml><?xml version="1.0" encoding="utf-8"?>
<a:theme xmlns:a="http://schemas.openxmlformats.org/drawingml/2006/main" name="2_Office Theme">
  <a:themeElements>
    <a:clrScheme name="Learning Undefeated + TEA">
      <a:dk1>
        <a:srgbClr val="919191"/>
      </a:dk1>
      <a:lt1>
        <a:srgbClr val="FFFFFF"/>
      </a:lt1>
      <a:dk2>
        <a:srgbClr val="4D4D4F"/>
      </a:dk2>
      <a:lt2>
        <a:srgbClr val="E7E6E6"/>
      </a:lt2>
      <a:accent1>
        <a:srgbClr val="0D6CB9"/>
      </a:accent1>
      <a:accent2>
        <a:srgbClr val="F16038"/>
      </a:accent2>
      <a:accent3>
        <a:srgbClr val="A5A5A5"/>
      </a:accent3>
      <a:accent4>
        <a:srgbClr val="00ACBB"/>
      </a:accent4>
      <a:accent5>
        <a:srgbClr val="4D4D4F"/>
      </a:accent5>
      <a:accent6>
        <a:srgbClr val="4D4D4F"/>
      </a:accent6>
      <a:hlink>
        <a:srgbClr val="0D6CB9"/>
      </a:hlink>
      <a:folHlink>
        <a:srgbClr val="F160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TXSTEMLab_PowerPoint</Template>
  <TotalTime>768</TotalTime>
  <Words>2002</Words>
  <Application>Microsoft Macintosh PowerPoint</Application>
  <PresentationFormat>Widescreen</PresentationFormat>
  <Paragraphs>280</Paragraphs>
  <Slides>23</Slides>
  <Notes>23</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Symbol</vt:lpstr>
      <vt:lpstr>Office Theme</vt:lpstr>
      <vt:lpstr>2_Office Theme</vt:lpstr>
      <vt:lpstr>Biomimicry</vt:lpstr>
      <vt:lpstr>Biomimicry (Biomimética)</vt:lpstr>
      <vt:lpstr>Engineering Design (Diseño de Ingeniería)</vt:lpstr>
      <vt:lpstr>Engineering Design (Diseño de Ingeniería)</vt:lpstr>
      <vt:lpstr>Engineering Jobs (Trabajos de Ingeniería)</vt:lpstr>
      <vt:lpstr>Engineering Jobs (Trabajos de Ingeniería)</vt:lpstr>
      <vt:lpstr>Engineering Jobs (Trabajos de Ingeniería)</vt:lpstr>
      <vt:lpstr>Engineering Design (Diseño de Ingeniería)</vt:lpstr>
      <vt:lpstr>Engineering Design Process  (Proceso de Diseño de Ingeniería)</vt:lpstr>
      <vt:lpstr>Problem</vt:lpstr>
      <vt:lpstr>Problema</vt:lpstr>
      <vt:lpstr>Criteria (Desired Outcomes)  (Criterios (Resultados Deseados))</vt:lpstr>
      <vt:lpstr>Constraints (Limitations)</vt:lpstr>
      <vt:lpstr>Restricciones (Limitaciones)</vt:lpstr>
      <vt:lpstr>Explore Materials (Explorar Materiales)</vt:lpstr>
      <vt:lpstr>Brainstorm (Idea Genial)</vt:lpstr>
      <vt:lpstr>Gather Materials (Reunir Materiales)</vt:lpstr>
      <vt:lpstr>Team Member Responsibilities (Responsabilidades de los Miembros del Equipo)</vt:lpstr>
      <vt:lpstr>Design Your Prosthesis!  (¡Diseña Tu Prótesis!)</vt:lpstr>
      <vt:lpstr>Criteria (Desired Outcomes)  (Criterios (Resultados Deseados))</vt:lpstr>
      <vt:lpstr>Scorecard</vt:lpstr>
      <vt:lpstr>Tanteador</vt:lpstr>
      <vt:lpstr>Redesign: Discussion (Rediseño: Discusión)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Biomimicry</dc:title>
  <dc:creator>James Hong</dc:creator>
  <cp:lastModifiedBy>Kristin Diamantides</cp:lastModifiedBy>
  <cp:revision>191</cp:revision>
  <dcterms:created xsi:type="dcterms:W3CDTF">2020-07-28T15:24:23Z</dcterms:created>
  <dcterms:modified xsi:type="dcterms:W3CDTF">2023-12-02T15:26:31Z</dcterms:modified>
</cp:coreProperties>
</file>