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 id="2147483678" r:id="rId5"/>
  </p:sldMasterIdLst>
  <p:notesMasterIdLst>
    <p:notesMasterId r:id="rId29"/>
  </p:notesMasterIdLst>
  <p:sldIdLst>
    <p:sldId id="256" r:id="rId6"/>
    <p:sldId id="258" r:id="rId7"/>
    <p:sldId id="298" r:id="rId8"/>
    <p:sldId id="299" r:id="rId9"/>
    <p:sldId id="288" r:id="rId10"/>
    <p:sldId id="290" r:id="rId11"/>
    <p:sldId id="318" r:id="rId12"/>
    <p:sldId id="293" r:id="rId13"/>
    <p:sldId id="319" r:id="rId14"/>
    <p:sldId id="276" r:id="rId15"/>
    <p:sldId id="320" r:id="rId16"/>
    <p:sldId id="277" r:id="rId17"/>
    <p:sldId id="278" r:id="rId18"/>
    <p:sldId id="323" r:id="rId19"/>
    <p:sldId id="279" r:id="rId20"/>
    <p:sldId id="324" r:id="rId21"/>
    <p:sldId id="330" r:id="rId22"/>
    <p:sldId id="331" r:id="rId23"/>
    <p:sldId id="325" r:id="rId24"/>
    <p:sldId id="332" r:id="rId25"/>
    <p:sldId id="283" r:id="rId26"/>
    <p:sldId id="328" r:id="rId27"/>
    <p:sldId id="32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41360A-88BF-457B-CC18-F9062721411F}" name="Sedberry, Michelle" initials="SM" userId="S::Michelle.Sedberry@tea.texas.gov::e3f13f86-4298-4319-bfce-92d4fc9ae9cc" providerId="AD"/>
  <p188:author id="{FDC6352D-B7C1-454B-65EC-A45554C9679D}" name="Ramos, Shelly" initials="RS" userId="S::shelly.ramos@tea.texas.gov::672d29b4-a020-4bca-8fc4-f7e7f6c88104" providerId="AD"/>
  <p188:author id="{7D1CF463-C14E-AE68-C865-974A43A297F8}" name="Andujar, Guiomar" initials="AG" userId="S::Guiomar.Andujar@tea.texas.gov::3075a10c-a3b4-4aa7-9dcd-f25b125cb4e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038"/>
    <a:srgbClr val="F16038"/>
    <a:srgbClr val="7041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76" autoAdjust="0"/>
    <p:restoredTop sz="85369" autoAdjust="0"/>
  </p:normalViewPr>
  <p:slideViewPr>
    <p:cSldViewPr snapToGrid="0">
      <p:cViewPr varScale="1">
        <p:scale>
          <a:sx n="131" d="100"/>
          <a:sy n="131" d="100"/>
        </p:scale>
        <p:origin x="1712" y="192"/>
      </p:cViewPr>
      <p:guideLst/>
    </p:cSldViewPr>
  </p:slideViewPr>
  <p:outlineViewPr>
    <p:cViewPr>
      <p:scale>
        <a:sx n="33" d="100"/>
        <a:sy n="33" d="100"/>
      </p:scale>
      <p:origin x="0" y="-75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ujar, Guiomar" userId="3075a10c-a3b4-4aa7-9dcd-f25b125cb4e2" providerId="ADAL" clId="{1C44D5CF-C9B8-44C6-8E43-C0EB901108C4}"/>
    <pc:docChg chg="">
      <pc:chgData name="Andujar, Guiomar" userId="3075a10c-a3b4-4aa7-9dcd-f25b125cb4e2" providerId="ADAL" clId="{1C44D5CF-C9B8-44C6-8E43-C0EB901108C4}" dt="2022-07-25T21:07:24.921" v="14"/>
      <pc:docMkLst>
        <pc:docMk/>
      </pc:docMkLst>
      <pc:sldChg chg="addCm">
        <pc:chgData name="Andujar, Guiomar" userId="3075a10c-a3b4-4aa7-9dcd-f25b125cb4e2" providerId="ADAL" clId="{1C44D5CF-C9B8-44C6-8E43-C0EB901108C4}" dt="2022-07-25T20:55:08.564" v="1"/>
        <pc:sldMkLst>
          <pc:docMk/>
          <pc:sldMk cId="3134656406" sldId="258"/>
        </pc:sldMkLst>
      </pc:sldChg>
      <pc:sldChg chg="addCm">
        <pc:chgData name="Andujar, Guiomar" userId="3075a10c-a3b4-4aa7-9dcd-f25b125cb4e2" providerId="ADAL" clId="{1C44D5CF-C9B8-44C6-8E43-C0EB901108C4}" dt="2022-07-25T20:59:59.892" v="5"/>
        <pc:sldMkLst>
          <pc:docMk/>
          <pc:sldMk cId="956844720" sldId="277"/>
        </pc:sldMkLst>
      </pc:sldChg>
      <pc:sldChg chg="addCm modCm">
        <pc:chgData name="Andujar, Guiomar" userId="3075a10c-a3b4-4aa7-9dcd-f25b125cb4e2" providerId="ADAL" clId="{1C44D5CF-C9B8-44C6-8E43-C0EB901108C4}" dt="2022-07-25T21:05:28.211" v="12"/>
        <pc:sldMkLst>
          <pc:docMk/>
          <pc:sldMk cId="1784777483" sldId="281"/>
        </pc:sldMkLst>
      </pc:sldChg>
      <pc:sldChg chg="addCm delCm">
        <pc:chgData name="Andujar, Guiomar" userId="3075a10c-a3b4-4aa7-9dcd-f25b125cb4e2" providerId="ADAL" clId="{1C44D5CF-C9B8-44C6-8E43-C0EB901108C4}" dt="2022-07-25T20:58:37.497" v="4"/>
        <pc:sldMkLst>
          <pc:docMk/>
          <pc:sldMk cId="2612528809" sldId="320"/>
        </pc:sldMkLst>
      </pc:sldChg>
      <pc:sldChg chg="addCm">
        <pc:chgData name="Andujar, Guiomar" userId="3075a10c-a3b4-4aa7-9dcd-f25b125cb4e2" providerId="ADAL" clId="{1C44D5CF-C9B8-44C6-8E43-C0EB901108C4}" dt="2022-07-25T21:01:24.475" v="8"/>
        <pc:sldMkLst>
          <pc:docMk/>
          <pc:sldMk cId="740009474" sldId="323"/>
        </pc:sldMkLst>
      </pc:sldChg>
      <pc:sldChg chg="addCm">
        <pc:chgData name="Andujar, Guiomar" userId="3075a10c-a3b4-4aa7-9dcd-f25b125cb4e2" providerId="ADAL" clId="{1C44D5CF-C9B8-44C6-8E43-C0EB901108C4}" dt="2022-07-25T21:03:52.780" v="10"/>
        <pc:sldMkLst>
          <pc:docMk/>
          <pc:sldMk cId="1358629477" sldId="324"/>
        </pc:sldMkLst>
      </pc:sldChg>
      <pc:sldChg chg="addCm">
        <pc:chgData name="Andujar, Guiomar" userId="3075a10c-a3b4-4aa7-9dcd-f25b125cb4e2" providerId="ADAL" clId="{1C44D5CF-C9B8-44C6-8E43-C0EB901108C4}" dt="2022-07-25T21:06:18.388" v="13"/>
        <pc:sldMkLst>
          <pc:docMk/>
          <pc:sldMk cId="1988386911" sldId="325"/>
        </pc:sldMkLst>
      </pc:sldChg>
      <pc:sldChg chg="addCm">
        <pc:chgData name="Andujar, Guiomar" userId="3075a10c-a3b4-4aa7-9dcd-f25b125cb4e2" providerId="ADAL" clId="{1C44D5CF-C9B8-44C6-8E43-C0EB901108C4}" dt="2022-07-25T21:07:24.921" v="14"/>
        <pc:sldMkLst>
          <pc:docMk/>
          <pc:sldMk cId="94129796" sldId="32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E550AF-F9B9-6242-880D-4ED0F33FFBBC}" type="datetimeFigureOut">
              <a:rPr lang="en-US" smtClean="0"/>
              <a:t>12/13/23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742EC1-B16B-BD4A-B04B-3230A1B0A984}" type="slidenum">
              <a:rPr lang="en-US" smtClean="0"/>
              <a:t>‹#›</a:t>
            </a:fld>
            <a:endParaRPr lang="en-US"/>
          </a:p>
        </p:txBody>
      </p:sp>
    </p:spTree>
    <p:extLst>
      <p:ext uri="{BB962C8B-B14F-4D97-AF65-F5344CB8AC3E}">
        <p14:creationId xmlns:p14="http://schemas.microsoft.com/office/powerpoint/2010/main" val="1474953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742EC1-B16B-BD4A-B04B-3230A1B0A984}" type="slidenum">
              <a:rPr lang="en-US" smtClean="0"/>
              <a:t>1</a:t>
            </a:fld>
            <a:endParaRPr lang="en-US"/>
          </a:p>
        </p:txBody>
      </p:sp>
    </p:spTree>
    <p:extLst>
      <p:ext uri="{BB962C8B-B14F-4D97-AF65-F5344CB8AC3E}">
        <p14:creationId xmlns:p14="http://schemas.microsoft.com/office/powerpoint/2010/main" val="820739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10</a:t>
            </a:fld>
            <a:endParaRPr lang="en-US"/>
          </a:p>
        </p:txBody>
      </p:sp>
    </p:spTree>
    <p:extLst>
      <p:ext uri="{BB962C8B-B14F-4D97-AF65-F5344CB8AC3E}">
        <p14:creationId xmlns:p14="http://schemas.microsoft.com/office/powerpoint/2010/main" val="23985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11</a:t>
            </a:fld>
            <a:endParaRPr lang="en-US"/>
          </a:p>
        </p:txBody>
      </p:sp>
    </p:spTree>
    <p:extLst>
      <p:ext uri="{BB962C8B-B14F-4D97-AF65-F5344CB8AC3E}">
        <p14:creationId xmlns:p14="http://schemas.microsoft.com/office/powerpoint/2010/main" val="4238093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12</a:t>
            </a:fld>
            <a:endParaRPr lang="en-US"/>
          </a:p>
        </p:txBody>
      </p:sp>
    </p:spTree>
    <p:extLst>
      <p:ext uri="{BB962C8B-B14F-4D97-AF65-F5344CB8AC3E}">
        <p14:creationId xmlns:p14="http://schemas.microsoft.com/office/powerpoint/2010/main" val="2852594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13</a:t>
            </a:fld>
            <a:endParaRPr lang="en-US"/>
          </a:p>
        </p:txBody>
      </p:sp>
    </p:spTree>
    <p:extLst>
      <p:ext uri="{BB962C8B-B14F-4D97-AF65-F5344CB8AC3E}">
        <p14:creationId xmlns:p14="http://schemas.microsoft.com/office/powerpoint/2010/main" val="1432464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14</a:t>
            </a:fld>
            <a:endParaRPr lang="en-US"/>
          </a:p>
        </p:txBody>
      </p:sp>
    </p:spTree>
    <p:extLst>
      <p:ext uri="{BB962C8B-B14F-4D97-AF65-F5344CB8AC3E}">
        <p14:creationId xmlns:p14="http://schemas.microsoft.com/office/powerpoint/2010/main" val="2940056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15</a:t>
            </a:fld>
            <a:endParaRPr lang="en-US"/>
          </a:p>
        </p:txBody>
      </p:sp>
    </p:spTree>
    <p:extLst>
      <p:ext uri="{BB962C8B-B14F-4D97-AF65-F5344CB8AC3E}">
        <p14:creationId xmlns:p14="http://schemas.microsoft.com/office/powerpoint/2010/main" val="492410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16</a:t>
            </a:fld>
            <a:endParaRPr lang="en-US"/>
          </a:p>
        </p:txBody>
      </p:sp>
    </p:spTree>
    <p:extLst>
      <p:ext uri="{BB962C8B-B14F-4D97-AF65-F5344CB8AC3E}">
        <p14:creationId xmlns:p14="http://schemas.microsoft.com/office/powerpoint/2010/main" val="764494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17</a:t>
            </a:fld>
            <a:endParaRPr lang="en-US"/>
          </a:p>
        </p:txBody>
      </p:sp>
    </p:spTree>
    <p:extLst>
      <p:ext uri="{BB962C8B-B14F-4D97-AF65-F5344CB8AC3E}">
        <p14:creationId xmlns:p14="http://schemas.microsoft.com/office/powerpoint/2010/main" val="2521274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18</a:t>
            </a:fld>
            <a:endParaRPr lang="en-US"/>
          </a:p>
        </p:txBody>
      </p:sp>
    </p:spTree>
    <p:extLst>
      <p:ext uri="{BB962C8B-B14F-4D97-AF65-F5344CB8AC3E}">
        <p14:creationId xmlns:p14="http://schemas.microsoft.com/office/powerpoint/2010/main" val="2908642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19</a:t>
            </a:fld>
            <a:endParaRPr lang="en-US"/>
          </a:p>
        </p:txBody>
      </p:sp>
    </p:spTree>
    <p:extLst>
      <p:ext uri="{BB962C8B-B14F-4D97-AF65-F5344CB8AC3E}">
        <p14:creationId xmlns:p14="http://schemas.microsoft.com/office/powerpoint/2010/main" val="2758734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742EC1-B16B-BD4A-B04B-3230A1B0A984}" type="slidenum">
              <a:rPr lang="en-US" smtClean="0"/>
              <a:t>2</a:t>
            </a:fld>
            <a:endParaRPr lang="en-US"/>
          </a:p>
        </p:txBody>
      </p:sp>
    </p:spTree>
    <p:extLst>
      <p:ext uri="{BB962C8B-B14F-4D97-AF65-F5344CB8AC3E}">
        <p14:creationId xmlns:p14="http://schemas.microsoft.com/office/powerpoint/2010/main" val="4150849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20</a:t>
            </a:fld>
            <a:endParaRPr lang="en-US"/>
          </a:p>
        </p:txBody>
      </p:sp>
    </p:spTree>
    <p:extLst>
      <p:ext uri="{BB962C8B-B14F-4D97-AF65-F5344CB8AC3E}">
        <p14:creationId xmlns:p14="http://schemas.microsoft.com/office/powerpoint/2010/main" val="634525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21</a:t>
            </a:fld>
            <a:endParaRPr lang="en-US"/>
          </a:p>
        </p:txBody>
      </p:sp>
    </p:spTree>
    <p:extLst>
      <p:ext uri="{BB962C8B-B14F-4D97-AF65-F5344CB8AC3E}">
        <p14:creationId xmlns:p14="http://schemas.microsoft.com/office/powerpoint/2010/main" val="2901613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22</a:t>
            </a:fld>
            <a:endParaRPr lang="en-US"/>
          </a:p>
        </p:txBody>
      </p:sp>
    </p:spTree>
    <p:extLst>
      <p:ext uri="{BB962C8B-B14F-4D97-AF65-F5344CB8AC3E}">
        <p14:creationId xmlns:p14="http://schemas.microsoft.com/office/powerpoint/2010/main" val="4093776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23</a:t>
            </a:fld>
            <a:endParaRPr lang="en-US"/>
          </a:p>
        </p:txBody>
      </p:sp>
    </p:spTree>
    <p:extLst>
      <p:ext uri="{BB962C8B-B14F-4D97-AF65-F5344CB8AC3E}">
        <p14:creationId xmlns:p14="http://schemas.microsoft.com/office/powerpoint/2010/main" val="2932641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3</a:t>
            </a:fld>
            <a:endParaRPr lang="en-US"/>
          </a:p>
        </p:txBody>
      </p:sp>
    </p:spTree>
    <p:extLst>
      <p:ext uri="{BB962C8B-B14F-4D97-AF65-F5344CB8AC3E}">
        <p14:creationId xmlns:p14="http://schemas.microsoft.com/office/powerpoint/2010/main" val="2179748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4</a:t>
            </a:fld>
            <a:endParaRPr lang="en-US"/>
          </a:p>
        </p:txBody>
      </p:sp>
    </p:spTree>
    <p:extLst>
      <p:ext uri="{BB962C8B-B14F-4D97-AF65-F5344CB8AC3E}">
        <p14:creationId xmlns:p14="http://schemas.microsoft.com/office/powerpoint/2010/main" val="4045193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5</a:t>
            </a:fld>
            <a:endParaRPr lang="en-US"/>
          </a:p>
        </p:txBody>
      </p:sp>
    </p:spTree>
    <p:extLst>
      <p:ext uri="{BB962C8B-B14F-4D97-AF65-F5344CB8AC3E}">
        <p14:creationId xmlns:p14="http://schemas.microsoft.com/office/powerpoint/2010/main" val="3256661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6</a:t>
            </a:fld>
            <a:endParaRPr lang="en-US"/>
          </a:p>
        </p:txBody>
      </p:sp>
    </p:spTree>
    <p:extLst>
      <p:ext uri="{BB962C8B-B14F-4D97-AF65-F5344CB8AC3E}">
        <p14:creationId xmlns:p14="http://schemas.microsoft.com/office/powerpoint/2010/main" val="223069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7</a:t>
            </a:fld>
            <a:endParaRPr lang="en-US"/>
          </a:p>
        </p:txBody>
      </p:sp>
    </p:spTree>
    <p:extLst>
      <p:ext uri="{BB962C8B-B14F-4D97-AF65-F5344CB8AC3E}">
        <p14:creationId xmlns:p14="http://schemas.microsoft.com/office/powerpoint/2010/main" val="3855862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742EC1-B16B-BD4A-B04B-3230A1B0A984}" type="slidenum">
              <a:rPr lang="en-US" smtClean="0"/>
              <a:t>8</a:t>
            </a:fld>
            <a:endParaRPr lang="en-US"/>
          </a:p>
        </p:txBody>
      </p:sp>
    </p:spTree>
    <p:extLst>
      <p:ext uri="{BB962C8B-B14F-4D97-AF65-F5344CB8AC3E}">
        <p14:creationId xmlns:p14="http://schemas.microsoft.com/office/powerpoint/2010/main" val="384338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D48D1088-E525-5D4A-B567-26D348C72174}" type="slidenum">
              <a:rPr lang="en-US" smtClean="0"/>
              <a:t>9</a:t>
            </a:fld>
            <a:endParaRPr lang="en-US"/>
          </a:p>
        </p:txBody>
      </p:sp>
    </p:spTree>
    <p:extLst>
      <p:ext uri="{BB962C8B-B14F-4D97-AF65-F5344CB8AC3E}">
        <p14:creationId xmlns:p14="http://schemas.microsoft.com/office/powerpoint/2010/main" val="3932276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A close up of a flower&#10;&#10;Description automatically generated">
            <a:extLst>
              <a:ext uri="{FF2B5EF4-FFF2-40B4-BE49-F238E27FC236}">
                <a16:creationId xmlns:a16="http://schemas.microsoft.com/office/drawing/2014/main" id="{46FA7D39-24D8-6F48-A979-20CE2CFE6B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9413"/>
            <a:ext cx="12192000" cy="5111541"/>
          </a:xfrm>
          <a:prstGeom prst="rect">
            <a:avLst/>
          </a:prstGeom>
        </p:spPr>
      </p:pic>
      <p:sp>
        <p:nvSpPr>
          <p:cNvPr id="45" name="Right Triangle 44">
            <a:extLst>
              <a:ext uri="{FF2B5EF4-FFF2-40B4-BE49-F238E27FC236}">
                <a16:creationId xmlns:a16="http://schemas.microsoft.com/office/drawing/2014/main" id="{3F421328-2DEF-BB44-9FFA-59B39A103B9F}"/>
              </a:ext>
            </a:extLst>
          </p:cNvPr>
          <p:cNvSpPr/>
          <p:nvPr userDrawn="1"/>
        </p:nvSpPr>
        <p:spPr>
          <a:xfrm rot="10800000" flipH="1">
            <a:off x="-129465" y="0"/>
            <a:ext cx="7739406" cy="492079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lose up of a sign&#10;&#10;Description automatically generated">
            <a:extLst>
              <a:ext uri="{FF2B5EF4-FFF2-40B4-BE49-F238E27FC236}">
                <a16:creationId xmlns:a16="http://schemas.microsoft.com/office/drawing/2014/main" id="{4EC39264-3097-5C47-B677-03FF2769AF9A}"/>
              </a:ext>
            </a:extLst>
          </p:cNvPr>
          <p:cNvPicPr>
            <a:picLocks noChangeAspect="1"/>
          </p:cNvPicPr>
          <p:nvPr userDrawn="1"/>
        </p:nvPicPr>
        <p:blipFill>
          <a:blip r:embed="rId3"/>
          <a:stretch>
            <a:fillRect/>
          </a:stretch>
        </p:blipFill>
        <p:spPr>
          <a:xfrm>
            <a:off x="9703759" y="6191216"/>
            <a:ext cx="2235502" cy="459294"/>
          </a:xfrm>
          <a:prstGeom prst="rect">
            <a:avLst/>
          </a:prstGeom>
          <a:solidFill>
            <a:schemeClr val="bg1"/>
          </a:solidFill>
        </p:spPr>
      </p:pic>
      <p:pic>
        <p:nvPicPr>
          <p:cNvPr id="26" name="Picture 25" descr="A close up of a sign&#10;&#10;Description automatically generated">
            <a:extLst>
              <a:ext uri="{FF2B5EF4-FFF2-40B4-BE49-F238E27FC236}">
                <a16:creationId xmlns:a16="http://schemas.microsoft.com/office/drawing/2014/main" id="{E79FC235-A43F-6549-98B6-2218EC7CD770}"/>
              </a:ext>
            </a:extLst>
          </p:cNvPr>
          <p:cNvPicPr>
            <a:picLocks noChangeAspect="1"/>
          </p:cNvPicPr>
          <p:nvPr userDrawn="1"/>
        </p:nvPicPr>
        <p:blipFill rotWithShape="1">
          <a:blip r:embed="rId4"/>
          <a:srcRect b="7193"/>
          <a:stretch/>
        </p:blipFill>
        <p:spPr>
          <a:xfrm>
            <a:off x="538200" y="987045"/>
            <a:ext cx="1971599" cy="1801539"/>
          </a:xfrm>
          <a:prstGeom prst="rect">
            <a:avLst/>
          </a:prstGeom>
        </p:spPr>
      </p:pic>
      <p:sp>
        <p:nvSpPr>
          <p:cNvPr id="27" name="Title 1">
            <a:extLst>
              <a:ext uri="{FF2B5EF4-FFF2-40B4-BE49-F238E27FC236}">
                <a16:creationId xmlns:a16="http://schemas.microsoft.com/office/drawing/2014/main" id="{BA315B04-B4BC-134E-BA6F-EE5445D62ADD}"/>
              </a:ext>
            </a:extLst>
          </p:cNvPr>
          <p:cNvSpPr>
            <a:spLocks noGrp="1"/>
          </p:cNvSpPr>
          <p:nvPr>
            <p:ph type="ctrTitle"/>
          </p:nvPr>
        </p:nvSpPr>
        <p:spPr>
          <a:xfrm>
            <a:off x="538200" y="4414731"/>
            <a:ext cx="9144000" cy="738598"/>
          </a:xfrm>
        </p:spPr>
        <p:txBody>
          <a:bodyPr anchor="b">
            <a:normAutofit/>
          </a:bodyPr>
          <a:lstStyle>
            <a:lvl1pPr algn="l">
              <a:defRPr sz="3600" b="1" i="1">
                <a:solidFill>
                  <a:schemeClr val="bg1"/>
                </a:solidFill>
                <a:latin typeface="Arial" panose="020B0604020202020204" pitchFamily="34" charset="0"/>
                <a:cs typeface="Arial" panose="020B0604020202020204" pitchFamily="34" charset="0"/>
              </a:defRPr>
            </a:lvl1pPr>
          </a:lstStyle>
          <a:p>
            <a:endParaRPr lang="en-US" dirty="0"/>
          </a:p>
        </p:txBody>
      </p:sp>
      <p:sp>
        <p:nvSpPr>
          <p:cNvPr id="42" name="Freeform 41">
            <a:extLst>
              <a:ext uri="{FF2B5EF4-FFF2-40B4-BE49-F238E27FC236}">
                <a16:creationId xmlns:a16="http://schemas.microsoft.com/office/drawing/2014/main" id="{9B276375-768F-8545-8F3F-1AA234DFE787}"/>
              </a:ext>
            </a:extLst>
          </p:cNvPr>
          <p:cNvSpPr/>
          <p:nvPr userDrawn="1"/>
        </p:nvSpPr>
        <p:spPr>
          <a:xfrm>
            <a:off x="9220600" y="-99919"/>
            <a:ext cx="12343601" cy="5952039"/>
          </a:xfrm>
          <a:custGeom>
            <a:avLst/>
            <a:gdLst>
              <a:gd name="connsiteX0" fmla="*/ 6029776 w 12343601"/>
              <a:gd name="connsiteY0" fmla="*/ 0 h 5952039"/>
              <a:gd name="connsiteX1" fmla="*/ 12343601 w 12343601"/>
              <a:gd name="connsiteY1" fmla="*/ 0 h 5952039"/>
              <a:gd name="connsiteX2" fmla="*/ 12343601 w 12343601"/>
              <a:gd name="connsiteY2" fmla="*/ 5952039 h 5952039"/>
              <a:gd name="connsiteX3" fmla="*/ 0 w 12343601"/>
              <a:gd name="connsiteY3" fmla="*/ 5952039 h 5952039"/>
              <a:gd name="connsiteX4" fmla="*/ 6029776 w 12343601"/>
              <a:gd name="connsiteY4" fmla="*/ 0 h 595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3601" h="5952039">
                <a:moveTo>
                  <a:pt x="6029776" y="0"/>
                </a:moveTo>
                <a:lnTo>
                  <a:pt x="12343601" y="0"/>
                </a:lnTo>
                <a:lnTo>
                  <a:pt x="12343601" y="5952039"/>
                </a:lnTo>
                <a:lnTo>
                  <a:pt x="0" y="5952039"/>
                </a:lnTo>
                <a:lnTo>
                  <a:pt x="60297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2"/>
              </a:solidFill>
            </a:endParaRPr>
          </a:p>
        </p:txBody>
      </p:sp>
    </p:spTree>
    <p:extLst>
      <p:ext uri="{BB962C8B-B14F-4D97-AF65-F5344CB8AC3E}">
        <p14:creationId xmlns:p14="http://schemas.microsoft.com/office/powerpoint/2010/main" val="1101178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reate Slide">
    <p:spTree>
      <p:nvGrpSpPr>
        <p:cNvPr id="1" name=""/>
        <p:cNvGrpSpPr/>
        <p:nvPr/>
      </p:nvGrpSpPr>
      <p:grpSpPr>
        <a:xfrm>
          <a:off x="0" y="0"/>
          <a:ext cx="0" cy="0"/>
          <a:chOff x="0" y="0"/>
          <a:chExt cx="0" cy="0"/>
        </a:xfrm>
      </p:grpSpPr>
      <p:sp>
        <p:nvSpPr>
          <p:cNvPr id="4" name="Freeform: Shape 11">
            <a:extLst>
              <a:ext uri="{FF2B5EF4-FFF2-40B4-BE49-F238E27FC236}">
                <a16:creationId xmlns:a16="http://schemas.microsoft.com/office/drawing/2014/main" id="{33D50CE9-C7B2-9450-94C3-43D0C7FBE4C8}"/>
              </a:ext>
            </a:extLst>
          </p:cNvPr>
          <p:cNvSpPr/>
          <p:nvPr userDrawn="1"/>
        </p:nvSpPr>
        <p:spPr>
          <a:xfrm>
            <a:off x="1285833" y="5564779"/>
            <a:ext cx="5413679" cy="839993"/>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ln>
            <a:solidFill>
              <a:srgbClr val="E95E0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rPr>
              <a:t>Build the product/prototype </a:t>
            </a:r>
            <a:r>
              <a:rPr lang="en-US" sz="1600" kern="1200" dirty="0">
                <a:solidFill>
                  <a:schemeClr val="accent2"/>
                </a:solidFill>
              </a:rPr>
              <a:t>(</a:t>
            </a:r>
            <a:r>
              <a:rPr lang="en-US" sz="1600" kern="1200" dirty="0" err="1">
                <a:solidFill>
                  <a:schemeClr val="accent2"/>
                </a:solidFill>
              </a:rPr>
              <a:t>Construir</a:t>
            </a:r>
            <a:r>
              <a:rPr lang="en-US" sz="1600" kern="1200" dirty="0">
                <a:solidFill>
                  <a:schemeClr val="accent2"/>
                </a:solidFill>
              </a:rPr>
              <a:t> </a:t>
            </a:r>
            <a:r>
              <a:rPr lang="en-US" sz="1600" kern="1200" dirty="0" err="1">
                <a:solidFill>
                  <a:schemeClr val="accent2"/>
                </a:solidFill>
              </a:rPr>
              <a:t>el</a:t>
            </a:r>
            <a:r>
              <a:rPr lang="en-US" sz="1600" kern="1200" dirty="0">
                <a:solidFill>
                  <a:schemeClr val="accent2"/>
                </a:solidFill>
              </a:rPr>
              <a:t> </a:t>
            </a:r>
            <a:r>
              <a:rPr lang="en-US" sz="1600" kern="1200" dirty="0" err="1">
                <a:solidFill>
                  <a:schemeClr val="accent2"/>
                </a:solidFill>
              </a:rPr>
              <a:t>producto</a:t>
            </a:r>
            <a:r>
              <a:rPr lang="en-US" sz="1600" kern="1200" dirty="0">
                <a:solidFill>
                  <a:schemeClr val="accent2"/>
                </a:solidFill>
              </a:rPr>
              <a:t>/</a:t>
            </a:r>
            <a:r>
              <a:rPr lang="en-US" sz="1600" kern="1200" dirty="0" err="1">
                <a:solidFill>
                  <a:schemeClr val="accent2"/>
                </a:solidFill>
              </a:rPr>
              <a:t>prototipo</a:t>
            </a:r>
            <a:r>
              <a:rPr lang="en-US" sz="1600" kern="1200" dirty="0">
                <a:solidFill>
                  <a:schemeClr val="accent2"/>
                </a:solidFill>
              </a:rPr>
              <a:t>)</a:t>
            </a:r>
          </a:p>
          <a:p>
            <a:pPr marL="171450" lvl="1" indent="-171450" algn="l" defTabSz="711200">
              <a:lnSpc>
                <a:spcPct val="90000"/>
              </a:lnSpc>
              <a:spcBef>
                <a:spcPct val="0"/>
              </a:spcBef>
              <a:spcAft>
                <a:spcPct val="15000"/>
              </a:spcAft>
              <a:buChar char="•"/>
            </a:pPr>
            <a:r>
              <a:rPr lang="en-US" sz="1600" kern="1200" dirty="0">
                <a:solidFill>
                  <a:srgbClr val="000000"/>
                </a:solidFill>
              </a:rPr>
              <a:t>Test the product/prototype </a:t>
            </a:r>
            <a:r>
              <a:rPr lang="en-US" sz="1600" kern="1200" dirty="0">
                <a:solidFill>
                  <a:schemeClr val="accent2"/>
                </a:solidFill>
              </a:rPr>
              <a:t>(</a:t>
            </a:r>
            <a:r>
              <a:rPr lang="en-US" sz="1600" kern="1200" dirty="0" err="1">
                <a:solidFill>
                  <a:schemeClr val="accent2"/>
                </a:solidFill>
              </a:rPr>
              <a:t>Probar</a:t>
            </a:r>
            <a:r>
              <a:rPr lang="en-US" sz="1600" kern="1200" dirty="0">
                <a:solidFill>
                  <a:schemeClr val="accent2"/>
                </a:solidFill>
              </a:rPr>
              <a:t> </a:t>
            </a:r>
            <a:r>
              <a:rPr lang="en-US" sz="1600" kern="1200" dirty="0" err="1">
                <a:solidFill>
                  <a:schemeClr val="accent2"/>
                </a:solidFill>
              </a:rPr>
              <a:t>el</a:t>
            </a:r>
            <a:r>
              <a:rPr lang="en-US" sz="1600" kern="1200" dirty="0">
                <a:solidFill>
                  <a:schemeClr val="accent2"/>
                </a:solidFill>
              </a:rPr>
              <a:t> </a:t>
            </a:r>
            <a:r>
              <a:rPr lang="en-US" sz="1600" kern="1200" dirty="0" err="1">
                <a:solidFill>
                  <a:schemeClr val="accent2"/>
                </a:solidFill>
              </a:rPr>
              <a:t>producto</a:t>
            </a:r>
            <a:r>
              <a:rPr lang="en-US" sz="1600" kern="1200" dirty="0">
                <a:solidFill>
                  <a:schemeClr val="accent2"/>
                </a:solidFill>
              </a:rPr>
              <a:t>/</a:t>
            </a:r>
            <a:r>
              <a:rPr lang="en-US" sz="1600" kern="1200" dirty="0" err="1">
                <a:solidFill>
                  <a:schemeClr val="accent2"/>
                </a:solidFill>
              </a:rPr>
              <a:t>prototipo</a:t>
            </a:r>
            <a:r>
              <a:rPr lang="en-US" sz="1600" kern="1200" dirty="0">
                <a:solidFill>
                  <a:schemeClr val="accent2"/>
                </a:solidFill>
              </a:rPr>
              <a:t>)</a:t>
            </a:r>
          </a:p>
        </p:txBody>
      </p:sp>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19150" y="292989"/>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Create</a:t>
            </a:r>
            <a:br>
              <a:rPr lang="en-US" dirty="0"/>
            </a:br>
            <a:endParaRPr lang="en-US" dirty="0"/>
          </a:p>
        </p:txBody>
      </p:sp>
      <p:sp>
        <p:nvSpPr>
          <p:cNvPr id="5" name="Freeform: Shape 10">
            <a:extLst>
              <a:ext uri="{FF2B5EF4-FFF2-40B4-BE49-F238E27FC236}">
                <a16:creationId xmlns:a16="http://schemas.microsoft.com/office/drawing/2014/main" id="{E3F337FC-133A-962C-2D19-C4B5972B74E4}"/>
              </a:ext>
            </a:extLst>
          </p:cNvPr>
          <p:cNvSpPr/>
          <p:nvPr userDrawn="1"/>
        </p:nvSpPr>
        <p:spPr>
          <a:xfrm>
            <a:off x="381227" y="5565704"/>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E95E09"/>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t>Create (H</a:t>
            </a:r>
            <a:r>
              <a:rPr lang="es-ES" sz="1100" b="1" kern="1200" dirty="0" err="1"/>
              <a:t>acer</a:t>
            </a:r>
            <a:r>
              <a:rPr lang="es-ES" sz="1100" b="1" kern="1200" dirty="0"/>
              <a:t>)</a:t>
            </a:r>
            <a:endParaRPr lang="en-US" sz="1100" b="1" kern="1200" dirty="0"/>
          </a:p>
        </p:txBody>
      </p:sp>
      <p:sp>
        <p:nvSpPr>
          <p:cNvPr id="7" name="TextBox 6">
            <a:extLst>
              <a:ext uri="{FF2B5EF4-FFF2-40B4-BE49-F238E27FC236}">
                <a16:creationId xmlns:a16="http://schemas.microsoft.com/office/drawing/2014/main" id="{69C49B5F-0E28-4407-3E9B-22D4E01403B6}"/>
              </a:ext>
            </a:extLst>
          </p:cNvPr>
          <p:cNvSpPr txBox="1"/>
          <p:nvPr userDrawn="1"/>
        </p:nvSpPr>
        <p:spPr>
          <a:xfrm>
            <a:off x="3919602" y="1618552"/>
            <a:ext cx="4117126" cy="4031873"/>
          </a:xfrm>
          <a:prstGeom prst="rect">
            <a:avLst/>
          </a:prstGeom>
          <a:noFill/>
        </p:spPr>
        <p:txBody>
          <a:bodyPr wrap="square" rtlCol="0">
            <a:spAutoFit/>
          </a:bodyPr>
          <a:lstStyle/>
          <a:p>
            <a:r>
              <a:rPr lang="en-US" sz="3200" dirty="0">
                <a:solidFill>
                  <a:srgbClr val="000000"/>
                </a:solidFill>
                <a:latin typeface="Arial" panose="020B0604020202020204" pitchFamily="34" charset="0"/>
                <a:cs typeface="Arial" panose="020B0604020202020204" pitchFamily="34" charset="0"/>
              </a:rPr>
              <a:t>HAVE FUN</a:t>
            </a:r>
            <a:endParaRPr lang="en-US" sz="3200" dirty="0">
              <a:solidFill>
                <a:schemeClr val="accent2"/>
              </a:solidFill>
              <a:latin typeface="Arial" panose="020B0604020202020204" pitchFamily="34" charset="0"/>
              <a:cs typeface="Arial" panose="020B0604020202020204" pitchFamily="34" charset="0"/>
            </a:endParaRPr>
          </a:p>
          <a:p>
            <a:r>
              <a:rPr lang="en-US" sz="3200" dirty="0">
                <a:solidFill>
                  <a:srgbClr val="000000"/>
                </a:solidFill>
                <a:latin typeface="Arial" panose="020B0604020202020204" pitchFamily="34" charset="0"/>
                <a:cs typeface="Arial" panose="020B0604020202020204" pitchFamily="34" charset="0"/>
              </a:rPr>
              <a:t>BE CREATIVE</a:t>
            </a:r>
            <a:endParaRPr lang="en-US" sz="3200" b="1" dirty="0">
              <a:solidFill>
                <a:schemeClr val="accent2"/>
              </a:solidFill>
              <a:latin typeface="Arial" panose="020B0604020202020204" pitchFamily="34" charset="0"/>
              <a:cs typeface="Arial" panose="020B0604020202020204" pitchFamily="34" charset="0"/>
            </a:endParaRPr>
          </a:p>
          <a:p>
            <a:r>
              <a:rPr lang="en-US" sz="3200" dirty="0">
                <a:solidFill>
                  <a:srgbClr val="000000"/>
                </a:solidFill>
                <a:latin typeface="Arial" panose="020B0604020202020204" pitchFamily="34" charset="0"/>
                <a:cs typeface="Arial" panose="020B0604020202020204" pitchFamily="34" charset="0"/>
              </a:rPr>
              <a:t>WORK TOGETHER</a:t>
            </a:r>
            <a:endParaRPr lang="en-US" sz="3200" b="1" dirty="0">
              <a:solidFill>
                <a:srgbClr val="000000"/>
              </a:solidFill>
              <a:latin typeface="Arial" panose="020B0604020202020204" pitchFamily="34" charset="0"/>
              <a:cs typeface="Arial" panose="020B0604020202020204" pitchFamily="34" charset="0"/>
            </a:endParaRPr>
          </a:p>
          <a:p>
            <a:endParaRPr lang="en-US" sz="3200" b="1" dirty="0">
              <a:solidFill>
                <a:srgbClr val="000000"/>
              </a:solidFill>
              <a:latin typeface="Arial" panose="020B0604020202020204" pitchFamily="34" charset="0"/>
              <a:cs typeface="Arial" panose="020B0604020202020204" pitchFamily="34" charset="0"/>
            </a:endParaRPr>
          </a:p>
          <a:p>
            <a:r>
              <a:rPr lang="en-US" sz="3200" dirty="0">
                <a:solidFill>
                  <a:schemeClr val="accent2"/>
                </a:solidFill>
                <a:latin typeface="Arial" panose="020B0604020202020204" pitchFamily="34" charset="0"/>
                <a:cs typeface="Arial" panose="020B0604020202020204" pitchFamily="34" charset="0"/>
              </a:rPr>
              <a:t>DIVIÉRTETE</a:t>
            </a:r>
          </a:p>
          <a:p>
            <a:r>
              <a:rPr lang="en-US" sz="3200" dirty="0">
                <a:solidFill>
                  <a:schemeClr val="accent2"/>
                </a:solidFill>
                <a:latin typeface="Arial" panose="020B0604020202020204" pitchFamily="34" charset="0"/>
                <a:cs typeface="Arial" panose="020B0604020202020204" pitchFamily="34" charset="0"/>
              </a:rPr>
              <a:t>SER CREATIVO</a:t>
            </a:r>
          </a:p>
          <a:p>
            <a:r>
              <a:rPr lang="en-US" sz="3200" dirty="0">
                <a:solidFill>
                  <a:schemeClr val="accent2"/>
                </a:solidFill>
                <a:latin typeface="Arial" panose="020B0604020202020204" pitchFamily="34" charset="0"/>
                <a:cs typeface="Arial" panose="020B0604020202020204" pitchFamily="34" charset="0"/>
              </a:rPr>
              <a:t>TRABAJAR JUNTOS</a:t>
            </a:r>
          </a:p>
          <a:p>
            <a:endParaRPr lang="en-US" sz="3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8655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orecard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42607" y="311847"/>
            <a:ext cx="8867226" cy="1325563"/>
          </a:xfrm>
        </p:spPr>
        <p:txBody>
          <a:bodyPr>
            <a:normAutofit/>
          </a:bodyPr>
          <a:lstStyle>
            <a:lvl1pPr algn="r">
              <a:defRPr sz="3200" b="1" i="0">
                <a:solidFill>
                  <a:schemeClr val="accent1"/>
                </a:solidFill>
                <a:latin typeface="Arial" panose="020B0604020202020204" pitchFamily="34" charset="0"/>
                <a:cs typeface="Arial" panose="020B0604020202020204" pitchFamily="34" charset="0"/>
              </a:defRPr>
            </a:lvl1pPr>
          </a:lstStyle>
          <a:p>
            <a:r>
              <a:rPr lang="en-US" dirty="0"/>
              <a:t>Scorecard</a:t>
            </a:r>
            <a:br>
              <a:rPr lang="en-US" dirty="0"/>
            </a:br>
            <a:endParaRPr lang="en-US" dirty="0"/>
          </a:p>
        </p:txBody>
      </p:sp>
    </p:spTree>
    <p:extLst>
      <p:ext uri="{BB962C8B-B14F-4D97-AF65-F5344CB8AC3E}">
        <p14:creationId xmlns:p14="http://schemas.microsoft.com/office/powerpoint/2010/main" val="2823434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prove Slides">
    <p:spTree>
      <p:nvGrpSpPr>
        <p:cNvPr id="1" name=""/>
        <p:cNvGrpSpPr/>
        <p:nvPr/>
      </p:nvGrpSpPr>
      <p:grpSpPr>
        <a:xfrm>
          <a:off x="0" y="0"/>
          <a:ext cx="0" cy="0"/>
          <a:chOff x="0" y="0"/>
          <a:chExt cx="0" cy="0"/>
        </a:xfrm>
      </p:grpSpPr>
      <p:sp>
        <p:nvSpPr>
          <p:cNvPr id="5" name="Freeform: Shape 12">
            <a:extLst>
              <a:ext uri="{FF2B5EF4-FFF2-40B4-BE49-F238E27FC236}">
                <a16:creationId xmlns:a16="http://schemas.microsoft.com/office/drawing/2014/main" id="{D86F4B70-2752-F4A4-7349-9CE75EE94F6B}"/>
              </a:ext>
            </a:extLst>
          </p:cNvPr>
          <p:cNvSpPr/>
          <p:nvPr userDrawn="1"/>
        </p:nvSpPr>
        <p:spPr>
          <a:xfrm>
            <a:off x="381224" y="5580769"/>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t>Improve (M</a:t>
            </a:r>
            <a:r>
              <a:rPr lang="es-ES" sz="1100" b="1" kern="1200" dirty="0" err="1"/>
              <a:t>ejorar</a:t>
            </a:r>
            <a:r>
              <a:rPr lang="es-ES" sz="1100" b="1" kern="1200" dirty="0"/>
              <a:t>)</a:t>
            </a:r>
            <a:endParaRPr lang="en-US" sz="1100" b="1" kern="1200" dirty="0"/>
          </a:p>
        </p:txBody>
      </p:sp>
      <p:sp>
        <p:nvSpPr>
          <p:cNvPr id="6" name="Freeform: Shape 13">
            <a:extLst>
              <a:ext uri="{FF2B5EF4-FFF2-40B4-BE49-F238E27FC236}">
                <a16:creationId xmlns:a16="http://schemas.microsoft.com/office/drawing/2014/main" id="{42496EB9-866A-48F8-A2E7-347464A6F689}"/>
              </a:ext>
            </a:extLst>
          </p:cNvPr>
          <p:cNvSpPr/>
          <p:nvPr userDrawn="1"/>
        </p:nvSpPr>
        <p:spPr>
          <a:xfrm>
            <a:off x="1285830" y="5580769"/>
            <a:ext cx="5413679" cy="839993"/>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150" kern="1200" dirty="0">
                <a:solidFill>
                  <a:srgbClr val="000000"/>
                </a:solidFill>
              </a:rPr>
              <a:t>Analyze results from test </a:t>
            </a:r>
            <a:r>
              <a:rPr lang="en-US" sz="1150" kern="1200" dirty="0">
                <a:solidFill>
                  <a:schemeClr val="accent2"/>
                </a:solidFill>
              </a:rPr>
              <a:t>(</a:t>
            </a:r>
            <a:r>
              <a:rPr lang="en-US" sz="1150" kern="1200" dirty="0" err="1">
                <a:solidFill>
                  <a:schemeClr val="accent2"/>
                </a:solidFill>
              </a:rPr>
              <a:t>Analizar</a:t>
            </a:r>
            <a:r>
              <a:rPr lang="en-US" sz="1150" kern="1200" dirty="0">
                <a:solidFill>
                  <a:schemeClr val="accent2"/>
                </a:solidFill>
              </a:rPr>
              <a:t> </a:t>
            </a:r>
            <a:r>
              <a:rPr lang="en-US" sz="1150" kern="1200" dirty="0" err="1">
                <a:solidFill>
                  <a:schemeClr val="accent2"/>
                </a:solidFill>
              </a:rPr>
              <a:t>los</a:t>
            </a:r>
            <a:r>
              <a:rPr lang="en-US" sz="1150" kern="1200" dirty="0">
                <a:solidFill>
                  <a:schemeClr val="accent2"/>
                </a:solidFill>
              </a:rPr>
              <a:t> </a:t>
            </a:r>
            <a:r>
              <a:rPr lang="en-US" sz="1150" kern="1200" dirty="0" err="1">
                <a:solidFill>
                  <a:schemeClr val="accent2"/>
                </a:solidFill>
              </a:rPr>
              <a:t>resultados</a:t>
            </a:r>
            <a:r>
              <a:rPr lang="en-US" sz="1150" kern="1200" dirty="0">
                <a:solidFill>
                  <a:schemeClr val="accent2"/>
                </a:solidFill>
              </a:rPr>
              <a:t> de la </a:t>
            </a:r>
            <a:r>
              <a:rPr lang="en-US" sz="1150" kern="1200" dirty="0" err="1">
                <a:solidFill>
                  <a:schemeClr val="accent2"/>
                </a:solidFill>
              </a:rPr>
              <a:t>prueba</a:t>
            </a:r>
            <a:r>
              <a:rPr lang="en-US" sz="1150" kern="1200" dirty="0">
                <a:solidFill>
                  <a:schemeClr val="accent2"/>
                </a:solidFill>
              </a:rPr>
              <a:t>)</a:t>
            </a:r>
          </a:p>
          <a:p>
            <a:pPr marL="171450" lvl="1" indent="-171450" algn="l" defTabSz="711200">
              <a:lnSpc>
                <a:spcPct val="90000"/>
              </a:lnSpc>
              <a:spcBef>
                <a:spcPct val="0"/>
              </a:spcBef>
              <a:spcAft>
                <a:spcPct val="15000"/>
              </a:spcAft>
              <a:buChar char="•"/>
            </a:pPr>
            <a:r>
              <a:rPr lang="en-US" sz="1150" kern="1200" dirty="0">
                <a:solidFill>
                  <a:srgbClr val="000000"/>
                </a:solidFill>
              </a:rPr>
              <a:t>Modify process or design to make it better </a:t>
            </a:r>
            <a:r>
              <a:rPr lang="en-US" sz="1150" kern="1200" dirty="0">
                <a:solidFill>
                  <a:schemeClr val="accent2"/>
                </a:solidFill>
              </a:rPr>
              <a:t>(</a:t>
            </a:r>
            <a:r>
              <a:rPr lang="en-US" sz="1150" kern="1200" dirty="0" err="1">
                <a:solidFill>
                  <a:schemeClr val="accent2"/>
                </a:solidFill>
              </a:rPr>
              <a:t>Modificar</a:t>
            </a:r>
            <a:r>
              <a:rPr lang="en-US" sz="1150" kern="1200" dirty="0">
                <a:solidFill>
                  <a:schemeClr val="accent2"/>
                </a:solidFill>
              </a:rPr>
              <a:t> </a:t>
            </a:r>
            <a:r>
              <a:rPr lang="en-US" sz="1150" kern="1200" dirty="0" err="1">
                <a:solidFill>
                  <a:schemeClr val="accent2"/>
                </a:solidFill>
              </a:rPr>
              <a:t>el</a:t>
            </a:r>
            <a:r>
              <a:rPr lang="en-US" sz="1150" kern="1200" dirty="0">
                <a:solidFill>
                  <a:schemeClr val="accent2"/>
                </a:solidFill>
              </a:rPr>
              <a:t> </a:t>
            </a:r>
            <a:r>
              <a:rPr lang="en-US" sz="1150" kern="1200" dirty="0" err="1">
                <a:solidFill>
                  <a:schemeClr val="accent2"/>
                </a:solidFill>
              </a:rPr>
              <a:t>proceso</a:t>
            </a:r>
            <a:r>
              <a:rPr lang="en-US" sz="1150" kern="1200" dirty="0">
                <a:solidFill>
                  <a:schemeClr val="accent2"/>
                </a:solidFill>
              </a:rPr>
              <a:t> o </a:t>
            </a:r>
            <a:r>
              <a:rPr lang="en-US" sz="1150" kern="1200" dirty="0" err="1">
                <a:solidFill>
                  <a:schemeClr val="accent2"/>
                </a:solidFill>
              </a:rPr>
              <a:t>el</a:t>
            </a:r>
            <a:r>
              <a:rPr lang="en-US" sz="1150" kern="1200" dirty="0">
                <a:solidFill>
                  <a:schemeClr val="accent2"/>
                </a:solidFill>
              </a:rPr>
              <a:t> </a:t>
            </a:r>
            <a:r>
              <a:rPr lang="en-US" sz="1150" kern="1200" dirty="0" err="1">
                <a:solidFill>
                  <a:schemeClr val="accent2"/>
                </a:solidFill>
              </a:rPr>
              <a:t>diseño</a:t>
            </a:r>
            <a:r>
              <a:rPr lang="en-US" sz="1150" kern="1200" dirty="0">
                <a:solidFill>
                  <a:schemeClr val="accent2"/>
                </a:solidFill>
              </a:rPr>
              <a:t> para </a:t>
            </a:r>
            <a:r>
              <a:rPr lang="en-US" sz="1150" kern="1200" dirty="0" err="1">
                <a:solidFill>
                  <a:schemeClr val="accent2"/>
                </a:solidFill>
              </a:rPr>
              <a:t>hacerlo</a:t>
            </a:r>
            <a:r>
              <a:rPr lang="en-US" sz="1150" kern="1200" dirty="0">
                <a:solidFill>
                  <a:schemeClr val="accent2"/>
                </a:solidFill>
              </a:rPr>
              <a:t> </a:t>
            </a:r>
            <a:r>
              <a:rPr lang="en-US" sz="1150" kern="1200" dirty="0" err="1">
                <a:solidFill>
                  <a:schemeClr val="accent2"/>
                </a:solidFill>
              </a:rPr>
              <a:t>mejor</a:t>
            </a:r>
            <a:r>
              <a:rPr lang="en-US" sz="1150" kern="1200" dirty="0">
                <a:solidFill>
                  <a:schemeClr val="accent2"/>
                </a:solidFill>
              </a:rPr>
              <a:t>)</a:t>
            </a:r>
          </a:p>
          <a:p>
            <a:pPr marL="171450" lvl="1" indent="-171450" algn="l" defTabSz="711200">
              <a:lnSpc>
                <a:spcPct val="90000"/>
              </a:lnSpc>
              <a:spcBef>
                <a:spcPct val="0"/>
              </a:spcBef>
              <a:spcAft>
                <a:spcPct val="15000"/>
              </a:spcAft>
              <a:buChar char="•"/>
            </a:pPr>
            <a:r>
              <a:rPr lang="en-US" sz="1150" kern="1200" dirty="0">
                <a:solidFill>
                  <a:srgbClr val="000000"/>
                </a:solidFill>
              </a:rPr>
              <a:t>Repeat as many times as needed </a:t>
            </a:r>
            <a:r>
              <a:rPr lang="en-US" sz="1150" kern="1200" dirty="0">
                <a:solidFill>
                  <a:schemeClr val="accent2"/>
                </a:solidFill>
              </a:rPr>
              <a:t>(</a:t>
            </a:r>
            <a:r>
              <a:rPr lang="en-US" sz="1150" kern="1200" dirty="0" err="1">
                <a:solidFill>
                  <a:schemeClr val="accent2"/>
                </a:solidFill>
              </a:rPr>
              <a:t>Repita</a:t>
            </a:r>
            <a:r>
              <a:rPr lang="en-US" sz="1150" kern="1200" dirty="0">
                <a:solidFill>
                  <a:schemeClr val="accent2"/>
                </a:solidFill>
              </a:rPr>
              <a:t> </a:t>
            </a:r>
            <a:r>
              <a:rPr lang="en-US" sz="1150" kern="1200" dirty="0" err="1">
                <a:solidFill>
                  <a:schemeClr val="accent2"/>
                </a:solidFill>
              </a:rPr>
              <a:t>tantas</a:t>
            </a:r>
            <a:r>
              <a:rPr lang="en-US" sz="1150" kern="1200" dirty="0">
                <a:solidFill>
                  <a:schemeClr val="accent2"/>
                </a:solidFill>
              </a:rPr>
              <a:t> </a:t>
            </a:r>
            <a:r>
              <a:rPr lang="en-US" sz="1150" kern="1200" dirty="0" err="1">
                <a:solidFill>
                  <a:schemeClr val="accent2"/>
                </a:solidFill>
              </a:rPr>
              <a:t>veces</a:t>
            </a:r>
            <a:r>
              <a:rPr lang="en-US" sz="1150" kern="1200" dirty="0">
                <a:solidFill>
                  <a:schemeClr val="accent2"/>
                </a:solidFill>
              </a:rPr>
              <a:t> </a:t>
            </a:r>
            <a:r>
              <a:rPr lang="en-US" sz="1150" kern="1200" dirty="0" err="1">
                <a:solidFill>
                  <a:schemeClr val="accent2"/>
                </a:solidFill>
              </a:rPr>
              <a:t>como</a:t>
            </a:r>
            <a:r>
              <a:rPr lang="en-US" sz="1150" kern="1200" dirty="0">
                <a:solidFill>
                  <a:schemeClr val="accent2"/>
                </a:solidFill>
              </a:rPr>
              <a:t> sea </a:t>
            </a:r>
            <a:r>
              <a:rPr lang="en-US" sz="1150" kern="1200" dirty="0" err="1">
                <a:solidFill>
                  <a:schemeClr val="accent2"/>
                </a:solidFill>
              </a:rPr>
              <a:t>necesario</a:t>
            </a:r>
            <a:r>
              <a:rPr lang="en-US" sz="1150" kern="1200" dirty="0">
                <a:solidFill>
                  <a:schemeClr val="accent2"/>
                </a:solidFill>
              </a:rPr>
              <a:t>)</a:t>
            </a:r>
          </a:p>
        </p:txBody>
      </p:sp>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07427" y="300984"/>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Improve</a:t>
            </a:r>
            <a:br>
              <a:rPr lang="en-US" dirty="0"/>
            </a:br>
            <a:endParaRPr lang="en-US" dirty="0"/>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Tree>
    <p:extLst>
      <p:ext uri="{BB962C8B-B14F-4D97-AF65-F5344CB8AC3E}">
        <p14:creationId xmlns:p14="http://schemas.microsoft.com/office/powerpoint/2010/main" val="3093916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095704" y="437238"/>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Header 1</a:t>
            </a:r>
          </a:p>
        </p:txBody>
      </p:sp>
      <p:sp>
        <p:nvSpPr>
          <p:cNvPr id="9" name="Content Placeholder 2">
            <a:extLst>
              <a:ext uri="{FF2B5EF4-FFF2-40B4-BE49-F238E27FC236}">
                <a16:creationId xmlns:a16="http://schemas.microsoft.com/office/drawing/2014/main" id="{F18C2E17-15A8-8240-B5EF-3E4FD153021B}"/>
              </a:ext>
            </a:extLst>
          </p:cNvPr>
          <p:cNvSpPr>
            <a:spLocks noGrp="1"/>
          </p:cNvSpPr>
          <p:nvPr>
            <p:ph idx="4294967295"/>
          </p:nvPr>
        </p:nvSpPr>
        <p:spPr>
          <a:xfrm>
            <a:off x="838200" y="1825625"/>
            <a:ext cx="10515600" cy="4351338"/>
          </a:xfrm>
        </p:spPr>
        <p:txBody>
          <a:bodyPr/>
          <a:lstStyle/>
          <a:p>
            <a:endParaRPr lang="en-US" dirty="0"/>
          </a:p>
        </p:txBody>
      </p:sp>
    </p:spTree>
    <p:extLst>
      <p:ext uri="{BB962C8B-B14F-4D97-AF65-F5344CB8AC3E}">
        <p14:creationId xmlns:p14="http://schemas.microsoft.com/office/powerpoint/2010/main" val="3112453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A close up of a flower&#10;&#10;Description automatically generated">
            <a:extLst>
              <a:ext uri="{FF2B5EF4-FFF2-40B4-BE49-F238E27FC236}">
                <a16:creationId xmlns:a16="http://schemas.microsoft.com/office/drawing/2014/main" id="{3D202608-4968-E1AD-17C9-51FB1AA97C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3749" y="-17104"/>
            <a:ext cx="13999221" cy="5869225"/>
          </a:xfrm>
          <a:prstGeom prst="rect">
            <a:avLst/>
          </a:prstGeom>
        </p:spPr>
      </p:pic>
      <p:sp>
        <p:nvSpPr>
          <p:cNvPr id="45" name="Right Triangle 44">
            <a:extLst>
              <a:ext uri="{FF2B5EF4-FFF2-40B4-BE49-F238E27FC236}">
                <a16:creationId xmlns:a16="http://schemas.microsoft.com/office/drawing/2014/main" id="{3F421328-2DEF-BB44-9FFA-59B39A103B9F}"/>
              </a:ext>
            </a:extLst>
          </p:cNvPr>
          <p:cNvSpPr/>
          <p:nvPr userDrawn="1"/>
        </p:nvSpPr>
        <p:spPr>
          <a:xfrm rot="10800000" flipH="1">
            <a:off x="-129465" y="0"/>
            <a:ext cx="7739406" cy="492079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lose up of a sign&#10;&#10;Description automatically generated">
            <a:extLst>
              <a:ext uri="{FF2B5EF4-FFF2-40B4-BE49-F238E27FC236}">
                <a16:creationId xmlns:a16="http://schemas.microsoft.com/office/drawing/2014/main" id="{4EC39264-3097-5C47-B677-03FF2769AF9A}"/>
              </a:ext>
            </a:extLst>
          </p:cNvPr>
          <p:cNvPicPr>
            <a:picLocks noChangeAspect="1"/>
          </p:cNvPicPr>
          <p:nvPr userDrawn="1"/>
        </p:nvPicPr>
        <p:blipFill>
          <a:blip r:embed="rId3"/>
          <a:stretch>
            <a:fillRect/>
          </a:stretch>
        </p:blipFill>
        <p:spPr>
          <a:xfrm>
            <a:off x="9703759" y="6191216"/>
            <a:ext cx="2235502" cy="459294"/>
          </a:xfrm>
          <a:prstGeom prst="rect">
            <a:avLst/>
          </a:prstGeom>
        </p:spPr>
      </p:pic>
      <p:pic>
        <p:nvPicPr>
          <p:cNvPr id="26" name="Picture 25" descr="A close up of a sign&#10;&#10;Description automatically generated">
            <a:extLst>
              <a:ext uri="{FF2B5EF4-FFF2-40B4-BE49-F238E27FC236}">
                <a16:creationId xmlns:a16="http://schemas.microsoft.com/office/drawing/2014/main" id="{E79FC235-A43F-6549-98B6-2218EC7CD770}"/>
              </a:ext>
            </a:extLst>
          </p:cNvPr>
          <p:cNvPicPr>
            <a:picLocks noChangeAspect="1"/>
          </p:cNvPicPr>
          <p:nvPr userDrawn="1"/>
        </p:nvPicPr>
        <p:blipFill rotWithShape="1">
          <a:blip r:embed="rId4"/>
          <a:srcRect b="7193"/>
          <a:stretch/>
        </p:blipFill>
        <p:spPr>
          <a:xfrm>
            <a:off x="538200" y="987045"/>
            <a:ext cx="1971599" cy="1801539"/>
          </a:xfrm>
          <a:prstGeom prst="rect">
            <a:avLst/>
          </a:prstGeom>
        </p:spPr>
      </p:pic>
      <p:sp>
        <p:nvSpPr>
          <p:cNvPr id="27" name="Title 1">
            <a:extLst>
              <a:ext uri="{FF2B5EF4-FFF2-40B4-BE49-F238E27FC236}">
                <a16:creationId xmlns:a16="http://schemas.microsoft.com/office/drawing/2014/main" id="{BA315B04-B4BC-134E-BA6F-EE5445D62ADD}"/>
              </a:ext>
            </a:extLst>
          </p:cNvPr>
          <p:cNvSpPr>
            <a:spLocks noGrp="1"/>
          </p:cNvSpPr>
          <p:nvPr>
            <p:ph type="ctrTitle" hasCustomPrompt="1"/>
          </p:nvPr>
        </p:nvSpPr>
        <p:spPr>
          <a:xfrm>
            <a:off x="155427" y="6051564"/>
            <a:ext cx="9144000" cy="738598"/>
          </a:xfrm>
        </p:spPr>
        <p:txBody>
          <a:bodyPr anchor="b">
            <a:normAutofit/>
          </a:bodyPr>
          <a:lstStyle>
            <a:lvl1pPr algn="l">
              <a:defRPr sz="3600" b="1" i="1">
                <a:solidFill>
                  <a:schemeClr val="bg2">
                    <a:lumMod val="10000"/>
                  </a:schemeClr>
                </a:solidFill>
                <a:latin typeface="Arial" panose="020B0604020202020204" pitchFamily="34" charset="0"/>
                <a:cs typeface="Arial" panose="020B0604020202020204" pitchFamily="34" charset="0"/>
              </a:defRPr>
            </a:lvl1pPr>
          </a:lstStyle>
          <a:p>
            <a:r>
              <a:rPr lang="en-US" dirty="0"/>
              <a:t>City Planning</a:t>
            </a:r>
          </a:p>
        </p:txBody>
      </p:sp>
      <p:sp>
        <p:nvSpPr>
          <p:cNvPr id="42" name="Freeform 41">
            <a:extLst>
              <a:ext uri="{FF2B5EF4-FFF2-40B4-BE49-F238E27FC236}">
                <a16:creationId xmlns:a16="http://schemas.microsoft.com/office/drawing/2014/main" id="{9B276375-768F-8545-8F3F-1AA234DFE787}"/>
              </a:ext>
            </a:extLst>
          </p:cNvPr>
          <p:cNvSpPr/>
          <p:nvPr userDrawn="1"/>
        </p:nvSpPr>
        <p:spPr>
          <a:xfrm>
            <a:off x="9220600" y="-99919"/>
            <a:ext cx="12343601" cy="5952039"/>
          </a:xfrm>
          <a:custGeom>
            <a:avLst/>
            <a:gdLst>
              <a:gd name="connsiteX0" fmla="*/ 6029776 w 12343601"/>
              <a:gd name="connsiteY0" fmla="*/ 0 h 5952039"/>
              <a:gd name="connsiteX1" fmla="*/ 12343601 w 12343601"/>
              <a:gd name="connsiteY1" fmla="*/ 0 h 5952039"/>
              <a:gd name="connsiteX2" fmla="*/ 12343601 w 12343601"/>
              <a:gd name="connsiteY2" fmla="*/ 5952039 h 5952039"/>
              <a:gd name="connsiteX3" fmla="*/ 0 w 12343601"/>
              <a:gd name="connsiteY3" fmla="*/ 5952039 h 5952039"/>
              <a:gd name="connsiteX4" fmla="*/ 6029776 w 12343601"/>
              <a:gd name="connsiteY4" fmla="*/ 0 h 595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3601" h="5952039">
                <a:moveTo>
                  <a:pt x="6029776" y="0"/>
                </a:moveTo>
                <a:lnTo>
                  <a:pt x="12343601" y="0"/>
                </a:lnTo>
                <a:lnTo>
                  <a:pt x="12343601" y="5952039"/>
                </a:lnTo>
                <a:lnTo>
                  <a:pt x="0" y="5952039"/>
                </a:lnTo>
                <a:lnTo>
                  <a:pt x="60297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2"/>
              </a:solidFill>
            </a:endParaRPr>
          </a:p>
        </p:txBody>
      </p:sp>
    </p:spTree>
    <p:extLst>
      <p:ext uri="{BB962C8B-B14F-4D97-AF65-F5344CB8AC3E}">
        <p14:creationId xmlns:p14="http://schemas.microsoft.com/office/powerpoint/2010/main" val="3210382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095704" y="437238"/>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Intro Slides</a:t>
            </a:r>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Tree>
    <p:extLst>
      <p:ext uri="{BB962C8B-B14F-4D97-AF65-F5344CB8AC3E}">
        <p14:creationId xmlns:p14="http://schemas.microsoft.com/office/powerpoint/2010/main" val="3089149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Engineering Design Process 2+ Overview">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14689" y="292035"/>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Header 1</a:t>
            </a:r>
            <a:br>
              <a:rPr lang="en-US" dirty="0"/>
            </a:br>
            <a:r>
              <a:rPr lang="en-US" dirty="0" err="1"/>
              <a:t>spanish</a:t>
            </a:r>
            <a:endParaRPr lang="en-US" dirty="0"/>
          </a:p>
        </p:txBody>
      </p:sp>
      <p:grpSp>
        <p:nvGrpSpPr>
          <p:cNvPr id="3" name="Group 2">
            <a:extLst>
              <a:ext uri="{FF2B5EF4-FFF2-40B4-BE49-F238E27FC236}">
                <a16:creationId xmlns:a16="http://schemas.microsoft.com/office/drawing/2014/main" id="{21ED08E2-78E8-7885-06B8-3E6E2FB6F680}"/>
              </a:ext>
            </a:extLst>
          </p:cNvPr>
          <p:cNvGrpSpPr>
            <a:grpSpLocks noChangeAspect="1"/>
          </p:cNvGrpSpPr>
          <p:nvPr userDrawn="1"/>
        </p:nvGrpSpPr>
        <p:grpSpPr>
          <a:xfrm>
            <a:off x="2936857" y="1579418"/>
            <a:ext cx="6318285" cy="5278582"/>
            <a:chOff x="3124200" y="1329914"/>
            <a:chExt cx="5851848" cy="4888899"/>
          </a:xfrm>
        </p:grpSpPr>
        <p:sp>
          <p:nvSpPr>
            <p:cNvPr id="4" name="Freeform: Shape 2">
              <a:extLst>
                <a:ext uri="{FF2B5EF4-FFF2-40B4-BE49-F238E27FC236}">
                  <a16:creationId xmlns:a16="http://schemas.microsoft.com/office/drawing/2014/main" id="{4AABD1A1-417A-B003-FFD3-F6B4563A5309}"/>
                </a:ext>
              </a:extLst>
            </p:cNvPr>
            <p:cNvSpPr/>
            <p:nvPr/>
          </p:nvSpPr>
          <p:spPr>
            <a:xfrm>
              <a:off x="3124200" y="1329914"/>
              <a:ext cx="837826" cy="1196895"/>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82C34D">
                <a:hueOff val="0"/>
                <a:satOff val="0"/>
                <a:lumOff val="0"/>
                <a:alphaOff val="0"/>
              </a:srgb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9"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Identify (</a:t>
              </a:r>
              <a:r>
                <a:rPr lang="es-ES" sz="1100" b="1" kern="1200" dirty="0">
                  <a:latin typeface="+mj-lt"/>
                </a:rPr>
                <a:t>Identificar)</a:t>
              </a:r>
              <a:endParaRPr lang="en-US" sz="1100" b="1" kern="1200" dirty="0">
                <a:solidFill>
                  <a:sysClr val="window" lastClr="FFFFFF"/>
                </a:solidFill>
                <a:latin typeface="+mj-lt"/>
                <a:ea typeface="+mn-ea"/>
                <a:cs typeface="+mn-cs"/>
              </a:endParaRPr>
            </a:p>
          </p:txBody>
        </p:sp>
        <p:sp>
          <p:nvSpPr>
            <p:cNvPr id="5" name="Freeform: Shape 4">
              <a:extLst>
                <a:ext uri="{FF2B5EF4-FFF2-40B4-BE49-F238E27FC236}">
                  <a16:creationId xmlns:a16="http://schemas.microsoft.com/office/drawing/2014/main" id="{AF064C4F-CC12-A648-11AE-C242C69F4819}"/>
                </a:ext>
              </a:extLst>
            </p:cNvPr>
            <p:cNvSpPr/>
            <p:nvPr/>
          </p:nvSpPr>
          <p:spPr>
            <a:xfrm>
              <a:off x="3962025" y="1330764"/>
              <a:ext cx="5014023" cy="777982"/>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solidFill>
              <a:sysClr val="window" lastClr="FFFFFF">
                <a:alpha val="90000"/>
                <a:hueOff val="0"/>
                <a:satOff val="0"/>
                <a:lumOff val="0"/>
                <a:alphaOff val="0"/>
              </a:sysClr>
            </a:solidFill>
            <a:ln w="12700" cap="flat" cmpd="sng" algn="ctr">
              <a:solidFill>
                <a:srgbClr val="82C34D"/>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solidFill>
                  <a:srgbClr val="000000"/>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Identify the problem </a:t>
              </a:r>
              <a:r>
                <a:rPr lang="en-US" sz="1600" kern="1200" dirty="0">
                  <a:solidFill>
                    <a:srgbClr val="F16038"/>
                  </a:solidFill>
                  <a:latin typeface="+mj-lt"/>
                  <a:ea typeface="+mn-ea"/>
                  <a:cs typeface="Arial" panose="020B0604020202020204" pitchFamily="34" charset="0"/>
                </a:rPr>
                <a:t>(</a:t>
              </a:r>
              <a:r>
                <a:rPr lang="es-ES" sz="1600" kern="1200" dirty="0">
                  <a:solidFill>
                    <a:srgbClr val="F16038"/>
                  </a:solidFill>
                  <a:latin typeface="+mj-lt"/>
                </a:rPr>
                <a:t>Identificar el problema)</a:t>
              </a:r>
              <a:endParaRPr lang="en-US" sz="1600" kern="1200" dirty="0">
                <a:solidFill>
                  <a:srgbClr val="F16038"/>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j-lt"/>
                  <a:ea typeface="+mn-ea"/>
                  <a:cs typeface="Arial" panose="020B0604020202020204" pitchFamily="34" charset="0"/>
                </a:rPr>
                <a:t>Identify the criteria and constraints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Identificar los criterios y las restricciones)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endPar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F4DC8A5A-290A-D370-0EB6-B9FBE9103847}"/>
                </a:ext>
              </a:extLst>
            </p:cNvPr>
            <p:cNvSpPr/>
            <p:nvPr/>
          </p:nvSpPr>
          <p:spPr>
            <a:xfrm>
              <a:off x="3124200" y="2253277"/>
              <a:ext cx="837826" cy="1196894"/>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005786"/>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Imagine (</a:t>
              </a:r>
              <a:r>
                <a:rPr lang="es-ES" sz="1100" b="1" kern="1200" dirty="0">
                  <a:latin typeface="+mj-lt"/>
                </a:rPr>
                <a:t>Imaginar)</a:t>
              </a:r>
              <a:endParaRPr lang="en-US" sz="1100" b="1" kern="1200" dirty="0">
                <a:solidFill>
                  <a:sysClr val="window" lastClr="FFFFFF"/>
                </a:solidFill>
                <a:latin typeface="+mj-lt"/>
                <a:ea typeface="+mn-ea"/>
                <a:cs typeface="+mn-cs"/>
              </a:endParaRPr>
            </a:p>
          </p:txBody>
        </p:sp>
        <p:sp>
          <p:nvSpPr>
            <p:cNvPr id="7" name="Freeform: Shape 7">
              <a:extLst>
                <a:ext uri="{FF2B5EF4-FFF2-40B4-BE49-F238E27FC236}">
                  <a16:creationId xmlns:a16="http://schemas.microsoft.com/office/drawing/2014/main" id="{1C24C116-22D4-A376-FE49-2C4AE6FA9FA8}"/>
                </a:ext>
              </a:extLst>
            </p:cNvPr>
            <p:cNvSpPr/>
            <p:nvPr/>
          </p:nvSpPr>
          <p:spPr>
            <a:xfrm>
              <a:off x="3962025" y="2253273"/>
              <a:ext cx="5014023" cy="777990"/>
            </a:xfrm>
            <a:custGeom>
              <a:avLst/>
              <a:gdLst>
                <a:gd name="connsiteX0" fmla="*/ 129667 w 777989"/>
                <a:gd name="connsiteY0" fmla="*/ 0 h 5014022"/>
                <a:gd name="connsiteX1" fmla="*/ 648322 w 777989"/>
                <a:gd name="connsiteY1" fmla="*/ 0 h 5014022"/>
                <a:gd name="connsiteX2" fmla="*/ 777989 w 777989"/>
                <a:gd name="connsiteY2" fmla="*/ 129667 h 5014022"/>
                <a:gd name="connsiteX3" fmla="*/ 777989 w 777989"/>
                <a:gd name="connsiteY3" fmla="*/ 5014022 h 5014022"/>
                <a:gd name="connsiteX4" fmla="*/ 777989 w 777989"/>
                <a:gd name="connsiteY4" fmla="*/ 5014022 h 5014022"/>
                <a:gd name="connsiteX5" fmla="*/ 0 w 777989"/>
                <a:gd name="connsiteY5" fmla="*/ 5014022 h 5014022"/>
                <a:gd name="connsiteX6" fmla="*/ 0 w 777989"/>
                <a:gd name="connsiteY6" fmla="*/ 5014022 h 5014022"/>
                <a:gd name="connsiteX7" fmla="*/ 0 w 777989"/>
                <a:gd name="connsiteY7" fmla="*/ 129667 h 5014022"/>
                <a:gd name="connsiteX8" fmla="*/ 129667 w 777989"/>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9" h="5014022">
                  <a:moveTo>
                    <a:pt x="777989" y="835686"/>
                  </a:moveTo>
                  <a:lnTo>
                    <a:pt x="777989" y="4178336"/>
                  </a:lnTo>
                  <a:cubicBezTo>
                    <a:pt x="777989" y="4639870"/>
                    <a:pt x="768981" y="5014019"/>
                    <a:pt x="757869" y="5014019"/>
                  </a:cubicBezTo>
                  <a:lnTo>
                    <a:pt x="0" y="5014019"/>
                  </a:lnTo>
                  <a:lnTo>
                    <a:pt x="0" y="5014019"/>
                  </a:lnTo>
                  <a:lnTo>
                    <a:pt x="0" y="3"/>
                  </a:lnTo>
                  <a:lnTo>
                    <a:pt x="0" y="3"/>
                  </a:lnTo>
                  <a:lnTo>
                    <a:pt x="757869" y="3"/>
                  </a:lnTo>
                  <a:cubicBezTo>
                    <a:pt x="768981" y="3"/>
                    <a:pt x="777989" y="374152"/>
                    <a:pt x="777989" y="835686"/>
                  </a:cubicBezTo>
                  <a:close/>
                </a:path>
              </a:pathLst>
            </a:custGeom>
            <a:solidFill>
              <a:sysClr val="window" lastClr="FFFFFF">
                <a:alpha val="90000"/>
                <a:hueOff val="0"/>
                <a:satOff val="0"/>
                <a:lumOff val="0"/>
                <a:alphaOff val="0"/>
              </a:sysClr>
            </a:solidFill>
            <a:ln w="12700" cap="flat" cmpd="sng" algn="ctr">
              <a:solidFill>
                <a:srgbClr val="005786"/>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Explore the materials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Explora los materiales)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Brainstorm ideas </a:t>
              </a:r>
              <a:r>
                <a:rPr lang="en-US" sz="1600" kern="1200" dirty="0">
                  <a:solidFill>
                    <a:schemeClr val="accent2"/>
                  </a:solidFill>
                  <a:latin typeface="Arial" panose="020B0604020202020204" pitchFamily="34" charset="0"/>
                  <a:ea typeface="+mn-ea"/>
                  <a:cs typeface="Arial" panose="020B0604020202020204" pitchFamily="34" charset="0"/>
                </a:rPr>
                <a:t>(Tormenta de ideas)</a:t>
              </a:r>
            </a:p>
          </p:txBody>
        </p:sp>
        <p:sp>
          <p:nvSpPr>
            <p:cNvPr id="10" name="Freeform: Shape 8">
              <a:extLst>
                <a:ext uri="{FF2B5EF4-FFF2-40B4-BE49-F238E27FC236}">
                  <a16:creationId xmlns:a16="http://schemas.microsoft.com/office/drawing/2014/main" id="{55CC3741-EABE-38F0-74F7-F71487AFEBD3}"/>
                </a:ext>
              </a:extLst>
            </p:cNvPr>
            <p:cNvSpPr/>
            <p:nvPr/>
          </p:nvSpPr>
          <p:spPr>
            <a:xfrm>
              <a:off x="3124200" y="3176902"/>
              <a:ext cx="837826" cy="1196894"/>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824D94"/>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Plan</a:t>
              </a:r>
            </a:p>
          </p:txBody>
        </p:sp>
        <p:sp>
          <p:nvSpPr>
            <p:cNvPr id="11" name="Freeform: Shape 9">
              <a:extLst>
                <a:ext uri="{FF2B5EF4-FFF2-40B4-BE49-F238E27FC236}">
                  <a16:creationId xmlns:a16="http://schemas.microsoft.com/office/drawing/2014/main" id="{F4323C40-1EB2-B6F5-3AE5-C177993BC615}"/>
                </a:ext>
              </a:extLst>
            </p:cNvPr>
            <p:cNvSpPr/>
            <p:nvPr/>
          </p:nvSpPr>
          <p:spPr>
            <a:xfrm>
              <a:off x="3962026" y="3175785"/>
              <a:ext cx="5014022" cy="780215"/>
            </a:xfrm>
            <a:custGeom>
              <a:avLst/>
              <a:gdLst>
                <a:gd name="connsiteX0" fmla="*/ 130038 w 780214"/>
                <a:gd name="connsiteY0" fmla="*/ 0 h 5014022"/>
                <a:gd name="connsiteX1" fmla="*/ 650176 w 780214"/>
                <a:gd name="connsiteY1" fmla="*/ 0 h 5014022"/>
                <a:gd name="connsiteX2" fmla="*/ 780214 w 780214"/>
                <a:gd name="connsiteY2" fmla="*/ 130038 h 5014022"/>
                <a:gd name="connsiteX3" fmla="*/ 780214 w 780214"/>
                <a:gd name="connsiteY3" fmla="*/ 5014022 h 5014022"/>
                <a:gd name="connsiteX4" fmla="*/ 780214 w 780214"/>
                <a:gd name="connsiteY4" fmla="*/ 5014022 h 5014022"/>
                <a:gd name="connsiteX5" fmla="*/ 0 w 780214"/>
                <a:gd name="connsiteY5" fmla="*/ 5014022 h 5014022"/>
                <a:gd name="connsiteX6" fmla="*/ 0 w 780214"/>
                <a:gd name="connsiteY6" fmla="*/ 5014022 h 5014022"/>
                <a:gd name="connsiteX7" fmla="*/ 0 w 780214"/>
                <a:gd name="connsiteY7" fmla="*/ 130038 h 5014022"/>
                <a:gd name="connsiteX8" fmla="*/ 130038 w 780214"/>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214" h="5014022">
                  <a:moveTo>
                    <a:pt x="780214" y="835687"/>
                  </a:moveTo>
                  <a:lnTo>
                    <a:pt x="780214" y="4178335"/>
                  </a:lnTo>
                  <a:cubicBezTo>
                    <a:pt x="780214" y="4639870"/>
                    <a:pt x="771155" y="5014019"/>
                    <a:pt x="759979" y="5014019"/>
                  </a:cubicBezTo>
                  <a:lnTo>
                    <a:pt x="0" y="5014019"/>
                  </a:lnTo>
                  <a:lnTo>
                    <a:pt x="0" y="5014019"/>
                  </a:lnTo>
                  <a:lnTo>
                    <a:pt x="0" y="3"/>
                  </a:lnTo>
                  <a:lnTo>
                    <a:pt x="0" y="3"/>
                  </a:lnTo>
                  <a:lnTo>
                    <a:pt x="759979" y="3"/>
                  </a:lnTo>
                  <a:cubicBezTo>
                    <a:pt x="771155" y="3"/>
                    <a:pt x="780214" y="374152"/>
                    <a:pt x="780214" y="835687"/>
                  </a:cubicBezTo>
                  <a:close/>
                </a:path>
              </a:pathLst>
            </a:custGeom>
            <a:noFill/>
            <a:ln w="12700" cap="flat" cmpd="sng" algn="ctr">
              <a:solidFill>
                <a:srgbClr val="824D94"/>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9569" tIns="46977" rIns="46976" bIns="46978" numCol="1" spcCol="1270" anchor="ctr" anchorCtr="0">
              <a:noAutofit/>
            </a:bodyPr>
            <a:lstStyle/>
            <a:p>
              <a:pPr marL="114300" lvl="1" indent="-114300" algn="l" defTabSz="622300">
                <a:lnSpc>
                  <a:spcPct val="90000"/>
                </a:lnSpc>
                <a:spcBef>
                  <a:spcPct val="0"/>
                </a:spcBef>
                <a:spcAft>
                  <a:spcPct val="15000"/>
                </a:spcAft>
                <a:buNone/>
              </a:pPr>
              <a:endParaRPr lang="en-US" sz="1400" kern="1200" dirty="0">
                <a:solidFill>
                  <a:sysClr val="windowText" lastClr="000000">
                    <a:hueOff val="0"/>
                    <a:satOff val="0"/>
                    <a:lumOff val="0"/>
                    <a:alphaOff val="0"/>
                  </a:sys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Create a plan individually </a:t>
              </a:r>
              <a:r>
                <a:rPr lang="en-US" sz="1400" kern="1200" dirty="0">
                  <a:solidFill>
                    <a:schemeClr val="accent2"/>
                  </a:solidFill>
                  <a:latin typeface="Arial" panose="020B0604020202020204" pitchFamily="34" charset="0"/>
                  <a:ea typeface="+mn-ea"/>
                  <a:cs typeface="Arial" panose="020B0604020202020204" pitchFamily="34" charset="0"/>
                </a:rPr>
                <a:t>(</a:t>
              </a:r>
              <a:r>
                <a:rPr lang="en-US" sz="1400" kern="1200" dirty="0" err="1">
                  <a:solidFill>
                    <a:schemeClr val="accent2"/>
                  </a:solidFill>
                  <a:latin typeface="Arial" panose="020B0604020202020204" pitchFamily="34" charset="0"/>
                  <a:ea typeface="+mn-ea"/>
                  <a:cs typeface="Arial" panose="020B0604020202020204" pitchFamily="34" charset="0"/>
                </a:rPr>
                <a:t>Crear</a:t>
              </a:r>
              <a:r>
                <a:rPr lang="en-US" sz="1400" kern="1200" dirty="0">
                  <a:solidFill>
                    <a:schemeClr val="accent2"/>
                  </a:solidFill>
                  <a:latin typeface="Arial" panose="020B0604020202020204" pitchFamily="34" charset="0"/>
                  <a:ea typeface="+mn-ea"/>
                  <a:cs typeface="Arial" panose="020B0604020202020204" pitchFamily="34" charset="0"/>
                </a:rPr>
                <a:t> un plan </a:t>
              </a:r>
              <a:r>
                <a:rPr lang="en-US" sz="1400" kern="1200" dirty="0" err="1">
                  <a:solidFill>
                    <a:schemeClr val="accent2"/>
                  </a:solidFill>
                  <a:latin typeface="Arial" panose="020B0604020202020204" pitchFamily="34" charset="0"/>
                  <a:ea typeface="+mn-ea"/>
                  <a:cs typeface="Arial" panose="020B0604020202020204" pitchFamily="34" charset="0"/>
                </a:rPr>
                <a:t>indivudualmente</a:t>
              </a:r>
              <a:r>
                <a:rPr lang="en-US" sz="14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Select a group idea </a:t>
              </a:r>
              <a:r>
                <a:rPr lang="en-US" sz="1400" kern="1200" dirty="0">
                  <a:solidFill>
                    <a:schemeClr val="accent2"/>
                  </a:solidFill>
                  <a:latin typeface="Arial" panose="020B0604020202020204" pitchFamily="34" charset="0"/>
                  <a:ea typeface="+mn-ea"/>
                  <a:cs typeface="Arial" panose="020B0604020202020204" pitchFamily="34" charset="0"/>
                </a:rPr>
                <a:t>(</a:t>
              </a:r>
              <a:r>
                <a:rPr lang="en-US" sz="1400" kern="1200" dirty="0" err="1">
                  <a:solidFill>
                    <a:schemeClr val="accent2"/>
                  </a:solidFill>
                  <a:latin typeface="Arial" panose="020B0604020202020204" pitchFamily="34" charset="0"/>
                  <a:ea typeface="+mn-ea"/>
                  <a:cs typeface="Arial" panose="020B0604020202020204" pitchFamily="34" charset="0"/>
                </a:rPr>
                <a:t>Seleccione</a:t>
              </a:r>
              <a:r>
                <a:rPr lang="en-US" sz="1400" kern="1200" dirty="0">
                  <a:solidFill>
                    <a:schemeClr val="accent2"/>
                  </a:solidFill>
                  <a:latin typeface="Arial" panose="020B0604020202020204" pitchFamily="34" charset="0"/>
                  <a:ea typeface="+mn-ea"/>
                  <a:cs typeface="Arial" panose="020B0604020202020204" pitchFamily="34" charset="0"/>
                </a:rPr>
                <a:t> </a:t>
              </a:r>
              <a:r>
                <a:rPr lang="en-US" sz="1400" kern="1200" dirty="0" err="1">
                  <a:solidFill>
                    <a:schemeClr val="accent2"/>
                  </a:solidFill>
                  <a:latin typeface="Arial" panose="020B0604020202020204" pitchFamily="34" charset="0"/>
                  <a:ea typeface="+mn-ea"/>
                  <a:cs typeface="Arial" panose="020B0604020202020204" pitchFamily="34" charset="0"/>
                </a:rPr>
                <a:t>una</a:t>
              </a:r>
              <a:r>
                <a:rPr lang="en-US" sz="1400" kern="1200" dirty="0">
                  <a:solidFill>
                    <a:schemeClr val="accent2"/>
                  </a:solidFill>
                  <a:latin typeface="Arial" panose="020B0604020202020204" pitchFamily="34" charset="0"/>
                  <a:ea typeface="+mn-ea"/>
                  <a:cs typeface="Arial" panose="020B0604020202020204" pitchFamily="34" charset="0"/>
                </a:rPr>
                <a:t> idea de </a:t>
              </a:r>
              <a:r>
                <a:rPr lang="en-US" sz="1400" kern="1200" dirty="0" err="1">
                  <a:solidFill>
                    <a:schemeClr val="accent2"/>
                  </a:solidFill>
                  <a:latin typeface="Arial" panose="020B0604020202020204" pitchFamily="34" charset="0"/>
                  <a:ea typeface="+mn-ea"/>
                  <a:cs typeface="Arial" panose="020B0604020202020204" pitchFamily="34" charset="0"/>
                </a:rPr>
                <a:t>grupo</a:t>
              </a:r>
              <a:r>
                <a:rPr lang="en-US" sz="14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Gather materials </a:t>
              </a:r>
              <a:r>
                <a:rPr lang="en-US" sz="1400" kern="1200" dirty="0">
                  <a:solidFill>
                    <a:schemeClr val="accent2"/>
                  </a:solidFill>
                  <a:latin typeface="Arial" panose="020B0604020202020204" pitchFamily="34" charset="0"/>
                  <a:ea typeface="+mn-ea"/>
                  <a:cs typeface="Arial" panose="020B0604020202020204" pitchFamily="34" charset="0"/>
                </a:rPr>
                <a:t>(</a:t>
              </a:r>
              <a:r>
                <a:rPr lang="en-US" sz="1400" kern="1200" dirty="0" err="1">
                  <a:solidFill>
                    <a:schemeClr val="accent2"/>
                  </a:solidFill>
                  <a:latin typeface="Arial" panose="020B0604020202020204" pitchFamily="34" charset="0"/>
                  <a:ea typeface="+mn-ea"/>
                  <a:cs typeface="Arial" panose="020B0604020202020204" pitchFamily="34" charset="0"/>
                </a:rPr>
                <a:t>Reunir</a:t>
              </a:r>
              <a:r>
                <a:rPr lang="en-US" sz="1400" kern="1200" dirty="0">
                  <a:solidFill>
                    <a:schemeClr val="accent2"/>
                  </a:solidFill>
                  <a:latin typeface="Arial" panose="020B0604020202020204" pitchFamily="34" charset="0"/>
                  <a:ea typeface="+mn-ea"/>
                  <a:cs typeface="Arial" panose="020B0604020202020204" pitchFamily="34" charset="0"/>
                </a:rPr>
                <a:t> </a:t>
              </a:r>
              <a:r>
                <a:rPr lang="en-US" sz="1400" kern="1200" dirty="0" err="1">
                  <a:solidFill>
                    <a:schemeClr val="accent2"/>
                  </a:solidFill>
                  <a:latin typeface="Arial" panose="020B0604020202020204" pitchFamily="34" charset="0"/>
                  <a:ea typeface="+mn-ea"/>
                  <a:cs typeface="Arial" panose="020B0604020202020204" pitchFamily="34" charset="0"/>
                </a:rPr>
                <a:t>materiales</a:t>
              </a:r>
              <a:r>
                <a:rPr lang="en-US" sz="14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endParaRPr lang="en-US" sz="1400" kern="1200" dirty="0">
                <a:solidFill>
                  <a:sysClr val="windowText" lastClr="000000">
                    <a:hueOff val="0"/>
                    <a:satOff val="0"/>
                    <a:lumOff val="0"/>
                    <a:alphaOff val="0"/>
                  </a:sysClr>
                </a:solidFill>
                <a:latin typeface="Calibri" panose="020F0502020204030204"/>
                <a:ea typeface="+mn-ea"/>
                <a:cs typeface="+mn-cs"/>
              </a:endParaRPr>
            </a:p>
          </p:txBody>
        </p:sp>
        <p:sp>
          <p:nvSpPr>
            <p:cNvPr id="12" name="Freeform: Shape 10">
              <a:extLst>
                <a:ext uri="{FF2B5EF4-FFF2-40B4-BE49-F238E27FC236}">
                  <a16:creationId xmlns:a16="http://schemas.microsoft.com/office/drawing/2014/main" id="{2E06206A-EE9C-3F3D-8401-DAB62CD3AF45}"/>
                </a:ext>
              </a:extLst>
            </p:cNvPr>
            <p:cNvSpPr/>
            <p:nvPr/>
          </p:nvSpPr>
          <p:spPr>
            <a:xfrm>
              <a:off x="3124200" y="4099411"/>
              <a:ext cx="837826" cy="1196894"/>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E95E09"/>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t>Create (H</a:t>
              </a:r>
              <a:r>
                <a:rPr lang="es-ES" sz="1100" b="1" kern="1200" dirty="0" err="1"/>
                <a:t>acer</a:t>
              </a:r>
              <a:r>
                <a:rPr lang="es-ES" sz="1100" b="1" kern="1200" dirty="0"/>
                <a:t>)</a:t>
              </a:r>
              <a:endParaRPr lang="en-US" sz="1100" b="1" kern="1200" dirty="0"/>
            </a:p>
          </p:txBody>
        </p:sp>
        <p:sp>
          <p:nvSpPr>
            <p:cNvPr id="13" name="Freeform: Shape 11">
              <a:extLst>
                <a:ext uri="{FF2B5EF4-FFF2-40B4-BE49-F238E27FC236}">
                  <a16:creationId xmlns:a16="http://schemas.microsoft.com/office/drawing/2014/main" id="{2294B055-517E-E773-C690-4C690235D55A}"/>
                </a:ext>
              </a:extLst>
            </p:cNvPr>
            <p:cNvSpPr/>
            <p:nvPr/>
          </p:nvSpPr>
          <p:spPr>
            <a:xfrm>
              <a:off x="3962025" y="4098554"/>
              <a:ext cx="5014023" cy="777982"/>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ln>
              <a:solidFill>
                <a:srgbClr val="E95E0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rPr>
                <a:t>Build the product/prototype </a:t>
              </a:r>
              <a:r>
                <a:rPr lang="en-US" sz="1600" kern="1200" dirty="0">
                  <a:solidFill>
                    <a:schemeClr val="accent2"/>
                  </a:solidFill>
                </a:rPr>
                <a:t>(</a:t>
              </a:r>
              <a:r>
                <a:rPr lang="en-US" sz="1600" kern="1200" dirty="0" err="1">
                  <a:solidFill>
                    <a:schemeClr val="accent2"/>
                  </a:solidFill>
                </a:rPr>
                <a:t>Construir</a:t>
              </a:r>
              <a:r>
                <a:rPr lang="en-US" sz="1600" kern="1200" dirty="0">
                  <a:solidFill>
                    <a:schemeClr val="accent2"/>
                  </a:solidFill>
                </a:rPr>
                <a:t> </a:t>
              </a:r>
              <a:r>
                <a:rPr lang="en-US" sz="1600" kern="1200" dirty="0" err="1">
                  <a:solidFill>
                    <a:schemeClr val="accent2"/>
                  </a:solidFill>
                </a:rPr>
                <a:t>el</a:t>
              </a:r>
              <a:r>
                <a:rPr lang="en-US" sz="1600" kern="1200" dirty="0">
                  <a:solidFill>
                    <a:schemeClr val="accent2"/>
                  </a:solidFill>
                </a:rPr>
                <a:t> </a:t>
              </a:r>
              <a:r>
                <a:rPr lang="en-US" sz="1600" kern="1200" dirty="0" err="1">
                  <a:solidFill>
                    <a:schemeClr val="accent2"/>
                  </a:solidFill>
                </a:rPr>
                <a:t>producto</a:t>
              </a:r>
              <a:r>
                <a:rPr lang="en-US" sz="1600" kern="1200" dirty="0">
                  <a:solidFill>
                    <a:schemeClr val="accent2"/>
                  </a:solidFill>
                </a:rPr>
                <a:t>/</a:t>
              </a:r>
              <a:r>
                <a:rPr lang="en-US" sz="1600" kern="1200" dirty="0" err="1">
                  <a:solidFill>
                    <a:schemeClr val="accent2"/>
                  </a:solidFill>
                </a:rPr>
                <a:t>prototipo</a:t>
              </a:r>
              <a:r>
                <a:rPr lang="en-US" sz="1600" kern="1200" dirty="0">
                  <a:solidFill>
                    <a:schemeClr val="accent2"/>
                  </a:solidFill>
                </a:rPr>
                <a:t>)</a:t>
              </a:r>
            </a:p>
            <a:p>
              <a:pPr marL="171450" lvl="1" indent="-171450" algn="l" defTabSz="711200">
                <a:lnSpc>
                  <a:spcPct val="90000"/>
                </a:lnSpc>
                <a:spcBef>
                  <a:spcPct val="0"/>
                </a:spcBef>
                <a:spcAft>
                  <a:spcPct val="15000"/>
                </a:spcAft>
                <a:buChar char="•"/>
              </a:pPr>
              <a:r>
                <a:rPr lang="en-US" sz="1600" kern="1200" dirty="0">
                  <a:solidFill>
                    <a:srgbClr val="000000"/>
                  </a:solidFill>
                </a:rPr>
                <a:t>Test the product/prototype </a:t>
              </a:r>
              <a:r>
                <a:rPr lang="en-US" sz="1600" kern="1200" dirty="0">
                  <a:solidFill>
                    <a:schemeClr val="accent2"/>
                  </a:solidFill>
                </a:rPr>
                <a:t>(</a:t>
              </a:r>
              <a:r>
                <a:rPr lang="en-US" sz="1600" kern="1200" dirty="0" err="1">
                  <a:solidFill>
                    <a:schemeClr val="accent2"/>
                  </a:solidFill>
                </a:rPr>
                <a:t>Probar</a:t>
              </a:r>
              <a:r>
                <a:rPr lang="en-US" sz="1600" kern="1200" dirty="0">
                  <a:solidFill>
                    <a:schemeClr val="accent2"/>
                  </a:solidFill>
                </a:rPr>
                <a:t> </a:t>
              </a:r>
              <a:r>
                <a:rPr lang="en-US" sz="1600" kern="1200" dirty="0" err="1">
                  <a:solidFill>
                    <a:schemeClr val="accent2"/>
                  </a:solidFill>
                </a:rPr>
                <a:t>el</a:t>
              </a:r>
              <a:r>
                <a:rPr lang="en-US" sz="1600" kern="1200" dirty="0">
                  <a:solidFill>
                    <a:schemeClr val="accent2"/>
                  </a:solidFill>
                </a:rPr>
                <a:t> </a:t>
              </a:r>
              <a:r>
                <a:rPr lang="en-US" sz="1600" kern="1200" dirty="0" err="1">
                  <a:solidFill>
                    <a:schemeClr val="accent2"/>
                  </a:solidFill>
                </a:rPr>
                <a:t>producto</a:t>
              </a:r>
              <a:r>
                <a:rPr lang="en-US" sz="1600" kern="1200" dirty="0">
                  <a:solidFill>
                    <a:schemeClr val="accent2"/>
                  </a:solidFill>
                </a:rPr>
                <a:t>/</a:t>
              </a:r>
              <a:r>
                <a:rPr lang="en-US" sz="1600" kern="1200" dirty="0" err="1">
                  <a:solidFill>
                    <a:schemeClr val="accent2"/>
                  </a:solidFill>
                </a:rPr>
                <a:t>prototipo</a:t>
              </a:r>
              <a:r>
                <a:rPr lang="en-US" sz="1600" kern="1200" dirty="0">
                  <a:solidFill>
                    <a:schemeClr val="accent2"/>
                  </a:solidFill>
                </a:rPr>
                <a:t>)</a:t>
              </a:r>
            </a:p>
          </p:txBody>
        </p:sp>
        <p:sp>
          <p:nvSpPr>
            <p:cNvPr id="14" name="Freeform: Shape 12">
              <a:extLst>
                <a:ext uri="{FF2B5EF4-FFF2-40B4-BE49-F238E27FC236}">
                  <a16:creationId xmlns:a16="http://schemas.microsoft.com/office/drawing/2014/main" id="{B22AB8AB-49D8-E38E-3327-2446E9085C16}"/>
                </a:ext>
              </a:extLst>
            </p:cNvPr>
            <p:cNvSpPr/>
            <p:nvPr/>
          </p:nvSpPr>
          <p:spPr>
            <a:xfrm>
              <a:off x="3124200" y="5021919"/>
              <a:ext cx="837826" cy="1196894"/>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t>Improve (M</a:t>
              </a:r>
              <a:r>
                <a:rPr lang="es-ES" sz="1100" b="1" kern="1200" dirty="0" err="1"/>
                <a:t>ejorar</a:t>
              </a:r>
              <a:r>
                <a:rPr lang="es-ES" sz="1100" b="1" kern="1200" dirty="0"/>
                <a:t>)</a:t>
              </a:r>
              <a:endParaRPr lang="en-US" sz="1100" b="1" kern="1200" dirty="0"/>
            </a:p>
          </p:txBody>
        </p:sp>
        <p:sp>
          <p:nvSpPr>
            <p:cNvPr id="15" name="Freeform: Shape 13">
              <a:extLst>
                <a:ext uri="{FF2B5EF4-FFF2-40B4-BE49-F238E27FC236}">
                  <a16:creationId xmlns:a16="http://schemas.microsoft.com/office/drawing/2014/main" id="{262D44D2-A32B-235A-127F-ACA743287335}"/>
                </a:ext>
              </a:extLst>
            </p:cNvPr>
            <p:cNvSpPr/>
            <p:nvPr/>
          </p:nvSpPr>
          <p:spPr>
            <a:xfrm>
              <a:off x="3962025" y="5021919"/>
              <a:ext cx="5014023" cy="777982"/>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150" kern="1200" dirty="0">
                  <a:solidFill>
                    <a:srgbClr val="000000"/>
                  </a:solidFill>
                </a:rPr>
                <a:t>Analyze results from test </a:t>
              </a:r>
              <a:r>
                <a:rPr lang="en-US" sz="1150" kern="1200" dirty="0">
                  <a:solidFill>
                    <a:schemeClr val="accent2"/>
                  </a:solidFill>
                </a:rPr>
                <a:t>(</a:t>
              </a:r>
              <a:r>
                <a:rPr lang="en-US" sz="1150" kern="1200" dirty="0" err="1">
                  <a:solidFill>
                    <a:schemeClr val="accent2"/>
                  </a:solidFill>
                </a:rPr>
                <a:t>Analizar</a:t>
              </a:r>
              <a:r>
                <a:rPr lang="en-US" sz="1150" kern="1200" dirty="0">
                  <a:solidFill>
                    <a:schemeClr val="accent2"/>
                  </a:solidFill>
                </a:rPr>
                <a:t> </a:t>
              </a:r>
              <a:r>
                <a:rPr lang="en-US" sz="1150" kern="1200" dirty="0" err="1">
                  <a:solidFill>
                    <a:schemeClr val="accent2"/>
                  </a:solidFill>
                </a:rPr>
                <a:t>los</a:t>
              </a:r>
              <a:r>
                <a:rPr lang="en-US" sz="1150" kern="1200" dirty="0">
                  <a:solidFill>
                    <a:schemeClr val="accent2"/>
                  </a:solidFill>
                </a:rPr>
                <a:t> </a:t>
              </a:r>
              <a:r>
                <a:rPr lang="en-US" sz="1150" kern="1200" dirty="0" err="1">
                  <a:solidFill>
                    <a:schemeClr val="accent2"/>
                  </a:solidFill>
                </a:rPr>
                <a:t>resultados</a:t>
              </a:r>
              <a:r>
                <a:rPr lang="en-US" sz="1150" kern="1200" dirty="0">
                  <a:solidFill>
                    <a:schemeClr val="accent2"/>
                  </a:solidFill>
                </a:rPr>
                <a:t> de la </a:t>
              </a:r>
              <a:r>
                <a:rPr lang="en-US" sz="1150" kern="1200" dirty="0" err="1">
                  <a:solidFill>
                    <a:schemeClr val="accent2"/>
                  </a:solidFill>
                </a:rPr>
                <a:t>prueba</a:t>
              </a:r>
              <a:r>
                <a:rPr lang="en-US" sz="1150" kern="1200" dirty="0">
                  <a:solidFill>
                    <a:schemeClr val="accent2"/>
                  </a:solidFill>
                </a:rPr>
                <a:t>)</a:t>
              </a:r>
            </a:p>
            <a:p>
              <a:pPr marL="171450" lvl="1" indent="-171450" algn="l" defTabSz="711200">
                <a:lnSpc>
                  <a:spcPct val="90000"/>
                </a:lnSpc>
                <a:spcBef>
                  <a:spcPct val="0"/>
                </a:spcBef>
                <a:spcAft>
                  <a:spcPct val="15000"/>
                </a:spcAft>
                <a:buChar char="•"/>
              </a:pPr>
              <a:r>
                <a:rPr lang="en-US" sz="1150" kern="1200" dirty="0">
                  <a:solidFill>
                    <a:srgbClr val="000000"/>
                  </a:solidFill>
                </a:rPr>
                <a:t>Modify process or design to make it better </a:t>
              </a:r>
              <a:r>
                <a:rPr lang="en-US" sz="1150" kern="1200" dirty="0">
                  <a:solidFill>
                    <a:schemeClr val="accent2"/>
                  </a:solidFill>
                </a:rPr>
                <a:t>(</a:t>
              </a:r>
              <a:r>
                <a:rPr lang="en-US" sz="1150" kern="1200" dirty="0" err="1">
                  <a:solidFill>
                    <a:schemeClr val="accent2"/>
                  </a:solidFill>
                </a:rPr>
                <a:t>Modificar</a:t>
              </a:r>
              <a:r>
                <a:rPr lang="en-US" sz="1150" kern="1200" dirty="0">
                  <a:solidFill>
                    <a:schemeClr val="accent2"/>
                  </a:solidFill>
                </a:rPr>
                <a:t> </a:t>
              </a:r>
              <a:r>
                <a:rPr lang="en-US" sz="1150" kern="1200" dirty="0" err="1">
                  <a:solidFill>
                    <a:schemeClr val="accent2"/>
                  </a:solidFill>
                </a:rPr>
                <a:t>el</a:t>
              </a:r>
              <a:r>
                <a:rPr lang="en-US" sz="1150" kern="1200" dirty="0">
                  <a:solidFill>
                    <a:schemeClr val="accent2"/>
                  </a:solidFill>
                </a:rPr>
                <a:t> </a:t>
              </a:r>
              <a:r>
                <a:rPr lang="en-US" sz="1150" kern="1200" dirty="0" err="1">
                  <a:solidFill>
                    <a:schemeClr val="accent2"/>
                  </a:solidFill>
                </a:rPr>
                <a:t>proceso</a:t>
              </a:r>
              <a:r>
                <a:rPr lang="en-US" sz="1150" kern="1200" dirty="0">
                  <a:solidFill>
                    <a:schemeClr val="accent2"/>
                  </a:solidFill>
                </a:rPr>
                <a:t> o </a:t>
              </a:r>
              <a:r>
                <a:rPr lang="en-US" sz="1150" kern="1200" dirty="0" err="1">
                  <a:solidFill>
                    <a:schemeClr val="accent2"/>
                  </a:solidFill>
                </a:rPr>
                <a:t>el</a:t>
              </a:r>
              <a:r>
                <a:rPr lang="en-US" sz="1150" kern="1200" dirty="0">
                  <a:solidFill>
                    <a:schemeClr val="accent2"/>
                  </a:solidFill>
                </a:rPr>
                <a:t> </a:t>
              </a:r>
              <a:r>
                <a:rPr lang="en-US" sz="1150" kern="1200" dirty="0" err="1">
                  <a:solidFill>
                    <a:schemeClr val="accent2"/>
                  </a:solidFill>
                </a:rPr>
                <a:t>diseño</a:t>
              </a:r>
              <a:r>
                <a:rPr lang="en-US" sz="1150" kern="1200" dirty="0">
                  <a:solidFill>
                    <a:schemeClr val="accent2"/>
                  </a:solidFill>
                </a:rPr>
                <a:t> para </a:t>
              </a:r>
              <a:r>
                <a:rPr lang="en-US" sz="1150" kern="1200" dirty="0" err="1">
                  <a:solidFill>
                    <a:schemeClr val="accent2"/>
                  </a:solidFill>
                </a:rPr>
                <a:t>hacerlo</a:t>
              </a:r>
              <a:r>
                <a:rPr lang="en-US" sz="1150" kern="1200" dirty="0">
                  <a:solidFill>
                    <a:schemeClr val="accent2"/>
                  </a:solidFill>
                </a:rPr>
                <a:t> </a:t>
              </a:r>
              <a:r>
                <a:rPr lang="en-US" sz="1150" kern="1200" dirty="0" err="1">
                  <a:solidFill>
                    <a:schemeClr val="accent2"/>
                  </a:solidFill>
                </a:rPr>
                <a:t>mejor</a:t>
              </a:r>
              <a:r>
                <a:rPr lang="en-US" sz="1150" kern="1200" dirty="0">
                  <a:solidFill>
                    <a:schemeClr val="accent2"/>
                  </a:solidFill>
                </a:rPr>
                <a:t>)</a:t>
              </a:r>
            </a:p>
            <a:p>
              <a:pPr marL="171450" lvl="1" indent="-171450" algn="l" defTabSz="711200">
                <a:lnSpc>
                  <a:spcPct val="90000"/>
                </a:lnSpc>
                <a:spcBef>
                  <a:spcPct val="0"/>
                </a:spcBef>
                <a:spcAft>
                  <a:spcPct val="15000"/>
                </a:spcAft>
                <a:buChar char="•"/>
              </a:pPr>
              <a:r>
                <a:rPr lang="en-US" sz="1150" kern="1200" dirty="0">
                  <a:solidFill>
                    <a:srgbClr val="000000"/>
                  </a:solidFill>
                </a:rPr>
                <a:t>Repeat as many times as needed </a:t>
              </a:r>
              <a:r>
                <a:rPr lang="en-US" sz="1150" kern="1200" dirty="0">
                  <a:solidFill>
                    <a:schemeClr val="accent2"/>
                  </a:solidFill>
                </a:rPr>
                <a:t>(</a:t>
              </a:r>
              <a:r>
                <a:rPr lang="en-US" sz="1150" kern="1200" dirty="0" err="1">
                  <a:solidFill>
                    <a:schemeClr val="accent2"/>
                  </a:solidFill>
                </a:rPr>
                <a:t>Repita</a:t>
              </a:r>
              <a:r>
                <a:rPr lang="en-US" sz="1150" kern="1200" dirty="0">
                  <a:solidFill>
                    <a:schemeClr val="accent2"/>
                  </a:solidFill>
                </a:rPr>
                <a:t> </a:t>
              </a:r>
              <a:r>
                <a:rPr lang="en-US" sz="1150" kern="1200" dirty="0" err="1">
                  <a:solidFill>
                    <a:schemeClr val="accent2"/>
                  </a:solidFill>
                </a:rPr>
                <a:t>tantas</a:t>
              </a:r>
              <a:r>
                <a:rPr lang="en-US" sz="1150" kern="1200" dirty="0">
                  <a:solidFill>
                    <a:schemeClr val="accent2"/>
                  </a:solidFill>
                </a:rPr>
                <a:t> </a:t>
              </a:r>
              <a:r>
                <a:rPr lang="en-US" sz="1150" kern="1200" dirty="0" err="1">
                  <a:solidFill>
                    <a:schemeClr val="accent2"/>
                  </a:solidFill>
                </a:rPr>
                <a:t>veces</a:t>
              </a:r>
              <a:r>
                <a:rPr lang="en-US" sz="1150" kern="1200" dirty="0">
                  <a:solidFill>
                    <a:schemeClr val="accent2"/>
                  </a:solidFill>
                </a:rPr>
                <a:t> </a:t>
              </a:r>
              <a:r>
                <a:rPr lang="en-US" sz="1150" kern="1200" dirty="0" err="1">
                  <a:solidFill>
                    <a:schemeClr val="accent2"/>
                  </a:solidFill>
                </a:rPr>
                <a:t>como</a:t>
              </a:r>
              <a:r>
                <a:rPr lang="en-US" sz="1150" kern="1200" dirty="0">
                  <a:solidFill>
                    <a:schemeClr val="accent2"/>
                  </a:solidFill>
                </a:rPr>
                <a:t> sea </a:t>
              </a:r>
              <a:r>
                <a:rPr lang="en-US" sz="1150" kern="1200" dirty="0" err="1">
                  <a:solidFill>
                    <a:schemeClr val="accent2"/>
                  </a:solidFill>
                </a:rPr>
                <a:t>necesario</a:t>
              </a:r>
              <a:r>
                <a:rPr lang="en-US" sz="1150" kern="1200" dirty="0">
                  <a:solidFill>
                    <a:schemeClr val="accent2"/>
                  </a:solidFill>
                </a:rPr>
                <a:t>)</a:t>
              </a:r>
            </a:p>
          </p:txBody>
        </p:sp>
      </p:grpSp>
    </p:spTree>
    <p:extLst>
      <p:ext uri="{BB962C8B-B14F-4D97-AF65-F5344CB8AC3E}">
        <p14:creationId xmlns:p14="http://schemas.microsoft.com/office/powerpoint/2010/main" val="1726616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dentify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07427" y="293910"/>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Identify</a:t>
            </a:r>
            <a:br>
              <a:rPr lang="en-US" dirty="0"/>
            </a:br>
            <a:endParaRPr lang="en-US" dirty="0"/>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
        <p:nvSpPr>
          <p:cNvPr id="6" name="Freeform: Shape 2">
            <a:extLst>
              <a:ext uri="{FF2B5EF4-FFF2-40B4-BE49-F238E27FC236}">
                <a16:creationId xmlns:a16="http://schemas.microsoft.com/office/drawing/2014/main" id="{FFF9544E-E20C-DDB6-0B0B-A20A4ADB0BB5}"/>
              </a:ext>
            </a:extLst>
          </p:cNvPr>
          <p:cNvSpPr/>
          <p:nvPr userDrawn="1"/>
        </p:nvSpPr>
        <p:spPr>
          <a:xfrm>
            <a:off x="380054" y="5572492"/>
            <a:ext cx="904607" cy="1292297"/>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82C34D">
              <a:hueOff val="0"/>
              <a:satOff val="0"/>
              <a:lumOff val="0"/>
              <a:alphaOff val="0"/>
            </a:srgb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9"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Identify (</a:t>
            </a:r>
            <a:r>
              <a:rPr lang="es-ES" sz="1100" b="1" kern="1200" dirty="0">
                <a:latin typeface="+mj-lt"/>
              </a:rPr>
              <a:t>Identificar)</a:t>
            </a:r>
            <a:endParaRPr lang="en-US" sz="1100" b="1" kern="1200" dirty="0">
              <a:solidFill>
                <a:sysClr val="window" lastClr="FFFFFF"/>
              </a:solidFill>
              <a:latin typeface="+mj-lt"/>
              <a:ea typeface="+mn-ea"/>
              <a:cs typeface="+mn-cs"/>
            </a:endParaRPr>
          </a:p>
        </p:txBody>
      </p:sp>
      <p:sp>
        <p:nvSpPr>
          <p:cNvPr id="7" name="Freeform: Shape 4">
            <a:extLst>
              <a:ext uri="{FF2B5EF4-FFF2-40B4-BE49-F238E27FC236}">
                <a16:creationId xmlns:a16="http://schemas.microsoft.com/office/drawing/2014/main" id="{664904C6-B2F0-DB04-E8F4-39F75DF79B79}"/>
              </a:ext>
            </a:extLst>
          </p:cNvPr>
          <p:cNvSpPr/>
          <p:nvPr userDrawn="1"/>
        </p:nvSpPr>
        <p:spPr>
          <a:xfrm>
            <a:off x="1284660" y="5573410"/>
            <a:ext cx="5413679" cy="839993"/>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solidFill>
            <a:sysClr val="window" lastClr="FFFFFF">
              <a:alpha val="90000"/>
              <a:hueOff val="0"/>
              <a:satOff val="0"/>
              <a:lumOff val="0"/>
              <a:alphaOff val="0"/>
            </a:sysClr>
          </a:solidFill>
          <a:ln w="12700" cap="flat" cmpd="sng" algn="ctr">
            <a:solidFill>
              <a:srgbClr val="82C34D"/>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solidFill>
                <a:srgbClr val="000000"/>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Identify the problem </a:t>
            </a:r>
            <a:r>
              <a:rPr lang="en-US" sz="1600" kern="1200" dirty="0">
                <a:solidFill>
                  <a:srgbClr val="F16038"/>
                </a:solidFill>
                <a:latin typeface="+mj-lt"/>
                <a:ea typeface="+mn-ea"/>
                <a:cs typeface="Arial" panose="020B0604020202020204" pitchFamily="34" charset="0"/>
              </a:rPr>
              <a:t>(</a:t>
            </a:r>
            <a:r>
              <a:rPr lang="es-ES" sz="1600" kern="1200" dirty="0">
                <a:solidFill>
                  <a:srgbClr val="F16038"/>
                </a:solidFill>
                <a:latin typeface="+mj-lt"/>
              </a:rPr>
              <a:t>Identificar el problema)</a:t>
            </a:r>
            <a:endParaRPr lang="en-US" sz="1600" kern="1200" dirty="0">
              <a:solidFill>
                <a:srgbClr val="F16038"/>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j-lt"/>
                <a:ea typeface="+mn-ea"/>
                <a:cs typeface="Arial" panose="020B0604020202020204" pitchFamily="34" charset="0"/>
              </a:rPr>
              <a:t>Identify the criteria and constraints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Identificar los criterios y las restricciones)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endPar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7441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ine Material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19150" y="294916"/>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Imagine Materials</a:t>
            </a:r>
            <a:br>
              <a:rPr lang="en-US" dirty="0"/>
            </a:br>
            <a:endParaRPr lang="en-US" dirty="0"/>
          </a:p>
        </p:txBody>
      </p:sp>
      <p:grpSp>
        <p:nvGrpSpPr>
          <p:cNvPr id="12" name="Group 11">
            <a:extLst>
              <a:ext uri="{FF2B5EF4-FFF2-40B4-BE49-F238E27FC236}">
                <a16:creationId xmlns:a16="http://schemas.microsoft.com/office/drawing/2014/main" id="{A6EFC2E0-FC06-6ECC-E2E6-FF042DDB55A2}"/>
              </a:ext>
            </a:extLst>
          </p:cNvPr>
          <p:cNvGrpSpPr/>
          <p:nvPr userDrawn="1"/>
        </p:nvGrpSpPr>
        <p:grpSpPr>
          <a:xfrm>
            <a:off x="381226" y="5580760"/>
            <a:ext cx="6318285" cy="1292300"/>
            <a:chOff x="381226" y="5580760"/>
            <a:chExt cx="6318285" cy="1292300"/>
          </a:xfrm>
        </p:grpSpPr>
        <p:sp>
          <p:nvSpPr>
            <p:cNvPr id="5" name="Freeform: Shape 5">
              <a:extLst>
                <a:ext uri="{FF2B5EF4-FFF2-40B4-BE49-F238E27FC236}">
                  <a16:creationId xmlns:a16="http://schemas.microsoft.com/office/drawing/2014/main" id="{2BC96548-77F3-9935-4210-11B7968AE9DD}"/>
                </a:ext>
              </a:extLst>
            </p:cNvPr>
            <p:cNvSpPr/>
            <p:nvPr userDrawn="1"/>
          </p:nvSpPr>
          <p:spPr>
            <a:xfrm>
              <a:off x="381226" y="5580764"/>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005786"/>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Imagine (</a:t>
              </a:r>
              <a:r>
                <a:rPr lang="es-ES" sz="1100" b="1" kern="1200" dirty="0">
                  <a:latin typeface="+mj-lt"/>
                </a:rPr>
                <a:t>Imaginar)</a:t>
              </a:r>
              <a:endParaRPr lang="en-US" sz="1100" b="1" kern="1200" dirty="0">
                <a:solidFill>
                  <a:sysClr val="window" lastClr="FFFFFF"/>
                </a:solidFill>
                <a:latin typeface="+mj-lt"/>
                <a:ea typeface="+mn-ea"/>
                <a:cs typeface="+mn-cs"/>
              </a:endParaRPr>
            </a:p>
          </p:txBody>
        </p:sp>
        <p:sp>
          <p:nvSpPr>
            <p:cNvPr id="6" name="Freeform: Shape 7">
              <a:extLst>
                <a:ext uri="{FF2B5EF4-FFF2-40B4-BE49-F238E27FC236}">
                  <a16:creationId xmlns:a16="http://schemas.microsoft.com/office/drawing/2014/main" id="{10CDAD76-8334-09D2-CABF-391B5BD1394D}"/>
                </a:ext>
              </a:extLst>
            </p:cNvPr>
            <p:cNvSpPr/>
            <p:nvPr userDrawn="1"/>
          </p:nvSpPr>
          <p:spPr>
            <a:xfrm>
              <a:off x="1285832" y="5580760"/>
              <a:ext cx="5413679" cy="840002"/>
            </a:xfrm>
            <a:custGeom>
              <a:avLst/>
              <a:gdLst>
                <a:gd name="connsiteX0" fmla="*/ 129667 w 777989"/>
                <a:gd name="connsiteY0" fmla="*/ 0 h 5014022"/>
                <a:gd name="connsiteX1" fmla="*/ 648322 w 777989"/>
                <a:gd name="connsiteY1" fmla="*/ 0 h 5014022"/>
                <a:gd name="connsiteX2" fmla="*/ 777989 w 777989"/>
                <a:gd name="connsiteY2" fmla="*/ 129667 h 5014022"/>
                <a:gd name="connsiteX3" fmla="*/ 777989 w 777989"/>
                <a:gd name="connsiteY3" fmla="*/ 5014022 h 5014022"/>
                <a:gd name="connsiteX4" fmla="*/ 777989 w 777989"/>
                <a:gd name="connsiteY4" fmla="*/ 5014022 h 5014022"/>
                <a:gd name="connsiteX5" fmla="*/ 0 w 777989"/>
                <a:gd name="connsiteY5" fmla="*/ 5014022 h 5014022"/>
                <a:gd name="connsiteX6" fmla="*/ 0 w 777989"/>
                <a:gd name="connsiteY6" fmla="*/ 5014022 h 5014022"/>
                <a:gd name="connsiteX7" fmla="*/ 0 w 777989"/>
                <a:gd name="connsiteY7" fmla="*/ 129667 h 5014022"/>
                <a:gd name="connsiteX8" fmla="*/ 129667 w 777989"/>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9" h="5014022">
                  <a:moveTo>
                    <a:pt x="777989" y="835686"/>
                  </a:moveTo>
                  <a:lnTo>
                    <a:pt x="777989" y="4178336"/>
                  </a:lnTo>
                  <a:cubicBezTo>
                    <a:pt x="777989" y="4639870"/>
                    <a:pt x="768981" y="5014019"/>
                    <a:pt x="757869" y="5014019"/>
                  </a:cubicBezTo>
                  <a:lnTo>
                    <a:pt x="0" y="5014019"/>
                  </a:lnTo>
                  <a:lnTo>
                    <a:pt x="0" y="5014019"/>
                  </a:lnTo>
                  <a:lnTo>
                    <a:pt x="0" y="3"/>
                  </a:lnTo>
                  <a:lnTo>
                    <a:pt x="0" y="3"/>
                  </a:lnTo>
                  <a:lnTo>
                    <a:pt x="757869" y="3"/>
                  </a:lnTo>
                  <a:cubicBezTo>
                    <a:pt x="768981" y="3"/>
                    <a:pt x="777989" y="374152"/>
                    <a:pt x="777989" y="835686"/>
                  </a:cubicBezTo>
                  <a:close/>
                </a:path>
              </a:pathLst>
            </a:custGeom>
            <a:solidFill>
              <a:sysClr val="window" lastClr="FFFFFF">
                <a:alpha val="90000"/>
                <a:hueOff val="0"/>
                <a:satOff val="0"/>
                <a:lumOff val="0"/>
                <a:alphaOff val="0"/>
              </a:sysClr>
            </a:solidFill>
            <a:ln w="12700" cap="flat" cmpd="sng" algn="ctr">
              <a:solidFill>
                <a:srgbClr val="005786"/>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Explore the materials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Explorar los materiales)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Brainstorm ideas </a:t>
              </a:r>
              <a:r>
                <a:rPr lang="en-US" sz="1600" kern="1200" dirty="0">
                  <a:solidFill>
                    <a:schemeClr val="accent2"/>
                  </a:solidFill>
                  <a:latin typeface="Arial" panose="020B0604020202020204" pitchFamily="34" charset="0"/>
                  <a:ea typeface="+mn-ea"/>
                  <a:cs typeface="Arial" panose="020B0604020202020204" pitchFamily="34" charset="0"/>
                </a:rPr>
                <a:t>(Tormenta de ideas)</a:t>
              </a:r>
            </a:p>
          </p:txBody>
        </p:sp>
      </p:grpSp>
      <p:sp>
        <p:nvSpPr>
          <p:cNvPr id="4" name="Table Placeholder 3">
            <a:extLst>
              <a:ext uri="{FF2B5EF4-FFF2-40B4-BE49-F238E27FC236}">
                <a16:creationId xmlns:a16="http://schemas.microsoft.com/office/drawing/2014/main" id="{A3E7DC5F-003E-D617-D976-4FF18F28489C}"/>
              </a:ext>
            </a:extLst>
          </p:cNvPr>
          <p:cNvSpPr>
            <a:spLocks noGrp="1"/>
          </p:cNvSpPr>
          <p:nvPr>
            <p:ph type="tbl" sz="quarter" idx="10"/>
          </p:nvPr>
        </p:nvSpPr>
        <p:spPr>
          <a:xfrm>
            <a:off x="381226" y="1722438"/>
            <a:ext cx="11548837" cy="3756025"/>
          </a:xfrm>
        </p:spPr>
        <p:txBody>
          <a:bodyPr/>
          <a:lstStyle/>
          <a:p>
            <a:endParaRPr lang="en-US"/>
          </a:p>
        </p:txBody>
      </p:sp>
    </p:spTree>
    <p:extLst>
      <p:ext uri="{BB962C8B-B14F-4D97-AF65-F5344CB8AC3E}">
        <p14:creationId xmlns:p14="http://schemas.microsoft.com/office/powerpoint/2010/main" val="3411638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ine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19150" y="294916"/>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Imagine Materials</a:t>
            </a:r>
            <a:br>
              <a:rPr lang="en-US" dirty="0"/>
            </a:br>
            <a:endParaRPr lang="en-US" dirty="0"/>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
        <p:nvSpPr>
          <p:cNvPr id="5" name="Freeform: Shape 5">
            <a:extLst>
              <a:ext uri="{FF2B5EF4-FFF2-40B4-BE49-F238E27FC236}">
                <a16:creationId xmlns:a16="http://schemas.microsoft.com/office/drawing/2014/main" id="{2BC96548-77F3-9935-4210-11B7968AE9DD}"/>
              </a:ext>
            </a:extLst>
          </p:cNvPr>
          <p:cNvSpPr/>
          <p:nvPr userDrawn="1"/>
        </p:nvSpPr>
        <p:spPr>
          <a:xfrm>
            <a:off x="381226" y="5580764"/>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005786"/>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Imagine (</a:t>
            </a:r>
            <a:r>
              <a:rPr lang="es-ES" sz="1100" b="1" kern="1200" dirty="0">
                <a:latin typeface="+mj-lt"/>
              </a:rPr>
              <a:t>Imaginar)</a:t>
            </a:r>
            <a:endParaRPr lang="en-US" sz="1100" b="1" kern="1200" dirty="0">
              <a:solidFill>
                <a:sysClr val="window" lastClr="FFFFFF"/>
              </a:solidFill>
              <a:latin typeface="+mj-lt"/>
              <a:ea typeface="+mn-ea"/>
              <a:cs typeface="+mn-cs"/>
            </a:endParaRPr>
          </a:p>
        </p:txBody>
      </p:sp>
      <p:sp>
        <p:nvSpPr>
          <p:cNvPr id="6" name="Freeform: Shape 7">
            <a:extLst>
              <a:ext uri="{FF2B5EF4-FFF2-40B4-BE49-F238E27FC236}">
                <a16:creationId xmlns:a16="http://schemas.microsoft.com/office/drawing/2014/main" id="{10CDAD76-8334-09D2-CABF-391B5BD1394D}"/>
              </a:ext>
            </a:extLst>
          </p:cNvPr>
          <p:cNvSpPr/>
          <p:nvPr userDrawn="1"/>
        </p:nvSpPr>
        <p:spPr>
          <a:xfrm>
            <a:off x="1285832" y="5580760"/>
            <a:ext cx="5413679" cy="840002"/>
          </a:xfrm>
          <a:custGeom>
            <a:avLst/>
            <a:gdLst>
              <a:gd name="connsiteX0" fmla="*/ 129667 w 777989"/>
              <a:gd name="connsiteY0" fmla="*/ 0 h 5014022"/>
              <a:gd name="connsiteX1" fmla="*/ 648322 w 777989"/>
              <a:gd name="connsiteY1" fmla="*/ 0 h 5014022"/>
              <a:gd name="connsiteX2" fmla="*/ 777989 w 777989"/>
              <a:gd name="connsiteY2" fmla="*/ 129667 h 5014022"/>
              <a:gd name="connsiteX3" fmla="*/ 777989 w 777989"/>
              <a:gd name="connsiteY3" fmla="*/ 5014022 h 5014022"/>
              <a:gd name="connsiteX4" fmla="*/ 777989 w 777989"/>
              <a:gd name="connsiteY4" fmla="*/ 5014022 h 5014022"/>
              <a:gd name="connsiteX5" fmla="*/ 0 w 777989"/>
              <a:gd name="connsiteY5" fmla="*/ 5014022 h 5014022"/>
              <a:gd name="connsiteX6" fmla="*/ 0 w 777989"/>
              <a:gd name="connsiteY6" fmla="*/ 5014022 h 5014022"/>
              <a:gd name="connsiteX7" fmla="*/ 0 w 777989"/>
              <a:gd name="connsiteY7" fmla="*/ 129667 h 5014022"/>
              <a:gd name="connsiteX8" fmla="*/ 129667 w 777989"/>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9" h="5014022">
                <a:moveTo>
                  <a:pt x="777989" y="835686"/>
                </a:moveTo>
                <a:lnTo>
                  <a:pt x="777989" y="4178336"/>
                </a:lnTo>
                <a:cubicBezTo>
                  <a:pt x="777989" y="4639870"/>
                  <a:pt x="768981" y="5014019"/>
                  <a:pt x="757869" y="5014019"/>
                </a:cubicBezTo>
                <a:lnTo>
                  <a:pt x="0" y="5014019"/>
                </a:lnTo>
                <a:lnTo>
                  <a:pt x="0" y="5014019"/>
                </a:lnTo>
                <a:lnTo>
                  <a:pt x="0" y="3"/>
                </a:lnTo>
                <a:lnTo>
                  <a:pt x="0" y="3"/>
                </a:lnTo>
                <a:lnTo>
                  <a:pt x="757869" y="3"/>
                </a:lnTo>
                <a:cubicBezTo>
                  <a:pt x="768981" y="3"/>
                  <a:pt x="777989" y="374152"/>
                  <a:pt x="777989" y="835686"/>
                </a:cubicBezTo>
                <a:close/>
              </a:path>
            </a:pathLst>
          </a:custGeom>
          <a:solidFill>
            <a:sysClr val="window" lastClr="FFFFFF">
              <a:alpha val="90000"/>
              <a:hueOff val="0"/>
              <a:satOff val="0"/>
              <a:lumOff val="0"/>
              <a:alphaOff val="0"/>
            </a:sysClr>
          </a:solidFill>
          <a:ln w="12700" cap="flat" cmpd="sng" algn="ctr">
            <a:solidFill>
              <a:srgbClr val="005786"/>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Explore the materials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Explorar los materiales)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Brainstorm ideas </a:t>
            </a:r>
            <a:r>
              <a:rPr lang="en-US" sz="1600" kern="1200" dirty="0">
                <a:solidFill>
                  <a:schemeClr val="accent2"/>
                </a:solidFill>
                <a:latin typeface="Arial" panose="020B0604020202020204" pitchFamily="34" charset="0"/>
                <a:ea typeface="+mn-ea"/>
                <a:cs typeface="Arial" panose="020B0604020202020204" pitchFamily="34" charset="0"/>
              </a:rPr>
              <a:t>(Tormenta de ideas)</a:t>
            </a:r>
          </a:p>
        </p:txBody>
      </p:sp>
    </p:spTree>
    <p:extLst>
      <p:ext uri="{BB962C8B-B14F-4D97-AF65-F5344CB8AC3E}">
        <p14:creationId xmlns:p14="http://schemas.microsoft.com/office/powerpoint/2010/main" val="3127795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lan Slides">
    <p:spTree>
      <p:nvGrpSpPr>
        <p:cNvPr id="1" name=""/>
        <p:cNvGrpSpPr/>
        <p:nvPr/>
      </p:nvGrpSpPr>
      <p:grpSpPr>
        <a:xfrm>
          <a:off x="0" y="0"/>
          <a:ext cx="0" cy="0"/>
          <a:chOff x="0" y="0"/>
          <a:chExt cx="0" cy="0"/>
        </a:xfrm>
      </p:grpSpPr>
      <p:sp>
        <p:nvSpPr>
          <p:cNvPr id="5" name="Freeform: Shape 8">
            <a:extLst>
              <a:ext uri="{FF2B5EF4-FFF2-40B4-BE49-F238E27FC236}">
                <a16:creationId xmlns:a16="http://schemas.microsoft.com/office/drawing/2014/main" id="{8F731493-7631-B7D4-D5D2-4C3D43E26A5A}"/>
              </a:ext>
            </a:extLst>
          </p:cNvPr>
          <p:cNvSpPr/>
          <p:nvPr userDrawn="1"/>
        </p:nvSpPr>
        <p:spPr>
          <a:xfrm>
            <a:off x="381226" y="5579564"/>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824D94"/>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Plan</a:t>
            </a:r>
          </a:p>
        </p:txBody>
      </p:sp>
      <p:sp>
        <p:nvSpPr>
          <p:cNvPr id="6" name="Freeform: Shape 9">
            <a:extLst>
              <a:ext uri="{FF2B5EF4-FFF2-40B4-BE49-F238E27FC236}">
                <a16:creationId xmlns:a16="http://schemas.microsoft.com/office/drawing/2014/main" id="{9616F982-10CC-8552-7E70-9B46F888B4FC}"/>
              </a:ext>
            </a:extLst>
          </p:cNvPr>
          <p:cNvSpPr/>
          <p:nvPr userDrawn="1"/>
        </p:nvSpPr>
        <p:spPr>
          <a:xfrm>
            <a:off x="1285833" y="5578358"/>
            <a:ext cx="5413678" cy="842404"/>
          </a:xfrm>
          <a:custGeom>
            <a:avLst/>
            <a:gdLst>
              <a:gd name="connsiteX0" fmla="*/ 130038 w 780214"/>
              <a:gd name="connsiteY0" fmla="*/ 0 h 5014022"/>
              <a:gd name="connsiteX1" fmla="*/ 650176 w 780214"/>
              <a:gd name="connsiteY1" fmla="*/ 0 h 5014022"/>
              <a:gd name="connsiteX2" fmla="*/ 780214 w 780214"/>
              <a:gd name="connsiteY2" fmla="*/ 130038 h 5014022"/>
              <a:gd name="connsiteX3" fmla="*/ 780214 w 780214"/>
              <a:gd name="connsiteY3" fmla="*/ 5014022 h 5014022"/>
              <a:gd name="connsiteX4" fmla="*/ 780214 w 780214"/>
              <a:gd name="connsiteY4" fmla="*/ 5014022 h 5014022"/>
              <a:gd name="connsiteX5" fmla="*/ 0 w 780214"/>
              <a:gd name="connsiteY5" fmla="*/ 5014022 h 5014022"/>
              <a:gd name="connsiteX6" fmla="*/ 0 w 780214"/>
              <a:gd name="connsiteY6" fmla="*/ 5014022 h 5014022"/>
              <a:gd name="connsiteX7" fmla="*/ 0 w 780214"/>
              <a:gd name="connsiteY7" fmla="*/ 130038 h 5014022"/>
              <a:gd name="connsiteX8" fmla="*/ 130038 w 780214"/>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214" h="5014022">
                <a:moveTo>
                  <a:pt x="780214" y="835687"/>
                </a:moveTo>
                <a:lnTo>
                  <a:pt x="780214" y="4178335"/>
                </a:lnTo>
                <a:cubicBezTo>
                  <a:pt x="780214" y="4639870"/>
                  <a:pt x="771155" y="5014019"/>
                  <a:pt x="759979" y="5014019"/>
                </a:cubicBezTo>
                <a:lnTo>
                  <a:pt x="0" y="5014019"/>
                </a:lnTo>
                <a:lnTo>
                  <a:pt x="0" y="5014019"/>
                </a:lnTo>
                <a:lnTo>
                  <a:pt x="0" y="3"/>
                </a:lnTo>
                <a:lnTo>
                  <a:pt x="0" y="3"/>
                </a:lnTo>
                <a:lnTo>
                  <a:pt x="759979" y="3"/>
                </a:lnTo>
                <a:cubicBezTo>
                  <a:pt x="771155" y="3"/>
                  <a:pt x="780214" y="374152"/>
                  <a:pt x="780214" y="835687"/>
                </a:cubicBezTo>
                <a:close/>
              </a:path>
            </a:pathLst>
          </a:custGeom>
          <a:noFill/>
          <a:ln w="12700" cap="flat" cmpd="sng" algn="ctr">
            <a:solidFill>
              <a:srgbClr val="824D94"/>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9569" tIns="46977" rIns="46976" bIns="46978" numCol="1" spcCol="1270" anchor="ctr" anchorCtr="0">
            <a:noAutofit/>
          </a:bodyPr>
          <a:lstStyle/>
          <a:p>
            <a:pPr marL="114300" lvl="1" indent="-114300" algn="l" defTabSz="622300">
              <a:lnSpc>
                <a:spcPct val="90000"/>
              </a:lnSpc>
              <a:spcBef>
                <a:spcPct val="0"/>
              </a:spcBef>
              <a:spcAft>
                <a:spcPct val="15000"/>
              </a:spcAft>
              <a:buNone/>
            </a:pPr>
            <a:endParaRPr lang="en-US" sz="1400" kern="1200" dirty="0">
              <a:solidFill>
                <a:sysClr val="windowText" lastClr="000000">
                  <a:hueOff val="0"/>
                  <a:satOff val="0"/>
                  <a:lumOff val="0"/>
                  <a:alphaOff val="0"/>
                </a:sys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Create a plan individually </a:t>
            </a:r>
            <a:r>
              <a:rPr lang="en-US" sz="1400" kern="1200" dirty="0">
                <a:solidFill>
                  <a:schemeClr val="accent2"/>
                </a:solidFill>
                <a:latin typeface="Arial" panose="020B0604020202020204" pitchFamily="34" charset="0"/>
                <a:ea typeface="+mn-ea"/>
                <a:cs typeface="Arial" panose="020B0604020202020204" pitchFamily="34" charset="0"/>
              </a:rPr>
              <a:t>(</a:t>
            </a:r>
            <a:r>
              <a:rPr lang="en-US" sz="1400" kern="1200" dirty="0" err="1">
                <a:solidFill>
                  <a:schemeClr val="accent2"/>
                </a:solidFill>
                <a:latin typeface="Arial" panose="020B0604020202020204" pitchFamily="34" charset="0"/>
                <a:ea typeface="+mn-ea"/>
                <a:cs typeface="Arial" panose="020B0604020202020204" pitchFamily="34" charset="0"/>
              </a:rPr>
              <a:t>Crear</a:t>
            </a:r>
            <a:r>
              <a:rPr lang="en-US" sz="1400" kern="1200" dirty="0">
                <a:solidFill>
                  <a:schemeClr val="accent2"/>
                </a:solidFill>
                <a:latin typeface="Arial" panose="020B0604020202020204" pitchFamily="34" charset="0"/>
                <a:ea typeface="+mn-ea"/>
                <a:cs typeface="Arial" panose="020B0604020202020204" pitchFamily="34" charset="0"/>
              </a:rPr>
              <a:t> un plan </a:t>
            </a:r>
            <a:r>
              <a:rPr lang="en-US" sz="1400" kern="1200" dirty="0" err="1">
                <a:solidFill>
                  <a:schemeClr val="accent2"/>
                </a:solidFill>
                <a:latin typeface="Arial" panose="020B0604020202020204" pitchFamily="34" charset="0"/>
                <a:ea typeface="+mn-ea"/>
                <a:cs typeface="Arial" panose="020B0604020202020204" pitchFamily="34" charset="0"/>
              </a:rPr>
              <a:t>indivudualmente</a:t>
            </a:r>
            <a:r>
              <a:rPr lang="en-US" sz="14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Select a group idea </a:t>
            </a:r>
            <a:r>
              <a:rPr lang="en-US" sz="1400" kern="1200" dirty="0">
                <a:solidFill>
                  <a:schemeClr val="accent2"/>
                </a:solidFill>
                <a:latin typeface="Arial" panose="020B0604020202020204" pitchFamily="34" charset="0"/>
                <a:ea typeface="+mn-ea"/>
                <a:cs typeface="Arial" panose="020B0604020202020204" pitchFamily="34" charset="0"/>
              </a:rPr>
              <a:t>(</a:t>
            </a:r>
            <a:r>
              <a:rPr lang="en-US" sz="1400" kern="1200" dirty="0" err="1">
                <a:solidFill>
                  <a:schemeClr val="accent2"/>
                </a:solidFill>
                <a:latin typeface="Arial" panose="020B0604020202020204" pitchFamily="34" charset="0"/>
                <a:ea typeface="+mn-ea"/>
                <a:cs typeface="Arial" panose="020B0604020202020204" pitchFamily="34" charset="0"/>
              </a:rPr>
              <a:t>Seleccione</a:t>
            </a:r>
            <a:r>
              <a:rPr lang="en-US" sz="1400" kern="1200" dirty="0">
                <a:solidFill>
                  <a:schemeClr val="accent2"/>
                </a:solidFill>
                <a:latin typeface="Arial" panose="020B0604020202020204" pitchFamily="34" charset="0"/>
                <a:ea typeface="+mn-ea"/>
                <a:cs typeface="Arial" panose="020B0604020202020204" pitchFamily="34" charset="0"/>
              </a:rPr>
              <a:t> </a:t>
            </a:r>
            <a:r>
              <a:rPr lang="en-US" sz="1400" kern="1200" dirty="0" err="1">
                <a:solidFill>
                  <a:schemeClr val="accent2"/>
                </a:solidFill>
                <a:latin typeface="Arial" panose="020B0604020202020204" pitchFamily="34" charset="0"/>
                <a:ea typeface="+mn-ea"/>
                <a:cs typeface="Arial" panose="020B0604020202020204" pitchFamily="34" charset="0"/>
              </a:rPr>
              <a:t>una</a:t>
            </a:r>
            <a:r>
              <a:rPr lang="en-US" sz="1400" kern="1200" dirty="0">
                <a:solidFill>
                  <a:schemeClr val="accent2"/>
                </a:solidFill>
                <a:latin typeface="Arial" panose="020B0604020202020204" pitchFamily="34" charset="0"/>
                <a:ea typeface="+mn-ea"/>
                <a:cs typeface="Arial" panose="020B0604020202020204" pitchFamily="34" charset="0"/>
              </a:rPr>
              <a:t> idea de </a:t>
            </a:r>
            <a:r>
              <a:rPr lang="en-US" sz="1400" kern="1200" dirty="0" err="1">
                <a:solidFill>
                  <a:schemeClr val="accent2"/>
                </a:solidFill>
                <a:latin typeface="Arial" panose="020B0604020202020204" pitchFamily="34" charset="0"/>
                <a:ea typeface="+mn-ea"/>
                <a:cs typeface="Arial" panose="020B0604020202020204" pitchFamily="34" charset="0"/>
              </a:rPr>
              <a:t>grupo</a:t>
            </a:r>
            <a:r>
              <a:rPr lang="en-US" sz="14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Gather materials </a:t>
            </a:r>
            <a:r>
              <a:rPr lang="en-US" sz="1400" kern="1200" dirty="0">
                <a:solidFill>
                  <a:schemeClr val="accent2"/>
                </a:solidFill>
                <a:latin typeface="Arial" panose="020B0604020202020204" pitchFamily="34" charset="0"/>
                <a:ea typeface="+mn-ea"/>
                <a:cs typeface="Arial" panose="020B0604020202020204" pitchFamily="34" charset="0"/>
              </a:rPr>
              <a:t>(</a:t>
            </a:r>
            <a:r>
              <a:rPr lang="en-US" sz="1400" kern="1200" dirty="0" err="1">
                <a:solidFill>
                  <a:schemeClr val="accent2"/>
                </a:solidFill>
                <a:latin typeface="Arial" panose="020B0604020202020204" pitchFamily="34" charset="0"/>
                <a:ea typeface="+mn-ea"/>
                <a:cs typeface="Arial" panose="020B0604020202020204" pitchFamily="34" charset="0"/>
              </a:rPr>
              <a:t>Reunir</a:t>
            </a:r>
            <a:r>
              <a:rPr lang="en-US" sz="1400" kern="1200" dirty="0">
                <a:solidFill>
                  <a:schemeClr val="accent2"/>
                </a:solidFill>
                <a:latin typeface="Arial" panose="020B0604020202020204" pitchFamily="34" charset="0"/>
                <a:ea typeface="+mn-ea"/>
                <a:cs typeface="Arial" panose="020B0604020202020204" pitchFamily="34" charset="0"/>
              </a:rPr>
              <a:t> </a:t>
            </a:r>
            <a:r>
              <a:rPr lang="en-US" sz="1400" kern="1200" dirty="0" err="1">
                <a:solidFill>
                  <a:schemeClr val="accent2"/>
                </a:solidFill>
                <a:latin typeface="Arial" panose="020B0604020202020204" pitchFamily="34" charset="0"/>
                <a:ea typeface="+mn-ea"/>
                <a:cs typeface="Arial" panose="020B0604020202020204" pitchFamily="34" charset="0"/>
              </a:rPr>
              <a:t>materiales</a:t>
            </a:r>
            <a:r>
              <a:rPr lang="en-US" sz="14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endParaRPr lang="en-US" sz="1400" kern="1200" dirty="0">
              <a:solidFill>
                <a:sysClr val="windowText" lastClr="000000">
                  <a:hueOff val="0"/>
                  <a:satOff val="0"/>
                  <a:lumOff val="0"/>
                  <a:alphaOff val="0"/>
                </a:sysClr>
              </a:solidFill>
              <a:latin typeface="Calibri" panose="020F0502020204030204"/>
              <a:ea typeface="+mn-ea"/>
              <a:cs typeface="+mn-cs"/>
            </a:endParaRPr>
          </a:p>
        </p:txBody>
      </p:sp>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07427" y="294916"/>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Plan</a:t>
            </a:r>
            <a:br>
              <a:rPr lang="en-US" dirty="0"/>
            </a:br>
            <a:endParaRPr lang="en-US" dirty="0"/>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Tree>
    <p:extLst>
      <p:ext uri="{BB962C8B-B14F-4D97-AF65-F5344CB8AC3E}">
        <p14:creationId xmlns:p14="http://schemas.microsoft.com/office/powerpoint/2010/main" val="36384953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ED8C06-2CF4-0847-AAB5-77D74B8B7A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CA2992-BDFC-344B-813E-838E168047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5593D8-FC6B-2940-B4AA-AB20F0951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65D57F-4CE5-3A49-828E-46826C57EA27}" type="datetimeFigureOut">
              <a:rPr lang="en-US" smtClean="0"/>
              <a:t>12/13/23</a:t>
            </a:fld>
            <a:endParaRPr lang="en-US"/>
          </a:p>
        </p:txBody>
      </p:sp>
      <p:sp>
        <p:nvSpPr>
          <p:cNvPr id="5" name="Footer Placeholder 4">
            <a:extLst>
              <a:ext uri="{FF2B5EF4-FFF2-40B4-BE49-F238E27FC236}">
                <a16:creationId xmlns:a16="http://schemas.microsoft.com/office/drawing/2014/main" id="{58A7074B-36F1-FA42-802B-F491AA2AC5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3DDA85-F82E-3F46-89FF-37750B9382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818507-8347-C84F-8C6D-B10E332B7FDA}" type="slidenum">
              <a:rPr lang="en-US" smtClean="0"/>
              <a:t>‹#›</a:t>
            </a:fld>
            <a:endParaRPr lang="en-US"/>
          </a:p>
        </p:txBody>
      </p:sp>
    </p:spTree>
    <p:extLst>
      <p:ext uri="{BB962C8B-B14F-4D97-AF65-F5344CB8AC3E}">
        <p14:creationId xmlns:p14="http://schemas.microsoft.com/office/powerpoint/2010/main" val="1321484284"/>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4D1FC8-5FF1-164B-ABEC-3BA260518F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C81327-3D02-0D47-BF73-85F807657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0CDFF-A807-724A-9A89-B237986D05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D3E9E-C950-9A49-976D-09A6162D2AA6}" type="datetimeFigureOut">
              <a:rPr lang="en-US" smtClean="0"/>
              <a:t>12/13/23</a:t>
            </a:fld>
            <a:endParaRPr lang="en-US"/>
          </a:p>
        </p:txBody>
      </p:sp>
      <p:sp>
        <p:nvSpPr>
          <p:cNvPr id="5" name="Footer Placeholder 4">
            <a:extLst>
              <a:ext uri="{FF2B5EF4-FFF2-40B4-BE49-F238E27FC236}">
                <a16:creationId xmlns:a16="http://schemas.microsoft.com/office/drawing/2014/main" id="{F5703181-8660-0A4D-BDB8-6C9893454D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02CCD3-77B3-3A45-B16F-4D6DB038ED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BCC3E8-C900-4D4B-B552-03ABD336CEDA}" type="slidenum">
              <a:rPr lang="en-US" smtClean="0"/>
              <a:t>‹#›</a:t>
            </a:fld>
            <a:endParaRPr lang="en-US"/>
          </a:p>
        </p:txBody>
      </p:sp>
    </p:spTree>
    <p:extLst>
      <p:ext uri="{BB962C8B-B14F-4D97-AF65-F5344CB8AC3E}">
        <p14:creationId xmlns:p14="http://schemas.microsoft.com/office/powerpoint/2010/main" val="25575352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6.jpg"/><Relationship Id="rId7" Type="http://schemas.openxmlformats.org/officeDocument/2006/relationships/hyperlink" Target="https://en.wikipedia.org/wiki/Ju_(city)"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hyperlink" Target="https://creativecommons.org/licenses/by-sa/3.0/" TargetMode="External"/><Relationship Id="rId4" Type="http://schemas.openxmlformats.org/officeDocument/2006/relationships/hyperlink" Target="https://en.wikipedia.org/wiki/Wikipedia_talk:WikiProject_Houston/Archive_2" TargetMode="External"/><Relationship Id="rId9" Type="http://schemas.openxmlformats.org/officeDocument/2006/relationships/hyperlink" Target="http://commons.wikimedia.org/wiki/File:Shanghai_2020_-_Urban_Planning_Exhibition_Center_-_01.JPG"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image" Target="../media/image9.jpg"/><Relationship Id="rId7" Type="http://schemas.openxmlformats.org/officeDocument/2006/relationships/hyperlink" Target="https://creativecommons.org/licenses/by-sa/3.0/"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commons.wikimedia.org/wiki/File:Bundeswehr_civil_engineering_flood_protection.JPG" TargetMode="External"/><Relationship Id="rId5" Type="http://schemas.openxmlformats.org/officeDocument/2006/relationships/image" Target="../media/image10.JPG"/><Relationship Id="rId10" Type="http://schemas.openxmlformats.org/officeDocument/2006/relationships/hyperlink" Target="https://en.wikipedia.org/wiki/Flood_mitigation" TargetMode="External"/><Relationship Id="rId4" Type="http://schemas.openxmlformats.org/officeDocument/2006/relationships/hyperlink" Target="https://www.internationalrivers.org/resources/are-mega-dams-a-solution-or-burden-to-climate-change-eco-business-11471" TargetMode="External"/><Relationship Id="rId9"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sagemodeler.concord.org/app/#shared=https%3A%2F%2Fcfm-shared.concord.org%2FYl9q6pgYYQJPvlqDZpIh%2Ffile.jso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14BDF-0F0A-491F-B563-BD73D201FAD5}"/>
              </a:ext>
            </a:extLst>
          </p:cNvPr>
          <p:cNvSpPr>
            <a:spLocks noGrp="1"/>
          </p:cNvSpPr>
          <p:nvPr>
            <p:ph type="ctrTitle"/>
          </p:nvPr>
        </p:nvSpPr>
        <p:spPr/>
        <p:txBody>
          <a:bodyPr/>
          <a:lstStyle/>
          <a:p>
            <a:r>
              <a:rPr lang="en-US" dirty="0"/>
              <a:t>City Planning</a:t>
            </a:r>
          </a:p>
        </p:txBody>
      </p:sp>
    </p:spTree>
    <p:extLst>
      <p:ext uri="{BB962C8B-B14F-4D97-AF65-F5344CB8AC3E}">
        <p14:creationId xmlns:p14="http://schemas.microsoft.com/office/powerpoint/2010/main" val="216556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5299-158B-4F06-A8F9-F440A94F39EE}"/>
              </a:ext>
            </a:extLst>
          </p:cNvPr>
          <p:cNvSpPr>
            <a:spLocks noGrp="1"/>
          </p:cNvSpPr>
          <p:nvPr>
            <p:ph type="title"/>
          </p:nvPr>
        </p:nvSpPr>
        <p:spPr/>
        <p:txBody>
          <a:bodyPr/>
          <a:lstStyle/>
          <a:p>
            <a:r>
              <a:rPr lang="en-US" dirty="0"/>
              <a:t>Problem</a:t>
            </a:r>
          </a:p>
        </p:txBody>
      </p:sp>
      <p:sp>
        <p:nvSpPr>
          <p:cNvPr id="3" name="Content Placeholder 2">
            <a:extLst>
              <a:ext uri="{FF2B5EF4-FFF2-40B4-BE49-F238E27FC236}">
                <a16:creationId xmlns:a16="http://schemas.microsoft.com/office/drawing/2014/main" id="{2130B1DA-31C4-4259-ADF7-F5A07EF74901}"/>
              </a:ext>
            </a:extLst>
          </p:cNvPr>
          <p:cNvSpPr>
            <a:spLocks noGrp="1"/>
          </p:cNvSpPr>
          <p:nvPr>
            <p:ph idx="4294967295"/>
          </p:nvPr>
        </p:nvSpPr>
        <p:spPr/>
        <p:txBody>
          <a:bodyPr/>
          <a:lstStyle/>
          <a:p>
            <a:r>
              <a:rPr lang="en-US" b="1" dirty="0">
                <a:solidFill>
                  <a:schemeClr val="bg2">
                    <a:lumMod val="10000"/>
                  </a:schemeClr>
                </a:solidFill>
                <a:latin typeface="Arial" panose="020B0604020202020204" pitchFamily="34" charset="0"/>
                <a:cs typeface="Arial" panose="020B0604020202020204" pitchFamily="34" charset="0"/>
              </a:rPr>
              <a:t>The city of </a:t>
            </a:r>
            <a:r>
              <a:rPr lang="en-US" b="1" dirty="0" err="1">
                <a:solidFill>
                  <a:schemeClr val="bg2">
                    <a:lumMod val="10000"/>
                  </a:schemeClr>
                </a:solidFill>
                <a:latin typeface="Arial" panose="020B0604020202020204" pitchFamily="34" charset="0"/>
                <a:cs typeface="Arial" panose="020B0604020202020204" pitchFamily="34" charset="0"/>
              </a:rPr>
              <a:t>Teastem</a:t>
            </a:r>
            <a:r>
              <a:rPr lang="en-US" b="1" dirty="0">
                <a:solidFill>
                  <a:schemeClr val="bg2">
                    <a:lumMod val="10000"/>
                  </a:schemeClr>
                </a:solidFill>
                <a:latin typeface="Arial" panose="020B0604020202020204" pitchFamily="34" charset="0"/>
                <a:cs typeface="Arial" panose="020B0604020202020204" pitchFamily="34" charset="0"/>
              </a:rPr>
              <a:t> has hired you, a city planner, to assist in dealing with the city’s flooding problem. The city has an Augmented Reality (AR) sandbox that projects the city’s topography to help you determine how rainfall impacts flooding in the city of </a:t>
            </a:r>
            <a:r>
              <a:rPr lang="en-US" b="1" dirty="0" err="1">
                <a:solidFill>
                  <a:schemeClr val="bg2">
                    <a:lumMod val="10000"/>
                  </a:schemeClr>
                </a:solidFill>
                <a:latin typeface="Arial" panose="020B0604020202020204" pitchFamily="34" charset="0"/>
                <a:cs typeface="Arial" panose="020B0604020202020204" pitchFamily="34" charset="0"/>
              </a:rPr>
              <a:t>Teastem</a:t>
            </a:r>
            <a:r>
              <a:rPr lang="en-US" b="1" dirty="0">
                <a:solidFill>
                  <a:schemeClr val="bg2">
                    <a:lumMod val="10000"/>
                  </a:schemeClr>
                </a:solidFill>
                <a:latin typeface="Arial" panose="020B0604020202020204" pitchFamily="34" charset="0"/>
                <a:cs typeface="Arial" panose="020B0604020202020204" pitchFamily="34" charset="0"/>
              </a:rPr>
              <a:t>. </a:t>
            </a:r>
          </a:p>
          <a:p>
            <a:endParaRPr lang="en-US" b="1" dirty="0">
              <a:solidFill>
                <a:schemeClr val="bg2">
                  <a:lumMod val="10000"/>
                </a:schemeClr>
              </a:solidFill>
              <a:latin typeface="Arial" panose="020B0604020202020204" pitchFamily="34" charset="0"/>
              <a:cs typeface="Arial" panose="020B0604020202020204" pitchFamily="34" charset="0"/>
            </a:endParaRPr>
          </a:p>
          <a:p>
            <a:r>
              <a:rPr lang="en-US" dirty="0">
                <a:solidFill>
                  <a:schemeClr val="bg2">
                    <a:lumMod val="10000"/>
                  </a:schemeClr>
                </a:solidFill>
                <a:latin typeface="Arial" panose="020B0604020202020204" pitchFamily="34" charset="0"/>
                <a:cs typeface="Arial" panose="020B0604020202020204" pitchFamily="34" charset="0"/>
              </a:rPr>
              <a:t>Today, you will put on your engineering hat to prevent flooding in the city of </a:t>
            </a:r>
            <a:r>
              <a:rPr lang="en-US" dirty="0" err="1">
                <a:solidFill>
                  <a:schemeClr val="bg2">
                    <a:lumMod val="10000"/>
                  </a:schemeClr>
                </a:solidFill>
                <a:latin typeface="Arial" panose="020B0604020202020204" pitchFamily="34" charset="0"/>
                <a:cs typeface="Arial" panose="020B0604020202020204" pitchFamily="34" charset="0"/>
              </a:rPr>
              <a:t>Teastem</a:t>
            </a:r>
            <a:r>
              <a:rPr lang="en-US" dirty="0">
                <a:solidFill>
                  <a:schemeClr val="bg2">
                    <a:lumMod val="1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2713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5299-158B-4F06-A8F9-F440A94F39EE}"/>
              </a:ext>
            </a:extLst>
          </p:cNvPr>
          <p:cNvSpPr>
            <a:spLocks noGrp="1"/>
          </p:cNvSpPr>
          <p:nvPr>
            <p:ph type="title"/>
          </p:nvPr>
        </p:nvSpPr>
        <p:spPr/>
        <p:txBody>
          <a:bodyPr/>
          <a:lstStyle/>
          <a:p>
            <a:r>
              <a:rPr lang="en-US" dirty="0" err="1">
                <a:solidFill>
                  <a:srgbClr val="F16038"/>
                </a:solidFill>
              </a:rPr>
              <a:t>Problema</a:t>
            </a:r>
            <a:endParaRPr lang="en-US" dirty="0"/>
          </a:p>
        </p:txBody>
      </p:sp>
      <p:sp>
        <p:nvSpPr>
          <p:cNvPr id="3" name="Content Placeholder 2">
            <a:extLst>
              <a:ext uri="{FF2B5EF4-FFF2-40B4-BE49-F238E27FC236}">
                <a16:creationId xmlns:a16="http://schemas.microsoft.com/office/drawing/2014/main" id="{2130B1DA-31C4-4259-ADF7-F5A07EF74901}"/>
              </a:ext>
            </a:extLst>
          </p:cNvPr>
          <p:cNvSpPr>
            <a:spLocks noGrp="1"/>
          </p:cNvSpPr>
          <p:nvPr>
            <p:ph idx="4294967295"/>
          </p:nvPr>
        </p:nvSpPr>
        <p:spPr/>
        <p:txBody>
          <a:bodyPr>
            <a:normAutofit/>
          </a:bodyPr>
          <a:lstStyle/>
          <a:p>
            <a:r>
              <a:rPr lang="en-US" sz="2400" b="1" dirty="0">
                <a:solidFill>
                  <a:srgbClr val="F16038"/>
                </a:solidFill>
                <a:latin typeface="Arial" panose="020B0604020202020204" pitchFamily="34" charset="0"/>
                <a:cs typeface="Arial" panose="020B0604020202020204" pitchFamily="34" charset="0"/>
              </a:rPr>
              <a:t>La ciudad de </a:t>
            </a:r>
            <a:r>
              <a:rPr lang="en-US" sz="2400" b="1" dirty="0" err="1">
                <a:solidFill>
                  <a:srgbClr val="F16038"/>
                </a:solidFill>
                <a:latin typeface="Arial" panose="020B0604020202020204" pitchFamily="34" charset="0"/>
                <a:cs typeface="Arial" panose="020B0604020202020204" pitchFamily="34" charset="0"/>
              </a:rPr>
              <a:t>Teastem</a:t>
            </a:r>
            <a:r>
              <a:rPr lang="en-US" sz="2400" b="1" dirty="0">
                <a:solidFill>
                  <a:srgbClr val="F16038"/>
                </a:solidFill>
                <a:latin typeface="Arial" panose="020B0604020202020204" pitchFamily="34" charset="0"/>
                <a:cs typeface="Arial" panose="020B0604020202020204" pitchFamily="34" charset="0"/>
              </a:rPr>
              <a:t> </a:t>
            </a:r>
            <a:r>
              <a:rPr lang="en-US" sz="2400" b="1" dirty="0" err="1">
                <a:solidFill>
                  <a:srgbClr val="F16038"/>
                </a:solidFill>
                <a:latin typeface="Arial" panose="020B0604020202020204" pitchFamily="34" charset="0"/>
                <a:cs typeface="Arial" panose="020B0604020202020204" pitchFamily="34" charset="0"/>
              </a:rPr>
              <a:t>te</a:t>
            </a:r>
            <a:r>
              <a:rPr lang="en-US" sz="2400" b="1" dirty="0">
                <a:solidFill>
                  <a:srgbClr val="F16038"/>
                </a:solidFill>
                <a:latin typeface="Arial" panose="020B0604020202020204" pitchFamily="34" charset="0"/>
                <a:cs typeface="Arial" panose="020B0604020202020204" pitchFamily="34" charset="0"/>
              </a:rPr>
              <a:t> ha </a:t>
            </a:r>
            <a:r>
              <a:rPr lang="en-US" sz="2400" b="1" dirty="0" err="1">
                <a:solidFill>
                  <a:srgbClr val="F16038"/>
                </a:solidFill>
                <a:latin typeface="Arial" panose="020B0604020202020204" pitchFamily="34" charset="0"/>
                <a:cs typeface="Arial" panose="020B0604020202020204" pitchFamily="34" charset="0"/>
              </a:rPr>
              <a:t>contratado</a:t>
            </a:r>
            <a:r>
              <a:rPr lang="en-US" sz="2400" b="1" dirty="0">
                <a:solidFill>
                  <a:srgbClr val="F16038"/>
                </a:solidFill>
                <a:latin typeface="Arial" panose="020B0604020202020204" pitchFamily="34" charset="0"/>
                <a:cs typeface="Arial" panose="020B0604020202020204" pitchFamily="34" charset="0"/>
              </a:rPr>
              <a:t> a </a:t>
            </a:r>
            <a:r>
              <a:rPr lang="en-US" sz="2400" b="1" dirty="0" err="1">
                <a:solidFill>
                  <a:srgbClr val="F16038"/>
                </a:solidFill>
                <a:latin typeface="Arial" panose="020B0604020202020204" pitchFamily="34" charset="0"/>
                <a:cs typeface="Arial" panose="020B0604020202020204" pitchFamily="34" charset="0"/>
              </a:rPr>
              <a:t>ti</a:t>
            </a:r>
            <a:r>
              <a:rPr lang="en-US" sz="2400" b="1" dirty="0">
                <a:solidFill>
                  <a:srgbClr val="F16038"/>
                </a:solidFill>
                <a:latin typeface="Arial" panose="020B0604020202020204" pitchFamily="34" charset="0"/>
                <a:cs typeface="Arial" panose="020B0604020202020204" pitchFamily="34" charset="0"/>
              </a:rPr>
              <a:t>, un </a:t>
            </a:r>
            <a:r>
              <a:rPr lang="en-US" sz="2400" b="1" dirty="0" err="1">
                <a:solidFill>
                  <a:srgbClr val="F16038"/>
                </a:solidFill>
                <a:latin typeface="Arial" panose="020B0604020202020204" pitchFamily="34" charset="0"/>
                <a:cs typeface="Arial" panose="020B0604020202020204" pitchFamily="34" charset="0"/>
              </a:rPr>
              <a:t>urbanista</a:t>
            </a:r>
            <a:r>
              <a:rPr lang="en-US" sz="2400" b="1" dirty="0">
                <a:solidFill>
                  <a:srgbClr val="F16038"/>
                </a:solidFill>
                <a:latin typeface="Arial" panose="020B0604020202020204" pitchFamily="34" charset="0"/>
                <a:cs typeface="Arial" panose="020B0604020202020204" pitchFamily="34" charset="0"/>
              </a:rPr>
              <a:t>, para </a:t>
            </a:r>
            <a:r>
              <a:rPr lang="en-US" sz="2400" b="1" dirty="0" err="1">
                <a:solidFill>
                  <a:srgbClr val="F16038"/>
                </a:solidFill>
                <a:latin typeface="Arial" panose="020B0604020202020204" pitchFamily="34" charset="0"/>
                <a:cs typeface="Arial" panose="020B0604020202020204" pitchFamily="34" charset="0"/>
              </a:rPr>
              <a:t>ayudar</a:t>
            </a:r>
            <a:r>
              <a:rPr lang="en-US" sz="2400" b="1" dirty="0">
                <a:solidFill>
                  <a:srgbClr val="F16038"/>
                </a:solidFill>
                <a:latin typeface="Arial" panose="020B0604020202020204" pitchFamily="34" charset="0"/>
                <a:cs typeface="Arial" panose="020B0604020202020204" pitchFamily="34" charset="0"/>
              </a:rPr>
              <a:t> a </a:t>
            </a:r>
            <a:r>
              <a:rPr lang="en-US" sz="2400" b="1" dirty="0" err="1">
                <a:solidFill>
                  <a:srgbClr val="F16038"/>
                </a:solidFill>
                <a:latin typeface="Arial" panose="020B0604020202020204" pitchFamily="34" charset="0"/>
                <a:cs typeface="Arial" panose="020B0604020202020204" pitchFamily="34" charset="0"/>
              </a:rPr>
              <a:t>lidiar</a:t>
            </a:r>
            <a:r>
              <a:rPr lang="en-US" sz="2400" b="1" dirty="0">
                <a:solidFill>
                  <a:srgbClr val="F16038"/>
                </a:solidFill>
                <a:latin typeface="Arial" panose="020B0604020202020204" pitchFamily="34" charset="0"/>
                <a:cs typeface="Arial" panose="020B0604020202020204" pitchFamily="34" charset="0"/>
              </a:rPr>
              <a:t> con </a:t>
            </a:r>
            <a:r>
              <a:rPr lang="en-US" sz="2400" b="1" dirty="0" err="1">
                <a:solidFill>
                  <a:srgbClr val="F16038"/>
                </a:solidFill>
                <a:latin typeface="Arial" panose="020B0604020202020204" pitchFamily="34" charset="0"/>
                <a:cs typeface="Arial" panose="020B0604020202020204" pitchFamily="34" charset="0"/>
              </a:rPr>
              <a:t>el</a:t>
            </a:r>
            <a:r>
              <a:rPr lang="en-US" sz="2400" b="1" dirty="0">
                <a:solidFill>
                  <a:srgbClr val="F16038"/>
                </a:solidFill>
                <a:latin typeface="Arial" panose="020B0604020202020204" pitchFamily="34" charset="0"/>
                <a:cs typeface="Arial" panose="020B0604020202020204" pitchFamily="34" charset="0"/>
              </a:rPr>
              <a:t> </a:t>
            </a:r>
            <a:r>
              <a:rPr lang="en-US" sz="2400" b="1" dirty="0" err="1">
                <a:solidFill>
                  <a:srgbClr val="F16038"/>
                </a:solidFill>
                <a:latin typeface="Arial" panose="020B0604020202020204" pitchFamily="34" charset="0"/>
                <a:cs typeface="Arial" panose="020B0604020202020204" pitchFamily="34" charset="0"/>
              </a:rPr>
              <a:t>problema</a:t>
            </a:r>
            <a:r>
              <a:rPr lang="en-US" sz="2400" b="1" dirty="0">
                <a:solidFill>
                  <a:srgbClr val="F16038"/>
                </a:solidFill>
                <a:latin typeface="Arial" panose="020B0604020202020204" pitchFamily="34" charset="0"/>
                <a:cs typeface="Arial" panose="020B0604020202020204" pitchFamily="34" charset="0"/>
              </a:rPr>
              <a:t> de las </a:t>
            </a:r>
            <a:r>
              <a:rPr lang="en-US" sz="2400" b="1" dirty="0" err="1">
                <a:solidFill>
                  <a:srgbClr val="F16038"/>
                </a:solidFill>
                <a:latin typeface="Arial" panose="020B0604020202020204" pitchFamily="34" charset="0"/>
                <a:cs typeface="Arial" panose="020B0604020202020204" pitchFamily="34" charset="0"/>
              </a:rPr>
              <a:t>inundaciones</a:t>
            </a:r>
            <a:r>
              <a:rPr lang="en-US" sz="2400" b="1" dirty="0">
                <a:solidFill>
                  <a:srgbClr val="F16038"/>
                </a:solidFill>
                <a:latin typeface="Arial" panose="020B0604020202020204" pitchFamily="34" charset="0"/>
                <a:cs typeface="Arial" panose="020B0604020202020204" pitchFamily="34" charset="0"/>
              </a:rPr>
              <a:t> de la ciudad. La ciudad </a:t>
            </a:r>
            <a:r>
              <a:rPr lang="en-US" sz="2400" b="1" dirty="0" err="1">
                <a:solidFill>
                  <a:srgbClr val="F16038"/>
                </a:solidFill>
                <a:latin typeface="Arial" panose="020B0604020202020204" pitchFamily="34" charset="0"/>
                <a:cs typeface="Arial" panose="020B0604020202020204" pitchFamily="34" charset="0"/>
              </a:rPr>
              <a:t>tiene</a:t>
            </a:r>
            <a:r>
              <a:rPr lang="en-US" sz="2400" b="1" dirty="0">
                <a:solidFill>
                  <a:srgbClr val="F16038"/>
                </a:solidFill>
                <a:latin typeface="Arial" panose="020B0604020202020204" pitchFamily="34" charset="0"/>
                <a:cs typeface="Arial" panose="020B0604020202020204" pitchFamily="34" charset="0"/>
              </a:rPr>
              <a:t> un </a:t>
            </a:r>
            <a:r>
              <a:rPr lang="en-US" sz="2400" b="1" dirty="0" err="1">
                <a:solidFill>
                  <a:srgbClr val="F16038"/>
                </a:solidFill>
                <a:latin typeface="Arial" panose="020B0604020202020204" pitchFamily="34" charset="0"/>
                <a:cs typeface="Arial" panose="020B0604020202020204" pitchFamily="34" charset="0"/>
              </a:rPr>
              <a:t>entorno</a:t>
            </a:r>
            <a:r>
              <a:rPr lang="en-US" sz="2400" b="1" dirty="0">
                <a:solidFill>
                  <a:srgbClr val="F16038"/>
                </a:solidFill>
                <a:latin typeface="Arial" panose="020B0604020202020204" pitchFamily="34" charset="0"/>
                <a:cs typeface="Arial" panose="020B0604020202020204" pitchFamily="34" charset="0"/>
              </a:rPr>
              <a:t> de </a:t>
            </a:r>
            <a:r>
              <a:rPr lang="en-US" sz="2400" b="1" dirty="0" err="1">
                <a:solidFill>
                  <a:srgbClr val="F16038"/>
                </a:solidFill>
                <a:latin typeface="Arial" panose="020B0604020202020204" pitchFamily="34" charset="0"/>
                <a:cs typeface="Arial" panose="020B0604020202020204" pitchFamily="34" charset="0"/>
              </a:rPr>
              <a:t>pruebas</a:t>
            </a:r>
            <a:r>
              <a:rPr lang="en-US" sz="2400" b="1" dirty="0">
                <a:solidFill>
                  <a:srgbClr val="F16038"/>
                </a:solidFill>
                <a:latin typeface="Arial" panose="020B0604020202020204" pitchFamily="34" charset="0"/>
                <a:cs typeface="Arial" panose="020B0604020202020204" pitchFamily="34" charset="0"/>
              </a:rPr>
              <a:t> de </a:t>
            </a:r>
            <a:r>
              <a:rPr lang="en-US" sz="2400" b="1" dirty="0" err="1">
                <a:solidFill>
                  <a:srgbClr val="F16038"/>
                </a:solidFill>
                <a:latin typeface="Arial" panose="020B0604020202020204" pitchFamily="34" charset="0"/>
                <a:cs typeface="Arial" panose="020B0604020202020204" pitchFamily="34" charset="0"/>
              </a:rPr>
              <a:t>Realidad</a:t>
            </a:r>
            <a:r>
              <a:rPr lang="en-US" sz="2400" b="1" dirty="0">
                <a:solidFill>
                  <a:srgbClr val="F16038"/>
                </a:solidFill>
                <a:latin typeface="Arial" panose="020B0604020202020204" pitchFamily="34" charset="0"/>
                <a:cs typeface="Arial" panose="020B0604020202020204" pitchFamily="34" charset="0"/>
              </a:rPr>
              <a:t> </a:t>
            </a:r>
            <a:r>
              <a:rPr lang="en-US" sz="2400" b="1" dirty="0" err="1">
                <a:solidFill>
                  <a:srgbClr val="F16038"/>
                </a:solidFill>
                <a:latin typeface="Arial" panose="020B0604020202020204" pitchFamily="34" charset="0"/>
                <a:cs typeface="Arial" panose="020B0604020202020204" pitchFamily="34" charset="0"/>
              </a:rPr>
              <a:t>Aumentada</a:t>
            </a:r>
            <a:r>
              <a:rPr lang="en-US" sz="2400" b="1" dirty="0">
                <a:solidFill>
                  <a:srgbClr val="F16038"/>
                </a:solidFill>
                <a:latin typeface="Arial" panose="020B0604020202020204" pitchFamily="34" charset="0"/>
                <a:cs typeface="Arial" panose="020B0604020202020204" pitchFamily="34" charset="0"/>
              </a:rPr>
              <a:t> (AR) que </a:t>
            </a:r>
            <a:r>
              <a:rPr lang="en-US" sz="2400" b="1" dirty="0" err="1">
                <a:solidFill>
                  <a:srgbClr val="F16038"/>
                </a:solidFill>
                <a:latin typeface="Arial" panose="020B0604020202020204" pitchFamily="34" charset="0"/>
                <a:cs typeface="Arial" panose="020B0604020202020204" pitchFamily="34" charset="0"/>
              </a:rPr>
              <a:t>proyecta</a:t>
            </a:r>
            <a:r>
              <a:rPr lang="en-US" sz="2400" b="1" dirty="0">
                <a:solidFill>
                  <a:srgbClr val="F16038"/>
                </a:solidFill>
                <a:latin typeface="Arial" panose="020B0604020202020204" pitchFamily="34" charset="0"/>
                <a:cs typeface="Arial" panose="020B0604020202020204" pitchFamily="34" charset="0"/>
              </a:rPr>
              <a:t> la </a:t>
            </a:r>
            <a:r>
              <a:rPr lang="en-US" sz="2400" b="1" dirty="0" err="1">
                <a:solidFill>
                  <a:srgbClr val="F16038"/>
                </a:solidFill>
                <a:latin typeface="Arial" panose="020B0604020202020204" pitchFamily="34" charset="0"/>
                <a:cs typeface="Arial" panose="020B0604020202020204" pitchFamily="34" charset="0"/>
              </a:rPr>
              <a:t>topografía</a:t>
            </a:r>
            <a:r>
              <a:rPr lang="en-US" sz="2400" b="1" dirty="0">
                <a:solidFill>
                  <a:srgbClr val="F16038"/>
                </a:solidFill>
                <a:latin typeface="Arial" panose="020B0604020202020204" pitchFamily="34" charset="0"/>
                <a:cs typeface="Arial" panose="020B0604020202020204" pitchFamily="34" charset="0"/>
              </a:rPr>
              <a:t> de la ciudad para </a:t>
            </a:r>
            <a:r>
              <a:rPr lang="en-US" sz="2400" b="1" dirty="0" err="1">
                <a:solidFill>
                  <a:srgbClr val="F16038"/>
                </a:solidFill>
                <a:latin typeface="Arial" panose="020B0604020202020204" pitchFamily="34" charset="0"/>
                <a:cs typeface="Arial" panose="020B0604020202020204" pitchFamily="34" charset="0"/>
              </a:rPr>
              <a:t>ayudarlo</a:t>
            </a:r>
            <a:r>
              <a:rPr lang="en-US" sz="2400" b="1" dirty="0">
                <a:solidFill>
                  <a:srgbClr val="F16038"/>
                </a:solidFill>
                <a:latin typeface="Arial" panose="020B0604020202020204" pitchFamily="34" charset="0"/>
                <a:cs typeface="Arial" panose="020B0604020202020204" pitchFamily="34" charset="0"/>
              </a:rPr>
              <a:t> a </a:t>
            </a:r>
            <a:r>
              <a:rPr lang="en-US" sz="2400" b="1" dirty="0" err="1">
                <a:solidFill>
                  <a:srgbClr val="F16038"/>
                </a:solidFill>
                <a:latin typeface="Arial" panose="020B0604020202020204" pitchFamily="34" charset="0"/>
                <a:cs typeface="Arial" panose="020B0604020202020204" pitchFamily="34" charset="0"/>
              </a:rPr>
              <a:t>determinar</a:t>
            </a:r>
            <a:r>
              <a:rPr lang="en-US" sz="2400" b="1" dirty="0">
                <a:solidFill>
                  <a:srgbClr val="F16038"/>
                </a:solidFill>
                <a:latin typeface="Arial" panose="020B0604020202020204" pitchFamily="34" charset="0"/>
                <a:cs typeface="Arial" panose="020B0604020202020204" pitchFamily="34" charset="0"/>
              </a:rPr>
              <a:t> </a:t>
            </a:r>
            <a:r>
              <a:rPr lang="en-US" sz="2400" b="1" dirty="0" err="1">
                <a:solidFill>
                  <a:srgbClr val="F16038"/>
                </a:solidFill>
                <a:latin typeface="Arial" panose="020B0604020202020204" pitchFamily="34" charset="0"/>
                <a:cs typeface="Arial" panose="020B0604020202020204" pitchFamily="34" charset="0"/>
              </a:rPr>
              <a:t>cómo</a:t>
            </a:r>
            <a:r>
              <a:rPr lang="en-US" sz="2400" b="1" dirty="0">
                <a:solidFill>
                  <a:srgbClr val="F16038"/>
                </a:solidFill>
                <a:latin typeface="Arial" panose="020B0604020202020204" pitchFamily="34" charset="0"/>
                <a:cs typeface="Arial" panose="020B0604020202020204" pitchFamily="34" charset="0"/>
              </a:rPr>
              <a:t> las </a:t>
            </a:r>
            <a:r>
              <a:rPr lang="en-US" sz="2400" b="1" dirty="0" err="1">
                <a:solidFill>
                  <a:srgbClr val="F16038"/>
                </a:solidFill>
                <a:latin typeface="Arial" panose="020B0604020202020204" pitchFamily="34" charset="0"/>
                <a:cs typeface="Arial" panose="020B0604020202020204" pitchFamily="34" charset="0"/>
              </a:rPr>
              <a:t>lluvias</a:t>
            </a:r>
            <a:r>
              <a:rPr lang="en-US" sz="2400" b="1" dirty="0">
                <a:solidFill>
                  <a:srgbClr val="F16038"/>
                </a:solidFill>
                <a:latin typeface="Arial" panose="020B0604020202020204" pitchFamily="34" charset="0"/>
                <a:cs typeface="Arial" panose="020B0604020202020204" pitchFamily="34" charset="0"/>
              </a:rPr>
              <a:t> </a:t>
            </a:r>
            <a:r>
              <a:rPr lang="en-US" sz="2400" b="1" dirty="0" err="1">
                <a:solidFill>
                  <a:srgbClr val="F16038"/>
                </a:solidFill>
                <a:latin typeface="Arial" panose="020B0604020202020204" pitchFamily="34" charset="0"/>
                <a:cs typeface="Arial" panose="020B0604020202020204" pitchFamily="34" charset="0"/>
              </a:rPr>
              <a:t>impactan</a:t>
            </a:r>
            <a:r>
              <a:rPr lang="en-US" sz="2400" b="1" dirty="0">
                <a:solidFill>
                  <a:srgbClr val="F16038"/>
                </a:solidFill>
                <a:latin typeface="Arial" panose="020B0604020202020204" pitchFamily="34" charset="0"/>
                <a:cs typeface="Arial" panose="020B0604020202020204" pitchFamily="34" charset="0"/>
              </a:rPr>
              <a:t> las </a:t>
            </a:r>
            <a:r>
              <a:rPr lang="en-US" sz="2400" b="1" dirty="0" err="1">
                <a:solidFill>
                  <a:srgbClr val="F16038"/>
                </a:solidFill>
                <a:latin typeface="Arial" panose="020B0604020202020204" pitchFamily="34" charset="0"/>
                <a:cs typeface="Arial" panose="020B0604020202020204" pitchFamily="34" charset="0"/>
              </a:rPr>
              <a:t>inundaciones</a:t>
            </a:r>
            <a:r>
              <a:rPr lang="en-US" sz="2400" b="1" dirty="0">
                <a:solidFill>
                  <a:srgbClr val="F16038"/>
                </a:solidFill>
                <a:latin typeface="Arial" panose="020B0604020202020204" pitchFamily="34" charset="0"/>
                <a:cs typeface="Arial" panose="020B0604020202020204" pitchFamily="34" charset="0"/>
              </a:rPr>
              <a:t> </a:t>
            </a:r>
            <a:r>
              <a:rPr lang="en-US" sz="2400" b="1" dirty="0" err="1">
                <a:solidFill>
                  <a:srgbClr val="F16038"/>
                </a:solidFill>
                <a:latin typeface="Arial" panose="020B0604020202020204" pitchFamily="34" charset="0"/>
                <a:cs typeface="Arial" panose="020B0604020202020204" pitchFamily="34" charset="0"/>
              </a:rPr>
              <a:t>en</a:t>
            </a:r>
            <a:r>
              <a:rPr lang="en-US" sz="2400" b="1" dirty="0">
                <a:solidFill>
                  <a:srgbClr val="F16038"/>
                </a:solidFill>
                <a:latin typeface="Arial" panose="020B0604020202020204" pitchFamily="34" charset="0"/>
                <a:cs typeface="Arial" panose="020B0604020202020204" pitchFamily="34" charset="0"/>
              </a:rPr>
              <a:t> la ciudad de </a:t>
            </a:r>
            <a:r>
              <a:rPr lang="en-US" sz="2400" b="1" dirty="0" err="1">
                <a:solidFill>
                  <a:srgbClr val="F16038"/>
                </a:solidFill>
                <a:latin typeface="Arial" panose="020B0604020202020204" pitchFamily="34" charset="0"/>
                <a:cs typeface="Arial" panose="020B0604020202020204" pitchFamily="34" charset="0"/>
              </a:rPr>
              <a:t>Teastem</a:t>
            </a:r>
            <a:r>
              <a:rPr lang="en-US" sz="2400" b="1" dirty="0">
                <a:solidFill>
                  <a:srgbClr val="F16038"/>
                </a:solidFill>
                <a:latin typeface="Arial" panose="020B0604020202020204" pitchFamily="34" charset="0"/>
                <a:cs typeface="Arial" panose="020B0604020202020204" pitchFamily="34" charset="0"/>
              </a:rPr>
              <a:t>.</a:t>
            </a:r>
          </a:p>
          <a:p>
            <a:endParaRPr lang="en-US" sz="2400" b="1" dirty="0">
              <a:solidFill>
                <a:srgbClr val="F16038"/>
              </a:solidFill>
              <a:latin typeface="Arial" panose="020B0604020202020204" pitchFamily="34" charset="0"/>
              <a:cs typeface="Arial" panose="020B0604020202020204" pitchFamily="34" charset="0"/>
            </a:endParaRPr>
          </a:p>
          <a:p>
            <a:r>
              <a:rPr lang="en-US" sz="2400" dirty="0">
                <a:solidFill>
                  <a:srgbClr val="F16038"/>
                </a:solidFill>
                <a:latin typeface="Arial" panose="020B0604020202020204" pitchFamily="34" charset="0"/>
                <a:cs typeface="Arial" panose="020B0604020202020204" pitchFamily="34" charset="0"/>
              </a:rPr>
              <a:t>Hoy, </a:t>
            </a:r>
            <a:r>
              <a:rPr lang="en-US" sz="2400" dirty="0" err="1">
                <a:solidFill>
                  <a:srgbClr val="F16038"/>
                </a:solidFill>
                <a:latin typeface="Arial" panose="020B0604020202020204" pitchFamily="34" charset="0"/>
                <a:cs typeface="Arial" panose="020B0604020202020204" pitchFamily="34" charset="0"/>
              </a:rPr>
              <a:t>te</a:t>
            </a:r>
            <a:r>
              <a:rPr lang="en-US" sz="2400" dirty="0">
                <a:solidFill>
                  <a:srgbClr val="F16038"/>
                </a:solidFill>
                <a:latin typeface="Arial" panose="020B0604020202020204" pitchFamily="34" charset="0"/>
                <a:cs typeface="Arial" panose="020B0604020202020204" pitchFamily="34" charset="0"/>
              </a:rPr>
              <a:t> </a:t>
            </a:r>
            <a:r>
              <a:rPr lang="en-US" sz="2400" dirty="0" err="1">
                <a:solidFill>
                  <a:srgbClr val="F16038"/>
                </a:solidFill>
                <a:latin typeface="Arial" panose="020B0604020202020204" pitchFamily="34" charset="0"/>
                <a:cs typeface="Arial" panose="020B0604020202020204" pitchFamily="34" charset="0"/>
              </a:rPr>
              <a:t>pondrás</a:t>
            </a:r>
            <a:r>
              <a:rPr lang="en-US" sz="2400" dirty="0">
                <a:solidFill>
                  <a:srgbClr val="F16038"/>
                </a:solidFill>
                <a:latin typeface="Arial" panose="020B0604020202020204" pitchFamily="34" charset="0"/>
                <a:cs typeface="Arial" panose="020B0604020202020204" pitchFamily="34" charset="0"/>
              </a:rPr>
              <a:t> </a:t>
            </a:r>
            <a:r>
              <a:rPr lang="en-US" sz="2400" dirty="0" err="1">
                <a:solidFill>
                  <a:srgbClr val="F16038"/>
                </a:solidFill>
                <a:latin typeface="Arial" panose="020B0604020202020204" pitchFamily="34" charset="0"/>
                <a:cs typeface="Arial" panose="020B0604020202020204" pitchFamily="34" charset="0"/>
              </a:rPr>
              <a:t>tu</a:t>
            </a:r>
            <a:r>
              <a:rPr lang="en-US" sz="2400" dirty="0">
                <a:solidFill>
                  <a:srgbClr val="F16038"/>
                </a:solidFill>
                <a:latin typeface="Arial" panose="020B0604020202020204" pitchFamily="34" charset="0"/>
                <a:cs typeface="Arial" panose="020B0604020202020204" pitchFamily="34" charset="0"/>
              </a:rPr>
              <a:t> sombrero de </a:t>
            </a:r>
            <a:r>
              <a:rPr lang="en-US" sz="2400" dirty="0" err="1">
                <a:solidFill>
                  <a:srgbClr val="F16038"/>
                </a:solidFill>
                <a:latin typeface="Arial" panose="020B0604020202020204" pitchFamily="34" charset="0"/>
                <a:cs typeface="Arial" panose="020B0604020202020204" pitchFamily="34" charset="0"/>
              </a:rPr>
              <a:t>ingeniero</a:t>
            </a:r>
            <a:r>
              <a:rPr lang="en-US" sz="2400" dirty="0">
                <a:solidFill>
                  <a:srgbClr val="F16038"/>
                </a:solidFill>
                <a:latin typeface="Arial" panose="020B0604020202020204" pitchFamily="34" charset="0"/>
                <a:cs typeface="Arial" panose="020B0604020202020204" pitchFamily="34" charset="0"/>
              </a:rPr>
              <a:t> para </a:t>
            </a:r>
            <a:r>
              <a:rPr lang="en-US" sz="2400" dirty="0" err="1">
                <a:solidFill>
                  <a:srgbClr val="F16038"/>
                </a:solidFill>
                <a:latin typeface="Arial" panose="020B0604020202020204" pitchFamily="34" charset="0"/>
                <a:cs typeface="Arial" panose="020B0604020202020204" pitchFamily="34" charset="0"/>
              </a:rPr>
              <a:t>evitar</a:t>
            </a:r>
            <a:r>
              <a:rPr lang="en-US" sz="2400" dirty="0">
                <a:solidFill>
                  <a:srgbClr val="F16038"/>
                </a:solidFill>
                <a:latin typeface="Arial" panose="020B0604020202020204" pitchFamily="34" charset="0"/>
                <a:cs typeface="Arial" panose="020B0604020202020204" pitchFamily="34" charset="0"/>
              </a:rPr>
              <a:t> </a:t>
            </a:r>
            <a:r>
              <a:rPr lang="en-US" sz="2400" dirty="0" err="1">
                <a:solidFill>
                  <a:srgbClr val="F16038"/>
                </a:solidFill>
                <a:latin typeface="Arial" panose="020B0604020202020204" pitchFamily="34" charset="0"/>
                <a:cs typeface="Arial" panose="020B0604020202020204" pitchFamily="34" charset="0"/>
              </a:rPr>
              <a:t>inundaciones</a:t>
            </a:r>
            <a:r>
              <a:rPr lang="en-US" sz="2400" dirty="0">
                <a:solidFill>
                  <a:srgbClr val="F16038"/>
                </a:solidFill>
                <a:latin typeface="Arial" panose="020B0604020202020204" pitchFamily="34" charset="0"/>
                <a:cs typeface="Arial" panose="020B0604020202020204" pitchFamily="34" charset="0"/>
              </a:rPr>
              <a:t> </a:t>
            </a:r>
            <a:r>
              <a:rPr lang="en-US" sz="2400" dirty="0" err="1">
                <a:solidFill>
                  <a:srgbClr val="F16038"/>
                </a:solidFill>
                <a:latin typeface="Arial" panose="020B0604020202020204" pitchFamily="34" charset="0"/>
                <a:cs typeface="Arial" panose="020B0604020202020204" pitchFamily="34" charset="0"/>
              </a:rPr>
              <a:t>en</a:t>
            </a:r>
            <a:r>
              <a:rPr lang="en-US" sz="2400" dirty="0">
                <a:solidFill>
                  <a:srgbClr val="F16038"/>
                </a:solidFill>
                <a:latin typeface="Arial" panose="020B0604020202020204" pitchFamily="34" charset="0"/>
                <a:cs typeface="Arial" panose="020B0604020202020204" pitchFamily="34" charset="0"/>
              </a:rPr>
              <a:t> la ciudad de Teastem.</a:t>
            </a:r>
          </a:p>
        </p:txBody>
      </p:sp>
    </p:spTree>
    <p:extLst>
      <p:ext uri="{BB962C8B-B14F-4D97-AF65-F5344CB8AC3E}">
        <p14:creationId xmlns:p14="http://schemas.microsoft.com/office/powerpoint/2010/main" val="2612528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34759-1D77-47FB-BD5E-FF24C45B64B3}"/>
              </a:ext>
            </a:extLst>
          </p:cNvPr>
          <p:cNvSpPr>
            <a:spLocks noGrp="1"/>
          </p:cNvSpPr>
          <p:nvPr>
            <p:ph type="title"/>
          </p:nvPr>
        </p:nvSpPr>
        <p:spPr/>
        <p:txBody>
          <a:bodyPr/>
          <a:lstStyle/>
          <a:p>
            <a:r>
              <a:rPr lang="en-US" dirty="0"/>
              <a:t>Criteria (Desired Outcomes) </a:t>
            </a:r>
            <a:br>
              <a:rPr lang="en-US" dirty="0"/>
            </a:br>
            <a:r>
              <a:rPr lang="en-US" dirty="0">
                <a:solidFill>
                  <a:schemeClr val="accent2"/>
                </a:solidFill>
              </a:rPr>
              <a:t>(</a:t>
            </a:r>
            <a:r>
              <a:rPr lang="en-US" dirty="0" err="1">
                <a:solidFill>
                  <a:schemeClr val="accent2"/>
                </a:solidFill>
              </a:rPr>
              <a:t>Criterios</a:t>
            </a:r>
            <a:r>
              <a:rPr lang="en-US" dirty="0">
                <a:solidFill>
                  <a:schemeClr val="accent2"/>
                </a:solidFill>
              </a:rPr>
              <a:t> (</a:t>
            </a:r>
            <a:r>
              <a:rPr lang="en-US" dirty="0" err="1">
                <a:solidFill>
                  <a:schemeClr val="accent2"/>
                </a:solidFill>
              </a:rPr>
              <a:t>Resultados</a:t>
            </a:r>
            <a:r>
              <a:rPr lang="en-US" dirty="0">
                <a:solidFill>
                  <a:schemeClr val="accent2"/>
                </a:solidFill>
              </a:rPr>
              <a:t> </a:t>
            </a:r>
            <a:r>
              <a:rPr lang="en-US" dirty="0" err="1">
                <a:solidFill>
                  <a:schemeClr val="accent2"/>
                </a:solidFill>
              </a:rPr>
              <a:t>Deseados</a:t>
            </a:r>
            <a:r>
              <a:rPr lang="en-US" dirty="0">
                <a:solidFill>
                  <a:schemeClr val="accent2"/>
                </a:solidFill>
              </a:rPr>
              <a:t>))</a:t>
            </a:r>
            <a:endParaRPr lang="en-US" dirty="0"/>
          </a:p>
        </p:txBody>
      </p:sp>
      <p:sp>
        <p:nvSpPr>
          <p:cNvPr id="3" name="Content Placeholder 2">
            <a:extLst>
              <a:ext uri="{FF2B5EF4-FFF2-40B4-BE49-F238E27FC236}">
                <a16:creationId xmlns:a16="http://schemas.microsoft.com/office/drawing/2014/main" id="{E33EFE03-A615-4D4A-AF1D-3F4DB9E75F6B}"/>
              </a:ext>
            </a:extLst>
          </p:cNvPr>
          <p:cNvSpPr>
            <a:spLocks noGrp="1"/>
          </p:cNvSpPr>
          <p:nvPr>
            <p:ph idx="4294967295"/>
          </p:nvPr>
        </p:nvSpPr>
        <p:spPr/>
        <p:txBody>
          <a:bodyPr numCol="2">
            <a:normAutofit fontScale="85000" lnSpcReduction="20000"/>
          </a:bodyPr>
          <a:lstStyle/>
          <a:p>
            <a:pPr>
              <a:spcAft>
                <a:spcPts val="1000"/>
              </a:spcAft>
            </a:pPr>
            <a:r>
              <a:rPr lang="en-US" sz="2400" b="1" dirty="0">
                <a:solidFill>
                  <a:srgbClr val="000000"/>
                </a:solidFill>
              </a:rPr>
              <a:t>A successful design solution should include the following:</a:t>
            </a:r>
          </a:p>
          <a:p>
            <a:pPr lvl="1">
              <a:lnSpc>
                <a:spcPct val="100000"/>
              </a:lnSpc>
            </a:pPr>
            <a:r>
              <a:rPr lang="en-US" sz="2200" dirty="0">
                <a:solidFill>
                  <a:srgbClr val="000000"/>
                </a:solidFill>
              </a:rPr>
              <a:t>No flooding in key locations</a:t>
            </a:r>
          </a:p>
          <a:p>
            <a:pPr lvl="1">
              <a:lnSpc>
                <a:spcPct val="100000"/>
              </a:lnSpc>
            </a:pPr>
            <a:r>
              <a:rPr lang="en-US" sz="2200" dirty="0">
                <a:solidFill>
                  <a:srgbClr val="000000"/>
                </a:solidFill>
              </a:rPr>
              <a:t>Use at least three different methods and methods in multiple locations</a:t>
            </a:r>
          </a:p>
          <a:p>
            <a:pPr lvl="1">
              <a:lnSpc>
                <a:spcPct val="100000"/>
              </a:lnSpc>
            </a:pPr>
            <a:r>
              <a:rPr lang="en-US" sz="2200" dirty="0">
                <a:solidFill>
                  <a:srgbClr val="000000"/>
                </a:solidFill>
              </a:rPr>
              <a:t>Not cause more flooding or damage to other parts of </a:t>
            </a:r>
            <a:r>
              <a:rPr lang="en-US" sz="2200" dirty="0" err="1">
                <a:solidFill>
                  <a:srgbClr val="000000"/>
                </a:solidFill>
              </a:rPr>
              <a:t>Teastem</a:t>
            </a:r>
            <a:endParaRPr lang="en-US" sz="2200" dirty="0">
              <a:solidFill>
                <a:srgbClr val="000000"/>
              </a:solidFill>
            </a:endParaRPr>
          </a:p>
          <a:p>
            <a:pPr lvl="1">
              <a:lnSpc>
                <a:spcPct val="100000"/>
              </a:lnSpc>
            </a:pPr>
            <a:r>
              <a:rPr lang="en-US" sz="2200" dirty="0">
                <a:solidFill>
                  <a:srgbClr val="000000"/>
                </a:solidFill>
              </a:rPr>
              <a:t>Limit environmental impact</a:t>
            </a:r>
          </a:p>
          <a:p>
            <a:pPr>
              <a:lnSpc>
                <a:spcPct val="100000"/>
              </a:lnSpc>
            </a:pPr>
            <a:r>
              <a:rPr lang="en-US" sz="2400" dirty="0">
                <a:solidFill>
                  <a:srgbClr val="000000"/>
                </a:solidFill>
              </a:rPr>
              <a:t>Bonus Points: The flood prevention system works after erosion occurs outside </a:t>
            </a:r>
            <a:r>
              <a:rPr lang="en-US" sz="2400" dirty="0" err="1">
                <a:solidFill>
                  <a:srgbClr val="000000"/>
                </a:solidFill>
              </a:rPr>
              <a:t>Teastem</a:t>
            </a:r>
            <a:r>
              <a:rPr lang="en-US" sz="2400" dirty="0">
                <a:solidFill>
                  <a:srgbClr val="000000"/>
                </a:solidFill>
              </a:rPr>
              <a:t>.</a:t>
            </a:r>
          </a:p>
          <a:p>
            <a:pPr marL="0" indent="0">
              <a:buNone/>
            </a:pPr>
            <a:endParaRPr lang="en-US" sz="1600" dirty="0">
              <a:solidFill>
                <a:srgbClr val="000000"/>
              </a:solidFill>
            </a:endParaRPr>
          </a:p>
          <a:p>
            <a:endParaRPr lang="en-US" sz="1600" dirty="0">
              <a:solidFill>
                <a:srgbClr val="000000"/>
              </a:solidFill>
            </a:endParaRPr>
          </a:p>
          <a:p>
            <a:pPr marL="0" indent="0">
              <a:buNone/>
            </a:pPr>
            <a:endParaRPr lang="en-US" sz="1600" dirty="0">
              <a:solidFill>
                <a:srgbClr val="000000"/>
              </a:solidFill>
            </a:endParaRPr>
          </a:p>
          <a:p>
            <a:pPr marL="0" indent="0">
              <a:buNone/>
            </a:pPr>
            <a:endParaRPr lang="en-US" sz="1600" dirty="0">
              <a:solidFill>
                <a:srgbClr val="000000"/>
              </a:solidFill>
            </a:endParaRPr>
          </a:p>
          <a:p>
            <a:pPr>
              <a:spcAft>
                <a:spcPts val="1000"/>
              </a:spcAft>
            </a:pPr>
            <a:r>
              <a:rPr lang="en-US" sz="2400" b="1" dirty="0">
                <a:solidFill>
                  <a:srgbClr val="F16038"/>
                </a:solidFill>
                <a:ea typeface="+mn-lt"/>
                <a:cs typeface="+mn-lt"/>
              </a:rPr>
              <a:t>Una </a:t>
            </a:r>
            <a:r>
              <a:rPr lang="en-US" sz="2400" b="1" dirty="0" err="1">
                <a:solidFill>
                  <a:srgbClr val="F16038"/>
                </a:solidFill>
                <a:ea typeface="+mn-lt"/>
                <a:cs typeface="+mn-lt"/>
              </a:rPr>
              <a:t>solución</a:t>
            </a:r>
            <a:r>
              <a:rPr lang="en-US" sz="2400" b="1" dirty="0">
                <a:solidFill>
                  <a:srgbClr val="F16038"/>
                </a:solidFill>
                <a:ea typeface="+mn-lt"/>
                <a:cs typeface="+mn-lt"/>
              </a:rPr>
              <a:t> de </a:t>
            </a:r>
            <a:r>
              <a:rPr lang="en-US" sz="2400" b="1" dirty="0" err="1">
                <a:solidFill>
                  <a:srgbClr val="F16038"/>
                </a:solidFill>
                <a:ea typeface="+mn-lt"/>
                <a:cs typeface="+mn-lt"/>
              </a:rPr>
              <a:t>diseño</a:t>
            </a:r>
            <a:r>
              <a:rPr lang="en-US" sz="2400" b="1" dirty="0">
                <a:solidFill>
                  <a:srgbClr val="F16038"/>
                </a:solidFill>
                <a:ea typeface="+mn-lt"/>
                <a:cs typeface="+mn-lt"/>
              </a:rPr>
              <a:t> </a:t>
            </a:r>
            <a:r>
              <a:rPr lang="en-US" sz="2400" b="1" dirty="0" err="1">
                <a:solidFill>
                  <a:srgbClr val="F16038"/>
                </a:solidFill>
                <a:ea typeface="+mn-lt"/>
                <a:cs typeface="+mn-lt"/>
              </a:rPr>
              <a:t>exitosa</a:t>
            </a:r>
            <a:r>
              <a:rPr lang="en-US" sz="2400" b="1" dirty="0">
                <a:solidFill>
                  <a:srgbClr val="F16038"/>
                </a:solidFill>
                <a:ea typeface="+mn-lt"/>
                <a:cs typeface="+mn-lt"/>
              </a:rPr>
              <a:t> </a:t>
            </a:r>
            <a:r>
              <a:rPr lang="en-US" sz="2400" b="1" dirty="0" err="1">
                <a:solidFill>
                  <a:srgbClr val="F16038"/>
                </a:solidFill>
                <a:ea typeface="+mn-lt"/>
                <a:cs typeface="+mn-lt"/>
              </a:rPr>
              <a:t>debe</a:t>
            </a:r>
            <a:r>
              <a:rPr lang="en-US" sz="2400" b="1" dirty="0">
                <a:solidFill>
                  <a:srgbClr val="F16038"/>
                </a:solidFill>
                <a:ea typeface="+mn-lt"/>
                <a:cs typeface="+mn-lt"/>
              </a:rPr>
              <a:t> </a:t>
            </a:r>
            <a:r>
              <a:rPr lang="en-US" sz="2400" b="1" dirty="0" err="1">
                <a:solidFill>
                  <a:srgbClr val="F16038"/>
                </a:solidFill>
                <a:ea typeface="+mn-lt"/>
                <a:cs typeface="+mn-lt"/>
              </a:rPr>
              <a:t>incluir</a:t>
            </a:r>
            <a:r>
              <a:rPr lang="en-US" sz="2400" b="1" dirty="0">
                <a:solidFill>
                  <a:srgbClr val="F16038"/>
                </a:solidFill>
                <a:ea typeface="+mn-lt"/>
                <a:cs typeface="+mn-lt"/>
              </a:rPr>
              <a:t> lo </a:t>
            </a:r>
            <a:r>
              <a:rPr lang="en-US" sz="2400" b="1" dirty="0" err="1">
                <a:solidFill>
                  <a:srgbClr val="F16038"/>
                </a:solidFill>
                <a:ea typeface="+mn-lt"/>
                <a:cs typeface="+mn-lt"/>
              </a:rPr>
              <a:t>siguiente</a:t>
            </a:r>
            <a:r>
              <a:rPr lang="en-US" sz="2400" b="1" dirty="0">
                <a:solidFill>
                  <a:srgbClr val="F16038"/>
                </a:solidFill>
                <a:ea typeface="+mn-lt"/>
                <a:cs typeface="+mn-lt"/>
              </a:rPr>
              <a:t>:</a:t>
            </a:r>
          </a:p>
          <a:p>
            <a:pPr lvl="1">
              <a:spcAft>
                <a:spcPts val="1000"/>
              </a:spcAft>
            </a:pPr>
            <a:r>
              <a:rPr lang="es-ES" sz="2200" dirty="0">
                <a:solidFill>
                  <a:schemeClr val="accent2"/>
                </a:solidFill>
              </a:rPr>
              <a:t>Sin inundaciones en lugares clave</a:t>
            </a:r>
          </a:p>
          <a:p>
            <a:pPr lvl="1">
              <a:spcAft>
                <a:spcPts val="1000"/>
              </a:spcAft>
            </a:pPr>
            <a:r>
              <a:rPr lang="es-ES" sz="2200" dirty="0">
                <a:solidFill>
                  <a:schemeClr val="accent2"/>
                </a:solidFill>
              </a:rPr>
              <a:t>Utilice al menos tres métodos diferentes y en múltiples ubicaciones</a:t>
            </a:r>
          </a:p>
          <a:p>
            <a:pPr lvl="1">
              <a:spcAft>
                <a:spcPts val="1000"/>
              </a:spcAft>
            </a:pPr>
            <a:r>
              <a:rPr lang="es-ES" sz="2200" dirty="0">
                <a:solidFill>
                  <a:schemeClr val="accent2"/>
                </a:solidFill>
              </a:rPr>
              <a:t>No causar más inundaciones o daños a otras partes de </a:t>
            </a:r>
            <a:r>
              <a:rPr lang="es-ES" sz="2200" dirty="0" err="1">
                <a:solidFill>
                  <a:schemeClr val="accent2"/>
                </a:solidFill>
              </a:rPr>
              <a:t>Teastem</a:t>
            </a:r>
            <a:r>
              <a:rPr lang="es-ES" sz="2200" dirty="0">
                <a:solidFill>
                  <a:schemeClr val="accent2"/>
                </a:solidFill>
              </a:rPr>
              <a:t>.</a:t>
            </a:r>
          </a:p>
          <a:p>
            <a:pPr lvl="1">
              <a:spcAft>
                <a:spcPts val="1000"/>
              </a:spcAft>
            </a:pPr>
            <a:r>
              <a:rPr lang="es-ES" sz="2200" dirty="0">
                <a:solidFill>
                  <a:schemeClr val="accent2"/>
                </a:solidFill>
              </a:rPr>
              <a:t>Limitar el impacto ambiental</a:t>
            </a:r>
          </a:p>
          <a:p>
            <a:pPr>
              <a:spcAft>
                <a:spcPts val="1000"/>
              </a:spcAft>
            </a:pPr>
            <a:r>
              <a:rPr lang="es-ES" sz="2400" dirty="0">
                <a:solidFill>
                  <a:schemeClr val="accent2"/>
                </a:solidFill>
              </a:rPr>
              <a:t>Puntos de Bonificación: El sistema de prevención de inundaciones funciona después de que se produce la erosión fuera de </a:t>
            </a:r>
            <a:r>
              <a:rPr lang="es-ES" sz="2400" dirty="0" err="1">
                <a:solidFill>
                  <a:schemeClr val="accent2"/>
                </a:solidFill>
              </a:rPr>
              <a:t>Teastem</a:t>
            </a:r>
            <a:r>
              <a:rPr lang="es-ES" sz="2400" dirty="0">
                <a:solidFill>
                  <a:schemeClr val="accent2"/>
                </a:solidFill>
              </a:rPr>
              <a:t>.</a:t>
            </a:r>
            <a:endParaRPr lang="en-US" sz="2400" dirty="0">
              <a:solidFill>
                <a:schemeClr val="accent2"/>
              </a:solidFill>
            </a:endParaRPr>
          </a:p>
        </p:txBody>
      </p:sp>
    </p:spTree>
    <p:extLst>
      <p:ext uri="{BB962C8B-B14F-4D97-AF65-F5344CB8AC3E}">
        <p14:creationId xmlns:p14="http://schemas.microsoft.com/office/powerpoint/2010/main" val="956844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BCF93-340A-4F94-8CDA-B5CE7621865D}"/>
              </a:ext>
            </a:extLst>
          </p:cNvPr>
          <p:cNvSpPr>
            <a:spLocks noGrp="1"/>
          </p:cNvSpPr>
          <p:nvPr>
            <p:ph type="title"/>
          </p:nvPr>
        </p:nvSpPr>
        <p:spPr/>
        <p:txBody>
          <a:bodyPr/>
          <a:lstStyle/>
          <a:p>
            <a:r>
              <a:rPr lang="en-US" dirty="0"/>
              <a:t>Constraints (Limitations)</a:t>
            </a:r>
          </a:p>
        </p:txBody>
      </p:sp>
      <p:sp>
        <p:nvSpPr>
          <p:cNvPr id="3" name="Content Placeholder 2">
            <a:extLst>
              <a:ext uri="{FF2B5EF4-FFF2-40B4-BE49-F238E27FC236}">
                <a16:creationId xmlns:a16="http://schemas.microsoft.com/office/drawing/2014/main" id="{6644F308-A1E8-4377-ACEF-029C0FCDC16F}"/>
              </a:ext>
            </a:extLst>
          </p:cNvPr>
          <p:cNvSpPr>
            <a:spLocks noGrp="1"/>
          </p:cNvSpPr>
          <p:nvPr>
            <p:ph idx="4294967295"/>
          </p:nvPr>
        </p:nvSpPr>
        <p:spPr/>
        <p:txBody>
          <a:bodyPr vert="horz" lIns="91440" tIns="45720" rIns="91440" bIns="45720" rtlCol="0" anchor="t">
            <a:normAutofit/>
          </a:bodyPr>
          <a:lstStyle/>
          <a:p>
            <a:r>
              <a:rPr lang="en-US" u="sng" dirty="0">
                <a:solidFill>
                  <a:schemeClr val="bg2">
                    <a:lumMod val="10000"/>
                  </a:schemeClr>
                </a:solidFill>
                <a:latin typeface="Arial" panose="020B0604020202020204" pitchFamily="34" charset="0"/>
                <a:cs typeface="Arial" panose="020B0604020202020204" pitchFamily="34" charset="0"/>
              </a:rPr>
              <a:t>Time Limit</a:t>
            </a:r>
            <a:r>
              <a:rPr lang="en-US" dirty="0">
                <a:solidFill>
                  <a:schemeClr val="bg2">
                    <a:lumMod val="10000"/>
                  </a:schemeClr>
                </a:solidFill>
                <a:latin typeface="Arial" panose="020B0604020202020204" pitchFamily="34" charset="0"/>
                <a:cs typeface="Arial" panose="020B0604020202020204" pitchFamily="34" charset="0"/>
              </a:rPr>
              <a:t>: You will have 30 minutes to design a solution for the city.</a:t>
            </a:r>
          </a:p>
          <a:p>
            <a:r>
              <a:rPr lang="en-US" u="sng" dirty="0">
                <a:solidFill>
                  <a:schemeClr val="bg2">
                    <a:lumMod val="10000"/>
                  </a:schemeClr>
                </a:solidFill>
                <a:latin typeface="Arial" panose="020B0604020202020204" pitchFamily="34" charset="0"/>
                <a:cs typeface="Arial" panose="020B0604020202020204" pitchFamily="34" charset="0"/>
              </a:rPr>
              <a:t>Materials</a:t>
            </a:r>
            <a:r>
              <a:rPr lang="en-US" dirty="0">
                <a:solidFill>
                  <a:schemeClr val="bg2">
                    <a:lumMod val="10000"/>
                  </a:schemeClr>
                </a:solidFill>
                <a:latin typeface="Arial" panose="020B0604020202020204" pitchFamily="34" charset="0"/>
                <a:cs typeface="Arial" panose="020B0604020202020204" pitchFamily="34" charset="0"/>
              </a:rPr>
              <a:t>: You can only use the materials available.</a:t>
            </a:r>
          </a:p>
          <a:p>
            <a:r>
              <a:rPr lang="en-US" u="sng" dirty="0">
                <a:solidFill>
                  <a:schemeClr val="bg2">
                    <a:lumMod val="10000"/>
                  </a:schemeClr>
                </a:solidFill>
                <a:latin typeface="Arial" panose="020B0604020202020204" pitchFamily="34" charset="0"/>
                <a:cs typeface="Arial" panose="020B0604020202020204" pitchFamily="34" charset="0"/>
              </a:rPr>
              <a:t>Budget</a:t>
            </a:r>
            <a:r>
              <a:rPr lang="en-US" dirty="0">
                <a:solidFill>
                  <a:schemeClr val="bg2">
                    <a:lumMod val="10000"/>
                  </a:schemeClr>
                </a:solidFill>
                <a:latin typeface="Arial" panose="020B0604020202020204" pitchFamily="34" charset="0"/>
                <a:cs typeface="Arial" panose="020B0604020202020204" pitchFamily="34" charset="0"/>
              </a:rPr>
              <a:t>: You will have $1,000,000 to complete this challenge.</a:t>
            </a:r>
          </a:p>
          <a:p>
            <a:r>
              <a:rPr lang="en-US" u="sng" dirty="0">
                <a:solidFill>
                  <a:schemeClr val="bg2">
                    <a:lumMod val="10000"/>
                  </a:schemeClr>
                </a:solidFill>
                <a:latin typeface="Arial" panose="020B0604020202020204" pitchFamily="34" charset="0"/>
                <a:cs typeface="Arial" panose="020B0604020202020204" pitchFamily="34" charset="0"/>
              </a:rPr>
              <a:t>Collaboration</a:t>
            </a:r>
            <a:r>
              <a:rPr lang="en-US" dirty="0">
                <a:solidFill>
                  <a:schemeClr val="bg2">
                    <a:lumMod val="10000"/>
                  </a:schemeClr>
                </a:solidFill>
                <a:latin typeface="Arial" panose="020B0604020202020204" pitchFamily="34" charset="0"/>
                <a:cs typeface="Arial" panose="020B0604020202020204" pitchFamily="34" charset="0"/>
              </a:rPr>
              <a:t>: One design element from each team member must be used in the final design.</a:t>
            </a:r>
          </a:p>
          <a:p>
            <a:r>
              <a:rPr lang="en-US" u="sng" dirty="0">
                <a:solidFill>
                  <a:schemeClr val="bg2">
                    <a:lumMod val="10000"/>
                  </a:schemeClr>
                </a:solidFill>
                <a:latin typeface="Arial" panose="020B0604020202020204" pitchFamily="34" charset="0"/>
                <a:cs typeface="Arial" panose="020B0604020202020204" pitchFamily="34" charset="0"/>
              </a:rPr>
              <a:t>Redesign</a:t>
            </a:r>
            <a:r>
              <a:rPr lang="en-US" dirty="0">
                <a:solidFill>
                  <a:schemeClr val="bg2">
                    <a:lumMod val="10000"/>
                  </a:schemeClr>
                </a:solidFill>
                <a:latin typeface="Arial" panose="020B0604020202020204" pitchFamily="34" charset="0"/>
                <a:cs typeface="Arial" panose="020B0604020202020204" pitchFamily="34" charset="0"/>
              </a:rPr>
              <a:t>: Each team can test their prototype as many times as needed during the 30-minute design phase.</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9281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BCF93-340A-4F94-8CDA-B5CE7621865D}"/>
              </a:ext>
            </a:extLst>
          </p:cNvPr>
          <p:cNvSpPr>
            <a:spLocks noGrp="1"/>
          </p:cNvSpPr>
          <p:nvPr>
            <p:ph type="title"/>
          </p:nvPr>
        </p:nvSpPr>
        <p:spPr/>
        <p:txBody>
          <a:bodyPr/>
          <a:lstStyle/>
          <a:p>
            <a:r>
              <a:rPr lang="en-US" dirty="0" err="1">
                <a:solidFill>
                  <a:srgbClr val="F16038"/>
                </a:solidFill>
              </a:rPr>
              <a:t>Restricciones</a:t>
            </a:r>
            <a:r>
              <a:rPr lang="en-US" dirty="0">
                <a:solidFill>
                  <a:srgbClr val="F16038"/>
                </a:solidFill>
              </a:rPr>
              <a:t> (</a:t>
            </a:r>
            <a:r>
              <a:rPr lang="en-US" dirty="0" err="1">
                <a:solidFill>
                  <a:srgbClr val="F16038"/>
                </a:solidFill>
              </a:rPr>
              <a:t>Limitaciones</a:t>
            </a:r>
            <a:r>
              <a:rPr lang="en-US" dirty="0">
                <a:solidFill>
                  <a:srgbClr val="F16038"/>
                </a:solidFill>
              </a:rPr>
              <a:t>)</a:t>
            </a:r>
          </a:p>
        </p:txBody>
      </p:sp>
      <p:sp>
        <p:nvSpPr>
          <p:cNvPr id="3" name="Content Placeholder 2">
            <a:extLst>
              <a:ext uri="{FF2B5EF4-FFF2-40B4-BE49-F238E27FC236}">
                <a16:creationId xmlns:a16="http://schemas.microsoft.com/office/drawing/2014/main" id="{6644F308-A1E8-4377-ACEF-029C0FCDC16F}"/>
              </a:ext>
            </a:extLst>
          </p:cNvPr>
          <p:cNvSpPr>
            <a:spLocks noGrp="1"/>
          </p:cNvSpPr>
          <p:nvPr>
            <p:ph idx="4294967295"/>
          </p:nvPr>
        </p:nvSpPr>
        <p:spPr/>
        <p:txBody>
          <a:bodyPr>
            <a:normAutofit/>
          </a:bodyPr>
          <a:lstStyle/>
          <a:p>
            <a:r>
              <a:rPr lang="es-ES" u="sng" dirty="0">
                <a:solidFill>
                  <a:srgbClr val="F16038"/>
                </a:solidFill>
                <a:latin typeface="Arial" panose="020B0604020202020204" pitchFamily="34" charset="0"/>
                <a:cs typeface="Arial" panose="020B0604020202020204" pitchFamily="34" charset="0"/>
              </a:rPr>
              <a:t>Límite de tiempo</a:t>
            </a:r>
            <a:r>
              <a:rPr lang="es-ES" dirty="0">
                <a:solidFill>
                  <a:srgbClr val="F16038"/>
                </a:solidFill>
                <a:latin typeface="Arial" panose="020B0604020202020204" pitchFamily="34" charset="0"/>
                <a:cs typeface="Arial" panose="020B0604020202020204" pitchFamily="34" charset="0"/>
              </a:rPr>
              <a:t>: Tienes 30 minutos para diseñar una solución para la ciudad.</a:t>
            </a:r>
          </a:p>
          <a:p>
            <a:r>
              <a:rPr lang="es-ES" u="sng" dirty="0">
                <a:solidFill>
                  <a:srgbClr val="F16038"/>
                </a:solidFill>
                <a:latin typeface="Arial" panose="020B0604020202020204" pitchFamily="34" charset="0"/>
                <a:cs typeface="Arial" panose="020B0604020202020204" pitchFamily="34" charset="0"/>
              </a:rPr>
              <a:t>Materiales</a:t>
            </a:r>
            <a:r>
              <a:rPr lang="es-ES" dirty="0">
                <a:solidFill>
                  <a:srgbClr val="F16038"/>
                </a:solidFill>
                <a:latin typeface="Arial" panose="020B0604020202020204" pitchFamily="34" charset="0"/>
                <a:cs typeface="Arial" panose="020B0604020202020204" pitchFamily="34" charset="0"/>
              </a:rPr>
              <a:t>: Solo puedes usar los materiales disponibles.</a:t>
            </a:r>
          </a:p>
          <a:p>
            <a:r>
              <a:rPr lang="es-ES" u="sng" dirty="0">
                <a:solidFill>
                  <a:srgbClr val="F16038"/>
                </a:solidFill>
                <a:latin typeface="Arial" panose="020B0604020202020204" pitchFamily="34" charset="0"/>
                <a:cs typeface="Arial" panose="020B0604020202020204" pitchFamily="34" charset="0"/>
              </a:rPr>
              <a:t>Presupuesto</a:t>
            </a:r>
            <a:r>
              <a:rPr lang="es-ES" dirty="0">
                <a:solidFill>
                  <a:srgbClr val="F16038"/>
                </a:solidFill>
                <a:latin typeface="Arial" panose="020B0604020202020204" pitchFamily="34" charset="0"/>
                <a:cs typeface="Arial" panose="020B0604020202020204" pitchFamily="34" charset="0"/>
              </a:rPr>
              <a:t>: Tienes $1,000,000 para completar este desafío.</a:t>
            </a:r>
          </a:p>
          <a:p>
            <a:r>
              <a:rPr lang="es-ES" u="sng" dirty="0">
                <a:solidFill>
                  <a:srgbClr val="F16038"/>
                </a:solidFill>
                <a:latin typeface="Arial" panose="020B0604020202020204" pitchFamily="34" charset="0"/>
                <a:cs typeface="Arial" panose="020B0604020202020204" pitchFamily="34" charset="0"/>
              </a:rPr>
              <a:t>Colaboración</a:t>
            </a:r>
            <a:r>
              <a:rPr lang="es-ES" dirty="0">
                <a:solidFill>
                  <a:srgbClr val="F16038"/>
                </a:solidFill>
                <a:latin typeface="Arial" panose="020B0604020202020204" pitchFamily="34" charset="0"/>
                <a:cs typeface="Arial" panose="020B0604020202020204" pitchFamily="34" charset="0"/>
              </a:rPr>
              <a:t>: El diseño final debe de incluir un elemento diseñado por cada miembro del equipo.</a:t>
            </a:r>
          </a:p>
          <a:p>
            <a:r>
              <a:rPr lang="es-ES" u="sng" dirty="0">
                <a:solidFill>
                  <a:srgbClr val="F16038"/>
                </a:solidFill>
                <a:latin typeface="Arial" panose="020B0604020202020204" pitchFamily="34" charset="0"/>
                <a:cs typeface="Arial" panose="020B0604020202020204" pitchFamily="34" charset="0"/>
              </a:rPr>
              <a:t>Rediseño</a:t>
            </a:r>
            <a:r>
              <a:rPr lang="es-ES" dirty="0">
                <a:solidFill>
                  <a:srgbClr val="F16038"/>
                </a:solidFill>
                <a:latin typeface="Arial" panose="020B0604020202020204" pitchFamily="34" charset="0"/>
                <a:cs typeface="Arial" panose="020B0604020202020204" pitchFamily="34" charset="0"/>
              </a:rPr>
              <a:t>: Cada equipo puede probar tu prototipo tantas veces como sea necesario durante la fase de diseño de 30 minutos.</a:t>
            </a:r>
            <a:endParaRPr lang="en-US" dirty="0">
              <a:solidFill>
                <a:srgbClr val="F160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0009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D52E-242E-4DF8-83B4-066B1143B5FC}"/>
              </a:ext>
            </a:extLst>
          </p:cNvPr>
          <p:cNvSpPr>
            <a:spLocks noGrp="1"/>
          </p:cNvSpPr>
          <p:nvPr>
            <p:ph type="title"/>
          </p:nvPr>
        </p:nvSpPr>
        <p:spPr/>
        <p:txBody>
          <a:bodyPr/>
          <a:lstStyle/>
          <a:p>
            <a:r>
              <a:rPr lang="en-US" dirty="0"/>
              <a:t>Explore Materials </a:t>
            </a:r>
            <a:r>
              <a:rPr lang="en-US" dirty="0">
                <a:solidFill>
                  <a:srgbClr val="F16038"/>
                </a:solidFill>
              </a:rPr>
              <a:t>(</a:t>
            </a:r>
            <a:r>
              <a:rPr lang="en-US" dirty="0" err="1">
                <a:solidFill>
                  <a:srgbClr val="F16038"/>
                </a:solidFill>
              </a:rPr>
              <a:t>Explorar</a:t>
            </a:r>
            <a:r>
              <a:rPr lang="en-US" dirty="0">
                <a:solidFill>
                  <a:srgbClr val="F16038"/>
                </a:solidFill>
              </a:rPr>
              <a:t> </a:t>
            </a:r>
            <a:r>
              <a:rPr lang="en-US" dirty="0" err="1">
                <a:solidFill>
                  <a:srgbClr val="F16038"/>
                </a:solidFill>
              </a:rPr>
              <a:t>Materiales</a:t>
            </a:r>
            <a:r>
              <a:rPr lang="en-US" dirty="0">
                <a:solidFill>
                  <a:srgbClr val="F16038"/>
                </a:solidFill>
              </a:rPr>
              <a:t>)</a:t>
            </a:r>
            <a:endParaRPr lang="en-US" dirty="0"/>
          </a:p>
        </p:txBody>
      </p:sp>
      <p:sp>
        <p:nvSpPr>
          <p:cNvPr id="3" name="Table Placeholder 2">
            <a:extLst>
              <a:ext uri="{FF2B5EF4-FFF2-40B4-BE49-F238E27FC236}">
                <a16:creationId xmlns:a16="http://schemas.microsoft.com/office/drawing/2014/main" id="{1CA33F16-5DF3-392A-0DC4-407F7ED26B34}"/>
              </a:ext>
            </a:extLst>
          </p:cNvPr>
          <p:cNvSpPr>
            <a:spLocks noGrp="1"/>
          </p:cNvSpPr>
          <p:nvPr>
            <p:ph type="tbl" sz="quarter" idx="10"/>
          </p:nvPr>
        </p:nvSpPr>
        <p:spPr/>
        <p:txBody>
          <a:bodyPr/>
          <a:lstStyle/>
          <a:p>
            <a:endParaRPr lang="en-US" dirty="0"/>
          </a:p>
        </p:txBody>
      </p:sp>
      <p:graphicFrame>
        <p:nvGraphicFramePr>
          <p:cNvPr id="10" name="Table 9">
            <a:extLst>
              <a:ext uri="{FF2B5EF4-FFF2-40B4-BE49-F238E27FC236}">
                <a16:creationId xmlns:a16="http://schemas.microsoft.com/office/drawing/2014/main" id="{B5BA161D-6E70-EB30-3BF3-8BD9DFC3EA0E}"/>
              </a:ext>
            </a:extLst>
          </p:cNvPr>
          <p:cNvGraphicFramePr>
            <a:graphicFrameLocks noGrp="1"/>
          </p:cNvGraphicFramePr>
          <p:nvPr>
            <p:extLst>
              <p:ext uri="{D42A27DB-BD31-4B8C-83A1-F6EECF244321}">
                <p14:modId xmlns:p14="http://schemas.microsoft.com/office/powerpoint/2010/main" val="3913705192"/>
              </p:ext>
            </p:extLst>
          </p:nvPr>
        </p:nvGraphicFramePr>
        <p:xfrm>
          <a:off x="1337941" y="1917075"/>
          <a:ext cx="9516117" cy="3366750"/>
        </p:xfrm>
        <a:graphic>
          <a:graphicData uri="http://schemas.openxmlformats.org/drawingml/2006/table">
            <a:tbl>
              <a:tblPr firstRow="1" bandRow="1">
                <a:tableStyleId>{5C22544A-7EE6-4342-B048-85BDC9FD1C3A}</a:tableStyleId>
              </a:tblPr>
              <a:tblGrid>
                <a:gridCol w="7393800">
                  <a:extLst>
                    <a:ext uri="{9D8B030D-6E8A-4147-A177-3AD203B41FA5}">
                      <a16:colId xmlns:a16="http://schemas.microsoft.com/office/drawing/2014/main" val="685035288"/>
                    </a:ext>
                  </a:extLst>
                </a:gridCol>
                <a:gridCol w="2122317">
                  <a:extLst>
                    <a:ext uri="{9D8B030D-6E8A-4147-A177-3AD203B41FA5}">
                      <a16:colId xmlns:a16="http://schemas.microsoft.com/office/drawing/2014/main" val="3675114989"/>
                    </a:ext>
                  </a:extLst>
                </a:gridCol>
              </a:tblGrid>
              <a:tr h="443376">
                <a:tc>
                  <a:txBody>
                    <a:bodyPr/>
                    <a:lstStyle/>
                    <a:p>
                      <a:pPr algn="l" fontAlgn="base"/>
                      <a:r>
                        <a:rPr lang="en-US" sz="2000" dirty="0">
                          <a:effectLst/>
                          <a:latin typeface="Arial" panose="020B0604020202020204" pitchFamily="34" charset="0"/>
                          <a:cs typeface="Arial" panose="020B0604020202020204" pitchFamily="34" charset="0"/>
                        </a:rPr>
                        <a:t>Materials (Materiales)​</a:t>
                      </a:r>
                      <a:endParaRPr lang="en-US" sz="2600" b="1" i="0" dirty="0">
                        <a:solidFill>
                          <a:srgbClr val="FFFFFF"/>
                        </a:solidFill>
                        <a:effectLst/>
                        <a:latin typeface="Arial" panose="020B0604020202020204" pitchFamily="34" charset="0"/>
                        <a:cs typeface="Arial" panose="020B0604020202020204" pitchFamily="34" charset="0"/>
                      </a:endParaRPr>
                    </a:p>
                  </a:txBody>
                  <a:tcPr marL="134286" marR="134286" marT="67143" marB="67143"/>
                </a:tc>
                <a:tc>
                  <a:txBody>
                    <a:bodyPr/>
                    <a:lstStyle/>
                    <a:p>
                      <a:pPr algn="l" fontAlgn="base"/>
                      <a:r>
                        <a:rPr lang="en-US" sz="2000" dirty="0">
                          <a:effectLst/>
                          <a:latin typeface="Arial" panose="020B0604020202020204" pitchFamily="34" charset="0"/>
                          <a:cs typeface="Arial" panose="020B0604020202020204" pitchFamily="34" charset="0"/>
                        </a:rPr>
                        <a:t>Cost (Costo)​</a:t>
                      </a:r>
                      <a:endParaRPr lang="en-US" sz="2600" b="1" i="0" dirty="0">
                        <a:solidFill>
                          <a:srgbClr val="FFFFFF"/>
                        </a:solidFill>
                        <a:effectLst/>
                        <a:latin typeface="Arial" panose="020B0604020202020204" pitchFamily="34" charset="0"/>
                        <a:cs typeface="Arial" panose="020B0604020202020204" pitchFamily="34" charset="0"/>
                      </a:endParaRPr>
                    </a:p>
                  </a:txBody>
                  <a:tcPr marL="134286" marR="134286" marT="67143" marB="67143"/>
                </a:tc>
                <a:extLst>
                  <a:ext uri="{0D108BD9-81ED-4DB2-BD59-A6C34878D82A}">
                    <a16:rowId xmlns:a16="http://schemas.microsoft.com/office/drawing/2014/main" val="1177583478"/>
                  </a:ext>
                </a:extLst>
              </a:tr>
              <a:tr h="443376">
                <a:tc>
                  <a:txBody>
                    <a:bodyPr/>
                    <a:lstStyle/>
                    <a:p>
                      <a:pPr algn="l" fontAlgn="base"/>
                      <a:r>
                        <a:rPr lang="en-US" sz="2000" dirty="0">
                          <a:solidFill>
                            <a:srgbClr val="000000"/>
                          </a:solidFill>
                          <a:effectLst/>
                          <a:latin typeface="Arial" panose="020B0604020202020204" pitchFamily="34" charset="0"/>
                          <a:cs typeface="Arial" panose="020B0604020202020204" pitchFamily="34" charset="0"/>
                        </a:rPr>
                        <a:t>AR Sandbox </a:t>
                      </a:r>
                      <a:r>
                        <a:rPr lang="en-US" sz="2000" dirty="0">
                          <a:solidFill>
                            <a:srgbClr val="F16038"/>
                          </a:solidFill>
                          <a:effectLst/>
                          <a:latin typeface="Arial" panose="020B0604020202020204" pitchFamily="34" charset="0"/>
                          <a:cs typeface="Arial" panose="020B0604020202020204" pitchFamily="34" charset="0"/>
                        </a:rPr>
                        <a:t>(</a:t>
                      </a:r>
                      <a:r>
                        <a:rPr lang="en-US" sz="2000" dirty="0" err="1">
                          <a:solidFill>
                            <a:srgbClr val="F16038"/>
                          </a:solidFill>
                          <a:effectLst/>
                          <a:latin typeface="Arial" panose="020B0604020202020204" pitchFamily="34" charset="0"/>
                          <a:cs typeface="Arial" panose="020B0604020202020204" pitchFamily="34" charset="0"/>
                        </a:rPr>
                        <a:t>Caja</a:t>
                      </a:r>
                      <a:r>
                        <a:rPr lang="en-US" sz="2000" dirty="0">
                          <a:solidFill>
                            <a:srgbClr val="F16038"/>
                          </a:solidFill>
                          <a:effectLst/>
                          <a:latin typeface="Arial" panose="020B0604020202020204" pitchFamily="34" charset="0"/>
                          <a:cs typeface="Arial" panose="020B0604020202020204" pitchFamily="34" charset="0"/>
                        </a:rPr>
                        <a:t> de Arena AR)</a:t>
                      </a:r>
                    </a:p>
                  </a:txBody>
                  <a:tcPr marL="134286" marR="134286" marT="67143" marB="67143"/>
                </a:tc>
                <a:tc>
                  <a:txBody>
                    <a:bodyPr/>
                    <a:lstStyle/>
                    <a:p>
                      <a:pPr algn="l" fontAlgn="base"/>
                      <a:r>
                        <a:rPr lang="en-US" sz="2000" dirty="0">
                          <a:solidFill>
                            <a:srgbClr val="000000"/>
                          </a:solidFill>
                          <a:effectLst/>
                          <a:latin typeface="Arial" panose="020B0604020202020204" pitchFamily="34" charset="0"/>
                          <a:cs typeface="Arial" panose="020B0604020202020204" pitchFamily="34" charset="0"/>
                        </a:rPr>
                        <a:t>No cost</a:t>
                      </a:r>
                      <a:endParaRPr lang="en-US" sz="2600" b="0" i="0" dirty="0">
                        <a:solidFill>
                          <a:srgbClr val="000000"/>
                        </a:solidFill>
                        <a:effectLst/>
                        <a:latin typeface="Arial" panose="020B0604020202020204" pitchFamily="34" charset="0"/>
                        <a:cs typeface="Arial" panose="020B0604020202020204" pitchFamily="34" charset="0"/>
                      </a:endParaRPr>
                    </a:p>
                  </a:txBody>
                  <a:tcPr marL="134286" marR="134286" marT="67143" marB="67143"/>
                </a:tc>
                <a:extLst>
                  <a:ext uri="{0D108BD9-81ED-4DB2-BD59-A6C34878D82A}">
                    <a16:rowId xmlns:a16="http://schemas.microsoft.com/office/drawing/2014/main" val="2325012878"/>
                  </a:ext>
                </a:extLst>
              </a:tr>
              <a:tr h="443376">
                <a:tc>
                  <a:txBody>
                    <a:bodyPr/>
                    <a:lstStyle/>
                    <a:p>
                      <a:pPr algn="l" fontAlgn="base"/>
                      <a:r>
                        <a:rPr lang="en-US" sz="2000" dirty="0" err="1">
                          <a:solidFill>
                            <a:srgbClr val="000000"/>
                          </a:solidFill>
                          <a:effectLst/>
                          <a:latin typeface="Arial" panose="020B0604020202020204" pitchFamily="34" charset="0"/>
                          <a:cs typeface="Arial" panose="020B0604020202020204" pitchFamily="34" charset="0"/>
                        </a:rPr>
                        <a:t>SageModeler</a:t>
                      </a:r>
                      <a:endParaRPr lang="en-US" sz="2000" dirty="0">
                        <a:solidFill>
                          <a:srgbClr val="000000"/>
                        </a:solidFill>
                        <a:effectLst/>
                        <a:latin typeface="Arial" panose="020B0604020202020204" pitchFamily="34" charset="0"/>
                        <a:cs typeface="Arial" panose="020B0604020202020204" pitchFamily="34" charset="0"/>
                      </a:endParaRPr>
                    </a:p>
                  </a:txBody>
                  <a:tcPr marL="134286" marR="134286" marT="67143" marB="67143"/>
                </a:tc>
                <a:tc>
                  <a:txBody>
                    <a:bodyPr/>
                    <a:lstStyle/>
                    <a:p>
                      <a:pPr algn="l" fontAlgn="base"/>
                      <a:r>
                        <a:rPr lang="en-US" sz="2000" dirty="0">
                          <a:solidFill>
                            <a:srgbClr val="000000"/>
                          </a:solidFill>
                          <a:effectLst/>
                          <a:latin typeface="Arial" panose="020B0604020202020204" pitchFamily="34" charset="0"/>
                          <a:cs typeface="Arial" panose="020B0604020202020204" pitchFamily="34" charset="0"/>
                        </a:rPr>
                        <a:t>No cost</a:t>
                      </a:r>
                      <a:endParaRPr lang="en-US" sz="2600" b="0" i="0" dirty="0">
                        <a:solidFill>
                          <a:srgbClr val="000000"/>
                        </a:solidFill>
                        <a:effectLst/>
                        <a:latin typeface="Arial" panose="020B0604020202020204" pitchFamily="34" charset="0"/>
                        <a:cs typeface="Arial" panose="020B0604020202020204" pitchFamily="34" charset="0"/>
                      </a:endParaRPr>
                    </a:p>
                  </a:txBody>
                  <a:tcPr marL="134286" marR="134286" marT="67143" marB="67143"/>
                </a:tc>
                <a:extLst>
                  <a:ext uri="{0D108BD9-81ED-4DB2-BD59-A6C34878D82A}">
                    <a16:rowId xmlns:a16="http://schemas.microsoft.com/office/drawing/2014/main" val="2243605285"/>
                  </a:ext>
                </a:extLst>
              </a:tr>
              <a:tr h="752467">
                <a:tc>
                  <a:txBody>
                    <a:bodyPr/>
                    <a:lstStyle/>
                    <a:p>
                      <a:pPr algn="l" fontAlgn="base"/>
                      <a:r>
                        <a:rPr lang="en-US" sz="2000" dirty="0" err="1">
                          <a:solidFill>
                            <a:srgbClr val="000000"/>
                          </a:solidFill>
                          <a:effectLst/>
                          <a:latin typeface="Arial" panose="020B0604020202020204" pitchFamily="34" charset="0"/>
                          <a:cs typeface="Arial" panose="020B0604020202020204" pitchFamily="34" charset="0"/>
                        </a:rPr>
                        <a:t>Aquafence</a:t>
                      </a:r>
                      <a:r>
                        <a:rPr lang="en-US" sz="2000" dirty="0">
                          <a:solidFill>
                            <a:srgbClr val="000000"/>
                          </a:solidFill>
                          <a:effectLst/>
                          <a:latin typeface="Arial" panose="020B0604020202020204" pitchFamily="34" charset="0"/>
                          <a:cs typeface="Arial" panose="020B0604020202020204" pitchFamily="34" charset="0"/>
                        </a:rPr>
                        <a:t> </a:t>
                      </a:r>
                      <a:r>
                        <a:rPr lang="en-US" sz="2000" dirty="0">
                          <a:solidFill>
                            <a:srgbClr val="F16038"/>
                          </a:solidFill>
                          <a:effectLst/>
                          <a:latin typeface="Arial" panose="020B0604020202020204" pitchFamily="34" charset="0"/>
                          <a:cs typeface="Arial" panose="020B0604020202020204" pitchFamily="34" charset="0"/>
                        </a:rPr>
                        <a:t>(Valla </a:t>
                      </a:r>
                      <a:r>
                        <a:rPr lang="en-US" sz="2000" dirty="0" err="1">
                          <a:solidFill>
                            <a:srgbClr val="F16038"/>
                          </a:solidFill>
                          <a:effectLst/>
                          <a:latin typeface="Arial" panose="020B0604020202020204" pitchFamily="34" charset="0"/>
                          <a:cs typeface="Arial" panose="020B0604020202020204" pitchFamily="34" charset="0"/>
                        </a:rPr>
                        <a:t>Acuática</a:t>
                      </a:r>
                      <a:r>
                        <a:rPr lang="en-US" sz="2000" dirty="0">
                          <a:solidFill>
                            <a:srgbClr val="F16038"/>
                          </a:solidFill>
                          <a:effectLst/>
                          <a:latin typeface="Arial" panose="020B0604020202020204" pitchFamily="34" charset="0"/>
                          <a:cs typeface="Arial" panose="020B0604020202020204" pitchFamily="34" charset="0"/>
                        </a:rPr>
                        <a:t> )</a:t>
                      </a:r>
                      <a:r>
                        <a:rPr lang="en-US" sz="2000" dirty="0">
                          <a:solidFill>
                            <a:srgbClr val="000000"/>
                          </a:solidFill>
                          <a:effectLst/>
                          <a:latin typeface="Arial" panose="020B0604020202020204" pitchFamily="34" charset="0"/>
                          <a:cs typeface="Arial" panose="020B0604020202020204" pitchFamily="34" charset="0"/>
                        </a:rPr>
                        <a:t> – Blue Lego Bricks </a:t>
                      </a:r>
                      <a:r>
                        <a:rPr lang="en-US" sz="2000" dirty="0">
                          <a:solidFill>
                            <a:srgbClr val="F16038"/>
                          </a:solidFill>
                          <a:effectLst/>
                          <a:latin typeface="Arial" panose="020B0604020202020204" pitchFamily="34" charset="0"/>
                          <a:cs typeface="Arial" panose="020B0604020202020204" pitchFamily="34" charset="0"/>
                        </a:rPr>
                        <a:t>(L</a:t>
                      </a:r>
                      <a:r>
                        <a:rPr lang="es-ES" sz="2000" dirty="0" err="1">
                          <a:solidFill>
                            <a:srgbClr val="F16038"/>
                          </a:solidFill>
                          <a:latin typeface="Arial" panose="020B0604020202020204" pitchFamily="34" charset="0"/>
                          <a:cs typeface="Arial" panose="020B0604020202020204" pitchFamily="34" charset="0"/>
                        </a:rPr>
                        <a:t>adrillo</a:t>
                      </a:r>
                      <a:r>
                        <a:rPr lang="es-ES" sz="2000" dirty="0">
                          <a:solidFill>
                            <a:srgbClr val="F16038"/>
                          </a:solidFill>
                          <a:latin typeface="Arial" panose="020B0604020202020204" pitchFamily="34" charset="0"/>
                          <a:cs typeface="Arial" panose="020B0604020202020204" pitchFamily="34" charset="0"/>
                        </a:rPr>
                        <a:t> de Lego Azul)</a:t>
                      </a:r>
                      <a:r>
                        <a:rPr lang="en-US" sz="2000" dirty="0">
                          <a:solidFill>
                            <a:srgbClr val="000000"/>
                          </a:solidFill>
                          <a:effectLst/>
                          <a:latin typeface="Arial" panose="020B0604020202020204" pitchFamily="34" charset="0"/>
                          <a:cs typeface="Arial" panose="020B0604020202020204" pitchFamily="34" charset="0"/>
                        </a:rPr>
                        <a:t> Max height: 2 bricks</a:t>
                      </a:r>
                    </a:p>
                  </a:txBody>
                  <a:tcPr marL="134286" marR="134286" marT="67143" marB="67143"/>
                </a:tc>
                <a:tc>
                  <a:txBody>
                    <a:bodyPr/>
                    <a:lstStyle/>
                    <a:p>
                      <a:pPr algn="l" fontAlgn="base"/>
                      <a:r>
                        <a:rPr lang="en-US" sz="2000" dirty="0">
                          <a:solidFill>
                            <a:srgbClr val="000000"/>
                          </a:solidFill>
                          <a:effectLst/>
                          <a:latin typeface="Arial" panose="020B0604020202020204" pitchFamily="34" charset="0"/>
                          <a:cs typeface="Arial" panose="020B0604020202020204" pitchFamily="34" charset="0"/>
                        </a:rPr>
                        <a:t>$10,000</a:t>
                      </a:r>
                      <a:endParaRPr lang="en-US" sz="2600" b="0" i="0" dirty="0">
                        <a:solidFill>
                          <a:srgbClr val="000000"/>
                        </a:solidFill>
                        <a:effectLst/>
                        <a:latin typeface="Arial" panose="020B0604020202020204" pitchFamily="34" charset="0"/>
                        <a:cs typeface="Arial" panose="020B0604020202020204" pitchFamily="34" charset="0"/>
                      </a:endParaRPr>
                    </a:p>
                  </a:txBody>
                  <a:tcPr marL="134286" marR="134286" marT="67143" marB="67143"/>
                </a:tc>
                <a:extLst>
                  <a:ext uri="{0D108BD9-81ED-4DB2-BD59-A6C34878D82A}">
                    <a16:rowId xmlns:a16="http://schemas.microsoft.com/office/drawing/2014/main" val="4092624350"/>
                  </a:ext>
                </a:extLst>
              </a:tr>
              <a:tr h="752467">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2000" dirty="0">
                          <a:solidFill>
                            <a:srgbClr val="000000"/>
                          </a:solidFill>
                          <a:effectLst/>
                          <a:latin typeface="Arial" panose="020B0604020202020204" pitchFamily="34" charset="0"/>
                          <a:cs typeface="Arial" panose="020B0604020202020204" pitchFamily="34" charset="0"/>
                        </a:rPr>
                        <a:t>Dam </a:t>
                      </a:r>
                      <a:r>
                        <a:rPr lang="en-US" sz="2000" dirty="0">
                          <a:solidFill>
                            <a:srgbClr val="F16038"/>
                          </a:solidFill>
                          <a:effectLst/>
                          <a:latin typeface="Arial" panose="020B0604020202020204" pitchFamily="34" charset="0"/>
                          <a:cs typeface="Arial" panose="020B0604020202020204" pitchFamily="34" charset="0"/>
                        </a:rPr>
                        <a:t>(Presa)</a:t>
                      </a:r>
                      <a:r>
                        <a:rPr lang="en-US" sz="2000" dirty="0">
                          <a:solidFill>
                            <a:srgbClr val="000000"/>
                          </a:solidFill>
                          <a:effectLst/>
                          <a:latin typeface="Arial" panose="020B0604020202020204" pitchFamily="34" charset="0"/>
                          <a:cs typeface="Arial" panose="020B0604020202020204" pitchFamily="34" charset="0"/>
                        </a:rPr>
                        <a:t> – Grey Lego Bricks </a:t>
                      </a:r>
                      <a:r>
                        <a:rPr lang="en-US" sz="2000" dirty="0">
                          <a:solidFill>
                            <a:srgbClr val="F16038"/>
                          </a:solidFill>
                          <a:effectLst/>
                          <a:latin typeface="Arial" panose="020B0604020202020204" pitchFamily="34" charset="0"/>
                          <a:cs typeface="Arial" panose="020B0604020202020204" pitchFamily="34" charset="0"/>
                        </a:rPr>
                        <a:t>(L</a:t>
                      </a:r>
                      <a:r>
                        <a:rPr lang="es-ES" sz="2000" dirty="0" err="1">
                          <a:solidFill>
                            <a:srgbClr val="F16038"/>
                          </a:solidFill>
                          <a:latin typeface="Arial" panose="020B0604020202020204" pitchFamily="34" charset="0"/>
                          <a:cs typeface="Arial" panose="020B0604020202020204" pitchFamily="34" charset="0"/>
                        </a:rPr>
                        <a:t>adrillos</a:t>
                      </a:r>
                      <a:r>
                        <a:rPr lang="es-ES" sz="2000" dirty="0">
                          <a:solidFill>
                            <a:srgbClr val="F16038"/>
                          </a:solidFill>
                          <a:latin typeface="Arial" panose="020B0604020202020204" pitchFamily="34" charset="0"/>
                          <a:cs typeface="Arial" panose="020B0604020202020204" pitchFamily="34" charset="0"/>
                        </a:rPr>
                        <a:t> de Lego Gris</a:t>
                      </a:r>
                      <a:r>
                        <a:rPr lang="en-US" sz="2000" dirty="0">
                          <a:solidFill>
                            <a:srgbClr val="F16038"/>
                          </a:solidFill>
                          <a:effectLst/>
                          <a:latin typeface="Arial" panose="020B0604020202020204" pitchFamily="34" charset="0"/>
                          <a:cs typeface="Arial" panose="020B0604020202020204" pitchFamily="34" charset="0"/>
                        </a:rPr>
                        <a:t>)</a:t>
                      </a:r>
                      <a:endParaRPr lang="es-ES" sz="2000" dirty="0">
                        <a:solidFill>
                          <a:srgbClr val="F16038"/>
                        </a:solidFill>
                        <a:latin typeface="Arial" panose="020B0604020202020204" pitchFamily="34" charset="0"/>
                        <a:cs typeface="Arial" panose="020B0604020202020204" pitchFamily="34" charset="0"/>
                      </a:endParaRPr>
                    </a:p>
                  </a:txBody>
                  <a:tcPr marL="134286" marR="134286" marT="67143" marB="67143"/>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$200,000 per wall</a:t>
                      </a:r>
                      <a:endParaRPr kumimoji="0" lang="en-US" sz="2600" b="0" i="0" u="none" strike="noStrike" kern="1200" cap="none" spc="0" normalizeH="0" baseline="0" noProof="0" dirty="0">
                        <a:ln>
                          <a:noFill/>
                        </a:ln>
                        <a:solidFill>
                          <a:srgbClr val="F16038"/>
                        </a:solidFill>
                        <a:effectLst/>
                        <a:uLnTx/>
                        <a:uFillTx/>
                        <a:latin typeface="Arial" panose="020B0604020202020204" pitchFamily="34" charset="0"/>
                        <a:ea typeface="+mn-ea"/>
                        <a:cs typeface="Arial" panose="020B0604020202020204" pitchFamily="34" charset="0"/>
                      </a:endParaRPr>
                    </a:p>
                  </a:txBody>
                  <a:tcPr marL="134286" marR="134286" marT="67143" marB="67143"/>
                </a:tc>
                <a:extLst>
                  <a:ext uri="{0D108BD9-81ED-4DB2-BD59-A6C34878D82A}">
                    <a16:rowId xmlns:a16="http://schemas.microsoft.com/office/drawing/2014/main" val="1408710571"/>
                  </a:ext>
                </a:extLst>
              </a:tr>
              <a:tr h="531688">
                <a:tc>
                  <a:txBody>
                    <a:bodyPr/>
                    <a:lstStyle/>
                    <a:p>
                      <a:pPr algn="l" fontAlgn="base"/>
                      <a:r>
                        <a:rPr lang="en-US" sz="2000" dirty="0">
                          <a:solidFill>
                            <a:srgbClr val="000000"/>
                          </a:solidFill>
                          <a:effectLst/>
                          <a:latin typeface="Arial" panose="020B0604020202020204" pitchFamily="34" charset="0"/>
                          <a:cs typeface="Arial" panose="020B0604020202020204" pitchFamily="34" charset="0"/>
                        </a:rPr>
                        <a:t>Hand Shovel </a:t>
                      </a:r>
                      <a:r>
                        <a:rPr lang="en-US" sz="2000" dirty="0">
                          <a:solidFill>
                            <a:srgbClr val="F16038"/>
                          </a:solidFill>
                          <a:effectLst/>
                          <a:latin typeface="Arial" panose="020B0604020202020204" pitchFamily="34" charset="0"/>
                          <a:cs typeface="Arial" panose="020B0604020202020204" pitchFamily="34" charset="0"/>
                        </a:rPr>
                        <a:t>(Pala de Mano)</a:t>
                      </a:r>
                    </a:p>
                  </a:txBody>
                  <a:tcPr marL="134286" marR="134286" marT="67143" marB="67143"/>
                </a:tc>
                <a:tc>
                  <a:txBody>
                    <a:bodyPr/>
                    <a:lstStyle/>
                    <a:p>
                      <a:pPr algn="l" fontAlgn="base"/>
                      <a:r>
                        <a:rPr lang="en-US" sz="2000" b="0" i="0" dirty="0">
                          <a:solidFill>
                            <a:srgbClr val="000000"/>
                          </a:solidFill>
                          <a:effectLst/>
                          <a:latin typeface="Arial" panose="020B0604020202020204" pitchFamily="34" charset="0"/>
                          <a:cs typeface="Arial" panose="020B0604020202020204" pitchFamily="34" charset="0"/>
                        </a:rPr>
                        <a:t>$5,000 per cm</a:t>
                      </a:r>
                      <a:r>
                        <a:rPr lang="en-US" sz="2600" kern="1200" baseline="30000" dirty="0">
                          <a:solidFill>
                            <a:schemeClr val="bg2">
                              <a:lumMod val="10000"/>
                            </a:schemeClr>
                          </a:solidFill>
                          <a:effectLst/>
                          <a:latin typeface="Arial" panose="020B0604020202020204" pitchFamily="34" charset="0"/>
                          <a:ea typeface="+mn-ea"/>
                          <a:cs typeface="Arial" panose="020B0604020202020204" pitchFamily="34" charset="0"/>
                        </a:rPr>
                        <a:t>2</a:t>
                      </a:r>
                      <a:endParaRPr lang="en-US" sz="2000" b="0" i="0" dirty="0">
                        <a:solidFill>
                          <a:schemeClr val="bg2">
                            <a:lumMod val="10000"/>
                          </a:schemeClr>
                        </a:solidFill>
                        <a:effectLst/>
                        <a:latin typeface="Arial" panose="020B0604020202020204" pitchFamily="34" charset="0"/>
                        <a:cs typeface="Arial" panose="020B0604020202020204" pitchFamily="34" charset="0"/>
                      </a:endParaRPr>
                    </a:p>
                  </a:txBody>
                  <a:tcPr marL="134286" marR="134286" marT="67143" marB="67143"/>
                </a:tc>
                <a:extLst>
                  <a:ext uri="{0D108BD9-81ED-4DB2-BD59-A6C34878D82A}">
                    <a16:rowId xmlns:a16="http://schemas.microsoft.com/office/drawing/2014/main" val="3659510500"/>
                  </a:ext>
                </a:extLst>
              </a:tr>
            </a:tbl>
          </a:graphicData>
        </a:graphic>
      </p:graphicFrame>
    </p:spTree>
    <p:extLst>
      <p:ext uri="{BB962C8B-B14F-4D97-AF65-F5344CB8AC3E}">
        <p14:creationId xmlns:p14="http://schemas.microsoft.com/office/powerpoint/2010/main" val="3819456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F9F1C-345A-4CBD-9790-6D3C36A34862}"/>
              </a:ext>
            </a:extLst>
          </p:cNvPr>
          <p:cNvSpPr>
            <a:spLocks noGrp="1"/>
          </p:cNvSpPr>
          <p:nvPr>
            <p:ph type="title"/>
          </p:nvPr>
        </p:nvSpPr>
        <p:spPr/>
        <p:txBody>
          <a:bodyPr/>
          <a:lstStyle/>
          <a:p>
            <a:r>
              <a:rPr lang="en-US" dirty="0"/>
              <a:t>Brainstorm </a:t>
            </a:r>
            <a:r>
              <a:rPr lang="en-US" dirty="0">
                <a:solidFill>
                  <a:srgbClr val="F16038"/>
                </a:solidFill>
              </a:rPr>
              <a:t>(</a:t>
            </a:r>
            <a:r>
              <a:rPr lang="en-US" sz="3200" dirty="0">
                <a:solidFill>
                  <a:srgbClr val="F16038"/>
                </a:solidFill>
                <a:latin typeface="Arial" panose="020B0604020202020204" pitchFamily="34" charset="0"/>
                <a:ea typeface="+mn-ea"/>
                <a:cs typeface="Arial" panose="020B0604020202020204" pitchFamily="34" charset="0"/>
              </a:rPr>
              <a:t>Idea Genial</a:t>
            </a:r>
            <a:r>
              <a:rPr lang="en-US" dirty="0">
                <a:solidFill>
                  <a:srgbClr val="F16038"/>
                </a:solidFill>
              </a:rPr>
              <a:t>)</a:t>
            </a:r>
            <a:endParaRPr lang="en-US" dirty="0"/>
          </a:p>
        </p:txBody>
      </p:sp>
      <p:sp>
        <p:nvSpPr>
          <p:cNvPr id="3" name="Content Placeholder 2">
            <a:extLst>
              <a:ext uri="{FF2B5EF4-FFF2-40B4-BE49-F238E27FC236}">
                <a16:creationId xmlns:a16="http://schemas.microsoft.com/office/drawing/2014/main" id="{69E4B0BF-EB19-2F61-4B1B-81EE85744D7F}"/>
              </a:ext>
            </a:extLst>
          </p:cNvPr>
          <p:cNvSpPr>
            <a:spLocks noGrp="1"/>
          </p:cNvSpPr>
          <p:nvPr>
            <p:ph idx="4294967295"/>
          </p:nvPr>
        </p:nvSpPr>
        <p:spPr/>
        <p:txBody>
          <a:bodyPr numCol="2"/>
          <a:lstStyle/>
          <a:p>
            <a:pPr>
              <a:lnSpc>
                <a:spcPct val="110000"/>
              </a:lnSpc>
            </a:pPr>
            <a:r>
              <a:rPr lang="en-US" sz="2400" dirty="0">
                <a:solidFill>
                  <a:srgbClr val="000000"/>
                </a:solidFill>
                <a:cs typeface="Arial" panose="020B0604020202020204" pitchFamily="34" charset="0"/>
              </a:rPr>
              <a:t>1 minute: Individual Design</a:t>
            </a:r>
          </a:p>
          <a:p>
            <a:pPr lvl="1">
              <a:lnSpc>
                <a:spcPct val="110000"/>
              </a:lnSpc>
              <a:spcBef>
                <a:spcPts val="1000"/>
              </a:spcBef>
            </a:pPr>
            <a:r>
              <a:rPr lang="en-US" sz="2000" dirty="0">
                <a:solidFill>
                  <a:srgbClr val="000000"/>
                </a:solidFill>
                <a:latin typeface="Arial" panose="020B0604020202020204" pitchFamily="34" charset="0"/>
                <a:cs typeface="Arial" panose="020B0604020202020204" pitchFamily="34" charset="0"/>
              </a:rPr>
              <a:t>Draw a plan of how you think </a:t>
            </a:r>
            <a:r>
              <a:rPr lang="en-US" sz="2000" dirty="0" err="1">
                <a:solidFill>
                  <a:srgbClr val="000000"/>
                </a:solidFill>
                <a:latin typeface="Arial" panose="020B0604020202020204" pitchFamily="34" charset="0"/>
                <a:cs typeface="Arial" panose="020B0604020202020204" pitchFamily="34" charset="0"/>
              </a:rPr>
              <a:t>Teastem</a:t>
            </a:r>
            <a:r>
              <a:rPr lang="en-US" sz="2000" dirty="0">
                <a:solidFill>
                  <a:srgbClr val="000000"/>
                </a:solidFill>
                <a:latin typeface="Arial" panose="020B0604020202020204" pitchFamily="34" charset="0"/>
                <a:cs typeface="Arial" panose="020B0604020202020204" pitchFamily="34" charset="0"/>
              </a:rPr>
              <a:t> should change to prevent flooding.</a:t>
            </a:r>
          </a:p>
          <a:p>
            <a:pPr>
              <a:lnSpc>
                <a:spcPct val="110000"/>
              </a:lnSpc>
            </a:pPr>
            <a:r>
              <a:rPr lang="en-US" sz="2400" dirty="0">
                <a:solidFill>
                  <a:srgbClr val="000000"/>
                </a:solidFill>
                <a:cs typeface="Arial" panose="020B0604020202020204" pitchFamily="34" charset="0"/>
              </a:rPr>
              <a:t>5 minutes: Each member presents their ideas to the group.</a:t>
            </a:r>
          </a:p>
          <a:p>
            <a:pPr marR="0" lvl="1" fontAlgn="auto">
              <a:lnSpc>
                <a:spcPct val="110000"/>
              </a:lnSpc>
              <a:spcBef>
                <a:spcPts val="1000"/>
              </a:spcBef>
              <a:spcAft>
                <a:spcPts val="0"/>
              </a:spcAft>
              <a:buClrTx/>
              <a:buSzTx/>
              <a:tabLst/>
              <a:defRPr/>
            </a:pPr>
            <a:r>
              <a:rPr lang="en-US" sz="2000" dirty="0">
                <a:solidFill>
                  <a:srgbClr val="000000"/>
                </a:solidFill>
                <a:latin typeface="Arial" panose="020B0604020202020204" pitchFamily="34" charset="0"/>
                <a:cs typeface="Arial" panose="020B0604020202020204" pitchFamily="34" charset="0"/>
              </a:rPr>
              <a:t>Share your ideas and focus on things you like the most about your idea that you would like to see be used as a design element for the final design.</a:t>
            </a:r>
          </a:p>
          <a:p>
            <a:pPr marL="457200" marR="0" lvl="1" indent="0" fontAlgn="auto">
              <a:lnSpc>
                <a:spcPct val="110000"/>
              </a:lnSpc>
              <a:spcBef>
                <a:spcPts val="1000"/>
              </a:spcBef>
              <a:spcAft>
                <a:spcPts val="0"/>
              </a:spcAft>
              <a:buClrTx/>
              <a:buSzTx/>
              <a:buNone/>
              <a:tabLst/>
              <a:defRPr/>
            </a:pPr>
            <a:endParaRPr lang="en-US" sz="2200" dirty="0">
              <a:solidFill>
                <a:srgbClr val="000000"/>
              </a:solidFill>
              <a:latin typeface="Arial" panose="020B0604020202020204" pitchFamily="34" charset="0"/>
              <a:cs typeface="Arial" panose="020B0604020202020204" pitchFamily="34" charset="0"/>
            </a:endParaRPr>
          </a:p>
          <a:p>
            <a:pPr marL="457200" marR="0" lvl="1" indent="0" fontAlgn="auto">
              <a:lnSpc>
                <a:spcPct val="110000"/>
              </a:lnSpc>
              <a:spcBef>
                <a:spcPts val="1000"/>
              </a:spcBef>
              <a:spcAft>
                <a:spcPts val="0"/>
              </a:spcAft>
              <a:buClrTx/>
              <a:buSzTx/>
              <a:buNone/>
              <a:tabLst/>
              <a:defRPr/>
            </a:pPr>
            <a:endParaRPr lang="en-US" sz="2200" dirty="0">
              <a:solidFill>
                <a:srgbClr val="000000"/>
              </a:solidFill>
              <a:latin typeface="Arial" panose="020B0604020202020204" pitchFamily="34" charset="0"/>
              <a:cs typeface="Arial" panose="020B0604020202020204" pitchFamily="34" charset="0"/>
            </a:endParaRPr>
          </a:p>
          <a:p>
            <a:pPr>
              <a:spcAft>
                <a:spcPts val="1000"/>
              </a:spcAft>
            </a:pPr>
            <a:r>
              <a:rPr lang="es-ES" sz="2400" dirty="0">
                <a:solidFill>
                  <a:srgbClr val="F16038"/>
                </a:solidFill>
                <a:cs typeface="Arial" panose="020B0604020202020204" pitchFamily="34" charset="0"/>
              </a:rPr>
              <a:t>1 minuto: Diseño Individual</a:t>
            </a:r>
          </a:p>
          <a:p>
            <a:pPr lvl="1">
              <a:lnSpc>
                <a:spcPct val="100000"/>
              </a:lnSpc>
              <a:spcBef>
                <a:spcPts val="0"/>
              </a:spcBef>
              <a:spcAft>
                <a:spcPts val="1000"/>
              </a:spcAft>
            </a:pPr>
            <a:r>
              <a:rPr lang="es-ES" sz="2000" dirty="0">
                <a:solidFill>
                  <a:schemeClr val="accent2"/>
                </a:solidFill>
                <a:latin typeface="Arial" panose="020B0604020202020204" pitchFamily="34" charset="0"/>
                <a:cs typeface="Arial" panose="020B0604020202020204" pitchFamily="34" charset="0"/>
              </a:rPr>
              <a:t>Dibuje un plan de cómo cree que debería cambiar </a:t>
            </a:r>
            <a:r>
              <a:rPr lang="es-ES" sz="2000" dirty="0" err="1">
                <a:solidFill>
                  <a:schemeClr val="accent2"/>
                </a:solidFill>
                <a:latin typeface="Arial" panose="020B0604020202020204" pitchFamily="34" charset="0"/>
                <a:cs typeface="Arial" panose="020B0604020202020204" pitchFamily="34" charset="0"/>
              </a:rPr>
              <a:t>Teastem</a:t>
            </a:r>
            <a:r>
              <a:rPr lang="es-ES" sz="2000" dirty="0">
                <a:solidFill>
                  <a:schemeClr val="accent2"/>
                </a:solidFill>
                <a:latin typeface="Arial" panose="020B0604020202020204" pitchFamily="34" charset="0"/>
                <a:cs typeface="Arial" panose="020B0604020202020204" pitchFamily="34" charset="0"/>
              </a:rPr>
              <a:t> para evitar inundaciones.</a:t>
            </a:r>
          </a:p>
          <a:p>
            <a:pPr>
              <a:lnSpc>
                <a:spcPct val="100000"/>
              </a:lnSpc>
              <a:spcBef>
                <a:spcPts val="0"/>
              </a:spcBef>
              <a:spcAft>
                <a:spcPts val="1000"/>
              </a:spcAft>
            </a:pPr>
            <a:r>
              <a:rPr lang="es-ES" sz="2400" dirty="0">
                <a:solidFill>
                  <a:srgbClr val="F16038"/>
                </a:solidFill>
                <a:cs typeface="Arial" panose="020B0604020202020204" pitchFamily="34" charset="0"/>
              </a:rPr>
              <a:t>5 minutos: Cada miembro presenta sus ideas al grupo.</a:t>
            </a:r>
          </a:p>
          <a:p>
            <a:pPr lvl="1">
              <a:lnSpc>
                <a:spcPct val="100000"/>
              </a:lnSpc>
              <a:spcBef>
                <a:spcPts val="0"/>
              </a:spcBef>
            </a:pPr>
            <a:r>
              <a:rPr lang="es-ES" sz="2000" dirty="0">
                <a:solidFill>
                  <a:schemeClr val="accent2"/>
                </a:solidFill>
                <a:latin typeface="Arial" panose="020B0604020202020204" pitchFamily="34" charset="0"/>
                <a:cs typeface="Arial" panose="020B0604020202020204" pitchFamily="34" charset="0"/>
              </a:rPr>
              <a:t>Comparte tus ideas y señala las cosas que más te gustan de tu idea que te gustaría que se use como un elemento para el diseño final.</a:t>
            </a:r>
            <a:endParaRPr lang="en-US" sz="2000" dirty="0">
              <a:solidFill>
                <a:schemeClr val="accent2"/>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5862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34759-1D77-47FB-BD5E-FF24C45B64B3}"/>
              </a:ext>
            </a:extLst>
          </p:cNvPr>
          <p:cNvSpPr>
            <a:spLocks noGrp="1"/>
          </p:cNvSpPr>
          <p:nvPr>
            <p:ph type="title"/>
          </p:nvPr>
        </p:nvSpPr>
        <p:spPr/>
        <p:txBody>
          <a:bodyPr/>
          <a:lstStyle/>
          <a:p>
            <a:r>
              <a:rPr lang="en-US" dirty="0"/>
              <a:t>Gather Materials </a:t>
            </a:r>
            <a:r>
              <a:rPr lang="en-US" dirty="0">
                <a:solidFill>
                  <a:schemeClr val="accent2"/>
                </a:solidFill>
              </a:rPr>
              <a:t>(</a:t>
            </a:r>
            <a:r>
              <a:rPr lang="en-US" dirty="0" err="1">
                <a:solidFill>
                  <a:schemeClr val="accent2"/>
                </a:solidFill>
              </a:rPr>
              <a:t>Reunir</a:t>
            </a:r>
            <a:r>
              <a:rPr lang="en-US" dirty="0">
                <a:solidFill>
                  <a:schemeClr val="accent2"/>
                </a:solidFill>
              </a:rPr>
              <a:t> </a:t>
            </a:r>
            <a:r>
              <a:rPr lang="en-US" dirty="0" err="1">
                <a:solidFill>
                  <a:schemeClr val="accent2"/>
                </a:solidFill>
              </a:rPr>
              <a:t>Materiales</a:t>
            </a:r>
            <a:r>
              <a:rPr lang="en-US" dirty="0">
                <a:solidFill>
                  <a:schemeClr val="accent2"/>
                </a:solidFill>
              </a:rPr>
              <a:t>)</a:t>
            </a:r>
            <a:endParaRPr lang="en-US" dirty="0"/>
          </a:p>
        </p:txBody>
      </p:sp>
      <p:sp>
        <p:nvSpPr>
          <p:cNvPr id="3" name="Content Placeholder 2">
            <a:extLst>
              <a:ext uri="{FF2B5EF4-FFF2-40B4-BE49-F238E27FC236}">
                <a16:creationId xmlns:a16="http://schemas.microsoft.com/office/drawing/2014/main" id="{E33EFE03-A615-4D4A-AF1D-3F4DB9E75F6B}"/>
              </a:ext>
            </a:extLst>
          </p:cNvPr>
          <p:cNvSpPr>
            <a:spLocks noGrp="1"/>
          </p:cNvSpPr>
          <p:nvPr>
            <p:ph idx="4294967295"/>
          </p:nvPr>
        </p:nvSpPr>
        <p:spPr/>
        <p:txBody>
          <a:bodyPr numCol="2">
            <a:normAutofit fontScale="85000" lnSpcReduction="20000"/>
          </a:bodyPr>
          <a:lstStyle/>
          <a:p>
            <a:pPr>
              <a:spcAft>
                <a:spcPts val="1000"/>
              </a:spcAft>
            </a:pPr>
            <a:r>
              <a:rPr lang="en-US" sz="2400" b="1" dirty="0">
                <a:solidFill>
                  <a:srgbClr val="000000"/>
                </a:solidFill>
              </a:rPr>
              <a:t>A successful design solution should include the following:</a:t>
            </a:r>
          </a:p>
          <a:p>
            <a:pPr lvl="1">
              <a:lnSpc>
                <a:spcPct val="100000"/>
              </a:lnSpc>
            </a:pPr>
            <a:r>
              <a:rPr lang="en-US" sz="2200" dirty="0">
                <a:solidFill>
                  <a:srgbClr val="000000"/>
                </a:solidFill>
              </a:rPr>
              <a:t>No flooding in key locations</a:t>
            </a:r>
          </a:p>
          <a:p>
            <a:pPr lvl="1">
              <a:lnSpc>
                <a:spcPct val="100000"/>
              </a:lnSpc>
            </a:pPr>
            <a:r>
              <a:rPr lang="en-US" sz="2200" dirty="0">
                <a:solidFill>
                  <a:srgbClr val="000000"/>
                </a:solidFill>
              </a:rPr>
              <a:t>Use at least three different methods and methods in multiple locations</a:t>
            </a:r>
          </a:p>
          <a:p>
            <a:pPr lvl="1">
              <a:lnSpc>
                <a:spcPct val="100000"/>
              </a:lnSpc>
            </a:pPr>
            <a:r>
              <a:rPr lang="en-US" sz="2200" dirty="0">
                <a:solidFill>
                  <a:srgbClr val="000000"/>
                </a:solidFill>
              </a:rPr>
              <a:t>Not cause more flooding or damage to other parts of </a:t>
            </a:r>
            <a:r>
              <a:rPr lang="en-US" sz="2200" dirty="0" err="1">
                <a:solidFill>
                  <a:srgbClr val="000000"/>
                </a:solidFill>
              </a:rPr>
              <a:t>Teastem</a:t>
            </a:r>
            <a:endParaRPr lang="en-US" sz="2200" dirty="0">
              <a:solidFill>
                <a:srgbClr val="000000"/>
              </a:solidFill>
            </a:endParaRPr>
          </a:p>
          <a:p>
            <a:pPr lvl="1">
              <a:lnSpc>
                <a:spcPct val="100000"/>
              </a:lnSpc>
            </a:pPr>
            <a:r>
              <a:rPr lang="en-US" sz="2200" dirty="0">
                <a:solidFill>
                  <a:srgbClr val="000000"/>
                </a:solidFill>
              </a:rPr>
              <a:t>Limit environmental impact</a:t>
            </a:r>
          </a:p>
          <a:p>
            <a:pPr>
              <a:lnSpc>
                <a:spcPct val="100000"/>
              </a:lnSpc>
            </a:pPr>
            <a:r>
              <a:rPr lang="en-US" sz="2400" dirty="0">
                <a:solidFill>
                  <a:srgbClr val="000000"/>
                </a:solidFill>
              </a:rPr>
              <a:t>Bonus Points: The flood prevention system works after erosion occurs outside </a:t>
            </a:r>
            <a:r>
              <a:rPr lang="en-US" sz="2400" dirty="0" err="1">
                <a:solidFill>
                  <a:srgbClr val="000000"/>
                </a:solidFill>
              </a:rPr>
              <a:t>Teastem</a:t>
            </a:r>
            <a:r>
              <a:rPr lang="en-US" sz="2400" dirty="0">
                <a:solidFill>
                  <a:srgbClr val="000000"/>
                </a:solidFill>
              </a:rPr>
              <a:t>.</a:t>
            </a:r>
          </a:p>
          <a:p>
            <a:pPr marL="0" indent="0">
              <a:buNone/>
            </a:pPr>
            <a:endParaRPr lang="en-US" sz="1600" dirty="0">
              <a:solidFill>
                <a:srgbClr val="000000"/>
              </a:solidFill>
            </a:endParaRPr>
          </a:p>
          <a:p>
            <a:endParaRPr lang="en-US" sz="1600" dirty="0">
              <a:solidFill>
                <a:srgbClr val="000000"/>
              </a:solidFill>
            </a:endParaRPr>
          </a:p>
          <a:p>
            <a:pPr marL="0" indent="0">
              <a:buNone/>
            </a:pPr>
            <a:endParaRPr lang="en-US" sz="1600" dirty="0">
              <a:solidFill>
                <a:srgbClr val="000000"/>
              </a:solidFill>
            </a:endParaRPr>
          </a:p>
          <a:p>
            <a:pPr marL="0" indent="0">
              <a:buNone/>
            </a:pPr>
            <a:endParaRPr lang="en-US" sz="1600" dirty="0">
              <a:solidFill>
                <a:srgbClr val="000000"/>
              </a:solidFill>
            </a:endParaRPr>
          </a:p>
          <a:p>
            <a:pPr>
              <a:spcAft>
                <a:spcPts val="1000"/>
              </a:spcAft>
            </a:pPr>
            <a:r>
              <a:rPr lang="en-US" sz="2400" b="1" dirty="0">
                <a:solidFill>
                  <a:srgbClr val="F16038"/>
                </a:solidFill>
                <a:ea typeface="+mn-lt"/>
                <a:cs typeface="+mn-lt"/>
              </a:rPr>
              <a:t>Una </a:t>
            </a:r>
            <a:r>
              <a:rPr lang="en-US" sz="2400" b="1" dirty="0" err="1">
                <a:solidFill>
                  <a:srgbClr val="F16038"/>
                </a:solidFill>
                <a:ea typeface="+mn-lt"/>
                <a:cs typeface="+mn-lt"/>
              </a:rPr>
              <a:t>solución</a:t>
            </a:r>
            <a:r>
              <a:rPr lang="en-US" sz="2400" b="1" dirty="0">
                <a:solidFill>
                  <a:srgbClr val="F16038"/>
                </a:solidFill>
                <a:ea typeface="+mn-lt"/>
                <a:cs typeface="+mn-lt"/>
              </a:rPr>
              <a:t> de </a:t>
            </a:r>
            <a:r>
              <a:rPr lang="en-US" sz="2400" b="1" dirty="0" err="1">
                <a:solidFill>
                  <a:srgbClr val="F16038"/>
                </a:solidFill>
                <a:ea typeface="+mn-lt"/>
                <a:cs typeface="+mn-lt"/>
              </a:rPr>
              <a:t>diseño</a:t>
            </a:r>
            <a:r>
              <a:rPr lang="en-US" sz="2400" b="1" dirty="0">
                <a:solidFill>
                  <a:srgbClr val="F16038"/>
                </a:solidFill>
                <a:ea typeface="+mn-lt"/>
                <a:cs typeface="+mn-lt"/>
              </a:rPr>
              <a:t> </a:t>
            </a:r>
            <a:r>
              <a:rPr lang="en-US" sz="2400" b="1" dirty="0" err="1">
                <a:solidFill>
                  <a:srgbClr val="F16038"/>
                </a:solidFill>
                <a:ea typeface="+mn-lt"/>
                <a:cs typeface="+mn-lt"/>
              </a:rPr>
              <a:t>exitosa</a:t>
            </a:r>
            <a:r>
              <a:rPr lang="en-US" sz="2400" b="1" dirty="0">
                <a:solidFill>
                  <a:srgbClr val="F16038"/>
                </a:solidFill>
                <a:ea typeface="+mn-lt"/>
                <a:cs typeface="+mn-lt"/>
              </a:rPr>
              <a:t> </a:t>
            </a:r>
            <a:r>
              <a:rPr lang="en-US" sz="2400" b="1" dirty="0" err="1">
                <a:solidFill>
                  <a:srgbClr val="F16038"/>
                </a:solidFill>
                <a:ea typeface="+mn-lt"/>
                <a:cs typeface="+mn-lt"/>
              </a:rPr>
              <a:t>debe</a:t>
            </a:r>
            <a:r>
              <a:rPr lang="en-US" sz="2400" b="1" dirty="0">
                <a:solidFill>
                  <a:srgbClr val="F16038"/>
                </a:solidFill>
                <a:ea typeface="+mn-lt"/>
                <a:cs typeface="+mn-lt"/>
              </a:rPr>
              <a:t> </a:t>
            </a:r>
            <a:r>
              <a:rPr lang="en-US" sz="2400" b="1" dirty="0" err="1">
                <a:solidFill>
                  <a:srgbClr val="F16038"/>
                </a:solidFill>
                <a:ea typeface="+mn-lt"/>
                <a:cs typeface="+mn-lt"/>
              </a:rPr>
              <a:t>incluir</a:t>
            </a:r>
            <a:r>
              <a:rPr lang="en-US" sz="2400" b="1" dirty="0">
                <a:solidFill>
                  <a:srgbClr val="F16038"/>
                </a:solidFill>
                <a:ea typeface="+mn-lt"/>
                <a:cs typeface="+mn-lt"/>
              </a:rPr>
              <a:t> lo </a:t>
            </a:r>
            <a:r>
              <a:rPr lang="en-US" sz="2400" b="1" dirty="0" err="1">
                <a:solidFill>
                  <a:srgbClr val="F16038"/>
                </a:solidFill>
                <a:ea typeface="+mn-lt"/>
                <a:cs typeface="+mn-lt"/>
              </a:rPr>
              <a:t>siguiente</a:t>
            </a:r>
            <a:r>
              <a:rPr lang="en-US" sz="2400" b="1" dirty="0">
                <a:solidFill>
                  <a:srgbClr val="F16038"/>
                </a:solidFill>
                <a:ea typeface="+mn-lt"/>
                <a:cs typeface="+mn-lt"/>
              </a:rPr>
              <a:t>:</a:t>
            </a:r>
          </a:p>
          <a:p>
            <a:pPr lvl="1">
              <a:spcAft>
                <a:spcPts val="1000"/>
              </a:spcAft>
            </a:pPr>
            <a:r>
              <a:rPr lang="es-ES" sz="2200" dirty="0">
                <a:solidFill>
                  <a:schemeClr val="accent2"/>
                </a:solidFill>
              </a:rPr>
              <a:t>Sin inundaciones en lugares clave</a:t>
            </a:r>
          </a:p>
          <a:p>
            <a:pPr lvl="1">
              <a:spcAft>
                <a:spcPts val="1000"/>
              </a:spcAft>
            </a:pPr>
            <a:r>
              <a:rPr lang="es-ES" sz="2200" dirty="0">
                <a:solidFill>
                  <a:schemeClr val="accent2"/>
                </a:solidFill>
              </a:rPr>
              <a:t>Utilice al menos tres métodos diferentes y en múltiples ubicaciones</a:t>
            </a:r>
          </a:p>
          <a:p>
            <a:pPr lvl="1">
              <a:spcAft>
                <a:spcPts val="1000"/>
              </a:spcAft>
            </a:pPr>
            <a:r>
              <a:rPr lang="es-ES" sz="2200" dirty="0">
                <a:solidFill>
                  <a:schemeClr val="accent2"/>
                </a:solidFill>
              </a:rPr>
              <a:t>No causar más inundaciones o daños a otras partes de </a:t>
            </a:r>
            <a:r>
              <a:rPr lang="es-ES" sz="2200" dirty="0" err="1">
                <a:solidFill>
                  <a:schemeClr val="accent2"/>
                </a:solidFill>
              </a:rPr>
              <a:t>Teastem</a:t>
            </a:r>
            <a:r>
              <a:rPr lang="es-ES" sz="2200" dirty="0">
                <a:solidFill>
                  <a:schemeClr val="accent2"/>
                </a:solidFill>
              </a:rPr>
              <a:t>.</a:t>
            </a:r>
          </a:p>
          <a:p>
            <a:pPr lvl="1">
              <a:spcAft>
                <a:spcPts val="1000"/>
              </a:spcAft>
            </a:pPr>
            <a:r>
              <a:rPr lang="es-ES" sz="2200" dirty="0">
                <a:solidFill>
                  <a:schemeClr val="accent2"/>
                </a:solidFill>
              </a:rPr>
              <a:t>Limitar el impacto ambiental</a:t>
            </a:r>
          </a:p>
          <a:p>
            <a:pPr>
              <a:spcAft>
                <a:spcPts val="1000"/>
              </a:spcAft>
            </a:pPr>
            <a:r>
              <a:rPr lang="es-ES" sz="2400" dirty="0">
                <a:solidFill>
                  <a:schemeClr val="accent2"/>
                </a:solidFill>
              </a:rPr>
              <a:t>Puntos de Bonificación: El sistema de prevención de inundaciones funciona después de que se produce la erosión fuera de </a:t>
            </a:r>
            <a:r>
              <a:rPr lang="es-ES" sz="2400" dirty="0" err="1">
                <a:solidFill>
                  <a:schemeClr val="accent2"/>
                </a:solidFill>
              </a:rPr>
              <a:t>Teastem</a:t>
            </a:r>
            <a:r>
              <a:rPr lang="es-ES" sz="2400" dirty="0">
                <a:solidFill>
                  <a:schemeClr val="accent2"/>
                </a:solidFill>
              </a:rPr>
              <a:t>.</a:t>
            </a:r>
            <a:endParaRPr lang="en-US" sz="2400" dirty="0">
              <a:solidFill>
                <a:schemeClr val="accent2"/>
              </a:solidFill>
            </a:endParaRPr>
          </a:p>
        </p:txBody>
      </p:sp>
    </p:spTree>
    <p:extLst>
      <p:ext uri="{BB962C8B-B14F-4D97-AF65-F5344CB8AC3E}">
        <p14:creationId xmlns:p14="http://schemas.microsoft.com/office/powerpoint/2010/main" val="3748079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D2475-1ED2-4413-9D48-05CDD76C84DA}"/>
              </a:ext>
            </a:extLst>
          </p:cNvPr>
          <p:cNvSpPr>
            <a:spLocks noGrp="1"/>
          </p:cNvSpPr>
          <p:nvPr>
            <p:ph type="title"/>
          </p:nvPr>
        </p:nvSpPr>
        <p:spPr/>
        <p:txBody>
          <a:bodyPr>
            <a:normAutofit fontScale="90000"/>
          </a:bodyPr>
          <a:lstStyle/>
          <a:p>
            <a:r>
              <a:rPr lang="en-US" dirty="0"/>
              <a:t>Team Member Responsibilities</a:t>
            </a:r>
            <a:br>
              <a:rPr lang="en-US" dirty="0"/>
            </a:br>
            <a:r>
              <a:rPr lang="en-US" dirty="0">
                <a:solidFill>
                  <a:schemeClr val="accent2"/>
                </a:solidFill>
              </a:rPr>
              <a:t>(</a:t>
            </a:r>
            <a:r>
              <a:rPr lang="en-US" dirty="0" err="1">
                <a:solidFill>
                  <a:schemeClr val="accent2"/>
                </a:solidFill>
              </a:rPr>
              <a:t>Responsabilidades</a:t>
            </a:r>
            <a:r>
              <a:rPr lang="en-US" dirty="0">
                <a:solidFill>
                  <a:schemeClr val="accent2"/>
                </a:solidFill>
              </a:rPr>
              <a:t> de </a:t>
            </a:r>
            <a:r>
              <a:rPr lang="en-US" dirty="0" err="1">
                <a:solidFill>
                  <a:schemeClr val="accent2"/>
                </a:solidFill>
              </a:rPr>
              <a:t>los</a:t>
            </a:r>
            <a:r>
              <a:rPr lang="en-US" dirty="0">
                <a:solidFill>
                  <a:schemeClr val="accent2"/>
                </a:solidFill>
              </a:rPr>
              <a:t> </a:t>
            </a:r>
            <a:r>
              <a:rPr lang="en-US" dirty="0" err="1">
                <a:solidFill>
                  <a:schemeClr val="accent2"/>
                </a:solidFill>
              </a:rPr>
              <a:t>Miembros</a:t>
            </a:r>
            <a:r>
              <a:rPr lang="en-US" dirty="0">
                <a:solidFill>
                  <a:schemeClr val="accent2"/>
                </a:solidFill>
              </a:rPr>
              <a:t> del </a:t>
            </a:r>
            <a:r>
              <a:rPr lang="en-US" dirty="0" err="1">
                <a:solidFill>
                  <a:schemeClr val="accent2"/>
                </a:solidFill>
              </a:rPr>
              <a:t>Equipo</a:t>
            </a:r>
            <a:r>
              <a:rPr lang="en-US" dirty="0">
                <a:solidFill>
                  <a:schemeClr val="accent2"/>
                </a:solidFill>
              </a:rPr>
              <a:t>)</a:t>
            </a:r>
          </a:p>
        </p:txBody>
      </p:sp>
      <p:sp>
        <p:nvSpPr>
          <p:cNvPr id="4" name="Content Placeholder 2">
            <a:extLst>
              <a:ext uri="{FF2B5EF4-FFF2-40B4-BE49-F238E27FC236}">
                <a16:creationId xmlns:a16="http://schemas.microsoft.com/office/drawing/2014/main" id="{FAAF45C1-7A4E-C7A0-8C89-160D7ED1F500}"/>
              </a:ext>
            </a:extLst>
          </p:cNvPr>
          <p:cNvSpPr>
            <a:spLocks noGrp="1"/>
          </p:cNvSpPr>
          <p:nvPr>
            <p:ph idx="4294967295"/>
          </p:nvPr>
        </p:nvSpPr>
        <p:spPr/>
        <p:txBody>
          <a:bodyPr vert="horz" lIns="91440" tIns="45720" rIns="91440" bIns="45720" numCol="2" rtlCol="0" anchor="t">
            <a:normAutofit/>
          </a:bodyPr>
          <a:lstStyle/>
          <a:p>
            <a:pPr>
              <a:lnSpc>
                <a:spcPct val="100000"/>
              </a:lnSpc>
              <a:spcBef>
                <a:spcPts val="500"/>
              </a:spcBef>
              <a:spcAft>
                <a:spcPts val="1000"/>
              </a:spcAft>
            </a:pPr>
            <a:r>
              <a:rPr lang="en-US" sz="2200" dirty="0">
                <a:solidFill>
                  <a:srgbClr val="000000"/>
                </a:solidFill>
              </a:rPr>
              <a:t>Assign responsibilities of each team member during the process</a:t>
            </a:r>
            <a:endParaRPr lang="en-US" sz="2200" dirty="0">
              <a:solidFill>
                <a:srgbClr val="000000"/>
              </a:solidFill>
              <a:cs typeface="Arial" panose="020B0604020202020204"/>
            </a:endParaRPr>
          </a:p>
          <a:p>
            <a:pPr lvl="1">
              <a:lnSpc>
                <a:spcPct val="100000"/>
              </a:lnSpc>
            </a:pPr>
            <a:r>
              <a:rPr lang="en-US" sz="2200" u="sng" dirty="0">
                <a:solidFill>
                  <a:srgbClr val="000000"/>
                </a:solidFill>
              </a:rPr>
              <a:t>Material Manager:</a:t>
            </a:r>
            <a:r>
              <a:rPr lang="en-US" sz="2200" dirty="0">
                <a:solidFill>
                  <a:srgbClr val="000000"/>
                </a:solidFill>
              </a:rPr>
              <a:t> collects materials</a:t>
            </a:r>
            <a:endParaRPr lang="en-US" sz="2200" dirty="0">
              <a:solidFill>
                <a:srgbClr val="000000"/>
              </a:solidFill>
              <a:cs typeface="Arial"/>
            </a:endParaRPr>
          </a:p>
          <a:p>
            <a:pPr lvl="1">
              <a:lnSpc>
                <a:spcPct val="100000"/>
              </a:lnSpc>
            </a:pPr>
            <a:r>
              <a:rPr lang="en-US" sz="2200" u="sng" dirty="0">
                <a:solidFill>
                  <a:srgbClr val="000000"/>
                </a:solidFill>
              </a:rPr>
              <a:t>Banker:</a:t>
            </a:r>
            <a:r>
              <a:rPr lang="en-US" sz="2200" dirty="0">
                <a:solidFill>
                  <a:srgbClr val="000000"/>
                </a:solidFill>
              </a:rPr>
              <a:t> manages the budget</a:t>
            </a:r>
            <a:endParaRPr lang="en-US" sz="2200" dirty="0">
              <a:solidFill>
                <a:srgbClr val="000000"/>
              </a:solidFill>
              <a:cs typeface="Arial"/>
            </a:endParaRPr>
          </a:p>
          <a:p>
            <a:pPr lvl="1">
              <a:lnSpc>
                <a:spcPct val="100000"/>
              </a:lnSpc>
            </a:pPr>
            <a:r>
              <a:rPr lang="en-US" sz="2200" u="sng" dirty="0">
                <a:solidFill>
                  <a:srgbClr val="000000"/>
                </a:solidFill>
              </a:rPr>
              <a:t>Head Engineer</a:t>
            </a:r>
            <a:r>
              <a:rPr lang="en-US" sz="2200" dirty="0">
                <a:solidFill>
                  <a:srgbClr val="000000"/>
                </a:solidFill>
              </a:rPr>
              <a:t>: tests the design </a:t>
            </a:r>
            <a:endParaRPr lang="en-US" sz="2200" dirty="0">
              <a:solidFill>
                <a:srgbClr val="000000"/>
              </a:solidFill>
              <a:cs typeface="Arial"/>
            </a:endParaRPr>
          </a:p>
          <a:p>
            <a:pPr lvl="1">
              <a:lnSpc>
                <a:spcPct val="100000"/>
              </a:lnSpc>
            </a:pPr>
            <a:r>
              <a:rPr lang="en-US" sz="2200" u="sng" dirty="0">
                <a:solidFill>
                  <a:srgbClr val="000000"/>
                </a:solidFill>
              </a:rPr>
              <a:t>Quality Control Manager:</a:t>
            </a:r>
            <a:r>
              <a:rPr lang="en-US" sz="2200" dirty="0">
                <a:solidFill>
                  <a:srgbClr val="000000"/>
                </a:solidFill>
              </a:rPr>
              <a:t> matches the design to the prototype</a:t>
            </a:r>
            <a:endParaRPr lang="en-US" sz="2200" dirty="0">
              <a:solidFill>
                <a:srgbClr val="000000"/>
              </a:solidFill>
              <a:cs typeface="Arial"/>
            </a:endParaRPr>
          </a:p>
          <a:p>
            <a:pPr marL="457200" lvl="1" indent="0">
              <a:lnSpc>
                <a:spcPct val="100000"/>
              </a:lnSpc>
              <a:buNone/>
            </a:pPr>
            <a:endParaRPr lang="en-US" sz="2200" dirty="0">
              <a:solidFill>
                <a:srgbClr val="000000"/>
              </a:solidFill>
            </a:endParaRPr>
          </a:p>
          <a:p>
            <a:pPr lvl="1">
              <a:lnSpc>
                <a:spcPct val="100000"/>
              </a:lnSpc>
            </a:pPr>
            <a:endParaRPr lang="en-US" sz="2200" dirty="0">
              <a:solidFill>
                <a:srgbClr val="000000"/>
              </a:solidFill>
            </a:endParaRPr>
          </a:p>
          <a:p>
            <a:pPr lvl="1">
              <a:lnSpc>
                <a:spcPct val="100000"/>
              </a:lnSpc>
            </a:pPr>
            <a:endParaRPr lang="en-US" sz="2200" dirty="0">
              <a:solidFill>
                <a:srgbClr val="000000"/>
              </a:solidFill>
            </a:endParaRPr>
          </a:p>
          <a:p>
            <a:pPr marL="457200" lvl="1" indent="0">
              <a:lnSpc>
                <a:spcPct val="100000"/>
              </a:lnSpc>
              <a:buNone/>
            </a:pPr>
            <a:endParaRPr lang="en-US" sz="2200" dirty="0">
              <a:solidFill>
                <a:srgbClr val="000000"/>
              </a:solidFill>
            </a:endParaRPr>
          </a:p>
          <a:p>
            <a:pPr>
              <a:lnSpc>
                <a:spcPct val="100000"/>
              </a:lnSpc>
              <a:spcBef>
                <a:spcPts val="500"/>
              </a:spcBef>
              <a:spcAft>
                <a:spcPts val="1000"/>
              </a:spcAft>
            </a:pPr>
            <a:r>
              <a:rPr lang="en-US" sz="2200" dirty="0" err="1">
                <a:solidFill>
                  <a:schemeClr val="accent2"/>
                </a:solidFill>
              </a:rPr>
              <a:t>Asignar</a:t>
            </a:r>
            <a:r>
              <a:rPr lang="en-US" sz="2200" dirty="0">
                <a:solidFill>
                  <a:schemeClr val="accent2"/>
                </a:solidFill>
              </a:rPr>
              <a:t> </a:t>
            </a:r>
            <a:r>
              <a:rPr lang="en-US" sz="2200" dirty="0" err="1">
                <a:solidFill>
                  <a:schemeClr val="accent2"/>
                </a:solidFill>
              </a:rPr>
              <a:t>responsabilidades</a:t>
            </a:r>
            <a:r>
              <a:rPr lang="en-US" sz="2200" dirty="0">
                <a:solidFill>
                  <a:schemeClr val="accent2"/>
                </a:solidFill>
              </a:rPr>
              <a:t> de </a:t>
            </a:r>
            <a:r>
              <a:rPr lang="en-US" sz="2200" dirty="0" err="1">
                <a:solidFill>
                  <a:schemeClr val="accent2"/>
                </a:solidFill>
              </a:rPr>
              <a:t>cada</a:t>
            </a:r>
            <a:r>
              <a:rPr lang="en-US" sz="2200" dirty="0">
                <a:solidFill>
                  <a:schemeClr val="accent2"/>
                </a:solidFill>
              </a:rPr>
              <a:t> </a:t>
            </a:r>
            <a:r>
              <a:rPr lang="en-US" sz="2200" dirty="0" err="1">
                <a:solidFill>
                  <a:schemeClr val="accent2"/>
                </a:solidFill>
              </a:rPr>
              <a:t>miembro</a:t>
            </a:r>
            <a:r>
              <a:rPr lang="en-US" sz="2200" dirty="0">
                <a:solidFill>
                  <a:schemeClr val="accent2"/>
                </a:solidFill>
              </a:rPr>
              <a:t> del </a:t>
            </a:r>
            <a:r>
              <a:rPr lang="en-US" sz="2200" dirty="0" err="1">
                <a:solidFill>
                  <a:schemeClr val="accent2"/>
                </a:solidFill>
              </a:rPr>
              <a:t>equipo</a:t>
            </a:r>
            <a:r>
              <a:rPr lang="en-US" sz="2200" dirty="0">
                <a:solidFill>
                  <a:schemeClr val="accent2"/>
                </a:solidFill>
              </a:rPr>
              <a:t> </a:t>
            </a:r>
            <a:r>
              <a:rPr lang="en-US" sz="2200" dirty="0" err="1">
                <a:solidFill>
                  <a:schemeClr val="accent2"/>
                </a:solidFill>
              </a:rPr>
              <a:t>durante</a:t>
            </a:r>
            <a:r>
              <a:rPr lang="en-US" sz="2200" dirty="0">
                <a:solidFill>
                  <a:schemeClr val="accent2"/>
                </a:solidFill>
              </a:rPr>
              <a:t> </a:t>
            </a:r>
            <a:r>
              <a:rPr lang="en-US" sz="2200" dirty="0" err="1">
                <a:solidFill>
                  <a:schemeClr val="accent2"/>
                </a:solidFill>
              </a:rPr>
              <a:t>el</a:t>
            </a:r>
            <a:r>
              <a:rPr lang="en-US" sz="2200" dirty="0">
                <a:solidFill>
                  <a:schemeClr val="accent2"/>
                </a:solidFill>
              </a:rPr>
              <a:t> </a:t>
            </a:r>
            <a:r>
              <a:rPr lang="en-US" sz="2200" dirty="0" err="1">
                <a:solidFill>
                  <a:schemeClr val="accent2"/>
                </a:solidFill>
              </a:rPr>
              <a:t>proceso</a:t>
            </a:r>
            <a:endParaRPr lang="en-US" sz="2200" dirty="0">
              <a:solidFill>
                <a:schemeClr val="accent2"/>
              </a:solidFill>
              <a:cs typeface="Arial"/>
            </a:endParaRPr>
          </a:p>
          <a:p>
            <a:pPr lvl="1">
              <a:lnSpc>
                <a:spcPct val="100000"/>
              </a:lnSpc>
            </a:pPr>
            <a:r>
              <a:rPr lang="en-US" sz="2200" u="sng" dirty="0" err="1">
                <a:solidFill>
                  <a:schemeClr val="accent2"/>
                </a:solidFill>
              </a:rPr>
              <a:t>Administrador</a:t>
            </a:r>
            <a:r>
              <a:rPr lang="en-US" sz="2200" u="sng" dirty="0">
                <a:solidFill>
                  <a:schemeClr val="accent2"/>
                </a:solidFill>
              </a:rPr>
              <a:t> de </a:t>
            </a:r>
            <a:r>
              <a:rPr lang="en-US" sz="2200" u="sng" dirty="0" err="1">
                <a:solidFill>
                  <a:schemeClr val="accent2"/>
                </a:solidFill>
              </a:rPr>
              <a:t>Materiales</a:t>
            </a:r>
            <a:r>
              <a:rPr lang="en-US" sz="2200" u="sng" dirty="0">
                <a:solidFill>
                  <a:schemeClr val="accent2"/>
                </a:solidFill>
              </a:rPr>
              <a:t>:</a:t>
            </a:r>
            <a:r>
              <a:rPr lang="en-US" sz="2200" dirty="0">
                <a:solidFill>
                  <a:schemeClr val="accent2"/>
                </a:solidFill>
              </a:rPr>
              <a:t> </a:t>
            </a:r>
            <a:r>
              <a:rPr lang="en-US" sz="2200" dirty="0" err="1">
                <a:solidFill>
                  <a:schemeClr val="accent2"/>
                </a:solidFill>
              </a:rPr>
              <a:t>recopila</a:t>
            </a:r>
            <a:r>
              <a:rPr lang="en-US" sz="2200" dirty="0">
                <a:solidFill>
                  <a:schemeClr val="accent2"/>
                </a:solidFill>
              </a:rPr>
              <a:t> </a:t>
            </a:r>
            <a:r>
              <a:rPr lang="en-US" sz="2200" dirty="0" err="1">
                <a:solidFill>
                  <a:schemeClr val="accent2"/>
                </a:solidFill>
              </a:rPr>
              <a:t>materiales</a:t>
            </a:r>
            <a:endParaRPr lang="en-US" sz="2200" dirty="0">
              <a:solidFill>
                <a:schemeClr val="accent2"/>
              </a:solidFill>
            </a:endParaRPr>
          </a:p>
          <a:p>
            <a:pPr lvl="1">
              <a:lnSpc>
                <a:spcPct val="100000"/>
              </a:lnSpc>
            </a:pPr>
            <a:r>
              <a:rPr lang="en-US" sz="2200" u="sng" dirty="0" err="1">
                <a:solidFill>
                  <a:schemeClr val="accent2"/>
                </a:solidFill>
              </a:rPr>
              <a:t>Banquero</a:t>
            </a:r>
            <a:r>
              <a:rPr lang="en-US" sz="2200" u="sng" dirty="0">
                <a:solidFill>
                  <a:schemeClr val="accent2"/>
                </a:solidFill>
              </a:rPr>
              <a:t>:</a:t>
            </a:r>
            <a:r>
              <a:rPr lang="en-US" sz="2200" dirty="0">
                <a:solidFill>
                  <a:schemeClr val="accent2"/>
                </a:solidFill>
              </a:rPr>
              <a:t> </a:t>
            </a:r>
            <a:r>
              <a:rPr lang="en-US" sz="2200" dirty="0" err="1">
                <a:solidFill>
                  <a:schemeClr val="accent2"/>
                </a:solidFill>
              </a:rPr>
              <a:t>maneja</a:t>
            </a:r>
            <a:r>
              <a:rPr lang="en-US" sz="2200" dirty="0">
                <a:solidFill>
                  <a:schemeClr val="accent2"/>
                </a:solidFill>
              </a:rPr>
              <a:t> </a:t>
            </a:r>
            <a:r>
              <a:rPr lang="en-US" sz="2200" dirty="0" err="1">
                <a:solidFill>
                  <a:schemeClr val="accent2"/>
                </a:solidFill>
              </a:rPr>
              <a:t>el</a:t>
            </a:r>
            <a:r>
              <a:rPr lang="en-US" sz="2200" dirty="0">
                <a:solidFill>
                  <a:schemeClr val="accent2"/>
                </a:solidFill>
              </a:rPr>
              <a:t> </a:t>
            </a:r>
            <a:r>
              <a:rPr lang="en-US" sz="2200" dirty="0" err="1">
                <a:solidFill>
                  <a:schemeClr val="accent2"/>
                </a:solidFill>
              </a:rPr>
              <a:t>presupuesto</a:t>
            </a:r>
            <a:endParaRPr lang="en-US" sz="2200" dirty="0">
              <a:solidFill>
                <a:schemeClr val="accent2"/>
              </a:solidFill>
            </a:endParaRPr>
          </a:p>
          <a:p>
            <a:pPr lvl="1">
              <a:lnSpc>
                <a:spcPct val="100000"/>
              </a:lnSpc>
            </a:pPr>
            <a:r>
              <a:rPr lang="en-US" sz="2200" u="sng" dirty="0" err="1">
                <a:solidFill>
                  <a:schemeClr val="accent2"/>
                </a:solidFill>
              </a:rPr>
              <a:t>Ingeniero</a:t>
            </a:r>
            <a:r>
              <a:rPr lang="en-US" sz="2200" u="sng" dirty="0">
                <a:solidFill>
                  <a:schemeClr val="accent2"/>
                </a:solidFill>
              </a:rPr>
              <a:t> Jefe:</a:t>
            </a:r>
            <a:r>
              <a:rPr lang="en-US" sz="2200" dirty="0">
                <a:solidFill>
                  <a:schemeClr val="accent2"/>
                </a:solidFill>
              </a:rPr>
              <a:t> </a:t>
            </a:r>
            <a:r>
              <a:rPr lang="en-US" sz="2200" dirty="0" err="1">
                <a:solidFill>
                  <a:schemeClr val="accent2"/>
                </a:solidFill>
              </a:rPr>
              <a:t>prueba</a:t>
            </a:r>
            <a:r>
              <a:rPr lang="en-US" sz="2200" dirty="0">
                <a:solidFill>
                  <a:schemeClr val="accent2"/>
                </a:solidFill>
              </a:rPr>
              <a:t> </a:t>
            </a:r>
            <a:r>
              <a:rPr lang="en-US" sz="2200" dirty="0" err="1">
                <a:solidFill>
                  <a:schemeClr val="accent2"/>
                </a:solidFill>
              </a:rPr>
              <a:t>el</a:t>
            </a:r>
            <a:r>
              <a:rPr lang="en-US" sz="2200" dirty="0">
                <a:solidFill>
                  <a:schemeClr val="accent2"/>
                </a:solidFill>
              </a:rPr>
              <a:t> </a:t>
            </a:r>
            <a:r>
              <a:rPr lang="en-US" sz="2200" dirty="0" err="1">
                <a:solidFill>
                  <a:schemeClr val="accent2"/>
                </a:solidFill>
              </a:rPr>
              <a:t>diseño</a:t>
            </a:r>
            <a:endParaRPr lang="en-US" sz="2200" dirty="0">
              <a:solidFill>
                <a:schemeClr val="accent2"/>
              </a:solidFill>
            </a:endParaRPr>
          </a:p>
          <a:p>
            <a:pPr lvl="1">
              <a:lnSpc>
                <a:spcPct val="100000"/>
              </a:lnSpc>
            </a:pPr>
            <a:r>
              <a:rPr lang="en-US" sz="2200" u="sng" dirty="0" err="1">
                <a:solidFill>
                  <a:schemeClr val="accent2"/>
                </a:solidFill>
              </a:rPr>
              <a:t>Gerente</a:t>
            </a:r>
            <a:r>
              <a:rPr lang="en-US" sz="2200" u="sng" dirty="0">
                <a:solidFill>
                  <a:schemeClr val="accent2"/>
                </a:solidFill>
              </a:rPr>
              <a:t> de Control de Calidad:</a:t>
            </a:r>
            <a:r>
              <a:rPr lang="en-US" sz="2200" dirty="0">
                <a:solidFill>
                  <a:schemeClr val="accent2"/>
                </a:solidFill>
              </a:rPr>
              <a:t> </a:t>
            </a:r>
            <a:r>
              <a:rPr lang="en-US" sz="2200" dirty="0" err="1">
                <a:solidFill>
                  <a:schemeClr val="accent2"/>
                </a:solidFill>
              </a:rPr>
              <a:t>haga</a:t>
            </a:r>
            <a:r>
              <a:rPr lang="en-US" sz="2200" dirty="0">
                <a:solidFill>
                  <a:schemeClr val="accent2"/>
                </a:solidFill>
              </a:rPr>
              <a:t> </a:t>
            </a:r>
            <a:r>
              <a:rPr lang="en-US" sz="2200" dirty="0" err="1">
                <a:solidFill>
                  <a:schemeClr val="accent2"/>
                </a:solidFill>
              </a:rPr>
              <a:t>coincidir</a:t>
            </a:r>
            <a:r>
              <a:rPr lang="en-US" sz="2200" dirty="0">
                <a:solidFill>
                  <a:schemeClr val="accent2"/>
                </a:solidFill>
              </a:rPr>
              <a:t> </a:t>
            </a:r>
            <a:r>
              <a:rPr lang="en-US" sz="2200" dirty="0" err="1">
                <a:solidFill>
                  <a:schemeClr val="accent2"/>
                </a:solidFill>
              </a:rPr>
              <a:t>el</a:t>
            </a:r>
            <a:r>
              <a:rPr lang="en-US" sz="2200" dirty="0">
                <a:solidFill>
                  <a:schemeClr val="accent2"/>
                </a:solidFill>
              </a:rPr>
              <a:t> </a:t>
            </a:r>
            <a:r>
              <a:rPr lang="en-US" sz="2200" dirty="0" err="1">
                <a:solidFill>
                  <a:schemeClr val="accent2"/>
                </a:solidFill>
              </a:rPr>
              <a:t>diseño</a:t>
            </a:r>
            <a:r>
              <a:rPr lang="en-US" sz="2200" dirty="0">
                <a:solidFill>
                  <a:schemeClr val="accent2"/>
                </a:solidFill>
              </a:rPr>
              <a:t> con </a:t>
            </a:r>
            <a:r>
              <a:rPr lang="en-US" sz="2200" dirty="0" err="1">
                <a:solidFill>
                  <a:schemeClr val="accent2"/>
                </a:solidFill>
              </a:rPr>
              <a:t>el</a:t>
            </a:r>
            <a:r>
              <a:rPr lang="en-US" sz="2200" dirty="0">
                <a:solidFill>
                  <a:schemeClr val="accent2"/>
                </a:solidFill>
              </a:rPr>
              <a:t> </a:t>
            </a:r>
            <a:r>
              <a:rPr lang="en-US" sz="2200" dirty="0" err="1">
                <a:solidFill>
                  <a:schemeClr val="accent2"/>
                </a:solidFill>
              </a:rPr>
              <a:t>prototipo</a:t>
            </a:r>
            <a:endParaRPr lang="en-US" sz="2200" dirty="0">
              <a:solidFill>
                <a:srgbClr val="000000"/>
              </a:solidFill>
            </a:endParaRPr>
          </a:p>
          <a:p>
            <a:endParaRPr lang="en-US" dirty="0"/>
          </a:p>
        </p:txBody>
      </p:sp>
    </p:spTree>
    <p:extLst>
      <p:ext uri="{BB962C8B-B14F-4D97-AF65-F5344CB8AC3E}">
        <p14:creationId xmlns:p14="http://schemas.microsoft.com/office/powerpoint/2010/main" val="2626770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14591-E57C-490B-AECE-F6B62E7957C4}"/>
              </a:ext>
            </a:extLst>
          </p:cNvPr>
          <p:cNvSpPr>
            <a:spLocks noGrp="1"/>
          </p:cNvSpPr>
          <p:nvPr>
            <p:ph type="title"/>
          </p:nvPr>
        </p:nvSpPr>
        <p:spPr/>
        <p:txBody>
          <a:bodyPr/>
          <a:lstStyle/>
          <a:p>
            <a:r>
              <a:rPr lang="en-US" dirty="0"/>
              <a:t>Design Your Solution! </a:t>
            </a:r>
            <a:br>
              <a:rPr lang="en-US" dirty="0"/>
            </a:br>
            <a:r>
              <a:rPr lang="en-US" dirty="0">
                <a:solidFill>
                  <a:srgbClr val="F16038"/>
                </a:solidFill>
              </a:rPr>
              <a:t>(</a:t>
            </a:r>
            <a:r>
              <a:rPr lang="es-ES" dirty="0">
                <a:solidFill>
                  <a:srgbClr val="F16038"/>
                </a:solidFill>
              </a:rPr>
              <a:t>¡Diseña Tu Solución!)</a:t>
            </a:r>
            <a:endParaRPr lang="en-US" dirty="0">
              <a:solidFill>
                <a:srgbClr val="F16038"/>
              </a:solidFill>
            </a:endParaRPr>
          </a:p>
        </p:txBody>
      </p:sp>
    </p:spTree>
    <p:extLst>
      <p:ext uri="{BB962C8B-B14F-4D97-AF65-F5344CB8AC3E}">
        <p14:creationId xmlns:p14="http://schemas.microsoft.com/office/powerpoint/2010/main" val="1988386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00E9A-6C3D-4E3E-9161-97F14464CC33}"/>
              </a:ext>
            </a:extLst>
          </p:cNvPr>
          <p:cNvSpPr>
            <a:spLocks noGrp="1"/>
          </p:cNvSpPr>
          <p:nvPr>
            <p:ph type="title"/>
          </p:nvPr>
        </p:nvSpPr>
        <p:spPr/>
        <p:txBody>
          <a:bodyPr/>
          <a:lstStyle/>
          <a:p>
            <a:r>
              <a:rPr lang="en-US" dirty="0"/>
              <a:t>Flooding </a:t>
            </a:r>
            <a:r>
              <a:rPr lang="en-US" dirty="0">
                <a:solidFill>
                  <a:srgbClr val="F16038"/>
                </a:solidFill>
              </a:rPr>
              <a:t>(</a:t>
            </a:r>
            <a:r>
              <a:rPr lang="en-US" dirty="0" err="1">
                <a:solidFill>
                  <a:srgbClr val="F16038"/>
                </a:solidFill>
              </a:rPr>
              <a:t>Inundación</a:t>
            </a:r>
            <a:r>
              <a:rPr lang="en-US" dirty="0">
                <a:solidFill>
                  <a:srgbClr val="F16038"/>
                </a:solidFill>
              </a:rPr>
              <a:t>)</a:t>
            </a:r>
          </a:p>
        </p:txBody>
      </p:sp>
      <p:pic>
        <p:nvPicPr>
          <p:cNvPr id="5" name="Content Placeholder 4">
            <a:extLst>
              <a:ext uri="{FF2B5EF4-FFF2-40B4-BE49-F238E27FC236}">
                <a16:creationId xmlns:a16="http://schemas.microsoft.com/office/drawing/2014/main" id="{6745C4E1-F60B-4408-A114-DF229260E52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4164271" y="1762801"/>
            <a:ext cx="7709063" cy="4351338"/>
          </a:xfrm>
        </p:spPr>
      </p:pic>
      <p:sp>
        <p:nvSpPr>
          <p:cNvPr id="6" name="TextBox 5">
            <a:extLst>
              <a:ext uri="{FF2B5EF4-FFF2-40B4-BE49-F238E27FC236}">
                <a16:creationId xmlns:a16="http://schemas.microsoft.com/office/drawing/2014/main" id="{653222DC-51CB-4000-A827-827E283FDC87}"/>
              </a:ext>
            </a:extLst>
          </p:cNvPr>
          <p:cNvSpPr txBox="1"/>
          <p:nvPr/>
        </p:nvSpPr>
        <p:spPr>
          <a:xfrm>
            <a:off x="3988468" y="4680284"/>
            <a:ext cx="184731" cy="369332"/>
          </a:xfrm>
          <a:prstGeom prst="rect">
            <a:avLst/>
          </a:prstGeom>
          <a:noFill/>
        </p:spPr>
        <p:txBody>
          <a:bodyPr wrap="none" rtlCol="0">
            <a:spAutoFit/>
          </a:bodyPr>
          <a:lstStyle/>
          <a:p>
            <a:endParaRPr lang="en-US" dirty="0"/>
          </a:p>
        </p:txBody>
      </p:sp>
      <p:sp>
        <p:nvSpPr>
          <p:cNvPr id="7" name="Content Placeholder 2">
            <a:extLst>
              <a:ext uri="{FF2B5EF4-FFF2-40B4-BE49-F238E27FC236}">
                <a16:creationId xmlns:a16="http://schemas.microsoft.com/office/drawing/2014/main" id="{B8BF440D-0A4F-4804-9BDE-1161529648B9}"/>
              </a:ext>
            </a:extLst>
          </p:cNvPr>
          <p:cNvSpPr txBox="1">
            <a:spLocks/>
          </p:cNvSpPr>
          <p:nvPr/>
        </p:nvSpPr>
        <p:spPr>
          <a:xfrm>
            <a:off x="466500" y="1893398"/>
            <a:ext cx="5762011" cy="1836983"/>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457200" indent="-457200">
              <a:buFont typeface="+mj-lt"/>
              <a:buAutoNum type="arabicPeriod"/>
            </a:pPr>
            <a:endParaRPr lang="en-US" dirty="0"/>
          </a:p>
        </p:txBody>
      </p:sp>
      <p:sp>
        <p:nvSpPr>
          <p:cNvPr id="3" name="Rectangle 2">
            <a:extLst>
              <a:ext uri="{FF2B5EF4-FFF2-40B4-BE49-F238E27FC236}">
                <a16:creationId xmlns:a16="http://schemas.microsoft.com/office/drawing/2014/main" id="{0C9D45C4-C4DB-FE4D-A86F-04BD4C3B234D}"/>
              </a:ext>
            </a:extLst>
          </p:cNvPr>
          <p:cNvSpPr/>
          <p:nvPr/>
        </p:nvSpPr>
        <p:spPr>
          <a:xfrm>
            <a:off x="624439" y="1869342"/>
            <a:ext cx="3206090" cy="4801314"/>
          </a:xfrm>
          <a:prstGeom prst="rect">
            <a:avLst/>
          </a:prstGeom>
        </p:spPr>
        <p:txBody>
          <a:bodyPr wrap="square">
            <a:spAutoFit/>
          </a:bodyPr>
          <a:lstStyle/>
          <a:p>
            <a:pPr marL="457200" indent="-457200">
              <a:buFont typeface="+mj-lt"/>
              <a:buAutoNum type="arabicPeriod"/>
            </a:pPr>
            <a:r>
              <a:rPr lang="en-US" dirty="0">
                <a:solidFill>
                  <a:schemeClr val="tx2">
                    <a:lumMod val="50000"/>
                  </a:schemeClr>
                </a:solidFill>
                <a:latin typeface="Arial" panose="020B0604020202020204" pitchFamily="34" charset="0"/>
                <a:cs typeface="Arial" panose="020B0604020202020204" pitchFamily="34" charset="0"/>
              </a:rPr>
              <a:t>What is happening in the picture? </a:t>
            </a:r>
            <a:r>
              <a:rPr lang="en-US" dirty="0">
                <a:solidFill>
                  <a:srgbClr val="F16038"/>
                </a:solidFill>
                <a:latin typeface="Arial" panose="020B0604020202020204" pitchFamily="34" charset="0"/>
                <a:cs typeface="Arial" panose="020B0604020202020204" pitchFamily="34" charset="0"/>
              </a:rPr>
              <a:t>(¿Que </a:t>
            </a:r>
            <a:r>
              <a:rPr lang="en-US" dirty="0" err="1">
                <a:solidFill>
                  <a:srgbClr val="F16038"/>
                </a:solidFill>
                <a:latin typeface="Arial" panose="020B0604020202020204" pitchFamily="34" charset="0"/>
                <a:cs typeface="Arial" panose="020B0604020202020204" pitchFamily="34" charset="0"/>
              </a:rPr>
              <a:t>está</a:t>
            </a:r>
            <a:r>
              <a:rPr lang="en-US" dirty="0">
                <a:solidFill>
                  <a:srgbClr val="F16038"/>
                </a:solidFill>
                <a:latin typeface="Arial" panose="020B0604020202020204" pitchFamily="34" charset="0"/>
                <a:cs typeface="Arial" panose="020B0604020202020204" pitchFamily="34" charset="0"/>
              </a:rPr>
              <a:t> </a:t>
            </a:r>
            <a:r>
              <a:rPr lang="en-US" dirty="0" err="1">
                <a:solidFill>
                  <a:srgbClr val="F16038"/>
                </a:solidFill>
                <a:latin typeface="Arial" panose="020B0604020202020204" pitchFamily="34" charset="0"/>
                <a:cs typeface="Arial" panose="020B0604020202020204" pitchFamily="34" charset="0"/>
              </a:rPr>
              <a:t>sucediendo</a:t>
            </a:r>
            <a:r>
              <a:rPr lang="en-US" dirty="0">
                <a:solidFill>
                  <a:srgbClr val="F16038"/>
                </a:solidFill>
                <a:latin typeface="Arial" panose="020B0604020202020204" pitchFamily="34" charset="0"/>
                <a:cs typeface="Arial" panose="020B0604020202020204" pitchFamily="34" charset="0"/>
              </a:rPr>
              <a:t> </a:t>
            </a:r>
            <a:r>
              <a:rPr lang="en-US" dirty="0" err="1">
                <a:solidFill>
                  <a:srgbClr val="F16038"/>
                </a:solidFill>
                <a:latin typeface="Arial" panose="020B0604020202020204" pitchFamily="34" charset="0"/>
                <a:cs typeface="Arial" panose="020B0604020202020204" pitchFamily="34" charset="0"/>
              </a:rPr>
              <a:t>en</a:t>
            </a:r>
            <a:r>
              <a:rPr lang="en-US" dirty="0">
                <a:solidFill>
                  <a:srgbClr val="F16038"/>
                </a:solidFill>
                <a:latin typeface="Arial" panose="020B0604020202020204" pitchFamily="34" charset="0"/>
                <a:cs typeface="Arial" panose="020B0604020202020204" pitchFamily="34" charset="0"/>
              </a:rPr>
              <a:t> la imagen?)</a:t>
            </a:r>
          </a:p>
          <a:p>
            <a:pPr marL="457200" indent="-457200">
              <a:buFont typeface="+mj-lt"/>
              <a:buAutoNum type="arabicPeriod"/>
            </a:pPr>
            <a:endParaRPr lang="en-US" dirty="0">
              <a:latin typeface="Arial" panose="020B0604020202020204" pitchFamily="34" charset="0"/>
              <a:cs typeface="Arial" panose="020B0604020202020204" pitchFamily="34" charset="0"/>
            </a:endParaRPr>
          </a:p>
          <a:p>
            <a:pPr marL="457200" indent="-457200">
              <a:buFont typeface="+mj-lt"/>
              <a:buAutoNum type="arabicPeriod"/>
            </a:pPr>
            <a:r>
              <a:rPr lang="en-US" dirty="0">
                <a:solidFill>
                  <a:schemeClr val="bg2">
                    <a:lumMod val="10000"/>
                  </a:schemeClr>
                </a:solidFill>
                <a:latin typeface="Arial" panose="020B0604020202020204" pitchFamily="34" charset="0"/>
                <a:cs typeface="Arial" panose="020B0604020202020204" pitchFamily="34" charset="0"/>
              </a:rPr>
              <a:t>How did it happen? </a:t>
            </a:r>
            <a:r>
              <a:rPr lang="en-US" dirty="0">
                <a:solidFill>
                  <a:srgbClr val="F16038"/>
                </a:solidFill>
                <a:latin typeface="Arial" panose="020B0604020202020204" pitchFamily="34" charset="0"/>
                <a:cs typeface="Arial" panose="020B0604020202020204" pitchFamily="34" charset="0"/>
              </a:rPr>
              <a:t>(¿</a:t>
            </a:r>
            <a:r>
              <a:rPr lang="en-US" dirty="0" err="1">
                <a:solidFill>
                  <a:srgbClr val="F16038"/>
                </a:solidFill>
                <a:latin typeface="Arial" panose="020B0604020202020204" pitchFamily="34" charset="0"/>
                <a:cs typeface="Arial" panose="020B0604020202020204" pitchFamily="34" charset="0"/>
              </a:rPr>
              <a:t>Cómo</a:t>
            </a:r>
            <a:r>
              <a:rPr lang="en-US" dirty="0">
                <a:solidFill>
                  <a:srgbClr val="F16038"/>
                </a:solidFill>
                <a:latin typeface="Arial" panose="020B0604020202020204" pitchFamily="34" charset="0"/>
                <a:cs typeface="Arial" panose="020B0604020202020204" pitchFamily="34" charset="0"/>
              </a:rPr>
              <a:t> paso?)</a:t>
            </a:r>
          </a:p>
          <a:p>
            <a:pPr marL="457200" indent="-457200">
              <a:buFont typeface="+mj-lt"/>
              <a:buAutoNum type="arabicPeriod"/>
            </a:pPr>
            <a:endParaRPr lang="en-US" dirty="0">
              <a:solidFill>
                <a:schemeClr val="bg2">
                  <a:lumMod val="10000"/>
                </a:schemeClr>
              </a:solidFill>
              <a:latin typeface="Arial" panose="020B0604020202020204" pitchFamily="34" charset="0"/>
              <a:cs typeface="Arial" panose="020B0604020202020204" pitchFamily="34" charset="0"/>
            </a:endParaRPr>
          </a:p>
          <a:p>
            <a:pPr marL="457200" indent="-457200">
              <a:buFont typeface="+mj-lt"/>
              <a:buAutoNum type="arabicPeriod"/>
            </a:pPr>
            <a:r>
              <a:rPr lang="en-US" dirty="0">
                <a:solidFill>
                  <a:schemeClr val="bg2">
                    <a:lumMod val="10000"/>
                  </a:schemeClr>
                </a:solidFill>
                <a:latin typeface="Arial" panose="020B0604020202020204" pitchFamily="34" charset="0"/>
                <a:cs typeface="Arial" panose="020B0604020202020204" pitchFamily="34" charset="0"/>
              </a:rPr>
              <a:t>Where does flooding occur? </a:t>
            </a:r>
            <a:r>
              <a:rPr lang="en-US" dirty="0">
                <a:solidFill>
                  <a:srgbClr val="F16038"/>
                </a:solidFill>
                <a:latin typeface="Arial" panose="020B0604020202020204" pitchFamily="34" charset="0"/>
                <a:cs typeface="Arial" panose="020B0604020202020204" pitchFamily="34" charset="0"/>
              </a:rPr>
              <a:t>(¿</a:t>
            </a:r>
            <a:r>
              <a:rPr lang="en-US" dirty="0" err="1">
                <a:solidFill>
                  <a:srgbClr val="F16038"/>
                </a:solidFill>
                <a:latin typeface="Arial" panose="020B0604020202020204" pitchFamily="34" charset="0"/>
                <a:cs typeface="Arial" panose="020B0604020202020204" pitchFamily="34" charset="0"/>
              </a:rPr>
              <a:t>Dónde</a:t>
            </a:r>
            <a:r>
              <a:rPr lang="en-US" dirty="0">
                <a:solidFill>
                  <a:srgbClr val="F16038"/>
                </a:solidFill>
                <a:latin typeface="Arial" panose="020B0604020202020204" pitchFamily="34" charset="0"/>
                <a:cs typeface="Arial" panose="020B0604020202020204" pitchFamily="34" charset="0"/>
              </a:rPr>
              <a:t> se </a:t>
            </a:r>
            <a:r>
              <a:rPr lang="en-US" dirty="0" err="1">
                <a:solidFill>
                  <a:srgbClr val="F16038"/>
                </a:solidFill>
                <a:latin typeface="Arial" panose="020B0604020202020204" pitchFamily="34" charset="0"/>
                <a:cs typeface="Arial" panose="020B0604020202020204" pitchFamily="34" charset="0"/>
              </a:rPr>
              <a:t>producen</a:t>
            </a:r>
            <a:r>
              <a:rPr lang="en-US" dirty="0">
                <a:solidFill>
                  <a:srgbClr val="F16038"/>
                </a:solidFill>
                <a:latin typeface="Arial" panose="020B0604020202020204" pitchFamily="34" charset="0"/>
                <a:cs typeface="Arial" panose="020B0604020202020204" pitchFamily="34" charset="0"/>
              </a:rPr>
              <a:t> las </a:t>
            </a:r>
            <a:r>
              <a:rPr lang="en-US" dirty="0" err="1">
                <a:solidFill>
                  <a:srgbClr val="F16038"/>
                </a:solidFill>
                <a:latin typeface="Arial" panose="020B0604020202020204" pitchFamily="34" charset="0"/>
                <a:cs typeface="Arial" panose="020B0604020202020204" pitchFamily="34" charset="0"/>
              </a:rPr>
              <a:t>inundaciones</a:t>
            </a:r>
            <a:r>
              <a:rPr lang="en-US" dirty="0">
                <a:solidFill>
                  <a:srgbClr val="F16038"/>
                </a:solidFill>
                <a:latin typeface="Arial" panose="020B0604020202020204" pitchFamily="34" charset="0"/>
                <a:cs typeface="Arial" panose="020B0604020202020204" pitchFamily="34" charset="0"/>
              </a:rPr>
              <a:t>?)</a:t>
            </a:r>
          </a:p>
          <a:p>
            <a:pPr marL="457200" indent="-457200">
              <a:buFont typeface="+mj-lt"/>
              <a:buAutoNum type="arabicPeriod"/>
            </a:pPr>
            <a:endParaRPr lang="en-US" dirty="0">
              <a:latin typeface="Arial" panose="020B0604020202020204" pitchFamily="34" charset="0"/>
              <a:cs typeface="Arial" panose="020B0604020202020204" pitchFamily="34" charset="0"/>
            </a:endParaRPr>
          </a:p>
          <a:p>
            <a:pPr marL="457200" indent="-457200">
              <a:buFont typeface="+mj-lt"/>
              <a:buAutoNum type="arabicPeriod"/>
            </a:pPr>
            <a:r>
              <a:rPr lang="en-US" dirty="0">
                <a:solidFill>
                  <a:schemeClr val="bg2">
                    <a:lumMod val="10000"/>
                  </a:schemeClr>
                </a:solidFill>
                <a:latin typeface="Arial" panose="020B0604020202020204" pitchFamily="34" charset="0"/>
                <a:cs typeface="Arial" panose="020B0604020202020204" pitchFamily="34" charset="0"/>
              </a:rPr>
              <a:t>What can we do to prevent this? </a:t>
            </a:r>
            <a:r>
              <a:rPr lang="en-US" dirty="0">
                <a:solidFill>
                  <a:srgbClr val="F16038"/>
                </a:solidFill>
                <a:latin typeface="Arial" panose="020B0604020202020204" pitchFamily="34" charset="0"/>
                <a:cs typeface="Arial" panose="020B0604020202020204" pitchFamily="34" charset="0"/>
              </a:rPr>
              <a:t>(¿</a:t>
            </a:r>
            <a:r>
              <a:rPr lang="en-US" dirty="0" err="1">
                <a:solidFill>
                  <a:srgbClr val="F16038"/>
                </a:solidFill>
                <a:latin typeface="Arial" panose="020B0604020202020204" pitchFamily="34" charset="0"/>
                <a:cs typeface="Arial" panose="020B0604020202020204" pitchFamily="34" charset="0"/>
              </a:rPr>
              <a:t>Qué</a:t>
            </a:r>
            <a:r>
              <a:rPr lang="en-US" dirty="0">
                <a:solidFill>
                  <a:srgbClr val="F16038"/>
                </a:solidFill>
                <a:latin typeface="Arial" panose="020B0604020202020204" pitchFamily="34" charset="0"/>
                <a:cs typeface="Arial" panose="020B0604020202020204" pitchFamily="34" charset="0"/>
              </a:rPr>
              <a:t> </a:t>
            </a:r>
            <a:r>
              <a:rPr lang="en-US" dirty="0" err="1">
                <a:solidFill>
                  <a:srgbClr val="F16038"/>
                </a:solidFill>
                <a:latin typeface="Arial" panose="020B0604020202020204" pitchFamily="34" charset="0"/>
                <a:cs typeface="Arial" panose="020B0604020202020204" pitchFamily="34" charset="0"/>
              </a:rPr>
              <a:t>podemos</a:t>
            </a:r>
            <a:r>
              <a:rPr lang="en-US" dirty="0">
                <a:solidFill>
                  <a:srgbClr val="F16038"/>
                </a:solidFill>
                <a:latin typeface="Arial" panose="020B0604020202020204" pitchFamily="34" charset="0"/>
                <a:cs typeface="Arial" panose="020B0604020202020204" pitchFamily="34" charset="0"/>
              </a:rPr>
              <a:t> </a:t>
            </a:r>
            <a:r>
              <a:rPr lang="en-US" dirty="0" err="1">
                <a:solidFill>
                  <a:srgbClr val="F16038"/>
                </a:solidFill>
                <a:latin typeface="Arial" panose="020B0604020202020204" pitchFamily="34" charset="0"/>
                <a:cs typeface="Arial" panose="020B0604020202020204" pitchFamily="34" charset="0"/>
              </a:rPr>
              <a:t>hacer</a:t>
            </a:r>
            <a:r>
              <a:rPr lang="en-US" dirty="0">
                <a:solidFill>
                  <a:srgbClr val="F16038"/>
                </a:solidFill>
                <a:latin typeface="Arial" panose="020B0604020202020204" pitchFamily="34" charset="0"/>
                <a:cs typeface="Arial" panose="020B0604020202020204" pitchFamily="34" charset="0"/>
              </a:rPr>
              <a:t> para </a:t>
            </a:r>
            <a:r>
              <a:rPr lang="en-US" dirty="0" err="1">
                <a:solidFill>
                  <a:srgbClr val="F16038"/>
                </a:solidFill>
                <a:latin typeface="Arial" panose="020B0604020202020204" pitchFamily="34" charset="0"/>
                <a:cs typeface="Arial" panose="020B0604020202020204" pitchFamily="34" charset="0"/>
              </a:rPr>
              <a:t>prevenir</a:t>
            </a:r>
            <a:r>
              <a:rPr lang="en-US" dirty="0">
                <a:solidFill>
                  <a:srgbClr val="F16038"/>
                </a:solidFill>
                <a:latin typeface="Arial" panose="020B0604020202020204" pitchFamily="34" charset="0"/>
                <a:cs typeface="Arial" panose="020B0604020202020204" pitchFamily="34" charset="0"/>
              </a:rPr>
              <a:t> </a:t>
            </a:r>
            <a:r>
              <a:rPr lang="en-US" dirty="0" err="1">
                <a:solidFill>
                  <a:srgbClr val="F16038"/>
                </a:solidFill>
                <a:latin typeface="Arial" panose="020B0604020202020204" pitchFamily="34" charset="0"/>
                <a:cs typeface="Arial" panose="020B0604020202020204" pitchFamily="34" charset="0"/>
              </a:rPr>
              <a:t>esto</a:t>
            </a:r>
            <a:r>
              <a:rPr lang="en-US" dirty="0">
                <a:solidFill>
                  <a:srgbClr val="F16038"/>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34656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34759-1D77-47FB-BD5E-FF24C45B64B3}"/>
              </a:ext>
            </a:extLst>
          </p:cNvPr>
          <p:cNvSpPr>
            <a:spLocks noGrp="1"/>
          </p:cNvSpPr>
          <p:nvPr>
            <p:ph type="title"/>
          </p:nvPr>
        </p:nvSpPr>
        <p:spPr/>
        <p:txBody>
          <a:bodyPr/>
          <a:lstStyle/>
          <a:p>
            <a:r>
              <a:rPr lang="en-US" dirty="0"/>
              <a:t>Criteria (Desired Outcomes) </a:t>
            </a:r>
            <a:br>
              <a:rPr lang="en-US" dirty="0"/>
            </a:br>
            <a:r>
              <a:rPr lang="en-US" dirty="0">
                <a:solidFill>
                  <a:schemeClr val="accent2"/>
                </a:solidFill>
              </a:rPr>
              <a:t>(</a:t>
            </a:r>
            <a:r>
              <a:rPr lang="en-US" dirty="0" err="1">
                <a:solidFill>
                  <a:schemeClr val="accent2"/>
                </a:solidFill>
              </a:rPr>
              <a:t>Criterios</a:t>
            </a:r>
            <a:r>
              <a:rPr lang="en-US" dirty="0">
                <a:solidFill>
                  <a:schemeClr val="accent2"/>
                </a:solidFill>
              </a:rPr>
              <a:t> (</a:t>
            </a:r>
            <a:r>
              <a:rPr lang="en-US" dirty="0" err="1">
                <a:solidFill>
                  <a:schemeClr val="accent2"/>
                </a:solidFill>
              </a:rPr>
              <a:t>Resultados</a:t>
            </a:r>
            <a:r>
              <a:rPr lang="en-US" dirty="0">
                <a:solidFill>
                  <a:schemeClr val="accent2"/>
                </a:solidFill>
              </a:rPr>
              <a:t> </a:t>
            </a:r>
            <a:r>
              <a:rPr lang="en-US" dirty="0" err="1">
                <a:solidFill>
                  <a:schemeClr val="accent2"/>
                </a:solidFill>
              </a:rPr>
              <a:t>Deseados</a:t>
            </a:r>
            <a:r>
              <a:rPr lang="en-US" dirty="0">
                <a:solidFill>
                  <a:schemeClr val="accent2"/>
                </a:solidFill>
              </a:rPr>
              <a:t>))</a:t>
            </a:r>
            <a:endParaRPr lang="en-US" dirty="0"/>
          </a:p>
        </p:txBody>
      </p:sp>
      <p:sp>
        <p:nvSpPr>
          <p:cNvPr id="3" name="Content Placeholder 2">
            <a:extLst>
              <a:ext uri="{FF2B5EF4-FFF2-40B4-BE49-F238E27FC236}">
                <a16:creationId xmlns:a16="http://schemas.microsoft.com/office/drawing/2014/main" id="{E33EFE03-A615-4D4A-AF1D-3F4DB9E75F6B}"/>
              </a:ext>
            </a:extLst>
          </p:cNvPr>
          <p:cNvSpPr>
            <a:spLocks noGrp="1"/>
          </p:cNvSpPr>
          <p:nvPr>
            <p:ph idx="4294967295"/>
          </p:nvPr>
        </p:nvSpPr>
        <p:spPr/>
        <p:txBody>
          <a:bodyPr numCol="2">
            <a:normAutofit fontScale="85000" lnSpcReduction="20000"/>
          </a:bodyPr>
          <a:lstStyle/>
          <a:p>
            <a:pPr>
              <a:spcAft>
                <a:spcPts val="1000"/>
              </a:spcAft>
            </a:pPr>
            <a:r>
              <a:rPr lang="en-US" sz="2400" b="1" dirty="0">
                <a:solidFill>
                  <a:srgbClr val="000000"/>
                </a:solidFill>
              </a:rPr>
              <a:t>A successful design solution should include the following:</a:t>
            </a:r>
          </a:p>
          <a:p>
            <a:pPr lvl="1">
              <a:lnSpc>
                <a:spcPct val="100000"/>
              </a:lnSpc>
            </a:pPr>
            <a:r>
              <a:rPr lang="en-US" sz="2200" dirty="0">
                <a:solidFill>
                  <a:srgbClr val="000000"/>
                </a:solidFill>
              </a:rPr>
              <a:t>No flooding in key locations</a:t>
            </a:r>
          </a:p>
          <a:p>
            <a:pPr lvl="1">
              <a:lnSpc>
                <a:spcPct val="100000"/>
              </a:lnSpc>
            </a:pPr>
            <a:r>
              <a:rPr lang="en-US" sz="2200" dirty="0">
                <a:solidFill>
                  <a:srgbClr val="000000"/>
                </a:solidFill>
              </a:rPr>
              <a:t>Use at least three different methods and methods in multiple locations</a:t>
            </a:r>
          </a:p>
          <a:p>
            <a:pPr lvl="1">
              <a:lnSpc>
                <a:spcPct val="100000"/>
              </a:lnSpc>
            </a:pPr>
            <a:r>
              <a:rPr lang="en-US" sz="2200" dirty="0">
                <a:solidFill>
                  <a:srgbClr val="000000"/>
                </a:solidFill>
              </a:rPr>
              <a:t>Not cause more flooding or damage to other parts of </a:t>
            </a:r>
            <a:r>
              <a:rPr lang="en-US" sz="2200" dirty="0" err="1">
                <a:solidFill>
                  <a:srgbClr val="000000"/>
                </a:solidFill>
              </a:rPr>
              <a:t>Teastem</a:t>
            </a:r>
            <a:endParaRPr lang="en-US" sz="2200" dirty="0">
              <a:solidFill>
                <a:srgbClr val="000000"/>
              </a:solidFill>
            </a:endParaRPr>
          </a:p>
          <a:p>
            <a:pPr lvl="1">
              <a:lnSpc>
                <a:spcPct val="100000"/>
              </a:lnSpc>
            </a:pPr>
            <a:r>
              <a:rPr lang="en-US" sz="2200" dirty="0">
                <a:solidFill>
                  <a:srgbClr val="000000"/>
                </a:solidFill>
              </a:rPr>
              <a:t>Limit environmental impact</a:t>
            </a:r>
          </a:p>
          <a:p>
            <a:pPr>
              <a:lnSpc>
                <a:spcPct val="100000"/>
              </a:lnSpc>
            </a:pPr>
            <a:r>
              <a:rPr lang="en-US" sz="2400" dirty="0">
                <a:solidFill>
                  <a:srgbClr val="000000"/>
                </a:solidFill>
              </a:rPr>
              <a:t>Bonus Points: The flood prevention system works after erosion occurs outside </a:t>
            </a:r>
            <a:r>
              <a:rPr lang="en-US" sz="2400" dirty="0" err="1">
                <a:solidFill>
                  <a:srgbClr val="000000"/>
                </a:solidFill>
              </a:rPr>
              <a:t>Teastem</a:t>
            </a:r>
            <a:r>
              <a:rPr lang="en-US" sz="2400" dirty="0">
                <a:solidFill>
                  <a:srgbClr val="000000"/>
                </a:solidFill>
              </a:rPr>
              <a:t>.</a:t>
            </a:r>
          </a:p>
          <a:p>
            <a:pPr marL="0" indent="0">
              <a:buNone/>
            </a:pPr>
            <a:endParaRPr lang="en-US" sz="1600" dirty="0">
              <a:solidFill>
                <a:srgbClr val="000000"/>
              </a:solidFill>
            </a:endParaRPr>
          </a:p>
          <a:p>
            <a:endParaRPr lang="en-US" sz="1600" dirty="0">
              <a:solidFill>
                <a:srgbClr val="000000"/>
              </a:solidFill>
            </a:endParaRPr>
          </a:p>
          <a:p>
            <a:pPr marL="0" indent="0">
              <a:buNone/>
            </a:pPr>
            <a:endParaRPr lang="en-US" sz="1600" dirty="0">
              <a:solidFill>
                <a:srgbClr val="000000"/>
              </a:solidFill>
            </a:endParaRPr>
          </a:p>
          <a:p>
            <a:pPr marL="0" indent="0">
              <a:buNone/>
            </a:pPr>
            <a:endParaRPr lang="en-US" sz="1600" dirty="0">
              <a:solidFill>
                <a:srgbClr val="000000"/>
              </a:solidFill>
            </a:endParaRPr>
          </a:p>
          <a:p>
            <a:pPr>
              <a:spcAft>
                <a:spcPts val="1000"/>
              </a:spcAft>
            </a:pPr>
            <a:r>
              <a:rPr lang="en-US" sz="2400" b="1" dirty="0">
                <a:solidFill>
                  <a:srgbClr val="F16038"/>
                </a:solidFill>
                <a:ea typeface="+mn-lt"/>
                <a:cs typeface="+mn-lt"/>
              </a:rPr>
              <a:t>Una </a:t>
            </a:r>
            <a:r>
              <a:rPr lang="en-US" sz="2400" b="1" dirty="0" err="1">
                <a:solidFill>
                  <a:srgbClr val="F16038"/>
                </a:solidFill>
                <a:ea typeface="+mn-lt"/>
                <a:cs typeface="+mn-lt"/>
              </a:rPr>
              <a:t>solución</a:t>
            </a:r>
            <a:r>
              <a:rPr lang="en-US" sz="2400" b="1" dirty="0">
                <a:solidFill>
                  <a:srgbClr val="F16038"/>
                </a:solidFill>
                <a:ea typeface="+mn-lt"/>
                <a:cs typeface="+mn-lt"/>
              </a:rPr>
              <a:t> de </a:t>
            </a:r>
            <a:r>
              <a:rPr lang="en-US" sz="2400" b="1" dirty="0" err="1">
                <a:solidFill>
                  <a:srgbClr val="F16038"/>
                </a:solidFill>
                <a:ea typeface="+mn-lt"/>
                <a:cs typeface="+mn-lt"/>
              </a:rPr>
              <a:t>diseño</a:t>
            </a:r>
            <a:r>
              <a:rPr lang="en-US" sz="2400" b="1" dirty="0">
                <a:solidFill>
                  <a:srgbClr val="F16038"/>
                </a:solidFill>
                <a:ea typeface="+mn-lt"/>
                <a:cs typeface="+mn-lt"/>
              </a:rPr>
              <a:t> </a:t>
            </a:r>
            <a:r>
              <a:rPr lang="en-US" sz="2400" b="1" dirty="0" err="1">
                <a:solidFill>
                  <a:srgbClr val="F16038"/>
                </a:solidFill>
                <a:ea typeface="+mn-lt"/>
                <a:cs typeface="+mn-lt"/>
              </a:rPr>
              <a:t>exitosa</a:t>
            </a:r>
            <a:r>
              <a:rPr lang="en-US" sz="2400" b="1" dirty="0">
                <a:solidFill>
                  <a:srgbClr val="F16038"/>
                </a:solidFill>
                <a:ea typeface="+mn-lt"/>
                <a:cs typeface="+mn-lt"/>
              </a:rPr>
              <a:t> </a:t>
            </a:r>
            <a:r>
              <a:rPr lang="en-US" sz="2400" b="1" dirty="0" err="1">
                <a:solidFill>
                  <a:srgbClr val="F16038"/>
                </a:solidFill>
                <a:ea typeface="+mn-lt"/>
                <a:cs typeface="+mn-lt"/>
              </a:rPr>
              <a:t>debe</a:t>
            </a:r>
            <a:r>
              <a:rPr lang="en-US" sz="2400" b="1" dirty="0">
                <a:solidFill>
                  <a:srgbClr val="F16038"/>
                </a:solidFill>
                <a:ea typeface="+mn-lt"/>
                <a:cs typeface="+mn-lt"/>
              </a:rPr>
              <a:t> </a:t>
            </a:r>
            <a:r>
              <a:rPr lang="en-US" sz="2400" b="1" dirty="0" err="1">
                <a:solidFill>
                  <a:srgbClr val="F16038"/>
                </a:solidFill>
                <a:ea typeface="+mn-lt"/>
                <a:cs typeface="+mn-lt"/>
              </a:rPr>
              <a:t>incluir</a:t>
            </a:r>
            <a:r>
              <a:rPr lang="en-US" sz="2400" b="1" dirty="0">
                <a:solidFill>
                  <a:srgbClr val="F16038"/>
                </a:solidFill>
                <a:ea typeface="+mn-lt"/>
                <a:cs typeface="+mn-lt"/>
              </a:rPr>
              <a:t> lo </a:t>
            </a:r>
            <a:r>
              <a:rPr lang="en-US" sz="2400" b="1" dirty="0" err="1">
                <a:solidFill>
                  <a:srgbClr val="F16038"/>
                </a:solidFill>
                <a:ea typeface="+mn-lt"/>
                <a:cs typeface="+mn-lt"/>
              </a:rPr>
              <a:t>siguiente</a:t>
            </a:r>
            <a:r>
              <a:rPr lang="en-US" sz="2400" b="1" dirty="0">
                <a:solidFill>
                  <a:srgbClr val="F16038"/>
                </a:solidFill>
                <a:ea typeface="+mn-lt"/>
                <a:cs typeface="+mn-lt"/>
              </a:rPr>
              <a:t>:</a:t>
            </a:r>
          </a:p>
          <a:p>
            <a:pPr lvl="1">
              <a:spcAft>
                <a:spcPts val="1000"/>
              </a:spcAft>
            </a:pPr>
            <a:r>
              <a:rPr lang="es-ES" sz="2200" dirty="0">
                <a:solidFill>
                  <a:schemeClr val="accent2"/>
                </a:solidFill>
              </a:rPr>
              <a:t>Sin inundaciones en lugares clave</a:t>
            </a:r>
          </a:p>
          <a:p>
            <a:pPr lvl="1">
              <a:spcAft>
                <a:spcPts val="1000"/>
              </a:spcAft>
            </a:pPr>
            <a:r>
              <a:rPr lang="es-ES" sz="2200" dirty="0">
                <a:solidFill>
                  <a:schemeClr val="accent2"/>
                </a:solidFill>
              </a:rPr>
              <a:t>Utilice al menos tres métodos diferentes y en múltiples ubicaciones</a:t>
            </a:r>
          </a:p>
          <a:p>
            <a:pPr lvl="1">
              <a:spcAft>
                <a:spcPts val="1000"/>
              </a:spcAft>
            </a:pPr>
            <a:r>
              <a:rPr lang="es-ES" sz="2200" dirty="0">
                <a:solidFill>
                  <a:schemeClr val="accent2"/>
                </a:solidFill>
              </a:rPr>
              <a:t>No causar más inundaciones o daños a otras partes de </a:t>
            </a:r>
            <a:r>
              <a:rPr lang="es-ES" sz="2200" dirty="0" err="1">
                <a:solidFill>
                  <a:schemeClr val="accent2"/>
                </a:solidFill>
              </a:rPr>
              <a:t>Teastem</a:t>
            </a:r>
            <a:r>
              <a:rPr lang="es-ES" sz="2200" dirty="0">
                <a:solidFill>
                  <a:schemeClr val="accent2"/>
                </a:solidFill>
              </a:rPr>
              <a:t>.</a:t>
            </a:r>
          </a:p>
          <a:p>
            <a:pPr lvl="1">
              <a:spcAft>
                <a:spcPts val="1000"/>
              </a:spcAft>
            </a:pPr>
            <a:r>
              <a:rPr lang="es-ES" sz="2200" dirty="0">
                <a:solidFill>
                  <a:schemeClr val="accent2"/>
                </a:solidFill>
              </a:rPr>
              <a:t>Limitar el impacto ambiental</a:t>
            </a:r>
          </a:p>
          <a:p>
            <a:pPr>
              <a:spcAft>
                <a:spcPts val="1000"/>
              </a:spcAft>
            </a:pPr>
            <a:r>
              <a:rPr lang="es-ES" sz="2400" dirty="0">
                <a:solidFill>
                  <a:schemeClr val="accent2"/>
                </a:solidFill>
              </a:rPr>
              <a:t>Puntos de Bonificación: El sistema de prevención de inundaciones funciona después de que se produce la erosión fuera de </a:t>
            </a:r>
            <a:r>
              <a:rPr lang="es-ES" sz="2400" dirty="0" err="1">
                <a:solidFill>
                  <a:schemeClr val="accent2"/>
                </a:solidFill>
              </a:rPr>
              <a:t>Teastem</a:t>
            </a:r>
            <a:r>
              <a:rPr lang="es-ES" sz="2400" dirty="0">
                <a:solidFill>
                  <a:schemeClr val="accent2"/>
                </a:solidFill>
              </a:rPr>
              <a:t>.</a:t>
            </a:r>
            <a:endParaRPr lang="en-US" sz="2400" dirty="0">
              <a:solidFill>
                <a:schemeClr val="accent2"/>
              </a:solidFill>
            </a:endParaRPr>
          </a:p>
        </p:txBody>
      </p:sp>
    </p:spTree>
    <p:extLst>
      <p:ext uri="{BB962C8B-B14F-4D97-AF65-F5344CB8AC3E}">
        <p14:creationId xmlns:p14="http://schemas.microsoft.com/office/powerpoint/2010/main" val="3905861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3A43BC-9247-C44F-93FA-5BC01398E388}"/>
              </a:ext>
            </a:extLst>
          </p:cNvPr>
          <p:cNvSpPr>
            <a:spLocks noGrp="1"/>
          </p:cNvSpPr>
          <p:nvPr>
            <p:ph type="title"/>
          </p:nvPr>
        </p:nvSpPr>
        <p:spPr/>
        <p:txBody>
          <a:bodyPr/>
          <a:lstStyle/>
          <a:p>
            <a:pPr algn="r"/>
            <a:r>
              <a:rPr lang="en-US" dirty="0"/>
              <a:t>Scorecard</a:t>
            </a:r>
          </a:p>
        </p:txBody>
      </p:sp>
      <p:graphicFrame>
        <p:nvGraphicFramePr>
          <p:cNvPr id="3" name="Table 2">
            <a:extLst>
              <a:ext uri="{FF2B5EF4-FFF2-40B4-BE49-F238E27FC236}">
                <a16:creationId xmlns:a16="http://schemas.microsoft.com/office/drawing/2014/main" id="{96672C62-838B-369D-E680-77ACF70654FF}"/>
              </a:ext>
            </a:extLst>
          </p:cNvPr>
          <p:cNvGraphicFramePr>
            <a:graphicFrameLocks noGrp="1"/>
          </p:cNvGraphicFramePr>
          <p:nvPr>
            <p:extLst>
              <p:ext uri="{D42A27DB-BD31-4B8C-83A1-F6EECF244321}">
                <p14:modId xmlns:p14="http://schemas.microsoft.com/office/powerpoint/2010/main" val="945078013"/>
              </p:ext>
            </p:extLst>
          </p:nvPr>
        </p:nvGraphicFramePr>
        <p:xfrm>
          <a:off x="2251832" y="1611390"/>
          <a:ext cx="6858001" cy="5055136"/>
        </p:xfrm>
        <a:graphic>
          <a:graphicData uri="http://schemas.openxmlformats.org/drawingml/2006/table">
            <a:tbl>
              <a:tblPr firstRow="1" firstCol="1" bandRow="1"/>
              <a:tblGrid>
                <a:gridCol w="1238767">
                  <a:extLst>
                    <a:ext uri="{9D8B030D-6E8A-4147-A177-3AD203B41FA5}">
                      <a16:colId xmlns:a16="http://schemas.microsoft.com/office/drawing/2014/main" val="2470120015"/>
                    </a:ext>
                  </a:extLst>
                </a:gridCol>
                <a:gridCol w="1224259">
                  <a:extLst>
                    <a:ext uri="{9D8B030D-6E8A-4147-A177-3AD203B41FA5}">
                      <a16:colId xmlns:a16="http://schemas.microsoft.com/office/drawing/2014/main" val="842234155"/>
                    </a:ext>
                  </a:extLst>
                </a:gridCol>
                <a:gridCol w="1224259">
                  <a:extLst>
                    <a:ext uri="{9D8B030D-6E8A-4147-A177-3AD203B41FA5}">
                      <a16:colId xmlns:a16="http://schemas.microsoft.com/office/drawing/2014/main" val="772563956"/>
                    </a:ext>
                  </a:extLst>
                </a:gridCol>
                <a:gridCol w="1287335">
                  <a:extLst>
                    <a:ext uri="{9D8B030D-6E8A-4147-A177-3AD203B41FA5}">
                      <a16:colId xmlns:a16="http://schemas.microsoft.com/office/drawing/2014/main" val="3946911967"/>
                    </a:ext>
                  </a:extLst>
                </a:gridCol>
                <a:gridCol w="1287335">
                  <a:extLst>
                    <a:ext uri="{9D8B030D-6E8A-4147-A177-3AD203B41FA5}">
                      <a16:colId xmlns:a16="http://schemas.microsoft.com/office/drawing/2014/main" val="2835040231"/>
                    </a:ext>
                  </a:extLst>
                </a:gridCol>
                <a:gridCol w="596046">
                  <a:extLst>
                    <a:ext uri="{9D8B030D-6E8A-4147-A177-3AD203B41FA5}">
                      <a16:colId xmlns:a16="http://schemas.microsoft.com/office/drawing/2014/main" val="3557497576"/>
                    </a:ext>
                  </a:extLst>
                </a:gridCol>
              </a:tblGrid>
              <a:tr h="188342">
                <a:tc rowSpan="2">
                  <a:txBody>
                    <a:bodyPr/>
                    <a:lstStyle/>
                    <a:p>
                      <a:pPr marL="0" marR="0" algn="ctr">
                        <a:lnSpc>
                          <a:spcPct val="115000"/>
                        </a:lnSpc>
                        <a:spcBef>
                          <a:spcPts val="0"/>
                        </a:spcBef>
                        <a:spcAft>
                          <a:spcPts val="0"/>
                        </a:spcAft>
                      </a:pPr>
                      <a:r>
                        <a:rPr lang="en-US" sz="9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CRITERIA</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0D6CB9"/>
                    </a:solidFill>
                  </a:tcPr>
                </a:tc>
                <a:tc gridSpan="4">
                  <a:txBody>
                    <a:bodyPr/>
                    <a:lstStyle/>
                    <a:p>
                      <a:pPr marL="0" marR="0" algn="ctr">
                        <a:lnSpc>
                          <a:spcPct val="115000"/>
                        </a:lnSpc>
                        <a:spcBef>
                          <a:spcPts val="0"/>
                        </a:spcBef>
                        <a:spcAft>
                          <a:spcPts val="0"/>
                        </a:spcAft>
                      </a:pPr>
                      <a:r>
                        <a:rPr lang="en-US" sz="8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POINTS</a:t>
                      </a:r>
                      <a:endParaRPr lang="en-US" sz="8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6CB9"/>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0"/>
                        </a:spcAft>
                      </a:pPr>
                      <a:r>
                        <a:rPr lang="en-US" sz="9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SCORE</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0D6CB9"/>
                    </a:solidFill>
                  </a:tcPr>
                </a:tc>
                <a:extLst>
                  <a:ext uri="{0D108BD9-81ED-4DB2-BD59-A6C34878D82A}">
                    <a16:rowId xmlns:a16="http://schemas.microsoft.com/office/drawing/2014/main" val="1425589295"/>
                  </a:ext>
                </a:extLst>
              </a:tr>
              <a:tr h="223527">
                <a:tc vMerge="1">
                  <a:txBody>
                    <a:bodyPr/>
                    <a:lstStyle/>
                    <a:p>
                      <a:endParaRPr lang="en-US"/>
                    </a:p>
                  </a:txBody>
                  <a:tcPr/>
                </a:tc>
                <a:tc>
                  <a:txBody>
                    <a:bodyPr/>
                    <a:lstStyle/>
                    <a:p>
                      <a:pPr marL="0" marR="0" algn="ctr">
                        <a:lnSpc>
                          <a:spcPct val="115000"/>
                        </a:lnSpc>
                        <a:spcBef>
                          <a:spcPts val="0"/>
                        </a:spcBef>
                        <a:spcAft>
                          <a:spcPts val="0"/>
                        </a:spcAft>
                        <a:tabLst>
                          <a:tab pos="405765" algn="ctr"/>
                          <a:tab pos="714375" algn="l"/>
                        </a:tabLst>
                      </a:pPr>
                      <a:r>
                        <a:rPr lang="en-US" sz="800" b="1">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3</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417F"/>
                    </a:solidFill>
                  </a:tcPr>
                </a:tc>
                <a:tc>
                  <a:txBody>
                    <a:bodyPr/>
                    <a:lstStyle/>
                    <a:p>
                      <a:pPr marL="0" marR="0" algn="ctr">
                        <a:lnSpc>
                          <a:spcPct val="115000"/>
                        </a:lnSpc>
                        <a:spcBef>
                          <a:spcPts val="0"/>
                        </a:spcBef>
                        <a:spcAft>
                          <a:spcPts val="0"/>
                        </a:spcAft>
                      </a:pPr>
                      <a:r>
                        <a:rPr lang="en-US" sz="800" b="1">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2</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5E09"/>
                    </a:solidFill>
                  </a:tcPr>
                </a:tc>
                <a:tc>
                  <a:txBody>
                    <a:bodyPr/>
                    <a:lstStyle/>
                    <a:p>
                      <a:pPr marL="0" marR="0" algn="ctr">
                        <a:lnSpc>
                          <a:spcPct val="115000"/>
                        </a:lnSpc>
                        <a:spcBef>
                          <a:spcPts val="0"/>
                        </a:spcBef>
                        <a:spcAft>
                          <a:spcPts val="0"/>
                        </a:spcAft>
                      </a:pPr>
                      <a:r>
                        <a:rPr lang="en-US" sz="800" b="1">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1</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83E"/>
                    </a:solidFill>
                  </a:tcPr>
                </a:tc>
                <a:tc>
                  <a:txBody>
                    <a:bodyPr/>
                    <a:lstStyle/>
                    <a:p>
                      <a:pPr marL="0" marR="0" algn="ctr">
                        <a:lnSpc>
                          <a:spcPct val="115000"/>
                        </a:lnSpc>
                        <a:spcBef>
                          <a:spcPts val="0"/>
                        </a:spcBef>
                        <a:spcAft>
                          <a:spcPts val="0"/>
                        </a:spcAft>
                      </a:pPr>
                      <a:r>
                        <a:rPr lang="en-US" sz="8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0</a:t>
                      </a:r>
                      <a:endParaRPr lang="en-US" sz="8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ACBB"/>
                    </a:solidFill>
                  </a:tcPr>
                </a:tc>
                <a:tc vMerge="1">
                  <a:txBody>
                    <a:bodyPr/>
                    <a:lstStyle/>
                    <a:p>
                      <a:endParaRPr lang="en-US"/>
                    </a:p>
                  </a:txBody>
                  <a:tcPr/>
                </a:tc>
                <a:extLst>
                  <a:ext uri="{0D108BD9-81ED-4DB2-BD59-A6C34878D82A}">
                    <a16:rowId xmlns:a16="http://schemas.microsoft.com/office/drawing/2014/main" val="668014395"/>
                  </a:ext>
                </a:extLst>
              </a:tr>
              <a:tr h="671810">
                <a:tc>
                  <a:txBody>
                    <a:bodyPr/>
                    <a:lstStyle/>
                    <a:p>
                      <a:pPr marL="0" marR="0">
                        <a:lnSpc>
                          <a:spcPct val="115000"/>
                        </a:lnSpc>
                        <a:spcBef>
                          <a:spcPts val="0"/>
                        </a:spcBef>
                        <a:spcAft>
                          <a:spcPts val="0"/>
                        </a:spcAft>
                      </a:pPr>
                      <a:r>
                        <a:rPr lang="en-US" sz="1000" b="1">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COLLABORATION</a:t>
                      </a:r>
                      <a:endParaRPr lang="en-US" sz="100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The design has elements contributed by all team members.</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The design has elements contributed by three team members.</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The design does not have elements contributed by two team members.</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The design does not have elements contributed by all team members.</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nSpc>
                          <a:spcPct val="115000"/>
                        </a:lnSpc>
                        <a:spcBef>
                          <a:spcPts val="0"/>
                        </a:spcBef>
                        <a:spcAft>
                          <a:spcPts val="1000"/>
                        </a:spcAft>
                        <a:tabLst>
                          <a:tab pos="389255" algn="l"/>
                        </a:tabLs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extLst>
                  <a:ext uri="{0D108BD9-81ED-4DB2-BD59-A6C34878D82A}">
                    <a16:rowId xmlns:a16="http://schemas.microsoft.com/office/drawing/2014/main" val="3501546541"/>
                  </a:ext>
                </a:extLst>
              </a:tr>
              <a:tr h="826043">
                <a:tc>
                  <a:txBody>
                    <a:bodyPr/>
                    <a:lstStyle/>
                    <a:p>
                      <a:pPr marL="0" marR="0">
                        <a:lnSpc>
                          <a:spcPct val="115000"/>
                        </a:lnSpc>
                        <a:spcBef>
                          <a:spcPts val="0"/>
                        </a:spcBef>
                        <a:spcAft>
                          <a:spcPts val="0"/>
                        </a:spcAft>
                      </a:pPr>
                      <a:r>
                        <a:rPr lang="en-US" sz="1000" b="1">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DAMAGE</a:t>
                      </a:r>
                      <a:endParaRPr lang="en-US" sz="100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There was no additional flooding or damage done to Teastem.</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There was no additional flooding, but some runoff went into local water sources.</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There was additional flooding in one new location and runoff went into local water sources.</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There was additional flooding in at least two new locations and runoff went into local water sources.</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15000"/>
                        </a:lnSpc>
                        <a:spcBef>
                          <a:spcPts val="0"/>
                        </a:spcBef>
                        <a:spcAft>
                          <a:spcPts val="100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extLst>
                  <a:ext uri="{0D108BD9-81ED-4DB2-BD59-A6C34878D82A}">
                    <a16:rowId xmlns:a16="http://schemas.microsoft.com/office/drawing/2014/main" val="2824505595"/>
                  </a:ext>
                </a:extLst>
              </a:tr>
              <a:tr h="517576">
                <a:tc>
                  <a:txBody>
                    <a:bodyPr/>
                    <a:lstStyle/>
                    <a:p>
                      <a:pPr marL="0" marR="0">
                        <a:lnSpc>
                          <a:spcPct val="115000"/>
                        </a:lnSpc>
                        <a:spcBef>
                          <a:spcPts val="0"/>
                        </a:spcBef>
                        <a:spcAft>
                          <a:spcPts val="0"/>
                        </a:spcAft>
                      </a:pPr>
                      <a:r>
                        <a:rPr lang="en-US" sz="1000" b="1">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FLOODING</a:t>
                      </a:r>
                      <a:endParaRPr lang="en-US" sz="100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There was no flooding in all three key locations.</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There was no flooding in two of the key locations.</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There was no flooding in one of the key locations.</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There was flooding at each key location.</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extLst>
                  <a:ext uri="{0D108BD9-81ED-4DB2-BD59-A6C34878D82A}">
                    <a16:rowId xmlns:a16="http://schemas.microsoft.com/office/drawing/2014/main" val="2425885598"/>
                  </a:ext>
                </a:extLst>
              </a:tr>
              <a:tr h="705283">
                <a:tc>
                  <a:txBody>
                    <a:bodyPr/>
                    <a:lstStyle/>
                    <a:p>
                      <a:pPr marL="0" marR="0">
                        <a:lnSpc>
                          <a:spcPct val="115000"/>
                        </a:lnSpc>
                        <a:spcBef>
                          <a:spcPts val="0"/>
                        </a:spcBef>
                        <a:spcAft>
                          <a:spcPts val="0"/>
                        </a:spcAft>
                      </a:pPr>
                      <a:r>
                        <a:rPr lang="en-US" sz="1000" b="1">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METHODS</a:t>
                      </a:r>
                      <a:endParaRPr lang="en-US" sz="100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nchor="ctr">
                    <a:lnL w="12700" cap="flat" cmpd="sng" algn="ctr">
                      <a:solidFill>
                        <a:srgbClr val="000000"/>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There were three different methods implemented in multiple locations.</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dirty="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There were three different methods implemented in one location.</a:t>
                      </a:r>
                      <a:endParaRPr lang="en-US" sz="850" dirty="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dirty="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There were two different methods implemented in one or more locations.</a:t>
                      </a:r>
                      <a:endParaRPr lang="en-US" sz="850" dirty="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There was only one method implemented.</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extLst>
                  <a:ext uri="{0D108BD9-81ED-4DB2-BD59-A6C34878D82A}">
                    <a16:rowId xmlns:a16="http://schemas.microsoft.com/office/drawing/2014/main" val="1013755185"/>
                  </a:ext>
                </a:extLst>
              </a:tr>
              <a:tr h="671810">
                <a:tc>
                  <a:txBody>
                    <a:bodyPr/>
                    <a:lstStyle/>
                    <a:p>
                      <a:pPr marL="0" marR="0">
                        <a:lnSpc>
                          <a:spcPct val="115000"/>
                        </a:lnSpc>
                        <a:spcBef>
                          <a:spcPts val="0"/>
                        </a:spcBef>
                        <a:spcAft>
                          <a:spcPts val="0"/>
                        </a:spcAft>
                      </a:pPr>
                      <a:r>
                        <a:rPr lang="en-US" sz="1000" b="1">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ENVIRONMENTAL IMPACT</a:t>
                      </a:r>
                      <a:endParaRPr lang="en-US" sz="100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nchor="ctr">
                    <a:lnL w="12700" cap="flat" cmpd="sng" algn="ctr">
                      <a:solidFill>
                        <a:srgbClr val="000000"/>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Water quality and stream wildlife remained healthy (85% or more).</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Water quality and stream wildlife were affected (75%-84%).</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Water quality and stream wildlife became unhealthy (65%-74%).</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Water quality and stream wildlife are not sustainable (64% or below).</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extLst>
                  <a:ext uri="{0D108BD9-81ED-4DB2-BD59-A6C34878D82A}">
                    <a16:rowId xmlns:a16="http://schemas.microsoft.com/office/drawing/2014/main" val="3908628157"/>
                  </a:ext>
                </a:extLst>
              </a:tr>
              <a:tr h="363343">
                <a:tc>
                  <a:txBody>
                    <a:bodyPr/>
                    <a:lstStyle/>
                    <a:p>
                      <a:pPr marL="0" marR="0">
                        <a:lnSpc>
                          <a:spcPct val="115000"/>
                        </a:lnSpc>
                        <a:spcBef>
                          <a:spcPts val="0"/>
                        </a:spcBef>
                        <a:spcAft>
                          <a:spcPts val="0"/>
                        </a:spcAft>
                      </a:pPr>
                      <a:r>
                        <a:rPr lang="en-US" sz="1000" b="1">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BUDGET USED</a:t>
                      </a:r>
                      <a:endParaRPr lang="en-US" sz="100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$799,999 or less.</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$800,000 - $899,999.</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$900,000 - $1,000,000.</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$1,000,0001 or more.</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extLst>
                  <a:ext uri="{0D108BD9-81ED-4DB2-BD59-A6C34878D82A}">
                    <a16:rowId xmlns:a16="http://schemas.microsoft.com/office/drawing/2014/main" val="3988115020"/>
                  </a:ext>
                </a:extLst>
              </a:tr>
              <a:tr h="670314">
                <a:tc>
                  <a:txBody>
                    <a:bodyPr/>
                    <a:lstStyle/>
                    <a:p>
                      <a:pPr marL="0" marR="0">
                        <a:lnSpc>
                          <a:spcPct val="115000"/>
                        </a:lnSpc>
                        <a:spcBef>
                          <a:spcPts val="0"/>
                        </a:spcBef>
                        <a:spcAft>
                          <a:spcPts val="0"/>
                        </a:spcAft>
                      </a:pPr>
                      <a:r>
                        <a:rPr lang="en-US" sz="1000" b="1" dirty="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BONUS: EROSION TEST</a:t>
                      </a:r>
                      <a:endParaRPr lang="en-US" sz="1000" dirty="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There was no flooding in all three key locations after erosion.</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There was no flooding in two of the key locations after erosion.</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There was no flooding in one of the key locations after erosion.</a:t>
                      </a:r>
                      <a:endParaRPr lang="en-US" sz="85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50" dirty="0">
                          <a:solidFill>
                            <a:schemeClr val="bg2">
                              <a:lumMod val="10000"/>
                            </a:schemeClr>
                          </a:solidFill>
                          <a:effectLst/>
                          <a:latin typeface="Arial" panose="020B0604020202020204" pitchFamily="34" charset="0"/>
                          <a:ea typeface="Malgun Gothic" panose="020B0503020000020004" pitchFamily="34" charset="-127"/>
                          <a:cs typeface="Times New Roman" panose="02020603050405020304" pitchFamily="18" charset="0"/>
                        </a:rPr>
                        <a:t>There was flooding at each key location after erosion.</a:t>
                      </a:r>
                      <a:endParaRPr lang="en-US" sz="850" dirty="0">
                        <a:solidFill>
                          <a:schemeClr val="bg2">
                            <a:lumMod val="10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extLst>
                  <a:ext uri="{0D108BD9-81ED-4DB2-BD59-A6C34878D82A}">
                    <a16:rowId xmlns:a16="http://schemas.microsoft.com/office/drawing/2014/main" val="1478530860"/>
                  </a:ext>
                </a:extLst>
              </a:tr>
              <a:tr h="217088">
                <a:tc>
                  <a:txBody>
                    <a:bodyPr/>
                    <a:lstStyle/>
                    <a:p>
                      <a:pPr marL="0" marR="0">
                        <a:lnSpc>
                          <a:spcPct val="115000"/>
                        </a:lnSpc>
                        <a:spcBef>
                          <a:spcPts val="0"/>
                        </a:spcBef>
                        <a:spcAft>
                          <a:spcPts val="0"/>
                        </a:spcAft>
                      </a:pPr>
                      <a:r>
                        <a:rPr lang="en-US" sz="800" b="1">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D6CB9"/>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FFFFFF"/>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TOTAL SCORE</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106BB9"/>
                    </a:solidFill>
                  </a:tcPr>
                </a:tc>
                <a:tc>
                  <a:txBody>
                    <a:bodyPr/>
                    <a:lstStyle/>
                    <a:p>
                      <a:pPr marL="0" marR="0">
                        <a:lnSpc>
                          <a:spcPct val="115000"/>
                        </a:lnSpc>
                        <a:spcBef>
                          <a:spcPts val="0"/>
                        </a:spcBef>
                        <a:spcAft>
                          <a:spcPts val="0"/>
                        </a:spcAft>
                      </a:pPr>
                      <a:r>
                        <a:rPr lang="en-US" sz="800" dirty="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7925" marR="27925" marT="27925" marB="27925"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extLst>
                  <a:ext uri="{0D108BD9-81ED-4DB2-BD59-A6C34878D82A}">
                    <a16:rowId xmlns:a16="http://schemas.microsoft.com/office/drawing/2014/main" val="1177634437"/>
                  </a:ext>
                </a:extLst>
              </a:tr>
            </a:tbl>
          </a:graphicData>
        </a:graphic>
      </p:graphicFrame>
    </p:spTree>
    <p:extLst>
      <p:ext uri="{BB962C8B-B14F-4D97-AF65-F5344CB8AC3E}">
        <p14:creationId xmlns:p14="http://schemas.microsoft.com/office/powerpoint/2010/main" val="1304768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3A43BC-9247-C44F-93FA-5BC01398E388}"/>
              </a:ext>
            </a:extLst>
          </p:cNvPr>
          <p:cNvSpPr>
            <a:spLocks noGrp="1"/>
          </p:cNvSpPr>
          <p:nvPr>
            <p:ph type="title"/>
          </p:nvPr>
        </p:nvSpPr>
        <p:spPr/>
        <p:txBody>
          <a:bodyPr/>
          <a:lstStyle/>
          <a:p>
            <a:pPr algn="r"/>
            <a:r>
              <a:rPr lang="en-US" dirty="0" err="1">
                <a:solidFill>
                  <a:srgbClr val="F26038"/>
                </a:solidFill>
              </a:rPr>
              <a:t>Tanteador</a:t>
            </a:r>
            <a:endParaRPr lang="en-US" dirty="0">
              <a:solidFill>
                <a:srgbClr val="F26038"/>
              </a:solidFill>
            </a:endParaRPr>
          </a:p>
        </p:txBody>
      </p:sp>
      <p:graphicFrame>
        <p:nvGraphicFramePr>
          <p:cNvPr id="3" name="Table 2">
            <a:extLst>
              <a:ext uri="{FF2B5EF4-FFF2-40B4-BE49-F238E27FC236}">
                <a16:creationId xmlns:a16="http://schemas.microsoft.com/office/drawing/2014/main" id="{864E9B4A-42E3-4E31-49A5-18B5E45399E9}"/>
              </a:ext>
            </a:extLst>
          </p:cNvPr>
          <p:cNvGraphicFramePr>
            <a:graphicFrameLocks noGrp="1"/>
          </p:cNvGraphicFramePr>
          <p:nvPr>
            <p:extLst>
              <p:ext uri="{D42A27DB-BD31-4B8C-83A1-F6EECF244321}">
                <p14:modId xmlns:p14="http://schemas.microsoft.com/office/powerpoint/2010/main" val="1186859739"/>
              </p:ext>
            </p:extLst>
          </p:nvPr>
        </p:nvGraphicFramePr>
        <p:xfrm>
          <a:off x="2251832" y="1637410"/>
          <a:ext cx="6858001" cy="5056633"/>
        </p:xfrm>
        <a:graphic>
          <a:graphicData uri="http://schemas.openxmlformats.org/drawingml/2006/table">
            <a:tbl>
              <a:tblPr firstRow="1" firstCol="1" bandRow="1"/>
              <a:tblGrid>
                <a:gridCol w="1216063">
                  <a:extLst>
                    <a:ext uri="{9D8B030D-6E8A-4147-A177-3AD203B41FA5}">
                      <a16:colId xmlns:a16="http://schemas.microsoft.com/office/drawing/2014/main" val="1985767283"/>
                    </a:ext>
                  </a:extLst>
                </a:gridCol>
                <a:gridCol w="1201821">
                  <a:extLst>
                    <a:ext uri="{9D8B030D-6E8A-4147-A177-3AD203B41FA5}">
                      <a16:colId xmlns:a16="http://schemas.microsoft.com/office/drawing/2014/main" val="1538015578"/>
                    </a:ext>
                  </a:extLst>
                </a:gridCol>
                <a:gridCol w="1201821">
                  <a:extLst>
                    <a:ext uri="{9D8B030D-6E8A-4147-A177-3AD203B41FA5}">
                      <a16:colId xmlns:a16="http://schemas.microsoft.com/office/drawing/2014/main" val="1963304498"/>
                    </a:ext>
                  </a:extLst>
                </a:gridCol>
                <a:gridCol w="1263740">
                  <a:extLst>
                    <a:ext uri="{9D8B030D-6E8A-4147-A177-3AD203B41FA5}">
                      <a16:colId xmlns:a16="http://schemas.microsoft.com/office/drawing/2014/main" val="1367646689"/>
                    </a:ext>
                  </a:extLst>
                </a:gridCol>
                <a:gridCol w="1263740">
                  <a:extLst>
                    <a:ext uri="{9D8B030D-6E8A-4147-A177-3AD203B41FA5}">
                      <a16:colId xmlns:a16="http://schemas.microsoft.com/office/drawing/2014/main" val="4234297336"/>
                    </a:ext>
                  </a:extLst>
                </a:gridCol>
                <a:gridCol w="710816">
                  <a:extLst>
                    <a:ext uri="{9D8B030D-6E8A-4147-A177-3AD203B41FA5}">
                      <a16:colId xmlns:a16="http://schemas.microsoft.com/office/drawing/2014/main" val="1926382065"/>
                    </a:ext>
                  </a:extLst>
                </a:gridCol>
              </a:tblGrid>
              <a:tr h="214203">
                <a:tc rowSpan="2">
                  <a:txBody>
                    <a:bodyPr/>
                    <a:lstStyle/>
                    <a:p>
                      <a:pPr marL="0" marR="0" algn="ctr">
                        <a:lnSpc>
                          <a:spcPct val="115000"/>
                        </a:lnSpc>
                        <a:spcBef>
                          <a:spcPts val="0"/>
                        </a:spcBef>
                        <a:spcAft>
                          <a:spcPts val="0"/>
                        </a:spcAft>
                      </a:pPr>
                      <a:r>
                        <a:rPr lang="en-US" sz="9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CRITERIOS</a:t>
                      </a:r>
                      <a:endParaRPr lang="en-US" sz="8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0D6CB9"/>
                    </a:solidFill>
                  </a:tcPr>
                </a:tc>
                <a:tc gridSpan="4">
                  <a:txBody>
                    <a:bodyPr/>
                    <a:lstStyle/>
                    <a:p>
                      <a:pPr marL="0" marR="0" algn="ctr">
                        <a:lnSpc>
                          <a:spcPct val="115000"/>
                        </a:lnSpc>
                        <a:spcBef>
                          <a:spcPts val="0"/>
                        </a:spcBef>
                        <a:spcAft>
                          <a:spcPts val="0"/>
                        </a:spcAft>
                      </a:pPr>
                      <a:r>
                        <a:rPr lang="en-US" sz="9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PUNTOS</a:t>
                      </a:r>
                      <a:endParaRPr lang="en-US" sz="8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6CB9"/>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0"/>
                        </a:spcAft>
                      </a:pPr>
                      <a:r>
                        <a:rPr lang="en-US" sz="9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PUNTAJE</a:t>
                      </a:r>
                      <a:endParaRPr lang="en-US" sz="8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0D6CB9"/>
                    </a:solidFill>
                  </a:tcPr>
                </a:tc>
                <a:extLst>
                  <a:ext uri="{0D108BD9-81ED-4DB2-BD59-A6C34878D82A}">
                    <a16:rowId xmlns:a16="http://schemas.microsoft.com/office/drawing/2014/main" val="3681104135"/>
                  </a:ext>
                </a:extLst>
              </a:tr>
              <a:tr h="214203">
                <a:tc vMerge="1">
                  <a:txBody>
                    <a:bodyPr/>
                    <a:lstStyle/>
                    <a:p>
                      <a:endParaRPr lang="en-US"/>
                    </a:p>
                  </a:txBody>
                  <a:tcPr/>
                </a:tc>
                <a:tc>
                  <a:txBody>
                    <a:bodyPr/>
                    <a:lstStyle/>
                    <a:p>
                      <a:pPr marL="0" marR="0" algn="ctr">
                        <a:lnSpc>
                          <a:spcPct val="115000"/>
                        </a:lnSpc>
                        <a:spcBef>
                          <a:spcPts val="0"/>
                        </a:spcBef>
                        <a:spcAft>
                          <a:spcPts val="0"/>
                        </a:spcAft>
                        <a:tabLst>
                          <a:tab pos="405765" algn="ctr"/>
                          <a:tab pos="714375" algn="l"/>
                        </a:tabLst>
                      </a:pPr>
                      <a:r>
                        <a:rPr lang="en-US" sz="800" b="1">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3</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417F"/>
                    </a:solidFill>
                  </a:tcPr>
                </a:tc>
                <a:tc>
                  <a:txBody>
                    <a:bodyPr/>
                    <a:lstStyle/>
                    <a:p>
                      <a:pPr marL="0" marR="0" algn="ctr">
                        <a:lnSpc>
                          <a:spcPct val="115000"/>
                        </a:lnSpc>
                        <a:spcBef>
                          <a:spcPts val="0"/>
                        </a:spcBef>
                        <a:spcAft>
                          <a:spcPts val="0"/>
                        </a:spcAft>
                      </a:pPr>
                      <a:r>
                        <a:rPr lang="en-US" sz="800" b="1">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2</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5E09"/>
                    </a:solidFill>
                  </a:tcPr>
                </a:tc>
                <a:tc>
                  <a:txBody>
                    <a:bodyPr/>
                    <a:lstStyle/>
                    <a:p>
                      <a:pPr marL="0" marR="0" algn="ctr">
                        <a:lnSpc>
                          <a:spcPct val="115000"/>
                        </a:lnSpc>
                        <a:spcBef>
                          <a:spcPts val="0"/>
                        </a:spcBef>
                        <a:spcAft>
                          <a:spcPts val="0"/>
                        </a:spcAft>
                      </a:pPr>
                      <a:r>
                        <a:rPr lang="en-US" sz="800" b="1">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1</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83E"/>
                    </a:solidFill>
                  </a:tcPr>
                </a:tc>
                <a:tc>
                  <a:txBody>
                    <a:bodyPr/>
                    <a:lstStyle/>
                    <a:p>
                      <a:pPr marL="0" marR="0" algn="ctr">
                        <a:lnSpc>
                          <a:spcPct val="115000"/>
                        </a:lnSpc>
                        <a:spcBef>
                          <a:spcPts val="0"/>
                        </a:spcBef>
                        <a:spcAft>
                          <a:spcPts val="0"/>
                        </a:spcAft>
                      </a:pPr>
                      <a:r>
                        <a:rPr lang="en-US" sz="800" b="1">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0</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ACBB"/>
                    </a:solidFill>
                  </a:tcPr>
                </a:tc>
                <a:tc vMerge="1">
                  <a:txBody>
                    <a:bodyPr/>
                    <a:lstStyle/>
                    <a:p>
                      <a:endParaRPr lang="en-US"/>
                    </a:p>
                  </a:txBody>
                  <a:tcPr/>
                </a:tc>
                <a:extLst>
                  <a:ext uri="{0D108BD9-81ED-4DB2-BD59-A6C34878D82A}">
                    <a16:rowId xmlns:a16="http://schemas.microsoft.com/office/drawing/2014/main" val="3628258933"/>
                  </a:ext>
                </a:extLst>
              </a:tr>
              <a:tr h="619415">
                <a:tc>
                  <a:txBody>
                    <a:bodyPr/>
                    <a:lstStyle/>
                    <a:p>
                      <a:pPr marL="0" marR="0">
                        <a:lnSpc>
                          <a:spcPct val="115000"/>
                        </a:lnSpc>
                        <a:spcBef>
                          <a:spcPts val="0"/>
                        </a:spcBef>
                        <a:spcAft>
                          <a:spcPts val="0"/>
                        </a:spcAft>
                      </a:pPr>
                      <a:r>
                        <a:rPr lang="en-US" sz="850" b="1">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COLABORACCIÓN</a:t>
                      </a:r>
                      <a:endParaRPr lang="en-US" sz="8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s-ES" sz="750">
                          <a:solidFill>
                            <a:srgbClr val="E95F07"/>
                          </a:solidFill>
                          <a:effectLst/>
                          <a:latin typeface="Arial" panose="020B0604020202020204" pitchFamily="34" charset="0"/>
                          <a:ea typeface="Times New Roman" panose="02020603050405020304" pitchFamily="18" charset="0"/>
                          <a:cs typeface="Times New Roman" panose="02020603050405020304" pitchFamily="18" charset="0"/>
                        </a:rPr>
                        <a:t>El diseño cuenta con elementos aportados por todos los miembros del equipo. </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El diseño cuenta con elementos aportados por tres miembros del equipo.</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El diseño no cuenta con elementos aportados por dos miembros del equipo. </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a:solidFill>
                            <a:srgbClr val="E95F07"/>
                          </a:solidFill>
                          <a:effectLst/>
                          <a:latin typeface="Arial" panose="020B0604020202020204" pitchFamily="34" charset="0"/>
                          <a:ea typeface="Times New Roman" panose="02020603050405020304" pitchFamily="18" charset="0"/>
                          <a:cs typeface="Times New Roman" panose="02020603050405020304" pitchFamily="18" charset="0"/>
                        </a:rPr>
                        <a:t>El diseño no cuenta con elementos aportados por todos los miembros del equipo.</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nSpc>
                          <a:spcPct val="115000"/>
                        </a:lnSpc>
                        <a:spcBef>
                          <a:spcPts val="0"/>
                        </a:spcBef>
                        <a:spcAft>
                          <a:spcPts val="1000"/>
                        </a:spcAft>
                        <a:tabLst>
                          <a:tab pos="389255" algn="l"/>
                        </a:tabLs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extLst>
                  <a:ext uri="{0D108BD9-81ED-4DB2-BD59-A6C34878D82A}">
                    <a16:rowId xmlns:a16="http://schemas.microsoft.com/office/drawing/2014/main" val="2116075713"/>
                  </a:ext>
                </a:extLst>
              </a:tr>
              <a:tr h="851672">
                <a:tc>
                  <a:txBody>
                    <a:bodyPr/>
                    <a:lstStyle/>
                    <a:p>
                      <a:pPr marL="0" marR="0">
                        <a:lnSpc>
                          <a:spcPct val="115000"/>
                        </a:lnSpc>
                        <a:spcBef>
                          <a:spcPts val="0"/>
                        </a:spcBef>
                        <a:spcAft>
                          <a:spcPts val="0"/>
                        </a:spcAft>
                      </a:pPr>
                      <a:r>
                        <a:rPr lang="en-US" sz="850" b="1">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DAÑO</a:t>
                      </a:r>
                      <a:endParaRPr lang="en-US" sz="8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No hubo inundaciones ni daños adicionales en Teastem.</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No hubo inundaciones adicionales, pero parte de la escorrentía llegó a las fuentes de agua locales.</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dirty="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Hubo inundaciones adicionales en una nueva ubicación y la escorrentía llegó a las fuentes de agua locales.</a:t>
                      </a:r>
                      <a:endParaRPr lang="en-US" sz="75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Hubo inundaciones adicionales en al menos dos nuevos lugares y la escorrentía llegó a las fuentes de agua locales.</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nSpc>
                          <a:spcPct val="115000"/>
                        </a:lnSpc>
                        <a:spcBef>
                          <a:spcPts val="0"/>
                        </a:spcBef>
                        <a:spcAft>
                          <a:spcPts val="0"/>
                        </a:spcAft>
                      </a:pPr>
                      <a:r>
                        <a:rPr lang="en-US" sz="7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15000"/>
                        </a:lnSpc>
                        <a:spcBef>
                          <a:spcPts val="0"/>
                        </a:spcBef>
                        <a:spcAft>
                          <a:spcPts val="1000"/>
                        </a:spcAft>
                      </a:pPr>
                      <a:r>
                        <a:rPr lang="en-US" sz="7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extLst>
                  <a:ext uri="{0D108BD9-81ED-4DB2-BD59-A6C34878D82A}">
                    <a16:rowId xmlns:a16="http://schemas.microsoft.com/office/drawing/2014/main" val="4059217167"/>
                  </a:ext>
                </a:extLst>
              </a:tr>
              <a:tr h="452611">
                <a:tc>
                  <a:txBody>
                    <a:bodyPr/>
                    <a:lstStyle/>
                    <a:p>
                      <a:pPr marL="0" marR="0">
                        <a:lnSpc>
                          <a:spcPct val="115000"/>
                        </a:lnSpc>
                        <a:spcBef>
                          <a:spcPts val="0"/>
                        </a:spcBef>
                        <a:spcAft>
                          <a:spcPts val="0"/>
                        </a:spcAft>
                      </a:pPr>
                      <a:r>
                        <a:rPr lang="en-US" sz="850" b="1">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INUNDACIÓN</a:t>
                      </a:r>
                      <a:endParaRPr lang="en-US" sz="8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No hubo inundaciones en los tres lugares clave. </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No hubo inundaciones en dos de los lugares clave. </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No hubo inundaciones en uno de los lugares clave. </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Hubo inundaciones en cada lugar clave.</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nSpc>
                          <a:spcPct val="115000"/>
                        </a:lnSpc>
                        <a:spcBef>
                          <a:spcPts val="0"/>
                        </a:spcBef>
                        <a:spcAft>
                          <a:spcPts val="0"/>
                        </a:spcAft>
                      </a:pPr>
                      <a:r>
                        <a:rPr lang="en-US" sz="7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extLst>
                  <a:ext uri="{0D108BD9-81ED-4DB2-BD59-A6C34878D82A}">
                    <a16:rowId xmlns:a16="http://schemas.microsoft.com/office/drawing/2014/main" val="2387741348"/>
                  </a:ext>
                </a:extLst>
              </a:tr>
              <a:tr h="585632">
                <a:tc>
                  <a:txBody>
                    <a:bodyPr/>
                    <a:lstStyle/>
                    <a:p>
                      <a:pPr marL="0" marR="0">
                        <a:lnSpc>
                          <a:spcPct val="115000"/>
                        </a:lnSpc>
                        <a:spcBef>
                          <a:spcPts val="0"/>
                        </a:spcBef>
                        <a:spcAft>
                          <a:spcPts val="0"/>
                        </a:spcAft>
                      </a:pPr>
                      <a:r>
                        <a:rPr lang="en-US" sz="850" b="1">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MÉTODOS</a:t>
                      </a:r>
                      <a:endParaRPr lang="en-US" sz="8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nchor="ctr">
                    <a:lnL w="12700" cap="flat" cmpd="sng" algn="ctr">
                      <a:solidFill>
                        <a:srgbClr val="000000"/>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Se implementaron tres métodos diferentes en múltiples ubicaciones.</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dirty="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Se implementaron tres métodos diferentes en un ubicación. </a:t>
                      </a:r>
                      <a:endParaRPr lang="en-US" sz="75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dirty="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Se implementaron dos métodos diferentes en uno o más ubicaciones.</a:t>
                      </a:r>
                      <a:endParaRPr lang="en-US" sz="75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Sólo se implementó un método.</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nSpc>
                          <a:spcPct val="115000"/>
                        </a:lnSpc>
                        <a:spcBef>
                          <a:spcPts val="0"/>
                        </a:spcBef>
                        <a:spcAft>
                          <a:spcPts val="0"/>
                        </a:spcAft>
                      </a:pPr>
                      <a:r>
                        <a:rPr lang="en-US" sz="7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extLst>
                  <a:ext uri="{0D108BD9-81ED-4DB2-BD59-A6C34878D82A}">
                    <a16:rowId xmlns:a16="http://schemas.microsoft.com/office/drawing/2014/main" val="2075226297"/>
                  </a:ext>
                </a:extLst>
              </a:tr>
              <a:tr h="851672">
                <a:tc>
                  <a:txBody>
                    <a:bodyPr/>
                    <a:lstStyle/>
                    <a:p>
                      <a:pPr marL="0" marR="0">
                        <a:lnSpc>
                          <a:spcPct val="115000"/>
                        </a:lnSpc>
                        <a:spcBef>
                          <a:spcPts val="0"/>
                        </a:spcBef>
                        <a:spcAft>
                          <a:spcPts val="0"/>
                        </a:spcAft>
                      </a:pPr>
                      <a:r>
                        <a:rPr lang="en-US" sz="850" b="1">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IMPACTO MEDIOAMBIENTAL</a:t>
                      </a:r>
                      <a:endParaRPr lang="en-US" sz="8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nchor="ctr">
                    <a:lnL w="12700" cap="flat" cmpd="sng" algn="ctr">
                      <a:solidFill>
                        <a:srgbClr val="000000"/>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La calidad del agua y la vida silvestre de los arroyos se mantuvieron saludables (85% o más).</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La calidad del agua y la vida silvestre de los arroyos se vieron afectadas (75%-84%).</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La calidad del agua y la vida silvestre de los arroyos se volvieron insalubres (65%-74%).</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La calidad del agua y la vida silvestre de los arroyos no son sostenibles (64% o menos).</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nSpc>
                          <a:spcPct val="115000"/>
                        </a:lnSpc>
                        <a:spcBef>
                          <a:spcPts val="0"/>
                        </a:spcBef>
                        <a:spcAft>
                          <a:spcPts val="0"/>
                        </a:spcAft>
                      </a:pPr>
                      <a:r>
                        <a:rPr lang="en-US" sz="7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extLst>
                  <a:ext uri="{0D108BD9-81ED-4DB2-BD59-A6C34878D82A}">
                    <a16:rowId xmlns:a16="http://schemas.microsoft.com/office/drawing/2014/main" val="1217750617"/>
                  </a:ext>
                </a:extLst>
              </a:tr>
              <a:tr h="348187">
                <a:tc>
                  <a:txBody>
                    <a:bodyPr/>
                    <a:lstStyle/>
                    <a:p>
                      <a:pPr marL="0" marR="0">
                        <a:lnSpc>
                          <a:spcPct val="115000"/>
                        </a:lnSpc>
                        <a:spcBef>
                          <a:spcPts val="0"/>
                        </a:spcBef>
                        <a:spcAft>
                          <a:spcPts val="0"/>
                        </a:spcAft>
                      </a:pPr>
                      <a:r>
                        <a:rPr lang="en-US" sz="850" b="1">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PRESUPUESTO UTILIZADO</a:t>
                      </a:r>
                      <a:endParaRPr lang="en-US" sz="8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$799,999 o menos.</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$800,000 - $899,999.</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$900,000 - $1,000,000.</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$1,000,0001 o más.</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nSpc>
                          <a:spcPct val="115000"/>
                        </a:lnSpc>
                        <a:spcBef>
                          <a:spcPts val="0"/>
                        </a:spcBef>
                        <a:spcAft>
                          <a:spcPts val="0"/>
                        </a:spcAft>
                      </a:pPr>
                      <a:r>
                        <a:rPr lang="en-US" sz="7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extLst>
                  <a:ext uri="{0D108BD9-81ED-4DB2-BD59-A6C34878D82A}">
                    <a16:rowId xmlns:a16="http://schemas.microsoft.com/office/drawing/2014/main" val="400757591"/>
                  </a:ext>
                </a:extLst>
              </a:tr>
              <a:tr h="718651">
                <a:tc>
                  <a:txBody>
                    <a:bodyPr/>
                    <a:lstStyle/>
                    <a:p>
                      <a:pPr marL="0" marR="0">
                        <a:lnSpc>
                          <a:spcPct val="115000"/>
                        </a:lnSpc>
                        <a:spcBef>
                          <a:spcPts val="0"/>
                        </a:spcBef>
                        <a:spcAft>
                          <a:spcPts val="0"/>
                        </a:spcAft>
                      </a:pPr>
                      <a:r>
                        <a:rPr lang="en-US" sz="850" b="1" dirty="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PUNTOS ADICIONALES: PRUEBA DE EROSIÓN</a:t>
                      </a:r>
                      <a:endParaRPr lang="en-US" sz="85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No hubo inundaciones en los tres lugares clave después de la erosión.</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En dos de los lugares clave no se produjeron inundaciones tras la erosión. </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En uno de los lugares clave no se produjeron inundaciones tras la erosión. </a:t>
                      </a:r>
                      <a:endParaRPr lang="en-US" sz="75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750" dirty="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Hubo inundaciones en cada lugar clave después de la erosión.</a:t>
                      </a:r>
                      <a:endParaRPr lang="en-US" sz="75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algn="ctr">
                        <a:lnSpc>
                          <a:spcPct val="115000"/>
                        </a:lnSpc>
                        <a:spcBef>
                          <a:spcPts val="0"/>
                        </a:spcBef>
                        <a:spcAft>
                          <a:spcPts val="0"/>
                        </a:spcAft>
                      </a:pPr>
                      <a:r>
                        <a:rPr lang="en-US" sz="750" dirty="0">
                          <a:solidFill>
                            <a:srgbClr val="E95F07"/>
                          </a:solidFill>
                          <a:effectLst/>
                          <a:latin typeface="Arial" panose="020B0604020202020204" pitchFamily="34" charset="0"/>
                          <a:ea typeface="Malgun Gothic" panose="020B0503020000020004" pitchFamily="34" charset="-127"/>
                          <a:cs typeface="Times New Roman" panose="02020603050405020304" pitchFamily="18" charset="0"/>
                        </a:rPr>
                        <a:t> </a:t>
                      </a:r>
                      <a:endParaRPr lang="en-US" sz="75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tc>
                  <a:txBody>
                    <a:bodyPr/>
                    <a:lstStyle/>
                    <a:p>
                      <a:pPr marL="0" marR="0">
                        <a:lnSpc>
                          <a:spcPct val="115000"/>
                        </a:lnSpc>
                        <a:spcBef>
                          <a:spcPts val="0"/>
                        </a:spcBef>
                        <a:spcAft>
                          <a:spcPts val="0"/>
                        </a:spcAft>
                      </a:pPr>
                      <a:r>
                        <a:rPr lang="en-US" sz="7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extLst>
                  <a:ext uri="{0D108BD9-81ED-4DB2-BD59-A6C34878D82A}">
                    <a16:rowId xmlns:a16="http://schemas.microsoft.com/office/drawing/2014/main" val="1397594398"/>
                  </a:ext>
                </a:extLst>
              </a:tr>
              <a:tr h="200387">
                <a:tc>
                  <a:txBody>
                    <a:bodyPr/>
                    <a:lstStyle/>
                    <a:p>
                      <a:pPr marL="0" marR="0">
                        <a:lnSpc>
                          <a:spcPct val="115000"/>
                        </a:lnSpc>
                        <a:spcBef>
                          <a:spcPts val="0"/>
                        </a:spcBef>
                        <a:spcAft>
                          <a:spcPts val="0"/>
                        </a:spcAft>
                      </a:pPr>
                      <a:r>
                        <a:rPr lang="en-US" sz="700" b="1">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7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7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D6CB9"/>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70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FFFFFF"/>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PUNTAJE TOTAL</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106BB9"/>
                    </a:solidFill>
                  </a:tcPr>
                </a:tc>
                <a:tc>
                  <a:txBody>
                    <a:bodyPr/>
                    <a:lstStyle/>
                    <a:p>
                      <a:pPr marL="0" marR="0">
                        <a:lnSpc>
                          <a:spcPct val="115000"/>
                        </a:lnSpc>
                        <a:spcBef>
                          <a:spcPts val="0"/>
                        </a:spcBef>
                        <a:spcAft>
                          <a:spcPts val="0"/>
                        </a:spcAft>
                      </a:pPr>
                      <a:r>
                        <a:rPr lang="en-US" sz="700" dirty="0">
                          <a:effectLst/>
                          <a:latin typeface="Arial" panose="020B0604020202020204" pitchFamily="34" charset="0"/>
                          <a:ea typeface="Malgun Gothic" panose="020B0503020000020004" pitchFamily="34" charset="-127"/>
                          <a:cs typeface="Times New Roman" panose="02020603050405020304" pitchFamily="18" charset="0"/>
                        </a:rPr>
                        <a:t> </a:t>
                      </a:r>
                      <a:endParaRPr lang="en-US" sz="8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26907" marR="26907" marT="26907" marB="26907"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tcPr>
                </a:tc>
                <a:extLst>
                  <a:ext uri="{0D108BD9-81ED-4DB2-BD59-A6C34878D82A}">
                    <a16:rowId xmlns:a16="http://schemas.microsoft.com/office/drawing/2014/main" val="2766095070"/>
                  </a:ext>
                </a:extLst>
              </a:tr>
            </a:tbl>
          </a:graphicData>
        </a:graphic>
      </p:graphicFrame>
    </p:spTree>
    <p:extLst>
      <p:ext uri="{BB962C8B-B14F-4D97-AF65-F5344CB8AC3E}">
        <p14:creationId xmlns:p14="http://schemas.microsoft.com/office/powerpoint/2010/main" val="799549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655AF-1707-4B95-85EF-AAC15E8105BC}"/>
              </a:ext>
            </a:extLst>
          </p:cNvPr>
          <p:cNvSpPr>
            <a:spLocks noGrp="1"/>
          </p:cNvSpPr>
          <p:nvPr>
            <p:ph type="title"/>
          </p:nvPr>
        </p:nvSpPr>
        <p:spPr/>
        <p:txBody>
          <a:bodyPr/>
          <a:lstStyle/>
          <a:p>
            <a:r>
              <a:rPr kumimoji="0" lang="en-US" sz="3200" b="1" i="0" u="none" strike="noStrike" kern="1200" cap="none" spc="0" normalizeH="0" baseline="0" noProof="0" dirty="0">
                <a:ln>
                  <a:noFill/>
                </a:ln>
                <a:solidFill>
                  <a:srgbClr val="0D6CB9"/>
                </a:solidFill>
                <a:effectLst/>
                <a:uLnTx/>
                <a:uFillTx/>
                <a:latin typeface="Arial" panose="020B0604020202020204" pitchFamily="34" charset="0"/>
                <a:ea typeface="+mj-ea"/>
                <a:cs typeface="Arial" panose="020B0604020202020204" pitchFamily="34" charset="0"/>
              </a:rPr>
              <a:t>Redesign: Discussion </a:t>
            </a:r>
            <a:r>
              <a:rPr kumimoji="0" lang="en-US" sz="3200" b="1" i="0" u="none" strike="noStrike" kern="1200" cap="none" spc="0" normalizeH="0" baseline="0" noProof="0" dirty="0">
                <a:ln>
                  <a:noFill/>
                </a:ln>
                <a:solidFill>
                  <a:srgbClr val="F16038"/>
                </a:solidFill>
                <a:effectLst/>
                <a:uLnTx/>
                <a:uFillTx/>
                <a:latin typeface="Arial" panose="020B0604020202020204" pitchFamily="34" charset="0"/>
                <a:ea typeface="+mj-ea"/>
                <a:cs typeface="Arial" panose="020B0604020202020204" pitchFamily="34" charset="0"/>
              </a:rPr>
              <a:t>(</a:t>
            </a:r>
            <a:r>
              <a:rPr kumimoji="0" lang="en-US" sz="3200" b="1" i="0" u="none" strike="noStrike" kern="1200" cap="none" spc="0" normalizeH="0" baseline="0" noProof="0" dirty="0" err="1">
                <a:ln>
                  <a:noFill/>
                </a:ln>
                <a:solidFill>
                  <a:srgbClr val="F16038"/>
                </a:solidFill>
                <a:effectLst/>
                <a:uLnTx/>
                <a:uFillTx/>
                <a:latin typeface="Arial" panose="020B0604020202020204" pitchFamily="34" charset="0"/>
                <a:ea typeface="+mj-ea"/>
                <a:cs typeface="Arial" panose="020B0604020202020204" pitchFamily="34" charset="0"/>
              </a:rPr>
              <a:t>Rediseño</a:t>
            </a:r>
            <a:r>
              <a:rPr kumimoji="0" lang="en-US" sz="3200" b="1" i="0" u="none" strike="noStrike" kern="1200" cap="none" spc="0" normalizeH="0" baseline="0" noProof="0" dirty="0">
                <a:ln>
                  <a:noFill/>
                </a:ln>
                <a:solidFill>
                  <a:srgbClr val="F16038"/>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baseline="0" noProof="0" dirty="0" err="1">
                <a:ln>
                  <a:noFill/>
                </a:ln>
                <a:solidFill>
                  <a:srgbClr val="F16038"/>
                </a:solidFill>
                <a:effectLst/>
                <a:uLnTx/>
                <a:uFillTx/>
                <a:latin typeface="Arial" panose="020B0604020202020204" pitchFamily="34" charset="0"/>
                <a:ea typeface="+mj-ea"/>
                <a:cs typeface="Arial" panose="020B0604020202020204" pitchFamily="34" charset="0"/>
              </a:rPr>
              <a:t>Discusión</a:t>
            </a:r>
            <a:r>
              <a:rPr kumimoji="0" lang="en-US" sz="3200" b="1" i="0" u="none" strike="noStrike" kern="1200" cap="none" spc="0" normalizeH="0" baseline="0" noProof="0" dirty="0">
                <a:ln>
                  <a:noFill/>
                </a:ln>
                <a:solidFill>
                  <a:srgbClr val="F16038"/>
                </a:solidFill>
                <a:effectLst/>
                <a:uLnTx/>
                <a:uFillTx/>
                <a:latin typeface="Arial" panose="020B0604020202020204" pitchFamily="34" charset="0"/>
                <a:ea typeface="+mj-ea"/>
                <a:cs typeface="Arial" panose="020B0604020202020204" pitchFamily="34" charset="0"/>
              </a:rPr>
              <a:t>)</a:t>
            </a:r>
            <a:endParaRPr lang="en-US" dirty="0"/>
          </a:p>
        </p:txBody>
      </p:sp>
      <p:sp>
        <p:nvSpPr>
          <p:cNvPr id="14" name="Content Placeholder 2">
            <a:extLst>
              <a:ext uri="{FF2B5EF4-FFF2-40B4-BE49-F238E27FC236}">
                <a16:creationId xmlns:a16="http://schemas.microsoft.com/office/drawing/2014/main" id="{19B20A07-C9E9-D169-A378-8426FDEE61BB}"/>
              </a:ext>
            </a:extLst>
          </p:cNvPr>
          <p:cNvSpPr txBox="1">
            <a:spLocks/>
          </p:cNvSpPr>
          <p:nvPr/>
        </p:nvSpPr>
        <p:spPr>
          <a:xfrm>
            <a:off x="838200" y="1825625"/>
            <a:ext cx="10515600" cy="3128512"/>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What worked?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What did not work?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What do you want to improve?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16038"/>
                </a:solidFill>
                <a:effectLst/>
                <a:uLnTx/>
                <a:uFillTx/>
                <a:latin typeface="Arial" panose="020B0604020202020204"/>
                <a:ea typeface="+mn-ea"/>
                <a:cs typeface="+mn-cs"/>
              </a:rPr>
              <a:t>¿</a:t>
            </a:r>
            <a:r>
              <a:rPr kumimoji="0" lang="en-US" sz="2800" b="0" i="0" u="none" strike="noStrike" kern="1200" cap="none" spc="0" normalizeH="0" baseline="0" noProof="0" dirty="0" err="1">
                <a:ln>
                  <a:noFill/>
                </a:ln>
                <a:solidFill>
                  <a:srgbClr val="F16038"/>
                </a:solidFill>
                <a:effectLst/>
                <a:uLnTx/>
                <a:uFillTx/>
                <a:latin typeface="Arial" panose="020B0604020202020204"/>
                <a:ea typeface="+mn-ea"/>
                <a:cs typeface="+mn-cs"/>
              </a:rPr>
              <a:t>Qué</a:t>
            </a:r>
            <a:r>
              <a:rPr kumimoji="0" lang="en-US" sz="2800" b="0" i="0" u="none" strike="noStrike" kern="1200" cap="none" spc="0" normalizeH="0" baseline="0" noProof="0" dirty="0">
                <a:ln>
                  <a:noFill/>
                </a:ln>
                <a:solidFill>
                  <a:srgbClr val="F16038"/>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16038"/>
                </a:solidFill>
                <a:effectLst/>
                <a:uLnTx/>
                <a:uFillTx/>
                <a:latin typeface="Arial" panose="020B0604020202020204"/>
                <a:ea typeface="+mn-ea"/>
                <a:cs typeface="+mn-cs"/>
              </a:rPr>
              <a:t>funcionó</a:t>
            </a:r>
            <a:r>
              <a:rPr kumimoji="0" lang="en-US" sz="2800" b="0" i="0" u="none" strike="noStrike" kern="1200" cap="none" spc="0" normalizeH="0" baseline="0" noProof="0" dirty="0">
                <a:ln>
                  <a:noFill/>
                </a:ln>
                <a:solidFill>
                  <a:srgbClr val="F16038"/>
                </a:solidFill>
                <a:effectLst/>
                <a:uLnTx/>
                <a:uFillTx/>
                <a:latin typeface="Arial" panose="020B060402020202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800" b="0" i="0" u="none" strike="noStrike" kern="1200" cap="none" spc="0" normalizeH="0" baseline="0" noProof="0" dirty="0">
                <a:ln>
                  <a:noFill/>
                </a:ln>
                <a:solidFill>
                  <a:srgbClr val="F16038"/>
                </a:solidFill>
                <a:effectLst/>
                <a:uLnTx/>
                <a:uFillTx/>
                <a:latin typeface="Arial" panose="020B0604020202020204"/>
                <a:ea typeface="+mn-ea"/>
                <a:cs typeface="+mn-cs"/>
              </a:rPr>
              <a:t>¿Qué fue lo que no </a:t>
            </a:r>
            <a:r>
              <a:rPr kumimoji="0" lang="es-ES" sz="2800" b="0" i="0" u="none" strike="noStrike" kern="1200" cap="none" spc="0" normalizeH="0" baseline="0" noProof="0">
                <a:ln>
                  <a:noFill/>
                </a:ln>
                <a:solidFill>
                  <a:srgbClr val="F16038"/>
                </a:solidFill>
                <a:effectLst/>
                <a:uLnTx/>
                <a:uFillTx/>
                <a:latin typeface="Arial" panose="020B0604020202020204"/>
                <a:ea typeface="+mn-ea"/>
                <a:cs typeface="+mn-cs"/>
              </a:rPr>
              <a:t>funcionó?</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F16038"/>
                </a:solidFill>
                <a:effectLst/>
                <a:uLnTx/>
                <a:uFillTx/>
                <a:latin typeface="Arial" panose="020B0604020202020204"/>
                <a:ea typeface="+mn-ea"/>
                <a:cs typeface="+mn-cs"/>
              </a:rPr>
              <a:t>¿</a:t>
            </a:r>
            <a:r>
              <a:rPr kumimoji="0" lang="en-US" sz="2800" b="0" i="0" u="none" strike="noStrike" kern="1200" cap="none" spc="0" normalizeH="0" baseline="0" noProof="0" dirty="0" err="1">
                <a:ln>
                  <a:noFill/>
                </a:ln>
                <a:solidFill>
                  <a:srgbClr val="F16038"/>
                </a:solidFill>
                <a:effectLst/>
                <a:uLnTx/>
                <a:uFillTx/>
                <a:latin typeface="Arial" panose="020B0604020202020204"/>
                <a:ea typeface="+mn-ea"/>
                <a:cs typeface="+mn-cs"/>
              </a:rPr>
              <a:t>Qué</a:t>
            </a:r>
            <a:r>
              <a:rPr kumimoji="0" lang="en-US" sz="2800" b="0" i="0" u="none" strike="noStrike" kern="1200" cap="none" spc="0" normalizeH="0" baseline="0" noProof="0" dirty="0">
                <a:ln>
                  <a:noFill/>
                </a:ln>
                <a:solidFill>
                  <a:srgbClr val="F16038"/>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16038"/>
                </a:solidFill>
                <a:effectLst/>
                <a:uLnTx/>
                <a:uFillTx/>
                <a:latin typeface="Arial" panose="020B0604020202020204"/>
                <a:ea typeface="+mn-ea"/>
                <a:cs typeface="+mn-cs"/>
              </a:rPr>
              <a:t>quieres</a:t>
            </a:r>
            <a:r>
              <a:rPr kumimoji="0" lang="en-US" sz="2800" b="0" i="0" u="none" strike="noStrike" kern="1200" cap="none" spc="0" normalizeH="0" baseline="0" noProof="0" dirty="0">
                <a:ln>
                  <a:noFill/>
                </a:ln>
                <a:solidFill>
                  <a:srgbClr val="F16038"/>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16038"/>
                </a:solidFill>
                <a:effectLst/>
                <a:uLnTx/>
                <a:uFillTx/>
                <a:latin typeface="Arial" panose="020B0604020202020204"/>
                <a:ea typeface="+mn-ea"/>
                <a:cs typeface="+mn-cs"/>
              </a:rPr>
              <a:t>mejorar</a:t>
            </a:r>
            <a:r>
              <a:rPr kumimoji="0" lang="en-US" sz="2800" b="0" i="0" u="none" strike="noStrike" kern="1200" cap="none" spc="0" normalizeH="0" baseline="0" noProof="0" dirty="0">
                <a:ln>
                  <a:noFill/>
                </a:ln>
                <a:solidFill>
                  <a:srgbClr val="F16038"/>
                </a:solidFill>
                <a:effectLst/>
                <a:uLnTx/>
                <a:uFillTx/>
                <a:latin typeface="Arial" panose="020B060402020202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32846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79B42C-8F8F-264F-B08B-25C4DA8B63E2}"/>
              </a:ext>
            </a:extLst>
          </p:cNvPr>
          <p:cNvPicPr/>
          <p:nvPr/>
        </p:nvPicPr>
        <p:blipFill rotWithShape="1">
          <a:blip r:embed="rId3">
            <a:extLst>
              <a:ext uri="{28A0092B-C50C-407E-A947-70E740481C1C}">
                <a14:useLocalDpi xmlns:a14="http://schemas.microsoft.com/office/drawing/2010/main" val="0"/>
              </a:ext>
            </a:extLst>
          </a:blip>
          <a:srcRect t="4450" b="1986"/>
          <a:stretch/>
        </p:blipFill>
        <p:spPr bwMode="auto">
          <a:xfrm>
            <a:off x="5571241" y="1934578"/>
            <a:ext cx="4981628" cy="4347801"/>
          </a:xfrm>
          <a:prstGeom prst="rect">
            <a:avLst/>
          </a:prstGeom>
          <a:noFill/>
          <a:ln>
            <a:noFill/>
          </a:ln>
        </p:spPr>
      </p:pic>
      <p:sp>
        <p:nvSpPr>
          <p:cNvPr id="20" name="Title 19">
            <a:extLst>
              <a:ext uri="{FF2B5EF4-FFF2-40B4-BE49-F238E27FC236}">
                <a16:creationId xmlns:a16="http://schemas.microsoft.com/office/drawing/2014/main" id="{543A2592-C72D-A246-801A-4978DBBEBBE7}"/>
              </a:ext>
            </a:extLst>
          </p:cNvPr>
          <p:cNvSpPr>
            <a:spLocks noGrp="1"/>
          </p:cNvSpPr>
          <p:nvPr>
            <p:ph type="title"/>
          </p:nvPr>
        </p:nvSpPr>
        <p:spPr/>
        <p:txBody>
          <a:bodyPr/>
          <a:lstStyle/>
          <a:p>
            <a:r>
              <a:rPr lang="en-US" dirty="0"/>
              <a:t>Engineering Design </a:t>
            </a:r>
            <a:r>
              <a:rPr lang="en-US" dirty="0">
                <a:solidFill>
                  <a:srgbClr val="F16038"/>
                </a:solidFill>
              </a:rPr>
              <a:t>(</a:t>
            </a:r>
            <a:r>
              <a:rPr lang="en-US" dirty="0" err="1">
                <a:solidFill>
                  <a:srgbClr val="F16038"/>
                </a:solidFill>
              </a:rPr>
              <a:t>Diseño</a:t>
            </a:r>
            <a:r>
              <a:rPr lang="en-US" dirty="0">
                <a:solidFill>
                  <a:srgbClr val="F16038"/>
                </a:solidFill>
              </a:rPr>
              <a:t> de </a:t>
            </a:r>
            <a:r>
              <a:rPr lang="en-US" dirty="0" err="1">
                <a:solidFill>
                  <a:srgbClr val="F16038"/>
                </a:solidFill>
              </a:rPr>
              <a:t>Ingeniería</a:t>
            </a:r>
            <a:r>
              <a:rPr lang="en-US" dirty="0">
                <a:solidFill>
                  <a:srgbClr val="F16038"/>
                </a:solidFill>
              </a:rPr>
              <a:t>)</a:t>
            </a:r>
          </a:p>
        </p:txBody>
      </p:sp>
      <p:sp>
        <p:nvSpPr>
          <p:cNvPr id="7" name="TextBox 6">
            <a:extLst>
              <a:ext uri="{FF2B5EF4-FFF2-40B4-BE49-F238E27FC236}">
                <a16:creationId xmlns:a16="http://schemas.microsoft.com/office/drawing/2014/main" id="{E7AABB78-9635-725E-8C28-24D8047102D0}"/>
              </a:ext>
            </a:extLst>
          </p:cNvPr>
          <p:cNvSpPr txBox="1"/>
          <p:nvPr/>
        </p:nvSpPr>
        <p:spPr>
          <a:xfrm>
            <a:off x="762693" y="2644169"/>
            <a:ext cx="4808547" cy="1077218"/>
          </a:xfrm>
          <a:prstGeom prst="rect">
            <a:avLst/>
          </a:prstGeom>
          <a:noFill/>
        </p:spPr>
        <p:txBody>
          <a:bodyPr wrap="square" rtlCol="0">
            <a:spAutoFit/>
          </a:bodyPr>
          <a:lstStyle/>
          <a:p>
            <a:r>
              <a:rPr lang="en-US" sz="3200" dirty="0">
                <a:solidFill>
                  <a:srgbClr val="000000"/>
                </a:solidFill>
                <a:latin typeface="Arial" panose="020B0604020202020204" pitchFamily="34" charset="0"/>
                <a:cs typeface="Arial" panose="020B0604020202020204" pitchFamily="34" charset="0"/>
              </a:rPr>
              <a:t>What is </a:t>
            </a:r>
            <a:r>
              <a:rPr lang="en-US" sz="3200" b="1" dirty="0">
                <a:solidFill>
                  <a:schemeClr val="accent1"/>
                </a:solidFill>
                <a:latin typeface="Arial" panose="020B0604020202020204" pitchFamily="34" charset="0"/>
                <a:cs typeface="Arial" panose="020B0604020202020204" pitchFamily="34" charset="0"/>
              </a:rPr>
              <a:t>engineering?</a:t>
            </a:r>
          </a:p>
          <a:p>
            <a:r>
              <a:rPr lang="es-ES" sz="3200" b="1" dirty="0">
                <a:solidFill>
                  <a:srgbClr val="F16038"/>
                </a:solidFill>
                <a:latin typeface="Arial" panose="020B0604020202020204" pitchFamily="34" charset="0"/>
                <a:cs typeface="Arial" panose="020B0604020202020204" pitchFamily="34" charset="0"/>
              </a:rPr>
              <a:t>(¿Qué es la ingeniería</a:t>
            </a:r>
            <a:r>
              <a:rPr lang="es-ES" sz="3200" dirty="0">
                <a:solidFill>
                  <a:srgbClr val="F16038"/>
                </a:solidFill>
                <a:latin typeface="Arial" panose="020B0604020202020204" pitchFamily="34" charset="0"/>
                <a:cs typeface="Arial" panose="020B0604020202020204" pitchFamily="34" charset="0"/>
              </a:rPr>
              <a:t>?)</a:t>
            </a:r>
            <a:endParaRPr lang="en-US" sz="3200" b="1" dirty="0">
              <a:solidFill>
                <a:srgbClr val="F160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029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79B42C-8F8F-264F-B08B-25C4DA8B63E2}"/>
              </a:ext>
            </a:extLst>
          </p:cNvPr>
          <p:cNvPicPr/>
          <p:nvPr/>
        </p:nvPicPr>
        <p:blipFill rotWithShape="1">
          <a:blip r:embed="rId3">
            <a:extLst>
              <a:ext uri="{28A0092B-C50C-407E-A947-70E740481C1C}">
                <a14:useLocalDpi xmlns:a14="http://schemas.microsoft.com/office/drawing/2010/main" val="0"/>
              </a:ext>
            </a:extLst>
          </a:blip>
          <a:srcRect t="4450" b="1986"/>
          <a:stretch/>
        </p:blipFill>
        <p:spPr bwMode="auto">
          <a:xfrm>
            <a:off x="5571241" y="1934578"/>
            <a:ext cx="4981628" cy="4347801"/>
          </a:xfrm>
          <a:prstGeom prst="rect">
            <a:avLst/>
          </a:prstGeom>
          <a:noFill/>
          <a:ln>
            <a:noFill/>
          </a:ln>
        </p:spPr>
      </p:pic>
      <p:sp>
        <p:nvSpPr>
          <p:cNvPr id="20" name="Title 19">
            <a:extLst>
              <a:ext uri="{FF2B5EF4-FFF2-40B4-BE49-F238E27FC236}">
                <a16:creationId xmlns:a16="http://schemas.microsoft.com/office/drawing/2014/main" id="{543A2592-C72D-A246-801A-4978DBBEBBE7}"/>
              </a:ext>
            </a:extLst>
          </p:cNvPr>
          <p:cNvSpPr>
            <a:spLocks noGrp="1"/>
          </p:cNvSpPr>
          <p:nvPr>
            <p:ph type="title"/>
          </p:nvPr>
        </p:nvSpPr>
        <p:spPr/>
        <p:txBody>
          <a:bodyPr/>
          <a:lstStyle/>
          <a:p>
            <a:r>
              <a:rPr lang="en-US" dirty="0"/>
              <a:t>Engineering Design </a:t>
            </a:r>
            <a:r>
              <a:rPr lang="en-US" dirty="0">
                <a:solidFill>
                  <a:srgbClr val="F16038"/>
                </a:solidFill>
              </a:rPr>
              <a:t>(</a:t>
            </a:r>
            <a:r>
              <a:rPr lang="en-US" dirty="0" err="1">
                <a:solidFill>
                  <a:srgbClr val="F16038"/>
                </a:solidFill>
              </a:rPr>
              <a:t>Diseño</a:t>
            </a:r>
            <a:r>
              <a:rPr lang="en-US" dirty="0">
                <a:solidFill>
                  <a:srgbClr val="F16038"/>
                </a:solidFill>
              </a:rPr>
              <a:t> de </a:t>
            </a:r>
            <a:r>
              <a:rPr lang="en-US" dirty="0" err="1">
                <a:solidFill>
                  <a:srgbClr val="F16038"/>
                </a:solidFill>
              </a:rPr>
              <a:t>Ingeniería</a:t>
            </a:r>
            <a:r>
              <a:rPr lang="en-US" dirty="0">
                <a:solidFill>
                  <a:srgbClr val="F16038"/>
                </a:solidFill>
              </a:rPr>
              <a:t>)</a:t>
            </a:r>
            <a:endParaRPr lang="en-US" dirty="0"/>
          </a:p>
        </p:txBody>
      </p:sp>
      <p:sp>
        <p:nvSpPr>
          <p:cNvPr id="7" name="TextBox 6">
            <a:extLst>
              <a:ext uri="{FF2B5EF4-FFF2-40B4-BE49-F238E27FC236}">
                <a16:creationId xmlns:a16="http://schemas.microsoft.com/office/drawing/2014/main" id="{CDD562BD-7B43-639B-55A1-07C1642F393A}"/>
              </a:ext>
            </a:extLst>
          </p:cNvPr>
          <p:cNvSpPr txBox="1"/>
          <p:nvPr/>
        </p:nvSpPr>
        <p:spPr>
          <a:xfrm>
            <a:off x="744032" y="2092541"/>
            <a:ext cx="4555064" cy="4031873"/>
          </a:xfrm>
          <a:prstGeom prst="rect">
            <a:avLst/>
          </a:prstGeom>
          <a:noFill/>
        </p:spPr>
        <p:txBody>
          <a:bodyPr wrap="square" rtlCol="0">
            <a:spAutoFit/>
          </a:bodyPr>
          <a:lstStyle/>
          <a:p>
            <a:r>
              <a:rPr lang="en-US" sz="3200" dirty="0">
                <a:solidFill>
                  <a:srgbClr val="000000"/>
                </a:solidFill>
                <a:latin typeface="Arial" panose="020B0604020202020204" pitchFamily="34" charset="0"/>
                <a:cs typeface="Arial" panose="020B0604020202020204" pitchFamily="34" charset="0"/>
              </a:rPr>
              <a:t>What is </a:t>
            </a:r>
            <a:r>
              <a:rPr lang="en-US" sz="3200" b="1" dirty="0">
                <a:solidFill>
                  <a:schemeClr val="accent1"/>
                </a:solidFill>
                <a:latin typeface="Arial" panose="020B0604020202020204" pitchFamily="34" charset="0"/>
                <a:cs typeface="Arial" panose="020B0604020202020204" pitchFamily="34" charset="0"/>
              </a:rPr>
              <a:t>engineering?</a:t>
            </a:r>
          </a:p>
          <a:p>
            <a:r>
              <a:rPr lang="es-ES" sz="3200" dirty="0">
                <a:solidFill>
                  <a:srgbClr val="F16038"/>
                </a:solidFill>
                <a:latin typeface="Arial" panose="020B0604020202020204" pitchFamily="34" charset="0"/>
                <a:cs typeface="Arial" panose="020B0604020202020204" pitchFamily="34" charset="0"/>
              </a:rPr>
              <a:t>(¿Qué es la </a:t>
            </a:r>
            <a:r>
              <a:rPr lang="es-ES" sz="3200" b="1" dirty="0">
                <a:solidFill>
                  <a:srgbClr val="F16038"/>
                </a:solidFill>
                <a:latin typeface="Arial" panose="020B0604020202020204" pitchFamily="34" charset="0"/>
                <a:cs typeface="Arial" panose="020B0604020202020204" pitchFamily="34" charset="0"/>
              </a:rPr>
              <a:t>ingeniería</a:t>
            </a:r>
            <a:r>
              <a:rPr lang="es-ES" sz="3200" dirty="0">
                <a:solidFill>
                  <a:srgbClr val="F16038"/>
                </a:solidFill>
                <a:latin typeface="Arial" panose="020B0604020202020204" pitchFamily="34" charset="0"/>
                <a:cs typeface="Arial" panose="020B0604020202020204" pitchFamily="34" charset="0"/>
              </a:rPr>
              <a:t>?)</a:t>
            </a:r>
            <a:endParaRPr lang="en-US" sz="3200" b="1" dirty="0">
              <a:solidFill>
                <a:srgbClr val="F16038"/>
              </a:solidFill>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r>
              <a:rPr lang="en-US" sz="3200" dirty="0">
                <a:solidFill>
                  <a:srgbClr val="000000"/>
                </a:solidFill>
                <a:latin typeface="Arial" panose="020B0604020202020204" pitchFamily="34" charset="0"/>
                <a:cs typeface="Arial" panose="020B0604020202020204" pitchFamily="34" charset="0"/>
              </a:rPr>
              <a:t>What are engineering </a:t>
            </a:r>
            <a:r>
              <a:rPr lang="en-US" sz="3200" b="1" dirty="0">
                <a:solidFill>
                  <a:schemeClr val="accent1"/>
                </a:solidFill>
                <a:latin typeface="Arial" panose="020B0604020202020204" pitchFamily="34" charset="0"/>
                <a:cs typeface="Arial" panose="020B0604020202020204" pitchFamily="34" charset="0"/>
              </a:rPr>
              <a:t>jobs?</a:t>
            </a:r>
          </a:p>
          <a:p>
            <a:r>
              <a:rPr lang="es-ES" sz="3200" dirty="0">
                <a:solidFill>
                  <a:srgbClr val="F16038"/>
                </a:solidFill>
                <a:latin typeface="Arial" panose="020B0604020202020204" pitchFamily="34" charset="0"/>
                <a:cs typeface="Arial" panose="020B0604020202020204" pitchFamily="34" charset="0"/>
              </a:rPr>
              <a:t>(¿Qué son los </a:t>
            </a:r>
            <a:r>
              <a:rPr lang="es-ES" sz="3200" b="1" dirty="0">
                <a:solidFill>
                  <a:srgbClr val="F16038"/>
                </a:solidFill>
                <a:latin typeface="Arial" panose="020B0604020202020204" pitchFamily="34" charset="0"/>
                <a:cs typeface="Arial" panose="020B0604020202020204" pitchFamily="34" charset="0"/>
              </a:rPr>
              <a:t>trabajos</a:t>
            </a:r>
            <a:r>
              <a:rPr lang="es-ES" sz="3200" dirty="0">
                <a:solidFill>
                  <a:srgbClr val="F16038"/>
                </a:solidFill>
                <a:latin typeface="Arial" panose="020B0604020202020204" pitchFamily="34" charset="0"/>
                <a:cs typeface="Arial" panose="020B0604020202020204" pitchFamily="34" charset="0"/>
              </a:rPr>
              <a:t> de ingeniería?)</a:t>
            </a:r>
            <a:endParaRPr lang="en-US" sz="3200" dirty="0">
              <a:solidFill>
                <a:srgbClr val="F160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916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BC68F-6350-407B-82AE-D63240E72024}"/>
              </a:ext>
            </a:extLst>
          </p:cNvPr>
          <p:cNvSpPr>
            <a:spLocks noGrp="1"/>
          </p:cNvSpPr>
          <p:nvPr>
            <p:ph type="title"/>
          </p:nvPr>
        </p:nvSpPr>
        <p:spPr/>
        <p:txBody>
          <a:bodyPr/>
          <a:lstStyle/>
          <a:p>
            <a:r>
              <a:rPr lang="en-US" dirty="0"/>
              <a:t>Engineering Jobs </a:t>
            </a:r>
            <a:r>
              <a:rPr lang="en-US" dirty="0">
                <a:solidFill>
                  <a:srgbClr val="F16038"/>
                </a:solidFill>
              </a:rPr>
              <a:t>(</a:t>
            </a:r>
            <a:r>
              <a:rPr lang="es-ES" dirty="0">
                <a:solidFill>
                  <a:srgbClr val="F16038"/>
                </a:solidFill>
              </a:rPr>
              <a:t>Trabajos de Ingeniería)</a:t>
            </a:r>
            <a:endParaRPr lang="en-US" dirty="0"/>
          </a:p>
        </p:txBody>
      </p:sp>
      <p:pic>
        <p:nvPicPr>
          <p:cNvPr id="8" name="Picture 7">
            <a:extLst>
              <a:ext uri="{FF2B5EF4-FFF2-40B4-BE49-F238E27FC236}">
                <a16:creationId xmlns:a16="http://schemas.microsoft.com/office/drawing/2014/main" id="{E5D9962F-009A-4B82-A126-0B1CA1EF49C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57817" y="1536604"/>
            <a:ext cx="5234183" cy="3784791"/>
          </a:xfrm>
          <a:prstGeom prst="rect">
            <a:avLst/>
          </a:prstGeom>
        </p:spPr>
      </p:pic>
      <p:sp>
        <p:nvSpPr>
          <p:cNvPr id="9" name="TextBox 8">
            <a:extLst>
              <a:ext uri="{FF2B5EF4-FFF2-40B4-BE49-F238E27FC236}">
                <a16:creationId xmlns:a16="http://schemas.microsoft.com/office/drawing/2014/main" id="{2F84BAAD-BACC-454A-B2EB-DBF9EFCC9CE1}"/>
              </a:ext>
            </a:extLst>
          </p:cNvPr>
          <p:cNvSpPr txBox="1"/>
          <p:nvPr/>
        </p:nvSpPr>
        <p:spPr>
          <a:xfrm>
            <a:off x="6877004" y="5328381"/>
            <a:ext cx="5234162" cy="230832"/>
          </a:xfrm>
          <a:prstGeom prst="rect">
            <a:avLst/>
          </a:prstGeom>
          <a:noFill/>
        </p:spPr>
        <p:txBody>
          <a:bodyPr wrap="square" rtlCol="0">
            <a:spAutoFit/>
          </a:bodyPr>
          <a:lstStyle/>
          <a:p>
            <a:r>
              <a:rPr lang="en-US" sz="900" dirty="0">
                <a:hlinkClick r:id="rId4" tooltip="https://en.wikipedia.org/wiki/Wikipedia_talk:WikiProject_Houston/Archive_2"/>
              </a:rPr>
              <a:t>This Photo</a:t>
            </a:r>
            <a:r>
              <a:rPr lang="en-US" sz="900" dirty="0"/>
              <a:t> by Unknown Author is licensed under </a:t>
            </a:r>
            <a:r>
              <a:rPr lang="en-US" sz="900" dirty="0">
                <a:hlinkClick r:id="rId5" tooltip="https://creativecommons.org/licenses/by-sa/3.0/"/>
              </a:rPr>
              <a:t>CC BY-SA</a:t>
            </a:r>
            <a:endParaRPr lang="en-US" sz="900" dirty="0"/>
          </a:p>
        </p:txBody>
      </p:sp>
      <p:pic>
        <p:nvPicPr>
          <p:cNvPr id="11" name="Picture 10">
            <a:extLst>
              <a:ext uri="{FF2B5EF4-FFF2-40B4-BE49-F238E27FC236}">
                <a16:creationId xmlns:a16="http://schemas.microsoft.com/office/drawing/2014/main" id="{7AFF339A-95B8-4E99-8C84-12E2CEBD0B7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67900" y="1716056"/>
            <a:ext cx="3927952" cy="2945964"/>
          </a:xfrm>
          <a:prstGeom prst="rect">
            <a:avLst/>
          </a:prstGeom>
        </p:spPr>
      </p:pic>
      <p:sp>
        <p:nvSpPr>
          <p:cNvPr id="12" name="TextBox 11">
            <a:extLst>
              <a:ext uri="{FF2B5EF4-FFF2-40B4-BE49-F238E27FC236}">
                <a16:creationId xmlns:a16="http://schemas.microsoft.com/office/drawing/2014/main" id="{A9383380-E68E-43AE-B475-880E0AA2EFAA}"/>
              </a:ext>
            </a:extLst>
          </p:cNvPr>
          <p:cNvSpPr txBox="1"/>
          <p:nvPr/>
        </p:nvSpPr>
        <p:spPr>
          <a:xfrm>
            <a:off x="1229070" y="1485224"/>
            <a:ext cx="3240434" cy="230832"/>
          </a:xfrm>
          <a:prstGeom prst="rect">
            <a:avLst/>
          </a:prstGeom>
          <a:noFill/>
        </p:spPr>
        <p:txBody>
          <a:bodyPr wrap="square" rtlCol="0">
            <a:spAutoFit/>
          </a:bodyPr>
          <a:lstStyle/>
          <a:p>
            <a:r>
              <a:rPr lang="en-US" sz="900" dirty="0">
                <a:hlinkClick r:id="rId7" tooltip="https://en.wikipedia.org/wiki/Ju_(city)"/>
              </a:rPr>
              <a:t>This Photo</a:t>
            </a:r>
            <a:r>
              <a:rPr lang="en-US" sz="900" dirty="0"/>
              <a:t> by Unknown Author is licensed under </a:t>
            </a:r>
            <a:r>
              <a:rPr lang="en-US" sz="900" dirty="0">
                <a:hlinkClick r:id="rId5" tooltip="https://creativecommons.org/licenses/by-sa/3.0/"/>
              </a:rPr>
              <a:t>CC BY-SA</a:t>
            </a:r>
            <a:endParaRPr lang="en-US" sz="900" dirty="0"/>
          </a:p>
        </p:txBody>
      </p:sp>
      <p:pic>
        <p:nvPicPr>
          <p:cNvPr id="14" name="Picture 13">
            <a:extLst>
              <a:ext uri="{FF2B5EF4-FFF2-40B4-BE49-F238E27FC236}">
                <a16:creationId xmlns:a16="http://schemas.microsoft.com/office/drawing/2014/main" id="{5C230FAC-1127-414C-A35F-7975DA5A3B3B}"/>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268980" y="3685947"/>
            <a:ext cx="3659323" cy="2744493"/>
          </a:xfrm>
          <a:prstGeom prst="rect">
            <a:avLst/>
          </a:prstGeom>
        </p:spPr>
      </p:pic>
      <p:sp>
        <p:nvSpPr>
          <p:cNvPr id="15" name="TextBox 14">
            <a:extLst>
              <a:ext uri="{FF2B5EF4-FFF2-40B4-BE49-F238E27FC236}">
                <a16:creationId xmlns:a16="http://schemas.microsoft.com/office/drawing/2014/main" id="{499A052A-27E3-4F81-AC2A-D4CF1DB5479F}"/>
              </a:ext>
            </a:extLst>
          </p:cNvPr>
          <p:cNvSpPr txBox="1"/>
          <p:nvPr/>
        </p:nvSpPr>
        <p:spPr>
          <a:xfrm>
            <a:off x="3232352" y="6585166"/>
            <a:ext cx="2994874" cy="230832"/>
          </a:xfrm>
          <a:prstGeom prst="rect">
            <a:avLst/>
          </a:prstGeom>
          <a:noFill/>
        </p:spPr>
        <p:txBody>
          <a:bodyPr wrap="square" rtlCol="0">
            <a:spAutoFit/>
          </a:bodyPr>
          <a:lstStyle/>
          <a:p>
            <a:r>
              <a:rPr lang="en-US" sz="900" dirty="0">
                <a:hlinkClick r:id="rId9" tooltip="http://commons.wikimedia.org/wiki/File:Shanghai_2020_-_Urban_Planning_Exhibition_Center_-_01.JPG"/>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3491574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BC68F-6350-407B-82AE-D63240E72024}"/>
              </a:ext>
            </a:extLst>
          </p:cNvPr>
          <p:cNvSpPr>
            <a:spLocks noGrp="1"/>
          </p:cNvSpPr>
          <p:nvPr>
            <p:ph type="title"/>
          </p:nvPr>
        </p:nvSpPr>
        <p:spPr/>
        <p:txBody>
          <a:bodyPr/>
          <a:lstStyle/>
          <a:p>
            <a:r>
              <a:rPr lang="en-US" dirty="0"/>
              <a:t>Engineering Jobs </a:t>
            </a:r>
            <a:r>
              <a:rPr lang="en-US" dirty="0">
                <a:solidFill>
                  <a:srgbClr val="F16038"/>
                </a:solidFill>
              </a:rPr>
              <a:t>(</a:t>
            </a:r>
            <a:r>
              <a:rPr lang="es-ES" dirty="0">
                <a:solidFill>
                  <a:srgbClr val="F16038"/>
                </a:solidFill>
              </a:rPr>
              <a:t>Trabajos de Ingeniería)</a:t>
            </a:r>
            <a:endParaRPr lang="en-US" dirty="0"/>
          </a:p>
        </p:txBody>
      </p:sp>
      <p:pic>
        <p:nvPicPr>
          <p:cNvPr id="7" name="Picture 6">
            <a:extLst>
              <a:ext uri="{FF2B5EF4-FFF2-40B4-BE49-F238E27FC236}">
                <a16:creationId xmlns:a16="http://schemas.microsoft.com/office/drawing/2014/main" id="{8FBFE9A6-B1FE-4BAA-9644-89D2E9828B0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49769" y="1491600"/>
            <a:ext cx="3503542" cy="2627657"/>
          </a:xfrm>
          <a:prstGeom prst="rect">
            <a:avLst/>
          </a:prstGeom>
        </p:spPr>
      </p:pic>
      <p:pic>
        <p:nvPicPr>
          <p:cNvPr id="4" name="Picture 3">
            <a:extLst>
              <a:ext uri="{FF2B5EF4-FFF2-40B4-BE49-F238E27FC236}">
                <a16:creationId xmlns:a16="http://schemas.microsoft.com/office/drawing/2014/main" id="{E9B30B28-BA39-40B0-9FAC-6D9D77ADA12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814459" y="1491600"/>
            <a:ext cx="6260436" cy="4772576"/>
          </a:xfrm>
          <a:prstGeom prst="rect">
            <a:avLst/>
          </a:prstGeom>
        </p:spPr>
      </p:pic>
      <p:sp>
        <p:nvSpPr>
          <p:cNvPr id="5" name="TextBox 4">
            <a:extLst>
              <a:ext uri="{FF2B5EF4-FFF2-40B4-BE49-F238E27FC236}">
                <a16:creationId xmlns:a16="http://schemas.microsoft.com/office/drawing/2014/main" id="{65BC8C15-33BB-4095-BBFC-D5C0BB29EA59}"/>
              </a:ext>
            </a:extLst>
          </p:cNvPr>
          <p:cNvSpPr txBox="1"/>
          <p:nvPr/>
        </p:nvSpPr>
        <p:spPr>
          <a:xfrm>
            <a:off x="2310917" y="6263211"/>
            <a:ext cx="3964692" cy="230832"/>
          </a:xfrm>
          <a:prstGeom prst="rect">
            <a:avLst/>
          </a:prstGeom>
          <a:noFill/>
        </p:spPr>
        <p:txBody>
          <a:bodyPr wrap="square" rtlCol="0">
            <a:spAutoFit/>
          </a:bodyPr>
          <a:lstStyle/>
          <a:p>
            <a:r>
              <a:rPr lang="en-US" sz="900" dirty="0">
                <a:hlinkClick r:id="rId6" tooltip="https://commons.wikimedia.org/wiki/File:Bundeswehr_civil_engineering_flood_protection.JPG"/>
              </a:rPr>
              <a:t>(Top) This Photo</a:t>
            </a:r>
            <a:r>
              <a:rPr lang="en-US" sz="900" dirty="0"/>
              <a:t> by Unknown Author is licensed under </a:t>
            </a:r>
            <a:r>
              <a:rPr lang="en-US" sz="900" dirty="0">
                <a:hlinkClick r:id="rId7" tooltip="https://creativecommons.org/licenses/by-sa/3.0/"/>
              </a:rPr>
              <a:t>CC BY-SA</a:t>
            </a:r>
            <a:endParaRPr lang="en-US" sz="900" dirty="0"/>
          </a:p>
        </p:txBody>
      </p:sp>
      <p:sp>
        <p:nvSpPr>
          <p:cNvPr id="8" name="TextBox 7">
            <a:extLst>
              <a:ext uri="{FF2B5EF4-FFF2-40B4-BE49-F238E27FC236}">
                <a16:creationId xmlns:a16="http://schemas.microsoft.com/office/drawing/2014/main" id="{B1D5E3CA-AA55-4AC7-B0DD-2908533C6345}"/>
              </a:ext>
            </a:extLst>
          </p:cNvPr>
          <p:cNvSpPr txBox="1"/>
          <p:nvPr/>
        </p:nvSpPr>
        <p:spPr>
          <a:xfrm>
            <a:off x="5814459" y="6420762"/>
            <a:ext cx="3964692" cy="230832"/>
          </a:xfrm>
          <a:prstGeom prst="rect">
            <a:avLst/>
          </a:prstGeom>
          <a:noFill/>
        </p:spPr>
        <p:txBody>
          <a:bodyPr wrap="square" rtlCol="0">
            <a:spAutoFit/>
          </a:bodyPr>
          <a:lstStyle/>
          <a:p>
            <a:r>
              <a:rPr lang="en-US" sz="900" dirty="0">
                <a:hlinkClick r:id="rId4" tooltip="https://www.internationalrivers.org/resources/are-mega-dams-a-solution-or-burden-to-climate-change-eco-business-11471"/>
              </a:rPr>
              <a:t>This Photo</a:t>
            </a:r>
            <a:r>
              <a:rPr lang="en-US" sz="900" dirty="0"/>
              <a:t> by Unknown Author is licensed under </a:t>
            </a:r>
            <a:r>
              <a:rPr lang="en-US" sz="900" dirty="0">
                <a:hlinkClick r:id="rId8" tooltip="https://creativecommons.org/licenses/by-nc-sa/3.0/"/>
              </a:rPr>
              <a:t>CC BY-SA-NC</a:t>
            </a:r>
            <a:endParaRPr lang="en-US" sz="900" dirty="0"/>
          </a:p>
        </p:txBody>
      </p:sp>
      <p:pic>
        <p:nvPicPr>
          <p:cNvPr id="13" name="Picture 12">
            <a:extLst>
              <a:ext uri="{FF2B5EF4-FFF2-40B4-BE49-F238E27FC236}">
                <a16:creationId xmlns:a16="http://schemas.microsoft.com/office/drawing/2014/main" id="{80F988DC-75BB-4A09-8AA0-8592D4DD0A0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849769" y="3635554"/>
            <a:ext cx="3503542" cy="2627657"/>
          </a:xfrm>
          <a:prstGeom prst="rect">
            <a:avLst/>
          </a:prstGeom>
        </p:spPr>
      </p:pic>
      <p:sp>
        <p:nvSpPr>
          <p:cNvPr id="14" name="TextBox 13">
            <a:extLst>
              <a:ext uri="{FF2B5EF4-FFF2-40B4-BE49-F238E27FC236}">
                <a16:creationId xmlns:a16="http://schemas.microsoft.com/office/drawing/2014/main" id="{BD7BCE14-2D70-49B7-BD79-72E2D67D7D75}"/>
              </a:ext>
            </a:extLst>
          </p:cNvPr>
          <p:cNvSpPr txBox="1"/>
          <p:nvPr/>
        </p:nvSpPr>
        <p:spPr>
          <a:xfrm>
            <a:off x="2310917" y="6420762"/>
            <a:ext cx="3503542" cy="230832"/>
          </a:xfrm>
          <a:prstGeom prst="rect">
            <a:avLst/>
          </a:prstGeom>
          <a:noFill/>
        </p:spPr>
        <p:txBody>
          <a:bodyPr wrap="square" rtlCol="0">
            <a:spAutoFit/>
          </a:bodyPr>
          <a:lstStyle/>
          <a:p>
            <a:r>
              <a:rPr lang="en-US" sz="900" dirty="0">
                <a:hlinkClick r:id="rId10" tooltip="https://en.wikipedia.org/wiki/Flood_mitigation"/>
              </a:rPr>
              <a:t>(Bottom) This Photo</a:t>
            </a:r>
            <a:r>
              <a:rPr lang="en-US" sz="900" dirty="0"/>
              <a:t> by Unknown Author is licensed under </a:t>
            </a:r>
            <a:r>
              <a:rPr lang="en-US" sz="900" dirty="0">
                <a:hlinkClick r:id="rId7" tooltip="https://creativecommons.org/licenses/by-sa/3.0/"/>
              </a:rPr>
              <a:t>CC BY-SA</a:t>
            </a:r>
            <a:endParaRPr lang="en-US" sz="900" dirty="0"/>
          </a:p>
        </p:txBody>
      </p:sp>
    </p:spTree>
    <p:extLst>
      <p:ext uri="{BB962C8B-B14F-4D97-AF65-F5344CB8AC3E}">
        <p14:creationId xmlns:p14="http://schemas.microsoft.com/office/powerpoint/2010/main" val="503122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BC68F-6350-407B-82AE-D63240E72024}"/>
              </a:ext>
            </a:extLst>
          </p:cNvPr>
          <p:cNvSpPr>
            <a:spLocks noGrp="1"/>
          </p:cNvSpPr>
          <p:nvPr>
            <p:ph type="title"/>
          </p:nvPr>
        </p:nvSpPr>
        <p:spPr/>
        <p:txBody>
          <a:bodyPr/>
          <a:lstStyle/>
          <a:p>
            <a:r>
              <a:rPr lang="en-US" dirty="0"/>
              <a:t>Engineering Design </a:t>
            </a:r>
            <a:r>
              <a:rPr lang="en-US" dirty="0">
                <a:solidFill>
                  <a:srgbClr val="F16038"/>
                </a:solidFill>
              </a:rPr>
              <a:t>(</a:t>
            </a:r>
            <a:r>
              <a:rPr lang="en-US" dirty="0" err="1">
                <a:solidFill>
                  <a:srgbClr val="F16038"/>
                </a:solidFill>
              </a:rPr>
              <a:t>Diseño</a:t>
            </a:r>
            <a:r>
              <a:rPr lang="en-US" dirty="0">
                <a:solidFill>
                  <a:srgbClr val="F16038"/>
                </a:solidFill>
              </a:rPr>
              <a:t> de </a:t>
            </a:r>
            <a:r>
              <a:rPr lang="en-US" dirty="0" err="1">
                <a:solidFill>
                  <a:srgbClr val="F16038"/>
                </a:solidFill>
              </a:rPr>
              <a:t>Ingeniería</a:t>
            </a:r>
            <a:r>
              <a:rPr lang="en-US" dirty="0">
                <a:solidFill>
                  <a:srgbClr val="F16038"/>
                </a:solidFill>
              </a:rPr>
              <a:t>)</a:t>
            </a:r>
            <a:endParaRPr lang="en-US" dirty="0"/>
          </a:p>
        </p:txBody>
      </p:sp>
      <p:pic>
        <p:nvPicPr>
          <p:cNvPr id="4" name="Picture 3">
            <a:extLst>
              <a:ext uri="{FF2B5EF4-FFF2-40B4-BE49-F238E27FC236}">
                <a16:creationId xmlns:a16="http://schemas.microsoft.com/office/drawing/2014/main" id="{53452919-46F8-450A-B0A7-A57AF5DA102D}"/>
              </a:ext>
            </a:extLst>
          </p:cNvPr>
          <p:cNvPicPr/>
          <p:nvPr/>
        </p:nvPicPr>
        <p:blipFill rotWithShape="1">
          <a:blip r:embed="rId3">
            <a:extLst>
              <a:ext uri="{28A0092B-C50C-407E-A947-70E740481C1C}">
                <a14:useLocalDpi xmlns:a14="http://schemas.microsoft.com/office/drawing/2010/main" val="0"/>
              </a:ext>
            </a:extLst>
          </a:blip>
          <a:srcRect t="5619"/>
          <a:stretch/>
        </p:blipFill>
        <p:spPr bwMode="auto">
          <a:xfrm>
            <a:off x="6358155" y="1517904"/>
            <a:ext cx="5489486" cy="4591017"/>
          </a:xfrm>
          <a:prstGeom prst="rect">
            <a:avLst/>
          </a:prstGeom>
          <a:noFill/>
          <a:ln>
            <a:noFill/>
          </a:ln>
        </p:spPr>
      </p:pic>
      <p:sp>
        <p:nvSpPr>
          <p:cNvPr id="5" name="TextBox 4">
            <a:extLst>
              <a:ext uri="{FF2B5EF4-FFF2-40B4-BE49-F238E27FC236}">
                <a16:creationId xmlns:a16="http://schemas.microsoft.com/office/drawing/2014/main" id="{55C712DB-C777-EE0D-79BF-79D351AAB510}"/>
              </a:ext>
            </a:extLst>
          </p:cNvPr>
          <p:cNvSpPr txBox="1"/>
          <p:nvPr/>
        </p:nvSpPr>
        <p:spPr>
          <a:xfrm>
            <a:off x="466532" y="1624041"/>
            <a:ext cx="5991992" cy="4524315"/>
          </a:xfrm>
          <a:prstGeom prst="rect">
            <a:avLst/>
          </a:prstGeom>
          <a:noFill/>
        </p:spPr>
        <p:txBody>
          <a:bodyPr wrap="square" rtlCol="0">
            <a:spAutoFit/>
          </a:bodyPr>
          <a:lstStyle/>
          <a:p>
            <a:r>
              <a:rPr lang="en-US" sz="3200" dirty="0">
                <a:solidFill>
                  <a:srgbClr val="000000"/>
                </a:solidFill>
                <a:latin typeface="Arial" panose="020B0604020202020204" pitchFamily="34" charset="0"/>
                <a:cs typeface="Arial" panose="020B0604020202020204" pitchFamily="34" charset="0"/>
              </a:rPr>
              <a:t>What is </a:t>
            </a:r>
            <a:r>
              <a:rPr lang="en-US" sz="3200" b="1" dirty="0">
                <a:solidFill>
                  <a:schemeClr val="accent1"/>
                </a:solidFill>
                <a:latin typeface="Arial" panose="020B0604020202020204" pitchFamily="34" charset="0"/>
                <a:cs typeface="Arial" panose="020B0604020202020204" pitchFamily="34" charset="0"/>
              </a:rPr>
              <a:t>engineering?</a:t>
            </a:r>
          </a:p>
          <a:p>
            <a:r>
              <a:rPr lang="es-ES" sz="3200" dirty="0">
                <a:solidFill>
                  <a:srgbClr val="F16038"/>
                </a:solidFill>
                <a:latin typeface="Arial" panose="020B0604020202020204" pitchFamily="34" charset="0"/>
                <a:cs typeface="Arial" panose="020B0604020202020204" pitchFamily="34" charset="0"/>
              </a:rPr>
              <a:t>(¿Qué es la </a:t>
            </a:r>
            <a:r>
              <a:rPr lang="es-ES" sz="3200" b="1" dirty="0">
                <a:solidFill>
                  <a:srgbClr val="F16038"/>
                </a:solidFill>
                <a:latin typeface="Arial" panose="020B0604020202020204" pitchFamily="34" charset="0"/>
                <a:cs typeface="Arial" panose="020B0604020202020204" pitchFamily="34" charset="0"/>
              </a:rPr>
              <a:t>ingeniería</a:t>
            </a:r>
            <a:r>
              <a:rPr lang="es-ES" sz="3200" dirty="0">
                <a:solidFill>
                  <a:srgbClr val="F16038"/>
                </a:solidFill>
                <a:latin typeface="Arial" panose="020B0604020202020204" pitchFamily="34" charset="0"/>
                <a:cs typeface="Arial" panose="020B0604020202020204" pitchFamily="34" charset="0"/>
              </a:rPr>
              <a:t>?)</a:t>
            </a:r>
            <a:endParaRPr lang="en-US" sz="3200" b="1" dirty="0">
              <a:solidFill>
                <a:srgbClr val="F16038"/>
              </a:solidFill>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r>
              <a:rPr lang="en-US" sz="3200" dirty="0">
                <a:solidFill>
                  <a:srgbClr val="000000"/>
                </a:solidFill>
                <a:latin typeface="Arial" panose="020B0604020202020204" pitchFamily="34" charset="0"/>
                <a:cs typeface="Arial" panose="020B0604020202020204" pitchFamily="34" charset="0"/>
              </a:rPr>
              <a:t>What are engineering </a:t>
            </a:r>
            <a:r>
              <a:rPr lang="en-US" sz="3200" b="1" dirty="0">
                <a:solidFill>
                  <a:schemeClr val="accent1"/>
                </a:solidFill>
                <a:latin typeface="Arial" panose="020B0604020202020204" pitchFamily="34" charset="0"/>
                <a:cs typeface="Arial" panose="020B0604020202020204" pitchFamily="34" charset="0"/>
              </a:rPr>
              <a:t>jobs?</a:t>
            </a:r>
          </a:p>
          <a:p>
            <a:r>
              <a:rPr lang="es-ES" sz="3200" dirty="0">
                <a:solidFill>
                  <a:srgbClr val="F16038"/>
                </a:solidFill>
                <a:latin typeface="Arial" panose="020B0604020202020204" pitchFamily="34" charset="0"/>
                <a:cs typeface="Arial" panose="020B0604020202020204" pitchFamily="34" charset="0"/>
              </a:rPr>
              <a:t>(¿Qué son los </a:t>
            </a:r>
            <a:r>
              <a:rPr lang="es-ES" sz="3200" b="1" dirty="0">
                <a:solidFill>
                  <a:srgbClr val="F16038"/>
                </a:solidFill>
                <a:latin typeface="Arial" panose="020B0604020202020204" pitchFamily="34" charset="0"/>
                <a:cs typeface="Arial" panose="020B0604020202020204" pitchFamily="34" charset="0"/>
              </a:rPr>
              <a:t>trabajos</a:t>
            </a:r>
            <a:r>
              <a:rPr lang="es-ES" sz="3200" dirty="0">
                <a:solidFill>
                  <a:srgbClr val="F16038"/>
                </a:solidFill>
                <a:latin typeface="Arial" panose="020B0604020202020204" pitchFamily="34" charset="0"/>
                <a:cs typeface="Arial" panose="020B0604020202020204" pitchFamily="34" charset="0"/>
              </a:rPr>
              <a:t> de ingeniería?)</a:t>
            </a:r>
            <a:endParaRPr lang="en-US" sz="3200" dirty="0">
              <a:solidFill>
                <a:srgbClr val="F16038"/>
              </a:solidFill>
              <a:latin typeface="Arial" panose="020B0604020202020204" pitchFamily="34" charset="0"/>
              <a:cs typeface="Arial" panose="020B0604020202020204" pitchFamily="34" charset="0"/>
            </a:endParaRPr>
          </a:p>
          <a:p>
            <a:endParaRPr lang="en-US" sz="3200" b="1" dirty="0">
              <a:solidFill>
                <a:schemeClr val="accent2"/>
              </a:solidFill>
              <a:latin typeface="Arial" panose="020B0604020202020204" pitchFamily="34" charset="0"/>
              <a:cs typeface="Arial" panose="020B0604020202020204" pitchFamily="34" charset="0"/>
            </a:endParaRPr>
          </a:p>
          <a:p>
            <a:r>
              <a:rPr lang="en-US" sz="3200" dirty="0">
                <a:solidFill>
                  <a:srgbClr val="000000"/>
                </a:solidFill>
                <a:latin typeface="Arial" panose="020B0604020202020204" pitchFamily="34" charset="0"/>
                <a:cs typeface="Arial" panose="020B0604020202020204" pitchFamily="34" charset="0"/>
              </a:rPr>
              <a:t>Who can be an </a:t>
            </a:r>
            <a:r>
              <a:rPr lang="en-US" sz="3200" b="1" dirty="0">
                <a:solidFill>
                  <a:schemeClr val="accent1"/>
                </a:solidFill>
                <a:latin typeface="Arial" panose="020B0604020202020204" pitchFamily="34" charset="0"/>
                <a:cs typeface="Arial" panose="020B0604020202020204" pitchFamily="34" charset="0"/>
              </a:rPr>
              <a:t>engineer?</a:t>
            </a:r>
          </a:p>
          <a:p>
            <a:r>
              <a:rPr lang="en-US" sz="3200" dirty="0">
                <a:solidFill>
                  <a:srgbClr val="F16038"/>
                </a:solidFill>
                <a:latin typeface="Arial" panose="020B0604020202020204" pitchFamily="34" charset="0"/>
                <a:cs typeface="Arial" panose="020B0604020202020204" pitchFamily="34" charset="0"/>
              </a:rPr>
              <a:t>(¿</a:t>
            </a:r>
            <a:r>
              <a:rPr lang="en-US" sz="3200" dirty="0" err="1">
                <a:solidFill>
                  <a:srgbClr val="F16038"/>
                </a:solidFill>
                <a:latin typeface="Arial" panose="020B0604020202020204" pitchFamily="34" charset="0"/>
                <a:cs typeface="Arial" panose="020B0604020202020204" pitchFamily="34" charset="0"/>
              </a:rPr>
              <a:t>Quién</a:t>
            </a:r>
            <a:r>
              <a:rPr lang="en-US" sz="3200" dirty="0">
                <a:solidFill>
                  <a:srgbClr val="F16038"/>
                </a:solidFill>
                <a:latin typeface="Arial" panose="020B0604020202020204" pitchFamily="34" charset="0"/>
                <a:cs typeface="Arial" panose="020B0604020202020204" pitchFamily="34" charset="0"/>
              </a:rPr>
              <a:t> </a:t>
            </a:r>
            <a:r>
              <a:rPr lang="en-US" sz="3200" dirty="0" err="1">
                <a:solidFill>
                  <a:srgbClr val="F16038"/>
                </a:solidFill>
                <a:latin typeface="Arial" panose="020B0604020202020204" pitchFamily="34" charset="0"/>
                <a:cs typeface="Arial" panose="020B0604020202020204" pitchFamily="34" charset="0"/>
              </a:rPr>
              <a:t>puede</a:t>
            </a:r>
            <a:r>
              <a:rPr lang="en-US" sz="3200" dirty="0">
                <a:solidFill>
                  <a:srgbClr val="F16038"/>
                </a:solidFill>
                <a:latin typeface="Arial" panose="020B0604020202020204" pitchFamily="34" charset="0"/>
                <a:cs typeface="Arial" panose="020B0604020202020204" pitchFamily="34" charset="0"/>
              </a:rPr>
              <a:t> ser </a:t>
            </a:r>
            <a:r>
              <a:rPr lang="en-US" sz="3200" b="1" dirty="0" err="1">
                <a:solidFill>
                  <a:srgbClr val="F16038"/>
                </a:solidFill>
                <a:latin typeface="Arial" panose="020B0604020202020204" pitchFamily="34" charset="0"/>
                <a:cs typeface="Arial" panose="020B0604020202020204" pitchFamily="34" charset="0"/>
              </a:rPr>
              <a:t>ingeniero</a:t>
            </a:r>
            <a:r>
              <a:rPr lang="en-US" sz="3200" dirty="0">
                <a:solidFill>
                  <a:srgbClr val="F16038"/>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01047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B640B-7863-4DFD-A125-38D3A2FD3D94}"/>
              </a:ext>
            </a:extLst>
          </p:cNvPr>
          <p:cNvSpPr>
            <a:spLocks noGrp="1"/>
          </p:cNvSpPr>
          <p:nvPr>
            <p:ph type="title"/>
          </p:nvPr>
        </p:nvSpPr>
        <p:spPr/>
        <p:txBody>
          <a:bodyPr/>
          <a:lstStyle/>
          <a:p>
            <a:r>
              <a:rPr lang="en-US" dirty="0"/>
              <a:t>Demonstrations </a:t>
            </a:r>
            <a:r>
              <a:rPr lang="en-US" dirty="0">
                <a:solidFill>
                  <a:srgbClr val="F16038"/>
                </a:solidFill>
              </a:rPr>
              <a:t>(</a:t>
            </a:r>
            <a:r>
              <a:rPr lang="es-ES" dirty="0">
                <a:solidFill>
                  <a:srgbClr val="F16038"/>
                </a:solidFill>
              </a:rPr>
              <a:t>D</a:t>
            </a:r>
            <a:r>
              <a:rPr lang="es-ES" dirty="0">
                <a:solidFill>
                  <a:srgbClr val="F26038"/>
                </a:solidFill>
              </a:rPr>
              <a:t>emostraciones</a:t>
            </a:r>
            <a:r>
              <a:rPr lang="en-US" dirty="0">
                <a:solidFill>
                  <a:srgbClr val="F16038"/>
                </a:solidFill>
              </a:rPr>
              <a:t>)</a:t>
            </a:r>
          </a:p>
        </p:txBody>
      </p:sp>
      <p:sp>
        <p:nvSpPr>
          <p:cNvPr id="5" name="Content Placeholder 4">
            <a:extLst>
              <a:ext uri="{FF2B5EF4-FFF2-40B4-BE49-F238E27FC236}">
                <a16:creationId xmlns:a16="http://schemas.microsoft.com/office/drawing/2014/main" id="{287696DC-BB04-4350-87C2-C9A191FFDBF9}"/>
              </a:ext>
            </a:extLst>
          </p:cNvPr>
          <p:cNvSpPr>
            <a:spLocks noGrp="1"/>
          </p:cNvSpPr>
          <p:nvPr>
            <p:ph idx="4294967295"/>
          </p:nvPr>
        </p:nvSpPr>
        <p:spPr>
          <a:xfrm>
            <a:off x="838200" y="1825625"/>
            <a:ext cx="10515600" cy="4351338"/>
          </a:xfrm>
        </p:spPr>
        <p:txBody>
          <a:bodyPr/>
          <a:lstStyle/>
          <a:p>
            <a:r>
              <a:rPr lang="en-US" dirty="0">
                <a:latin typeface="Arial" panose="020B0604020202020204" pitchFamily="34" charset="0"/>
                <a:cs typeface="Arial" panose="020B0604020202020204" pitchFamily="34" charset="0"/>
              </a:rPr>
              <a:t>AR Sandbox Demonstration</a:t>
            </a:r>
          </a:p>
          <a:p>
            <a:pPr marL="0" indent="0">
              <a:buNone/>
            </a:pPr>
            <a:r>
              <a:rPr lang="en-US" dirty="0">
                <a:solidFill>
                  <a:srgbClr val="F16038"/>
                </a:solidFill>
                <a:latin typeface="Arial" panose="020B0604020202020204" pitchFamily="34" charset="0"/>
                <a:cs typeface="Arial" panose="020B0604020202020204" pitchFamily="34" charset="0"/>
              </a:rPr>
              <a:t>(</a:t>
            </a:r>
            <a:r>
              <a:rPr lang="en-US" dirty="0" err="1">
                <a:solidFill>
                  <a:srgbClr val="F16038"/>
                </a:solidFill>
                <a:latin typeface="Arial" panose="020B0604020202020204" pitchFamily="34" charset="0"/>
                <a:cs typeface="Arial" panose="020B0604020202020204" pitchFamily="34" charset="0"/>
              </a:rPr>
              <a:t>Demostración</a:t>
            </a:r>
            <a:r>
              <a:rPr lang="en-US" dirty="0">
                <a:solidFill>
                  <a:srgbClr val="F16038"/>
                </a:solidFill>
                <a:latin typeface="Arial" panose="020B0604020202020204" pitchFamily="34" charset="0"/>
                <a:cs typeface="Arial" panose="020B0604020202020204" pitchFamily="34" charset="0"/>
              </a:rPr>
              <a:t> de AR Sandbox)</a:t>
            </a:r>
          </a:p>
          <a:p>
            <a:pPr marL="0" indent="0">
              <a:buNone/>
            </a:pPr>
            <a:endParaRPr lang="en-US" dirty="0">
              <a:solidFill>
                <a:srgbClr val="F16038"/>
              </a:solidFill>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hlinkClick r:id="rId3"/>
              </a:rPr>
              <a:t>SageModeler</a:t>
            </a:r>
            <a:r>
              <a:rPr lang="en-US" dirty="0">
                <a:latin typeface="Arial" panose="020B0604020202020204" pitchFamily="34" charset="0"/>
                <a:cs typeface="Arial" panose="020B0604020202020204" pitchFamily="34" charset="0"/>
                <a:hlinkClick r:id="rId3"/>
              </a:rPr>
              <a:t> Demonstration </a:t>
            </a:r>
            <a:endParaRPr lang="en-US" dirty="0">
              <a:latin typeface="Arial" panose="020B0604020202020204" pitchFamily="34" charset="0"/>
              <a:cs typeface="Arial" panose="020B0604020202020204" pitchFamily="34" charset="0"/>
            </a:endParaRPr>
          </a:p>
          <a:p>
            <a:pPr marL="0" indent="0">
              <a:buNone/>
            </a:pPr>
            <a:r>
              <a:rPr lang="en-US" dirty="0">
                <a:solidFill>
                  <a:srgbClr val="F16038"/>
                </a:solidFill>
                <a:latin typeface="Arial" panose="020B0604020202020204" pitchFamily="34" charset="0"/>
                <a:cs typeface="Arial" panose="020B0604020202020204" pitchFamily="34" charset="0"/>
              </a:rPr>
              <a:t>(</a:t>
            </a:r>
            <a:r>
              <a:rPr lang="en-US" dirty="0" err="1">
                <a:solidFill>
                  <a:srgbClr val="F16038"/>
                </a:solidFill>
                <a:latin typeface="Arial" panose="020B0604020202020204" pitchFamily="34" charset="0"/>
                <a:cs typeface="Arial" panose="020B0604020202020204" pitchFamily="34" charset="0"/>
              </a:rPr>
              <a:t>Demostración</a:t>
            </a:r>
            <a:r>
              <a:rPr lang="en-US" dirty="0">
                <a:solidFill>
                  <a:srgbClr val="F16038"/>
                </a:solidFill>
                <a:latin typeface="Arial" panose="020B0604020202020204" pitchFamily="34" charset="0"/>
                <a:cs typeface="Arial" panose="020B0604020202020204" pitchFamily="34" charset="0"/>
              </a:rPr>
              <a:t> de </a:t>
            </a:r>
            <a:r>
              <a:rPr lang="en-US" dirty="0" err="1">
                <a:solidFill>
                  <a:srgbClr val="F16038"/>
                </a:solidFill>
                <a:latin typeface="Arial" panose="020B0604020202020204" pitchFamily="34" charset="0"/>
                <a:cs typeface="Arial" panose="020B0604020202020204" pitchFamily="34" charset="0"/>
              </a:rPr>
              <a:t>SageModeler</a:t>
            </a:r>
            <a:r>
              <a:rPr lang="en-US" dirty="0">
                <a:solidFill>
                  <a:srgbClr val="F16038"/>
                </a:solidFill>
                <a:latin typeface="Arial" panose="020B0604020202020204" pitchFamily="34" charset="0"/>
                <a:cs typeface="Arial" panose="020B0604020202020204" pitchFamily="34" charset="0"/>
              </a:rPr>
              <a:t>)</a:t>
            </a:r>
          </a:p>
        </p:txBody>
      </p:sp>
      <p:pic>
        <p:nvPicPr>
          <p:cNvPr id="4" name="Picture 3" descr="A close up of many different types of food&#10;&#10;Description automatically generated">
            <a:extLst>
              <a:ext uri="{FF2B5EF4-FFF2-40B4-BE49-F238E27FC236}">
                <a16:creationId xmlns:a16="http://schemas.microsoft.com/office/drawing/2014/main" id="{F0D1587E-EEFB-BABC-FC1B-92285CFBA4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1491" y="1825625"/>
            <a:ext cx="5267904" cy="3950928"/>
          </a:xfrm>
          <a:prstGeom prst="rect">
            <a:avLst/>
          </a:prstGeom>
        </p:spPr>
      </p:pic>
    </p:spTree>
    <p:extLst>
      <p:ext uri="{BB962C8B-B14F-4D97-AF65-F5344CB8AC3E}">
        <p14:creationId xmlns:p14="http://schemas.microsoft.com/office/powerpoint/2010/main" val="650266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035269-966D-38F3-497B-6427E92D6FED}"/>
              </a:ext>
            </a:extLst>
          </p:cNvPr>
          <p:cNvSpPr>
            <a:spLocks noGrp="1"/>
          </p:cNvSpPr>
          <p:nvPr>
            <p:ph type="title"/>
          </p:nvPr>
        </p:nvSpPr>
        <p:spPr/>
        <p:txBody>
          <a:bodyPr/>
          <a:lstStyle/>
          <a:p>
            <a:r>
              <a:rPr lang="en-US" dirty="0"/>
              <a:t>Engineering Design Process </a:t>
            </a:r>
            <a:br>
              <a:rPr lang="en-US" dirty="0"/>
            </a:br>
            <a:r>
              <a:rPr lang="en-US" dirty="0">
                <a:solidFill>
                  <a:srgbClr val="F16038"/>
                </a:solidFill>
              </a:rPr>
              <a:t>(</a:t>
            </a:r>
            <a:r>
              <a:rPr lang="en-US" dirty="0" err="1">
                <a:solidFill>
                  <a:srgbClr val="F16038"/>
                </a:solidFill>
              </a:rPr>
              <a:t>Proceso</a:t>
            </a:r>
            <a:r>
              <a:rPr lang="en-US" dirty="0">
                <a:solidFill>
                  <a:srgbClr val="F16038"/>
                </a:solidFill>
              </a:rPr>
              <a:t> de </a:t>
            </a:r>
            <a:r>
              <a:rPr lang="en-US" dirty="0" err="1">
                <a:solidFill>
                  <a:srgbClr val="F16038"/>
                </a:solidFill>
              </a:rPr>
              <a:t>Diseño</a:t>
            </a:r>
            <a:r>
              <a:rPr lang="en-US" dirty="0">
                <a:solidFill>
                  <a:srgbClr val="F16038"/>
                </a:solidFill>
              </a:rPr>
              <a:t> de </a:t>
            </a:r>
            <a:r>
              <a:rPr lang="en-US" dirty="0" err="1">
                <a:solidFill>
                  <a:srgbClr val="F16038"/>
                </a:solidFill>
              </a:rPr>
              <a:t>Ingeniería</a:t>
            </a:r>
            <a:r>
              <a:rPr lang="en-US" dirty="0">
                <a:solidFill>
                  <a:srgbClr val="F16038"/>
                </a:solidFill>
              </a:rPr>
              <a:t>)</a:t>
            </a:r>
            <a:endParaRPr lang="en-US" dirty="0"/>
          </a:p>
        </p:txBody>
      </p:sp>
    </p:spTree>
    <p:extLst>
      <p:ext uri="{BB962C8B-B14F-4D97-AF65-F5344CB8AC3E}">
        <p14:creationId xmlns:p14="http://schemas.microsoft.com/office/powerpoint/2010/main" val="34398117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Learning Undefeated + TEA">
      <a:dk1>
        <a:srgbClr val="919191"/>
      </a:dk1>
      <a:lt1>
        <a:srgbClr val="FFFFFF"/>
      </a:lt1>
      <a:dk2>
        <a:srgbClr val="4D4D4F"/>
      </a:dk2>
      <a:lt2>
        <a:srgbClr val="E7E6E6"/>
      </a:lt2>
      <a:accent1>
        <a:srgbClr val="0D6CB9"/>
      </a:accent1>
      <a:accent2>
        <a:srgbClr val="F16038"/>
      </a:accent2>
      <a:accent3>
        <a:srgbClr val="A5A5A5"/>
      </a:accent3>
      <a:accent4>
        <a:srgbClr val="00ACBB"/>
      </a:accent4>
      <a:accent5>
        <a:srgbClr val="4D4D4F"/>
      </a:accent5>
      <a:accent6>
        <a:srgbClr val="4D4D4F"/>
      </a:accent6>
      <a:hlink>
        <a:srgbClr val="0D6CB9"/>
      </a:hlink>
      <a:folHlink>
        <a:srgbClr val="F160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AE0C664B4FDA64F8529B02C06F03698" ma:contentTypeVersion="6" ma:contentTypeDescription="Create a new document." ma:contentTypeScope="" ma:versionID="5847cf72de8006e08302c9942b403176">
  <xsd:schema xmlns:xsd="http://www.w3.org/2001/XMLSchema" xmlns:xs="http://www.w3.org/2001/XMLSchema" xmlns:p="http://schemas.microsoft.com/office/2006/metadata/properties" xmlns:ns2="33e0dbe9-2ee3-4e40-8d2a-c14405aa398e" targetNamespace="http://schemas.microsoft.com/office/2006/metadata/properties" ma:root="true" ma:fieldsID="88fd076b1e24a13e4a8fe4491d9b5790" ns2:_="">
    <xsd:import namespace="33e0dbe9-2ee3-4e40-8d2a-c14405aa39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dbe9-2ee3-4e40-8d2a-c14405aa39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0934A97-B98E-47FB-A39B-CEAEEDB53B88}">
  <ds:schemaRefs>
    <ds:schemaRef ds:uri="http://schemas.microsoft.com/sharepoint/v3/contenttype/forms"/>
  </ds:schemaRefs>
</ds:datastoreItem>
</file>

<file path=customXml/itemProps2.xml><?xml version="1.0" encoding="utf-8"?>
<ds:datastoreItem xmlns:ds="http://schemas.openxmlformats.org/officeDocument/2006/customXml" ds:itemID="{ADDE2390-C2A1-4F7A-8D65-00006CED89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0dbe9-2ee3-4e40-8d2a-c14405aa39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680BE8-732A-4E2E-9294-DBA574D33FC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1376</TotalTime>
  <Words>2025</Words>
  <Application>Microsoft Macintosh PowerPoint</Application>
  <PresentationFormat>Widescreen</PresentationFormat>
  <Paragraphs>301</Paragraphs>
  <Slides>23</Slides>
  <Notes>23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Calibri</vt:lpstr>
      <vt:lpstr>Calibri Light</vt:lpstr>
      <vt:lpstr>Office Theme</vt:lpstr>
      <vt:lpstr>2_Office Theme</vt:lpstr>
      <vt:lpstr>City Planning</vt:lpstr>
      <vt:lpstr>Flooding (Inundación)</vt:lpstr>
      <vt:lpstr>Engineering Design (Diseño de Ingeniería)</vt:lpstr>
      <vt:lpstr>Engineering Design (Diseño de Ingeniería)</vt:lpstr>
      <vt:lpstr>Engineering Jobs (Trabajos de Ingeniería)</vt:lpstr>
      <vt:lpstr>Engineering Jobs (Trabajos de Ingeniería)</vt:lpstr>
      <vt:lpstr>Engineering Design (Diseño de Ingeniería)</vt:lpstr>
      <vt:lpstr>Demonstrations (Demostraciones)</vt:lpstr>
      <vt:lpstr>Engineering Design Process  (Proceso de Diseño de Ingeniería)</vt:lpstr>
      <vt:lpstr>Problem</vt:lpstr>
      <vt:lpstr>Problema</vt:lpstr>
      <vt:lpstr>Criteria (Desired Outcomes)  (Criterios (Resultados Deseados))</vt:lpstr>
      <vt:lpstr>Constraints (Limitations)</vt:lpstr>
      <vt:lpstr>Restricciones (Limitaciones)</vt:lpstr>
      <vt:lpstr>Explore Materials (Explorar Materiales)</vt:lpstr>
      <vt:lpstr>Brainstorm (Idea Genial)</vt:lpstr>
      <vt:lpstr>Gather Materials (Reunir Materiales)</vt:lpstr>
      <vt:lpstr>Team Member Responsibilities (Responsabilidades de los Miembros del Equipo)</vt:lpstr>
      <vt:lpstr>Design Your Solution!  (¡Diseña Tu Solución!)</vt:lpstr>
      <vt:lpstr>Criteria (Desired Outcomes)  (Criterios (Resultados Deseados))</vt:lpstr>
      <vt:lpstr>Scorecard</vt:lpstr>
      <vt:lpstr>Tanteador</vt:lpstr>
      <vt:lpstr>Redesign: Discussion (Rediseño: Discusión)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Now</dc:title>
  <dc:creator>James Hong</dc:creator>
  <cp:lastModifiedBy>Kristin Diamantides</cp:lastModifiedBy>
  <cp:revision>114</cp:revision>
  <dcterms:created xsi:type="dcterms:W3CDTF">2020-06-22T07:56:55Z</dcterms:created>
  <dcterms:modified xsi:type="dcterms:W3CDTF">2023-12-13T14:22:01Z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0x0101009AE0C664B4FDA64F8529B02C06F03698</vt:lpwstr>
  </property>
</Properties>
</file>