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9"/>
  </p:notesMasterIdLst>
  <p:sldIdLst>
    <p:sldId id="256" r:id="rId5"/>
    <p:sldId id="257" r:id="rId6"/>
    <p:sldId id="287" r:id="rId7"/>
    <p:sldId id="288" r:id="rId8"/>
    <p:sldId id="269" r:id="rId9"/>
    <p:sldId id="270" r:id="rId10"/>
    <p:sldId id="271" r:id="rId11"/>
    <p:sldId id="272" r:id="rId12"/>
    <p:sldId id="289" r:id="rId13"/>
    <p:sldId id="282" r:id="rId14"/>
    <p:sldId id="259" r:id="rId15"/>
    <p:sldId id="290" r:id="rId16"/>
    <p:sldId id="265" r:id="rId17"/>
    <p:sldId id="266" r:id="rId18"/>
    <p:sldId id="291" r:id="rId19"/>
    <p:sldId id="260" r:id="rId20"/>
    <p:sldId id="292" r:id="rId21"/>
    <p:sldId id="267" r:id="rId22"/>
    <p:sldId id="293" r:id="rId23"/>
    <p:sldId id="294" r:id="rId24"/>
    <p:sldId id="297" r:id="rId25"/>
    <p:sldId id="268" r:id="rId26"/>
    <p:sldId id="285" r:id="rId27"/>
    <p:sldId id="2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SM" userId="S::Michelle.Sedberry@tea.texas.gov::e3f13f86-4298-4319-bfce-92d4fc9ae9cc" providerId="AD"/>
  <p188:author id="{FDC6352D-B7C1-454B-65EC-A45554C9679D}" name="Ramos, Shelly" initials="RS" userId="S::shelly.ramos@tea.texas.gov::672d29b4-a020-4bca-8fc4-f7e7f6c88104" providerId="AD"/>
  <p188:author id="{7D1CF463-C14E-AE68-C865-974A43A297F8}" name="Andujar, Guiomar" initials="AG" userId="S::Guiomar.Andujar@tea.texas.gov::3075a10c-a3b4-4aa7-9dcd-f25b125cb4e2" providerId="AD"/>
  <p188:author id="{A8AAA9AC-EC24-0FA0-EFC4-5E2036753EE3}" name="Andujar, Guiomar" initials="AG" userId="S::guiomar.andujar@tea.texas.gov::3075a10c-a3b4-4aa7-9dcd-f25b125cb4e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ez, Monica" initials="MM" lastIdx="4" clrIdx="0">
    <p:extLst>
      <p:ext uri="{19B8F6BF-5375-455C-9EA6-DF929625EA0E}">
        <p15:presenceInfo xmlns:p15="http://schemas.microsoft.com/office/powerpoint/2012/main" userId="S-1-5-21-424224527-328161685-9522986-11501" providerId="AD"/>
      </p:ext>
    </p:extLst>
  </p:cmAuthor>
  <p:cmAuthor id="2" name="Kuhn, Julie" initials="KJ" lastIdx="16" clrIdx="1">
    <p:extLst>
      <p:ext uri="{19B8F6BF-5375-455C-9EA6-DF929625EA0E}">
        <p15:presenceInfo xmlns:p15="http://schemas.microsoft.com/office/powerpoint/2012/main" userId="S::Julie.Kuhn@tea.texas.gov::74b71b85-b1f9-4362-9af3-f4ed61466123" providerId="AD"/>
      </p:ext>
    </p:extLst>
  </p:cmAuthor>
  <p:cmAuthor id="3" name="Sedberry, Michelle" initials="SM" lastIdx="35" clrIdx="2">
    <p:extLst>
      <p:ext uri="{19B8F6BF-5375-455C-9EA6-DF929625EA0E}">
        <p15:presenceInfo xmlns:p15="http://schemas.microsoft.com/office/powerpoint/2012/main" userId="S::Michelle.Sedberry@tea.texas.gov::e3f13f86-4298-4319-bfce-92d4fc9ae9cc" providerId="AD"/>
      </p:ext>
    </p:extLst>
  </p:cmAuthor>
  <p:cmAuthor id="4" name="James Hong" initials="JH" lastIdx="1" clrIdx="3">
    <p:extLst>
      <p:ext uri="{19B8F6BF-5375-455C-9EA6-DF929625EA0E}">
        <p15:presenceInfo xmlns:p15="http://schemas.microsoft.com/office/powerpoint/2012/main" userId="S::james@learningundefeated.org::ca87e8c5-7d1c-4082-9c95-56f9de5d6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6038"/>
    <a:srgbClr val="70417F"/>
    <a:srgbClr val="F58E72"/>
    <a:srgbClr val="92C83E"/>
    <a:srgbClr val="00486E"/>
    <a:srgbClr val="002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5"/>
    <p:restoredTop sz="94609"/>
  </p:normalViewPr>
  <p:slideViewPr>
    <p:cSldViewPr snapToGrid="0">
      <p:cViewPr varScale="1">
        <p:scale>
          <a:sx n="147" d="100"/>
          <a:sy n="147" d="100"/>
        </p:scale>
        <p:origin x="1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F390C-14FA-4813-8C67-2D6665CB7861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D090-BA02-4F73-AC62-92E90EE19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5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8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8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26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20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38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0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8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24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5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55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6CB9"/>
              </a:buClr>
              <a:buFont typeface="Symbol" panose="05050102010706020507" pitchFamily="18" charset="2"/>
              <a:buNone/>
            </a:pPr>
            <a:endParaRPr lang="en-US" sz="11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39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180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9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7703797@N06/47956127662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sa/3.0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58330-D51E-3E16-E367-035050E5C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6" y="-980867"/>
            <a:ext cx="12192000" cy="6851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B8E1F9-6230-8B1E-CC36-84843F0B732B}"/>
              </a:ext>
            </a:extLst>
          </p:cNvPr>
          <p:cNvSpPr txBox="1"/>
          <p:nvPr userDrawn="1"/>
        </p:nvSpPr>
        <p:spPr>
          <a:xfrm>
            <a:off x="3796" y="5640123"/>
            <a:ext cx="8801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27703797@N06/4795612766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1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9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5D668802-CBC9-1E97-EE92-04E9CACFFF40}"/>
              </a:ext>
            </a:extLst>
          </p:cNvPr>
          <p:cNvSpPr/>
          <p:nvPr userDrawn="1"/>
        </p:nvSpPr>
        <p:spPr>
          <a:xfrm>
            <a:off x="381226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F76F1FE6-4AC3-C4DF-81AA-74C00CBE0D8F}"/>
              </a:ext>
            </a:extLst>
          </p:cNvPr>
          <p:cNvSpPr/>
          <p:nvPr userDrawn="1"/>
        </p:nvSpPr>
        <p:spPr>
          <a:xfrm>
            <a:off x="1285832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Look at the score </a:t>
            </a:r>
            <a:r>
              <a:rPr lang="en-US" sz="1600" kern="1200" dirty="0">
                <a:solidFill>
                  <a:schemeClr val="accent2"/>
                </a:solidFill>
              </a:rPr>
              <a:t>(Mira la </a:t>
            </a:r>
            <a:r>
              <a:rPr lang="en-US" sz="1600" kern="1200" dirty="0" err="1">
                <a:solidFill>
                  <a:schemeClr val="accent2"/>
                </a:solidFill>
              </a:rPr>
              <a:t>puntuación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Make the design better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Mejora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diseño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Repeat if needed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Repita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si</a:t>
            </a:r>
            <a:r>
              <a:rPr lang="en-US" sz="1600" kern="1200" dirty="0">
                <a:solidFill>
                  <a:schemeClr val="accent2"/>
                </a:solidFill>
              </a:rPr>
              <a:t> es </a:t>
            </a:r>
            <a:r>
              <a:rPr lang="en-US" sz="1600" kern="1200" dirty="0" err="1">
                <a:solidFill>
                  <a:schemeClr val="accent2"/>
                </a:solidFill>
              </a:rPr>
              <a:t>necesario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585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7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ineering Design Proces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¿Cuales son las normas? (Criterios/Restricciones))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Think of an idea to share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Piensa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para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compartir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3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3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3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Create your idea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Haces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tu</a:t>
              </a:r>
              <a:r>
                <a:rPr lang="en-US" sz="1600" kern="1200" dirty="0">
                  <a:solidFill>
                    <a:schemeClr val="accent2"/>
                  </a:solidFill>
                </a:rPr>
                <a:t> idea)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your ideas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Pon</a:t>
              </a:r>
              <a:r>
                <a:rPr lang="en-US" sz="1600" kern="1200" dirty="0">
                  <a:solidFill>
                    <a:schemeClr val="accent2"/>
                  </a:solidFill>
                </a:rPr>
                <a:t> a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tus</a:t>
              </a:r>
              <a:r>
                <a:rPr lang="en-US" sz="1600" kern="1200" dirty="0">
                  <a:solidFill>
                    <a:schemeClr val="accent2"/>
                  </a:solidFill>
                </a:rPr>
                <a:t> ideas)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Look at the score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(Mira la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puntuación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Make the design better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Mejora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Repeat if needed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si</a:t>
              </a:r>
              <a:r>
                <a:rPr lang="en-US" sz="1600" kern="1200" dirty="0">
                  <a:solidFill>
                    <a:schemeClr val="accent2"/>
                  </a:solidFill>
                </a:rPr>
                <a:t> es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7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9429CC-C4CF-0C84-786A-F8B69F7B47C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9146" y="5574384"/>
            <a:ext cx="6309360" cy="1290473"/>
            <a:chOff x="383828" y="5565703"/>
            <a:chExt cx="6318285" cy="129229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CEE9D8E-8B98-3D89-87DE-95AD8A7D017C}"/>
                </a:ext>
              </a:extLst>
            </p:cNvPr>
            <p:cNvSpPr/>
            <p:nvPr userDrawn="1"/>
          </p:nvSpPr>
          <p:spPr>
            <a:xfrm>
              <a:off x="383828" y="5565703"/>
              <a:ext cx="904607" cy="1292297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7CB5322-CD5E-5B9F-978F-8FF33419B5A4}"/>
                </a:ext>
              </a:extLst>
            </p:cNvPr>
            <p:cNvSpPr/>
            <p:nvPr userDrawn="1"/>
          </p:nvSpPr>
          <p:spPr>
            <a:xfrm>
              <a:off x="1288434" y="5566621"/>
              <a:ext cx="5413679" cy="839993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What is the problem?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¿Cuál es el problema?)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What are the rules? (Criteria/Constraints)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¿Cuáles son las normas? (Criterios/Restricciones))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72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03750" y="1722438"/>
            <a:ext cx="7326313" cy="37560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CE5CD-1288-73F2-9840-7E8B1F015A46}"/>
              </a:ext>
            </a:extLst>
          </p:cNvPr>
          <p:cNvSpPr txBox="1"/>
          <p:nvPr userDrawn="1"/>
        </p:nvSpPr>
        <p:spPr>
          <a:xfrm>
            <a:off x="633132" y="1779791"/>
            <a:ext cx="3668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16038"/>
                </a:solidFill>
              </a:rPr>
              <a:t>Estos</a:t>
            </a:r>
            <a:r>
              <a:rPr lang="en-US" sz="2400" dirty="0">
                <a:solidFill>
                  <a:srgbClr val="F16038"/>
                </a:solidFill>
              </a:rPr>
              <a:t> son </a:t>
            </a:r>
            <a:r>
              <a:rPr lang="en-US" sz="2400" dirty="0" err="1">
                <a:solidFill>
                  <a:srgbClr val="F16038"/>
                </a:solidFill>
              </a:rPr>
              <a:t>los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materiales</a:t>
            </a:r>
            <a:r>
              <a:rPr lang="en-US" sz="2400" dirty="0">
                <a:solidFill>
                  <a:srgbClr val="F16038"/>
                </a:solidFill>
              </a:rPr>
              <a:t> que </a:t>
            </a:r>
            <a:r>
              <a:rPr lang="en-US" sz="2400" dirty="0" err="1">
                <a:solidFill>
                  <a:srgbClr val="F16038"/>
                </a:solidFill>
              </a:rPr>
              <a:t>usaremos</a:t>
            </a:r>
            <a:r>
              <a:rPr lang="en-US" sz="2400" dirty="0">
                <a:solidFill>
                  <a:srgbClr val="F16038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Puedes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clasificarlos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Qué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tienen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común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23051"/>
            <a:ext cx="3862754" cy="3755137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45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417124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reeform: Shape 8">
            <a:extLst>
              <a:ext uri="{FF2B5EF4-FFF2-40B4-BE49-F238E27FC236}">
                <a16:creationId xmlns:a16="http://schemas.microsoft.com/office/drawing/2014/main" id="{D7ECC451-D9C0-082D-D91E-8A9A54821D6E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4" name="Freeform: Shape 9">
            <a:extLst>
              <a:ext uri="{FF2B5EF4-FFF2-40B4-BE49-F238E27FC236}">
                <a16:creationId xmlns:a16="http://schemas.microsoft.com/office/drawing/2014/main" id="{04A3FE71-1128-B230-359F-4844C74CC9B1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of an idea to share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Piensa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para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compartir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3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3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80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FABD231E-60A3-9724-B7E3-DD5578F9085E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Create your idea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Haces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tu</a:t>
            </a:r>
            <a:r>
              <a:rPr lang="en-US" sz="1600" kern="1200" dirty="0">
                <a:solidFill>
                  <a:schemeClr val="accent2"/>
                </a:solidFill>
              </a:rPr>
              <a:t> idea)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your ideas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Pon</a:t>
            </a:r>
            <a:r>
              <a:rPr lang="en-US" sz="1600" kern="1200" dirty="0">
                <a:solidFill>
                  <a:schemeClr val="accent2"/>
                </a:solidFill>
              </a:rPr>
              <a:t> a </a:t>
            </a:r>
            <a:r>
              <a:rPr lang="en-US" sz="1600" kern="1200" dirty="0" err="1">
                <a:solidFill>
                  <a:schemeClr val="accent2"/>
                </a:solidFill>
              </a:rPr>
              <a:t>prueba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tus</a:t>
            </a:r>
            <a:r>
              <a:rPr lang="en-US" sz="1600" kern="1200" dirty="0">
                <a:solidFill>
                  <a:schemeClr val="accent2"/>
                </a:solidFill>
              </a:rPr>
              <a:t> ideas)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6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cw.mit.edu/courses/civil-and-environmental-engineering/1-054-mechanics-and-design-of-concrete-structures-spring-2004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pxhere.com/en/photo/111892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flickr.com/photos/98422476@N00/56613099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117019363@N07/14218832963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iastate.pressbooks.pub/visualgraphiccomm/chapter/chapter-18-create-revit-rendering-revit-clouding-render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wlappe.com/en/2021/05/cnc-digital-manufacturing-and-prototyping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lse.ac.uk/usappblog/2014/02/25/centralization-of-education-governance/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publicdomainpictures.net/en/view-image.php?image=246541&amp;picture=wooden-chair" TargetMode="External"/><Relationship Id="rId9" Type="http://schemas.openxmlformats.org/officeDocument/2006/relationships/hyperlink" Target="https://www.flickr.com/photos/chesterfieldsofa/3465482526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5BF3-991E-4DBB-BC05-9615EE3D5ED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1835" y="5857500"/>
            <a:ext cx="9144000" cy="738598"/>
          </a:xfrm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Goldilocks and the Three Bears</a:t>
            </a:r>
          </a:p>
        </p:txBody>
      </p:sp>
    </p:spTree>
    <p:extLst>
      <p:ext uri="{BB962C8B-B14F-4D97-AF65-F5344CB8AC3E}">
        <p14:creationId xmlns:p14="http://schemas.microsoft.com/office/powerpoint/2010/main" val="40869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966A7E-C626-E44B-A662-2D5F6AF6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Process 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Proceso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94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The Bear family realized that their chair is only comfortable for them.  However, if a guest was to come over, the Bear family realizes their chair may be uncomfortable for the guest!  The Bear family needs help getting an extra chair that will be “</a:t>
            </a:r>
            <a:r>
              <a:rPr lang="en-US" sz="2400" b="1" i="1" dirty="0">
                <a:solidFill>
                  <a:srgbClr val="000000"/>
                </a:solidFill>
                <a:latin typeface="Arial"/>
                <a:cs typeface="Arial"/>
              </a:rPr>
              <a:t>just right”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for their guest.</a:t>
            </a:r>
          </a:p>
          <a:p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you will put on your engineering hat to help the Bear family build a chair that is “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right”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a bear guest visits the family.</a:t>
            </a:r>
          </a:p>
        </p:txBody>
      </p:sp>
    </p:spTree>
    <p:extLst>
      <p:ext uri="{BB962C8B-B14F-4D97-AF65-F5344CB8AC3E}">
        <p14:creationId xmlns:p14="http://schemas.microsoft.com/office/powerpoint/2010/main" val="8364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F16038"/>
                </a:solidFill>
              </a:rPr>
              <a:t>Problema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rgbClr val="F16038"/>
                </a:solidFill>
                <a:cs typeface="Arial"/>
              </a:rPr>
              <a:t>La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familia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Bear se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dio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cuenta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de que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su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silla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solo es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cómoda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para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ellos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. Sin embargo,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si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un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invitado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fuera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venir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, la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familia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Bear se da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cuenta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de que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su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silla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puede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ser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incómoda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para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el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invitado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. La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familia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Bear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necesita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ayuda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para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conseguir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una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silla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adicional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que sea "perfecta" para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su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b="1" dirty="0" err="1">
                <a:solidFill>
                  <a:srgbClr val="F16038"/>
                </a:solidFill>
                <a:cs typeface="Arial"/>
              </a:rPr>
              <a:t>invitado</a:t>
            </a:r>
            <a:r>
              <a:rPr lang="en-US" sz="2400" b="1" dirty="0">
                <a:solidFill>
                  <a:srgbClr val="F16038"/>
                </a:solidFill>
                <a:cs typeface="Arial"/>
              </a:rPr>
              <a:t>.</a:t>
            </a:r>
          </a:p>
          <a:p>
            <a:pPr marL="0" indent="0">
              <a:buNone/>
            </a:pPr>
            <a:endParaRPr lang="en-US" sz="2400" b="1" dirty="0">
              <a:solidFill>
                <a:srgbClr val="F16038"/>
              </a:solidFill>
              <a:cs typeface="Arial"/>
            </a:endParaRPr>
          </a:p>
          <a:p>
            <a:r>
              <a:rPr lang="en-US" sz="2400" dirty="0">
                <a:solidFill>
                  <a:srgbClr val="F16038"/>
                </a:solidFill>
                <a:cs typeface="Arial"/>
              </a:rPr>
              <a:t>Hoy,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te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pondrás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tu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sombrero de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ingeniero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para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ayudar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a la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familia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Bear a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construir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una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silla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que sea "perfecta"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si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un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oso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visita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 a la </a:t>
            </a:r>
            <a:r>
              <a:rPr lang="en-US" sz="2400" dirty="0" err="1">
                <a:solidFill>
                  <a:srgbClr val="F16038"/>
                </a:solidFill>
                <a:cs typeface="Arial"/>
              </a:rPr>
              <a:t>familia</a:t>
            </a:r>
            <a:r>
              <a:rPr lang="en-US" sz="2400" dirty="0">
                <a:solidFill>
                  <a:srgbClr val="F16038"/>
                </a:solidFill>
                <a:cs typeface="Arial"/>
              </a:rPr>
              <a:t>.</a:t>
            </a:r>
            <a:endParaRPr lang="en-US" sz="24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0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</a:rPr>
              <a:t>A successful chair design should include the following:</a:t>
            </a:r>
            <a:endParaRPr lang="en-US" sz="1800" b="1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Does not break into pieces when the bear guest sits on it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Is not too big and not too small for the bear guest</a:t>
            </a: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</a:rPr>
              <a:t>Has the seat at least 15 centimeters off the ground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Bonus Points: A team member can sit on the chair!</a:t>
            </a:r>
          </a:p>
          <a:p>
            <a:pPr marL="0" indent="0">
              <a:buNone/>
            </a:pPr>
            <a:endParaRPr lang="en-US" sz="2400" dirty="0">
              <a:solidFill>
                <a:srgbClr val="F16038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16038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silla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2000" b="1" dirty="0">
                <a:solidFill>
                  <a:schemeClr val="accent2"/>
                </a:solidFill>
              </a:rPr>
              <a:t>:</a:t>
            </a:r>
            <a:endParaRPr lang="en-US" sz="1800" b="1" dirty="0">
              <a:solidFill>
                <a:schemeClr val="accent2"/>
              </a:solidFill>
            </a:endParaRPr>
          </a:p>
          <a:p>
            <a:pPr lvl="1"/>
            <a:r>
              <a:rPr lang="en-US" sz="1800" dirty="0">
                <a:solidFill>
                  <a:srgbClr val="F16038"/>
                </a:solidFill>
              </a:rPr>
              <a:t>No se </a:t>
            </a:r>
            <a:r>
              <a:rPr lang="en-US" sz="1800" dirty="0" err="1">
                <a:solidFill>
                  <a:srgbClr val="F16038"/>
                </a:solidFill>
              </a:rPr>
              <a:t>rompe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pedazos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cuando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oso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invitado</a:t>
            </a:r>
            <a:r>
              <a:rPr lang="en-US" sz="1800" dirty="0">
                <a:solidFill>
                  <a:srgbClr val="F16038"/>
                </a:solidFill>
              </a:rPr>
              <a:t> se </a:t>
            </a:r>
            <a:r>
              <a:rPr lang="en-US" sz="1800" dirty="0" err="1">
                <a:solidFill>
                  <a:srgbClr val="F16038"/>
                </a:solidFill>
              </a:rPr>
              <a:t>sienta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ella</a:t>
            </a:r>
            <a:endParaRPr lang="en-US" sz="1800" dirty="0">
              <a:solidFill>
                <a:srgbClr val="F16038"/>
              </a:solidFill>
            </a:endParaRPr>
          </a:p>
          <a:p>
            <a:pPr lvl="1"/>
            <a:r>
              <a:rPr lang="en-US" sz="1800" dirty="0">
                <a:solidFill>
                  <a:srgbClr val="F16038"/>
                </a:solidFill>
              </a:rPr>
              <a:t>No es </a:t>
            </a:r>
            <a:r>
              <a:rPr lang="en-US" sz="1800" dirty="0" err="1">
                <a:solidFill>
                  <a:srgbClr val="F16038"/>
                </a:solidFill>
              </a:rPr>
              <a:t>demasiado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grande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ni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demasiado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pequeña</a:t>
            </a:r>
            <a:r>
              <a:rPr lang="en-US" sz="1800" dirty="0">
                <a:solidFill>
                  <a:srgbClr val="F16038"/>
                </a:solidFill>
              </a:rPr>
              <a:t> para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oso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invitado</a:t>
            </a:r>
            <a:endParaRPr lang="en-US" sz="1800" dirty="0">
              <a:solidFill>
                <a:srgbClr val="F16038"/>
              </a:solidFill>
            </a:endParaRP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F16038"/>
                </a:solidFill>
              </a:rPr>
              <a:t>Tiene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asiento al </a:t>
            </a:r>
            <a:r>
              <a:rPr lang="en-US" sz="1800" dirty="0" err="1">
                <a:solidFill>
                  <a:srgbClr val="F16038"/>
                </a:solidFill>
              </a:rPr>
              <a:t>menos</a:t>
            </a:r>
            <a:r>
              <a:rPr lang="en-US" sz="1800" dirty="0">
                <a:solidFill>
                  <a:srgbClr val="F16038"/>
                </a:solidFill>
              </a:rPr>
              <a:t> a 15 </a:t>
            </a:r>
            <a:r>
              <a:rPr lang="en-US" sz="1800" dirty="0" err="1">
                <a:solidFill>
                  <a:srgbClr val="F16038"/>
                </a:solidFill>
              </a:rPr>
              <a:t>centímetros</a:t>
            </a:r>
            <a:r>
              <a:rPr lang="en-US" sz="1800" dirty="0">
                <a:solidFill>
                  <a:srgbClr val="F16038"/>
                </a:solidFill>
              </a:rPr>
              <a:t> del </a:t>
            </a:r>
            <a:r>
              <a:rPr lang="en-US" sz="1800" dirty="0" err="1">
                <a:solidFill>
                  <a:srgbClr val="F16038"/>
                </a:solidFill>
              </a:rPr>
              <a:t>suelo</a:t>
            </a:r>
            <a:endParaRPr lang="en-US" sz="1800" dirty="0">
              <a:solidFill>
                <a:srgbClr val="F16038"/>
              </a:solidFill>
            </a:endParaRPr>
          </a:p>
          <a:p>
            <a:r>
              <a:rPr lang="en-US" sz="1800" dirty="0">
                <a:solidFill>
                  <a:srgbClr val="F16038"/>
                </a:solidFill>
              </a:rPr>
              <a:t>Puntos de </a:t>
            </a:r>
            <a:r>
              <a:rPr lang="en-US" sz="1800" dirty="0" err="1">
                <a:solidFill>
                  <a:srgbClr val="F16038"/>
                </a:solidFill>
              </a:rPr>
              <a:t>Bonificación</a:t>
            </a:r>
            <a:r>
              <a:rPr lang="en-US" sz="1800" dirty="0">
                <a:solidFill>
                  <a:srgbClr val="F16038"/>
                </a:solidFill>
              </a:rPr>
              <a:t>: ¡Una </a:t>
            </a:r>
            <a:r>
              <a:rPr lang="en-US" sz="1800" dirty="0" err="1">
                <a:solidFill>
                  <a:srgbClr val="F16038"/>
                </a:solidFill>
              </a:rPr>
              <a:t>miebro</a:t>
            </a:r>
            <a:r>
              <a:rPr lang="en-US" sz="1800" dirty="0">
                <a:solidFill>
                  <a:srgbClr val="F16038"/>
                </a:solidFill>
              </a:rPr>
              <a:t> del </a:t>
            </a:r>
            <a:r>
              <a:rPr lang="en-US" sz="1800" dirty="0" err="1">
                <a:solidFill>
                  <a:srgbClr val="F16038"/>
                </a:solidFill>
              </a:rPr>
              <a:t>equipo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puede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sentarse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la </a:t>
            </a:r>
            <a:r>
              <a:rPr lang="en-US" sz="1800" dirty="0" err="1">
                <a:solidFill>
                  <a:srgbClr val="F16038"/>
                </a:solidFill>
              </a:rPr>
              <a:t>silla</a:t>
            </a:r>
            <a:r>
              <a:rPr lang="en-US" sz="1800" dirty="0">
                <a:solidFill>
                  <a:srgbClr val="F16038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590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0000"/>
                </a:solidFill>
              </a:rPr>
              <a:t>Time Limit</a:t>
            </a:r>
            <a:r>
              <a:rPr lang="en-US" sz="2400" dirty="0">
                <a:solidFill>
                  <a:srgbClr val="000000"/>
                </a:solidFill>
              </a:rPr>
              <a:t>: You will have 25 minutes to build the chair.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Materials</a:t>
            </a:r>
            <a:r>
              <a:rPr lang="en-US" sz="2400" dirty="0">
                <a:solidFill>
                  <a:srgbClr val="000000"/>
                </a:solidFill>
              </a:rPr>
              <a:t>: You will be able to use no more than 20 items to build your chair.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Counters: </a:t>
            </a:r>
            <a:r>
              <a:rPr lang="en-US" sz="2400" dirty="0">
                <a:solidFill>
                  <a:srgbClr val="000000"/>
                </a:solidFill>
              </a:rPr>
              <a:t>You will have 20 counters to complete this challenge.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Collaboration</a:t>
            </a:r>
            <a:r>
              <a:rPr lang="en-US" sz="2400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rgbClr val="000000"/>
                </a:solidFill>
              </a:rPr>
              <a:t>Redesign</a:t>
            </a:r>
            <a:r>
              <a:rPr lang="en-US" sz="2400" dirty="0">
                <a:solidFill>
                  <a:srgbClr val="000000"/>
                </a:solidFill>
              </a:rPr>
              <a:t>: Each team can test their prototype as many times as needed during the 25-minute design phase.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2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accent2"/>
                </a:solidFill>
              </a:rPr>
              <a:t>Restricciones</a:t>
            </a:r>
            <a:r>
              <a:rPr lang="en-US">
                <a:solidFill>
                  <a:schemeClr val="accent2"/>
                </a:solidFill>
              </a:rPr>
              <a:t>: (</a:t>
            </a:r>
            <a:r>
              <a:rPr lang="en-US" err="1">
                <a:solidFill>
                  <a:schemeClr val="accent2"/>
                </a:solidFill>
              </a:rPr>
              <a:t>Limitaciones</a:t>
            </a:r>
            <a:r>
              <a:rPr lang="en-US">
                <a:solidFill>
                  <a:schemeClr val="accent2"/>
                </a:solidFill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chemeClr val="accent2"/>
                </a:solidFill>
              </a:rPr>
              <a:t>Límite</a:t>
            </a:r>
            <a:r>
              <a:rPr lang="en-US" sz="2400" u="sng" dirty="0">
                <a:solidFill>
                  <a:schemeClr val="accent2"/>
                </a:solidFill>
              </a:rPr>
              <a:t> de </a:t>
            </a:r>
            <a:r>
              <a:rPr lang="en-US" sz="2400" u="sng" dirty="0" err="1">
                <a:solidFill>
                  <a:schemeClr val="accent2"/>
                </a:solidFill>
              </a:rPr>
              <a:t>tiempo</a:t>
            </a:r>
            <a:r>
              <a:rPr lang="en-US" sz="2400" dirty="0">
                <a:solidFill>
                  <a:schemeClr val="accent2"/>
                </a:solidFill>
              </a:rPr>
              <a:t>: </a:t>
            </a:r>
            <a:r>
              <a:rPr lang="en-US" sz="2400" dirty="0" err="1">
                <a:solidFill>
                  <a:schemeClr val="accent2"/>
                </a:solidFill>
              </a:rPr>
              <a:t>Tendrás</a:t>
            </a:r>
            <a:r>
              <a:rPr lang="en-US" sz="2400" dirty="0">
                <a:solidFill>
                  <a:schemeClr val="accent2"/>
                </a:solidFill>
              </a:rPr>
              <a:t> 25 </a:t>
            </a:r>
            <a:r>
              <a:rPr lang="en-US" sz="2400" dirty="0" err="1">
                <a:solidFill>
                  <a:schemeClr val="accent2"/>
                </a:solidFill>
              </a:rPr>
              <a:t>minutos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construir</a:t>
            </a:r>
            <a:r>
              <a:rPr lang="en-US" sz="2400" dirty="0">
                <a:solidFill>
                  <a:schemeClr val="accent2"/>
                </a:solidFill>
              </a:rPr>
              <a:t> la </a:t>
            </a:r>
            <a:r>
              <a:rPr lang="en-US" sz="2400" dirty="0" err="1">
                <a:solidFill>
                  <a:schemeClr val="accent2"/>
                </a:solidFill>
              </a:rPr>
              <a:t>silla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Materiales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Podrás</a:t>
            </a:r>
            <a:r>
              <a:rPr lang="en-US" sz="2400" dirty="0">
                <a:solidFill>
                  <a:schemeClr val="accent2"/>
                </a:solidFill>
              </a:rPr>
              <a:t> usar 20 </a:t>
            </a:r>
            <a:r>
              <a:rPr lang="en-US" sz="2400" dirty="0" err="1">
                <a:solidFill>
                  <a:schemeClr val="accent2"/>
                </a:solidFill>
              </a:rPr>
              <a:t>artículos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construir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silla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Contadores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Tendrás</a:t>
            </a:r>
            <a:r>
              <a:rPr lang="en-US" sz="2400" dirty="0">
                <a:solidFill>
                  <a:schemeClr val="accent2"/>
                </a:solidFill>
              </a:rPr>
              <a:t> 20 </a:t>
            </a:r>
            <a:r>
              <a:rPr lang="en-US" sz="2400" dirty="0" err="1">
                <a:solidFill>
                  <a:schemeClr val="accent2"/>
                </a:solidFill>
              </a:rPr>
              <a:t>contadores</a:t>
            </a:r>
            <a:r>
              <a:rPr lang="en-US" sz="2400" dirty="0">
                <a:solidFill>
                  <a:schemeClr val="accent2"/>
                </a:solidFill>
              </a:rPr>
              <a:t> para </a:t>
            </a:r>
            <a:r>
              <a:rPr lang="en-US" sz="2400" dirty="0" err="1">
                <a:solidFill>
                  <a:schemeClr val="accent2"/>
                </a:solidFill>
              </a:rPr>
              <a:t>completar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este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desafío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  <a:p>
            <a:r>
              <a:rPr lang="en-US" sz="2400" u="sng" dirty="0" err="1">
                <a:solidFill>
                  <a:schemeClr val="accent2"/>
                </a:solidFill>
              </a:rPr>
              <a:t>Colaboración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s-ES" sz="2400" dirty="0">
                <a:solidFill>
                  <a:schemeClr val="accent2"/>
                </a:solidFill>
              </a:rPr>
              <a:t>El diseño final debe de incluir un elemento diseñado por cada miembro del equipo.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u="sng" dirty="0" err="1">
                <a:solidFill>
                  <a:schemeClr val="accent2"/>
                </a:solidFill>
              </a:rPr>
              <a:t>Rediseño</a:t>
            </a:r>
            <a:r>
              <a:rPr lang="en-US" sz="2400" u="sng" dirty="0">
                <a:solidFill>
                  <a:schemeClr val="accent2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Cada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equipo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puede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probar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su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prototipo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tantas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veces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como</a:t>
            </a:r>
            <a:r>
              <a:rPr lang="en-US" sz="2400" dirty="0">
                <a:solidFill>
                  <a:schemeClr val="accent2"/>
                </a:solidFill>
              </a:rPr>
              <a:t> sea </a:t>
            </a:r>
            <a:r>
              <a:rPr lang="en-US" sz="2400" dirty="0" err="1">
                <a:solidFill>
                  <a:schemeClr val="accent2"/>
                </a:solidFill>
              </a:rPr>
              <a:t>necesario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durante</a:t>
            </a:r>
            <a:r>
              <a:rPr lang="en-US" sz="2400" dirty="0">
                <a:solidFill>
                  <a:schemeClr val="accent2"/>
                </a:solidFill>
              </a:rPr>
              <a:t> la </a:t>
            </a:r>
            <a:r>
              <a:rPr lang="en-US" sz="2400" dirty="0" err="1">
                <a:solidFill>
                  <a:schemeClr val="accent2"/>
                </a:solidFill>
              </a:rPr>
              <a:t>fase</a:t>
            </a:r>
            <a:r>
              <a:rPr lang="en-US" sz="2400" dirty="0">
                <a:solidFill>
                  <a:schemeClr val="accent2"/>
                </a:solidFill>
              </a:rPr>
              <a:t> de </a:t>
            </a:r>
            <a:r>
              <a:rPr lang="en-US" sz="2400" dirty="0" err="1">
                <a:solidFill>
                  <a:schemeClr val="accent2"/>
                </a:solidFill>
              </a:rPr>
              <a:t>diseño</a:t>
            </a:r>
            <a:r>
              <a:rPr lang="en-US" sz="2400" dirty="0">
                <a:solidFill>
                  <a:schemeClr val="accent2"/>
                </a:solidFill>
              </a:rPr>
              <a:t> de 25 </a:t>
            </a:r>
            <a:r>
              <a:rPr lang="en-US" sz="2400" dirty="0" err="1">
                <a:solidFill>
                  <a:schemeClr val="accent2"/>
                </a:solidFill>
              </a:rPr>
              <a:t>minutos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81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Explorar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Materiales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4BE538-288C-4778-854C-FD65D9C01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08395"/>
              </p:ext>
            </p:extLst>
          </p:nvPr>
        </p:nvGraphicFramePr>
        <p:xfrm>
          <a:off x="4380412" y="1755597"/>
          <a:ext cx="7662672" cy="334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3312">
                  <a:extLst>
                    <a:ext uri="{9D8B030D-6E8A-4147-A177-3AD203B41FA5}">
                      <a16:colId xmlns:a16="http://schemas.microsoft.com/office/drawing/2014/main" val="685035288"/>
                    </a:ext>
                  </a:extLst>
                </a:gridCol>
                <a:gridCol w="2979360">
                  <a:extLst>
                    <a:ext uri="{9D8B030D-6E8A-4147-A177-3AD203B41FA5}">
                      <a16:colId xmlns:a16="http://schemas.microsoft.com/office/drawing/2014/main" val="3675114989"/>
                    </a:ext>
                  </a:extLst>
                </a:gridCol>
              </a:tblGrid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</a:rPr>
                        <a:t>Materials (</a:t>
                      </a:r>
                      <a:r>
                        <a:rPr lang="en-US" sz="1400" dirty="0" err="1">
                          <a:effectLst/>
                        </a:rPr>
                        <a:t>Materiales</a:t>
                      </a:r>
                      <a:r>
                        <a:rPr lang="en-US" sz="1400" dirty="0">
                          <a:effectLst/>
                        </a:rPr>
                        <a:t>)​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</a:rPr>
                        <a:t>Cost (Costo)​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83478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Paper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Papel de Construcción)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 counter per sheet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012878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Toilet Paper Rolls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Rollo de Cartón)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1 counter per roll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05285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Foam Sheet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(Hoja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Espuma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counter per sheet</a:t>
                      </a: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710571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Scotch Tape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(C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inta Adhesiva)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3 counters per roll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510500"/>
                  </a:ext>
                </a:extLst>
              </a:tr>
              <a:tr h="36265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Duct Tape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Cinta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Americana)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5 counters per roll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281347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Cardboard </a:t>
                      </a:r>
                      <a:r>
                        <a:rPr lang="en-US" sz="140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400" b="0" i="0" u="none" strike="noStrike" noProof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Cartulina)</a:t>
                      </a:r>
                      <a:endParaRPr lang="en-US" sz="140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2 counters per sheet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95951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Scissors </a:t>
                      </a:r>
                      <a:r>
                        <a:rPr lang="en-US" sz="140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(Tijeras)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1 counter per pair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97170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Chenille Stick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(L</a:t>
                      </a:r>
                      <a:r>
                        <a:rPr lang="en-US" sz="14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impiapipas</a:t>
                      </a:r>
                      <a:r>
                        <a:rPr lang="es" sz="14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en-US" sz="14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1 counter per stick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78639"/>
                  </a:ext>
                </a:extLst>
              </a:tr>
              <a:tr h="3315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Bear Guest 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(Oso de </a:t>
                      </a:r>
                      <a:r>
                        <a:rPr lang="en-US" sz="14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Peluche</a:t>
                      </a:r>
                      <a:r>
                        <a:rPr lang="en-US" sz="14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No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42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lang="en-US" dirty="0">
                <a:solidFill>
                  <a:schemeClr val="accent2"/>
                </a:solidFill>
              </a:rPr>
              <a:t>(Idea Genial)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7400" dirty="0">
                <a:solidFill>
                  <a:srgbClr val="000000"/>
                </a:solidFill>
              </a:rPr>
              <a:t>1 minute: Individual Design</a:t>
            </a:r>
          </a:p>
          <a:p>
            <a:pPr lvl="1">
              <a:lnSpc>
                <a:spcPct val="120000"/>
              </a:lnSpc>
            </a:pPr>
            <a:r>
              <a:rPr lang="en-US" sz="6200" dirty="0">
                <a:solidFill>
                  <a:srgbClr val="000000"/>
                </a:solidFill>
              </a:rPr>
              <a:t>Draw a plan of how you think the chair should look for the Bear family.</a:t>
            </a: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rgbClr val="000000"/>
                </a:solidFill>
              </a:rPr>
              <a:t>5 minutes: Each member presents their ideas to the group.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sz="6200" dirty="0">
                <a:solidFill>
                  <a:srgbClr val="000000"/>
                </a:solidFill>
              </a:rPr>
              <a:t>Share your ideas and focus on things you like the most about your idea that you would like to see be used as a design element for the final design.</a:t>
            </a:r>
            <a:endParaRPr lang="en-US" sz="8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8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chemeClr val="accent2"/>
                </a:solidFill>
              </a:rPr>
              <a:t>1 </a:t>
            </a:r>
            <a:r>
              <a:rPr lang="en-US" sz="7400" dirty="0" err="1">
                <a:solidFill>
                  <a:schemeClr val="accent2"/>
                </a:solidFill>
              </a:rPr>
              <a:t>minuto</a:t>
            </a:r>
            <a:r>
              <a:rPr lang="en-US" sz="7400" dirty="0">
                <a:solidFill>
                  <a:schemeClr val="accent2"/>
                </a:solidFill>
              </a:rPr>
              <a:t>: </a:t>
            </a:r>
            <a:r>
              <a:rPr lang="en-US" sz="7400" dirty="0" err="1">
                <a:solidFill>
                  <a:schemeClr val="accent2"/>
                </a:solidFill>
              </a:rPr>
              <a:t>Diseño</a:t>
            </a:r>
            <a:r>
              <a:rPr lang="en-US" sz="7400" dirty="0">
                <a:solidFill>
                  <a:schemeClr val="accent2"/>
                </a:solidFill>
              </a:rPr>
              <a:t> Individual</a:t>
            </a:r>
          </a:p>
          <a:p>
            <a:pPr lvl="1">
              <a:lnSpc>
                <a:spcPct val="120000"/>
              </a:lnSpc>
            </a:pPr>
            <a:r>
              <a:rPr lang="en-US" sz="6200" dirty="0" err="1">
                <a:solidFill>
                  <a:schemeClr val="accent2"/>
                </a:solidFill>
              </a:rPr>
              <a:t>Dibuja</a:t>
            </a:r>
            <a:r>
              <a:rPr lang="en-US" sz="6200" dirty="0">
                <a:solidFill>
                  <a:schemeClr val="accent2"/>
                </a:solidFill>
              </a:rPr>
              <a:t> un plan de </a:t>
            </a:r>
            <a:r>
              <a:rPr lang="en-US" sz="6200" dirty="0" err="1">
                <a:solidFill>
                  <a:schemeClr val="accent2"/>
                </a:solidFill>
              </a:rPr>
              <a:t>cómo</a:t>
            </a:r>
            <a:r>
              <a:rPr lang="en-US" sz="6200" dirty="0">
                <a:solidFill>
                  <a:schemeClr val="accent2"/>
                </a:solidFill>
              </a:rPr>
              <a:t> </a:t>
            </a:r>
            <a:r>
              <a:rPr lang="en-US" sz="6200" dirty="0" err="1">
                <a:solidFill>
                  <a:schemeClr val="accent2"/>
                </a:solidFill>
              </a:rPr>
              <a:t>crees</a:t>
            </a:r>
            <a:r>
              <a:rPr lang="en-US" sz="6200" dirty="0">
                <a:solidFill>
                  <a:schemeClr val="accent2"/>
                </a:solidFill>
              </a:rPr>
              <a:t> que </a:t>
            </a:r>
            <a:r>
              <a:rPr lang="en-US" sz="6200" dirty="0" err="1">
                <a:solidFill>
                  <a:schemeClr val="accent2"/>
                </a:solidFill>
              </a:rPr>
              <a:t>debería</a:t>
            </a:r>
            <a:r>
              <a:rPr lang="en-US" sz="6200" dirty="0">
                <a:solidFill>
                  <a:schemeClr val="accent2"/>
                </a:solidFill>
              </a:rPr>
              <a:t> verse la </a:t>
            </a:r>
            <a:r>
              <a:rPr lang="en-US" sz="6200" dirty="0" err="1">
                <a:solidFill>
                  <a:schemeClr val="accent2"/>
                </a:solidFill>
              </a:rPr>
              <a:t>silla</a:t>
            </a:r>
            <a:r>
              <a:rPr lang="en-US" sz="6200" dirty="0">
                <a:solidFill>
                  <a:schemeClr val="accent2"/>
                </a:solidFill>
              </a:rPr>
              <a:t> para la </a:t>
            </a:r>
            <a:r>
              <a:rPr lang="en-US" sz="6200" dirty="0" err="1">
                <a:solidFill>
                  <a:schemeClr val="accent2"/>
                </a:solidFill>
              </a:rPr>
              <a:t>familia</a:t>
            </a:r>
            <a:r>
              <a:rPr lang="en-US" sz="6200" dirty="0">
                <a:solidFill>
                  <a:schemeClr val="accent2"/>
                </a:solidFill>
              </a:rPr>
              <a:t> Bear.</a:t>
            </a:r>
          </a:p>
          <a:p>
            <a:pPr>
              <a:lnSpc>
                <a:spcPct val="120000"/>
              </a:lnSpc>
            </a:pPr>
            <a:r>
              <a:rPr lang="en-US" sz="7400" dirty="0">
                <a:solidFill>
                  <a:schemeClr val="accent2"/>
                </a:solidFill>
              </a:rPr>
              <a:t>5 </a:t>
            </a:r>
            <a:r>
              <a:rPr lang="en-US" sz="7400" dirty="0" err="1">
                <a:solidFill>
                  <a:schemeClr val="accent2"/>
                </a:solidFill>
              </a:rPr>
              <a:t>minutos</a:t>
            </a:r>
            <a:r>
              <a:rPr lang="en-US" sz="7400" dirty="0">
                <a:solidFill>
                  <a:schemeClr val="accent2"/>
                </a:solidFill>
              </a:rPr>
              <a:t>: </a:t>
            </a:r>
            <a:r>
              <a:rPr lang="en-US" sz="7400" dirty="0" err="1">
                <a:solidFill>
                  <a:schemeClr val="accent2"/>
                </a:solidFill>
              </a:rPr>
              <a:t>Cada</a:t>
            </a:r>
            <a:r>
              <a:rPr lang="en-US" sz="7400" dirty="0">
                <a:solidFill>
                  <a:schemeClr val="accent2"/>
                </a:solidFill>
              </a:rPr>
              <a:t> </a:t>
            </a:r>
            <a:r>
              <a:rPr lang="en-US" sz="7400" dirty="0" err="1">
                <a:solidFill>
                  <a:schemeClr val="accent2"/>
                </a:solidFill>
              </a:rPr>
              <a:t>miembro</a:t>
            </a:r>
            <a:r>
              <a:rPr lang="en-US" sz="7400" dirty="0">
                <a:solidFill>
                  <a:schemeClr val="accent2"/>
                </a:solidFill>
              </a:rPr>
              <a:t> </a:t>
            </a:r>
            <a:r>
              <a:rPr lang="en-US" sz="7400" dirty="0" err="1">
                <a:solidFill>
                  <a:schemeClr val="accent2"/>
                </a:solidFill>
              </a:rPr>
              <a:t>presenta</a:t>
            </a:r>
            <a:r>
              <a:rPr lang="en-US" sz="7400" dirty="0">
                <a:solidFill>
                  <a:schemeClr val="accent2"/>
                </a:solidFill>
              </a:rPr>
              <a:t> sus ideas al </a:t>
            </a:r>
            <a:r>
              <a:rPr lang="en-US" sz="7400" dirty="0" err="1">
                <a:solidFill>
                  <a:schemeClr val="accent2"/>
                </a:solidFill>
              </a:rPr>
              <a:t>grupo</a:t>
            </a:r>
            <a:r>
              <a:rPr lang="en-US" sz="7400" dirty="0">
                <a:solidFill>
                  <a:schemeClr val="accent2"/>
                </a:solidFill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s-ES" sz="6200" dirty="0">
                <a:solidFill>
                  <a:schemeClr val="accent2"/>
                </a:solidFill>
              </a:rPr>
              <a:t>Comparte tus ideas y señala las cosas que más te gustan de tu idea que te gustaría que se use como un elemento para el diseño final.</a:t>
            </a:r>
            <a:endParaRPr lang="en-US" sz="6200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5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Materials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Reunir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Materiales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1051F6-5C80-C449-0AD7-FF1E789DAEB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</a:rPr>
              <a:t>A successful chair design should include the following:</a:t>
            </a:r>
            <a:endParaRPr lang="en-US" sz="1800" b="1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Does not break into pieces when the bear guest sits on it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Is not too big and not too small for the bear guest</a:t>
            </a: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</a:rPr>
              <a:t>Has the seat at least 15 centimeters off the ground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Bonus Points: A team member can sit on the chair!</a:t>
            </a:r>
          </a:p>
          <a:p>
            <a:pPr marL="0" indent="0">
              <a:buNone/>
            </a:pPr>
            <a:endParaRPr lang="en-US" sz="2400" dirty="0">
              <a:solidFill>
                <a:srgbClr val="F16038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16038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silla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2000" b="1" dirty="0">
                <a:solidFill>
                  <a:schemeClr val="accent2"/>
                </a:solidFill>
              </a:rPr>
              <a:t>:</a:t>
            </a:r>
            <a:endParaRPr lang="en-US" sz="1800" b="1" dirty="0">
              <a:solidFill>
                <a:schemeClr val="accent2"/>
              </a:solidFill>
            </a:endParaRPr>
          </a:p>
          <a:p>
            <a:pPr lvl="1"/>
            <a:r>
              <a:rPr lang="en-US" sz="1800" dirty="0">
                <a:solidFill>
                  <a:srgbClr val="F16038"/>
                </a:solidFill>
              </a:rPr>
              <a:t>No se </a:t>
            </a:r>
            <a:r>
              <a:rPr lang="en-US" sz="1800" dirty="0" err="1">
                <a:solidFill>
                  <a:srgbClr val="F16038"/>
                </a:solidFill>
              </a:rPr>
              <a:t>rompe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pedazos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cuando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oso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invitado</a:t>
            </a:r>
            <a:r>
              <a:rPr lang="en-US" sz="1800" dirty="0">
                <a:solidFill>
                  <a:srgbClr val="F16038"/>
                </a:solidFill>
              </a:rPr>
              <a:t> se </a:t>
            </a:r>
            <a:r>
              <a:rPr lang="en-US" sz="1800" dirty="0" err="1">
                <a:solidFill>
                  <a:srgbClr val="F16038"/>
                </a:solidFill>
              </a:rPr>
              <a:t>sienta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ella</a:t>
            </a:r>
            <a:endParaRPr lang="en-US" sz="1800" dirty="0">
              <a:solidFill>
                <a:srgbClr val="F16038"/>
              </a:solidFill>
            </a:endParaRPr>
          </a:p>
          <a:p>
            <a:pPr lvl="1"/>
            <a:r>
              <a:rPr lang="en-US" sz="1800" dirty="0">
                <a:solidFill>
                  <a:srgbClr val="F16038"/>
                </a:solidFill>
              </a:rPr>
              <a:t>No es </a:t>
            </a:r>
            <a:r>
              <a:rPr lang="en-US" sz="1800" dirty="0" err="1">
                <a:solidFill>
                  <a:srgbClr val="F16038"/>
                </a:solidFill>
              </a:rPr>
              <a:t>demasiado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grande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ni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demasiado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pequeña</a:t>
            </a:r>
            <a:r>
              <a:rPr lang="en-US" sz="1800" dirty="0">
                <a:solidFill>
                  <a:srgbClr val="F16038"/>
                </a:solidFill>
              </a:rPr>
              <a:t> para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oso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invitado</a:t>
            </a:r>
            <a:endParaRPr lang="en-US" sz="1800" dirty="0">
              <a:solidFill>
                <a:srgbClr val="F16038"/>
              </a:solidFill>
            </a:endParaRP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F16038"/>
                </a:solidFill>
              </a:rPr>
              <a:t>Tiene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asiento al </a:t>
            </a:r>
            <a:r>
              <a:rPr lang="en-US" sz="1800" dirty="0" err="1">
                <a:solidFill>
                  <a:srgbClr val="F16038"/>
                </a:solidFill>
              </a:rPr>
              <a:t>menos</a:t>
            </a:r>
            <a:r>
              <a:rPr lang="en-US" sz="1800" dirty="0">
                <a:solidFill>
                  <a:srgbClr val="F16038"/>
                </a:solidFill>
              </a:rPr>
              <a:t> a 15 </a:t>
            </a:r>
            <a:r>
              <a:rPr lang="en-US" sz="1800" dirty="0" err="1">
                <a:solidFill>
                  <a:srgbClr val="F16038"/>
                </a:solidFill>
              </a:rPr>
              <a:t>centímetros</a:t>
            </a:r>
            <a:r>
              <a:rPr lang="en-US" sz="1800" dirty="0">
                <a:solidFill>
                  <a:srgbClr val="F16038"/>
                </a:solidFill>
              </a:rPr>
              <a:t> del </a:t>
            </a:r>
            <a:r>
              <a:rPr lang="en-US" sz="1800" dirty="0" err="1">
                <a:solidFill>
                  <a:srgbClr val="F16038"/>
                </a:solidFill>
              </a:rPr>
              <a:t>suelo</a:t>
            </a:r>
            <a:endParaRPr lang="en-US" sz="1800" dirty="0">
              <a:solidFill>
                <a:srgbClr val="F16038"/>
              </a:solidFill>
            </a:endParaRPr>
          </a:p>
          <a:p>
            <a:r>
              <a:rPr lang="en-US" sz="1800" dirty="0">
                <a:solidFill>
                  <a:srgbClr val="F16038"/>
                </a:solidFill>
              </a:rPr>
              <a:t>Puntos de </a:t>
            </a:r>
            <a:r>
              <a:rPr lang="en-US" sz="1800" dirty="0" err="1">
                <a:solidFill>
                  <a:srgbClr val="F16038"/>
                </a:solidFill>
              </a:rPr>
              <a:t>Bonificación</a:t>
            </a:r>
            <a:r>
              <a:rPr lang="en-US" sz="1800" dirty="0">
                <a:solidFill>
                  <a:srgbClr val="F16038"/>
                </a:solidFill>
              </a:rPr>
              <a:t>: ¡Una </a:t>
            </a:r>
            <a:r>
              <a:rPr lang="en-US" sz="1800" dirty="0" err="1">
                <a:solidFill>
                  <a:srgbClr val="F16038"/>
                </a:solidFill>
              </a:rPr>
              <a:t>miebro</a:t>
            </a:r>
            <a:r>
              <a:rPr lang="en-US" sz="1800" dirty="0">
                <a:solidFill>
                  <a:srgbClr val="F16038"/>
                </a:solidFill>
              </a:rPr>
              <a:t> del </a:t>
            </a:r>
            <a:r>
              <a:rPr lang="en-US" sz="1800" dirty="0" err="1">
                <a:solidFill>
                  <a:srgbClr val="F16038"/>
                </a:solidFill>
              </a:rPr>
              <a:t>equipo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puede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sentarse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la </a:t>
            </a:r>
            <a:r>
              <a:rPr lang="en-US" sz="1800" dirty="0" err="1">
                <a:solidFill>
                  <a:srgbClr val="F16038"/>
                </a:solidFill>
              </a:rPr>
              <a:t>silla</a:t>
            </a:r>
            <a:r>
              <a:rPr lang="en-US" sz="1800" dirty="0">
                <a:solidFill>
                  <a:srgbClr val="F16038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02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2475-1ED2-4413-9D48-05CDD76C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Responsabilidades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los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Miembros</a:t>
            </a:r>
            <a:r>
              <a:rPr lang="en-US" dirty="0">
                <a:solidFill>
                  <a:schemeClr val="accent2"/>
                </a:solidFill>
              </a:rPr>
              <a:t> del </a:t>
            </a:r>
            <a:r>
              <a:rPr lang="en-US" dirty="0" err="1">
                <a:solidFill>
                  <a:schemeClr val="accent2"/>
                </a:solidFill>
              </a:rPr>
              <a:t>Equipo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7D15F8-016D-9C4C-C3A7-30F01E89264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1440" tIns="45720" rIns="91440" bIns="45720" numCol="2" rtlCol="0" anchor="t"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800" dirty="0">
                <a:solidFill>
                  <a:srgbClr val="000000"/>
                </a:solidFill>
              </a:rPr>
              <a:t>Assign responsibilities of each team member during the process.</a:t>
            </a:r>
            <a:endParaRPr lang="en-US" sz="1800" dirty="0">
              <a:solidFill>
                <a:srgbClr val="000000"/>
              </a:solidFill>
              <a:cs typeface="Arial" panose="020B0604020202020204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Material Manager:</a:t>
            </a:r>
            <a:r>
              <a:rPr lang="en-US" sz="1800" dirty="0">
                <a:solidFill>
                  <a:srgbClr val="000000"/>
                </a:solidFill>
              </a:rPr>
              <a:t> collects materials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Banker:</a:t>
            </a:r>
            <a:r>
              <a:rPr lang="en-US" sz="1800" dirty="0">
                <a:solidFill>
                  <a:srgbClr val="000000"/>
                </a:solidFill>
              </a:rPr>
              <a:t> manages the counters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Head Engineer</a:t>
            </a:r>
            <a:r>
              <a:rPr lang="en-US" sz="1800" dirty="0">
                <a:solidFill>
                  <a:srgbClr val="000000"/>
                </a:solidFill>
              </a:rPr>
              <a:t>: measure the instrument 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>
                <a:solidFill>
                  <a:srgbClr val="000000"/>
                </a:solidFill>
              </a:rPr>
              <a:t>Quality Control Manager:</a:t>
            </a:r>
            <a:r>
              <a:rPr lang="en-US" sz="1800" dirty="0">
                <a:solidFill>
                  <a:srgbClr val="000000"/>
                </a:solidFill>
              </a:rPr>
              <a:t> match the design to the prototype</a:t>
            </a:r>
            <a:endParaRPr lang="en-US" sz="1800" dirty="0">
              <a:solidFill>
                <a:srgbClr val="000000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en-US" sz="1800" dirty="0" err="1">
                <a:solidFill>
                  <a:schemeClr val="accent2"/>
                </a:solidFill>
              </a:rPr>
              <a:t>Asignar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responsabilidades</a:t>
            </a:r>
            <a:r>
              <a:rPr lang="en-US" sz="1800" dirty="0">
                <a:solidFill>
                  <a:schemeClr val="accent2"/>
                </a:solidFill>
              </a:rPr>
              <a:t> de </a:t>
            </a:r>
            <a:r>
              <a:rPr lang="en-US" sz="1800" dirty="0" err="1">
                <a:solidFill>
                  <a:schemeClr val="accent2"/>
                </a:solidFill>
              </a:rPr>
              <a:t>cada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miembro</a:t>
            </a:r>
            <a:r>
              <a:rPr lang="en-US" sz="1800" dirty="0">
                <a:solidFill>
                  <a:schemeClr val="accent2"/>
                </a:solidFill>
              </a:rPr>
              <a:t> del </a:t>
            </a:r>
            <a:r>
              <a:rPr lang="en-US" sz="1800" dirty="0" err="1">
                <a:solidFill>
                  <a:schemeClr val="accent2"/>
                </a:solidFill>
              </a:rPr>
              <a:t>equipo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durante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proceso</a:t>
            </a:r>
            <a:r>
              <a:rPr lang="en-US" sz="1800" dirty="0">
                <a:solidFill>
                  <a:schemeClr val="accent2"/>
                </a:solidFill>
              </a:rPr>
              <a:t>.</a:t>
            </a:r>
            <a:endParaRPr lang="en-US" sz="1800" dirty="0">
              <a:solidFill>
                <a:schemeClr val="accent2"/>
              </a:solidFill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Administrador</a:t>
            </a:r>
            <a:r>
              <a:rPr lang="en-US" sz="1800" u="sng" dirty="0">
                <a:solidFill>
                  <a:schemeClr val="accent2"/>
                </a:solidFill>
              </a:rPr>
              <a:t> de </a:t>
            </a:r>
            <a:r>
              <a:rPr lang="en-US" sz="1800" u="sng" dirty="0" err="1">
                <a:solidFill>
                  <a:schemeClr val="accent2"/>
                </a:solidFill>
              </a:rPr>
              <a:t>Materiales</a:t>
            </a:r>
            <a:r>
              <a:rPr lang="en-US" sz="1800" u="sng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recopila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materiales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Banquero</a:t>
            </a:r>
            <a:r>
              <a:rPr lang="en-US" sz="1800" u="sng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maneja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los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contadores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Ingeniero</a:t>
            </a:r>
            <a:r>
              <a:rPr lang="en-US" sz="1800" u="sng" dirty="0">
                <a:solidFill>
                  <a:schemeClr val="accent2"/>
                </a:solidFill>
              </a:rPr>
              <a:t> Jefe: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medir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instrumento</a:t>
            </a:r>
            <a:endParaRPr lang="en-US" sz="1800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1800" u="sng" dirty="0" err="1">
                <a:solidFill>
                  <a:schemeClr val="accent2"/>
                </a:solidFill>
              </a:rPr>
              <a:t>Gerente</a:t>
            </a:r>
            <a:r>
              <a:rPr lang="en-US" sz="1800" u="sng" dirty="0">
                <a:solidFill>
                  <a:schemeClr val="accent2"/>
                </a:solidFill>
              </a:rPr>
              <a:t> de Control de Calidad: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haga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coincidir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diseño</a:t>
            </a:r>
            <a:r>
              <a:rPr lang="en-US" sz="1800" dirty="0">
                <a:solidFill>
                  <a:schemeClr val="accent2"/>
                </a:solidFill>
              </a:rPr>
              <a:t> con </a:t>
            </a:r>
            <a:r>
              <a:rPr lang="en-US" sz="1800" dirty="0" err="1">
                <a:solidFill>
                  <a:schemeClr val="accent2"/>
                </a:solidFill>
              </a:rPr>
              <a:t>el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prototipo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E075-09FA-4D7A-98DF-F960832BB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Aloud </a:t>
            </a:r>
            <a:r>
              <a:rPr lang="en-US" dirty="0">
                <a:solidFill>
                  <a:schemeClr val="accent2"/>
                </a:solidFill>
              </a:rPr>
              <a:t>(Leer </a:t>
            </a:r>
            <a:r>
              <a:rPr lang="en-US" dirty="0" err="1">
                <a:solidFill>
                  <a:schemeClr val="accent2"/>
                </a:solidFill>
              </a:rPr>
              <a:t>en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Voz</a:t>
            </a:r>
            <a:r>
              <a:rPr lang="en-US" dirty="0">
                <a:solidFill>
                  <a:schemeClr val="accent2"/>
                </a:solidFill>
              </a:rPr>
              <a:t> Alta)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E8A79-3159-43CE-BA50-2990C282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758" y="1933415"/>
            <a:ext cx="3552483" cy="448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Chair!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>
                <a:solidFill>
                  <a:schemeClr val="accent2"/>
                </a:solidFill>
              </a:rPr>
              <a:t>¡</a:t>
            </a:r>
            <a:r>
              <a:rPr lang="en-US" dirty="0" err="1">
                <a:solidFill>
                  <a:schemeClr val="accent2"/>
                </a:solidFill>
              </a:rPr>
              <a:t>Diseña</a:t>
            </a:r>
            <a:r>
              <a:rPr lang="en-US" dirty="0">
                <a:solidFill>
                  <a:schemeClr val="accent2"/>
                </a:solidFill>
              </a:rPr>
              <a:t> Tu Silla!)</a:t>
            </a:r>
          </a:p>
        </p:txBody>
      </p:sp>
    </p:spTree>
    <p:extLst>
      <p:ext uri="{BB962C8B-B14F-4D97-AF65-F5344CB8AC3E}">
        <p14:creationId xmlns:p14="http://schemas.microsoft.com/office/powerpoint/2010/main" val="395426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</a:t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Criterios</a:t>
            </a:r>
            <a:r>
              <a:rPr lang="en-US" dirty="0">
                <a:solidFill>
                  <a:schemeClr val="accent2"/>
                </a:solidFill>
              </a:rPr>
              <a:t>: (</a:t>
            </a:r>
            <a:r>
              <a:rPr lang="en-US" dirty="0" err="1">
                <a:solidFill>
                  <a:schemeClr val="accent2"/>
                </a:solidFill>
              </a:rPr>
              <a:t>Resultados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Deseados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</a:rPr>
              <a:t>A successful chair design should include the following:</a:t>
            </a:r>
            <a:endParaRPr lang="en-US" sz="1800" b="1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Does not break into pieces when the bear guest sits on it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Is not too big and not too small for the bear guest</a:t>
            </a: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</a:rPr>
              <a:t>Has the seat at least 15 centimeters off the ground</a:t>
            </a:r>
          </a:p>
          <a:p>
            <a:r>
              <a:rPr lang="en-US" sz="1800" dirty="0">
                <a:solidFill>
                  <a:srgbClr val="000000"/>
                </a:solidFill>
              </a:rPr>
              <a:t>Bonus Points: A team member can sit on the chair!</a:t>
            </a:r>
          </a:p>
          <a:p>
            <a:pPr marL="0" indent="0">
              <a:buNone/>
            </a:pPr>
            <a:endParaRPr lang="en-US" sz="2400" dirty="0">
              <a:solidFill>
                <a:srgbClr val="F16038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16038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Un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diseño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de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silla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exitoso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debe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incluir</a:t>
            </a:r>
            <a:r>
              <a:rPr lang="en-US" sz="2000" b="1" dirty="0">
                <a:solidFill>
                  <a:srgbClr val="F16038"/>
                </a:solidFill>
                <a:ea typeface="+mn-lt"/>
                <a:cs typeface="+mn-lt"/>
              </a:rPr>
              <a:t> lo </a:t>
            </a:r>
            <a:r>
              <a:rPr lang="en-US" sz="2000" b="1" dirty="0" err="1">
                <a:solidFill>
                  <a:srgbClr val="F16038"/>
                </a:solidFill>
                <a:ea typeface="+mn-lt"/>
                <a:cs typeface="+mn-lt"/>
              </a:rPr>
              <a:t>siguiente</a:t>
            </a:r>
            <a:r>
              <a:rPr lang="en-US" sz="2000" b="1" dirty="0">
                <a:solidFill>
                  <a:schemeClr val="accent2"/>
                </a:solidFill>
              </a:rPr>
              <a:t>:</a:t>
            </a:r>
            <a:endParaRPr lang="en-US" sz="1800" b="1" dirty="0">
              <a:solidFill>
                <a:schemeClr val="accent2"/>
              </a:solidFill>
            </a:endParaRPr>
          </a:p>
          <a:p>
            <a:pPr lvl="1"/>
            <a:r>
              <a:rPr lang="en-US" sz="1800" dirty="0">
                <a:solidFill>
                  <a:srgbClr val="F16038"/>
                </a:solidFill>
              </a:rPr>
              <a:t>No se </a:t>
            </a:r>
            <a:r>
              <a:rPr lang="en-US" sz="1800" dirty="0" err="1">
                <a:solidFill>
                  <a:srgbClr val="F16038"/>
                </a:solidFill>
              </a:rPr>
              <a:t>rompe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pedazos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cuando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oso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invitado</a:t>
            </a:r>
            <a:r>
              <a:rPr lang="en-US" sz="1800" dirty="0">
                <a:solidFill>
                  <a:srgbClr val="F16038"/>
                </a:solidFill>
              </a:rPr>
              <a:t> se </a:t>
            </a:r>
            <a:r>
              <a:rPr lang="en-US" sz="1800" dirty="0" err="1">
                <a:solidFill>
                  <a:srgbClr val="F16038"/>
                </a:solidFill>
              </a:rPr>
              <a:t>sienta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ella</a:t>
            </a:r>
            <a:endParaRPr lang="en-US" sz="1800" dirty="0">
              <a:solidFill>
                <a:srgbClr val="F16038"/>
              </a:solidFill>
            </a:endParaRPr>
          </a:p>
          <a:p>
            <a:pPr lvl="1"/>
            <a:r>
              <a:rPr lang="en-US" sz="1800" dirty="0">
                <a:solidFill>
                  <a:srgbClr val="F16038"/>
                </a:solidFill>
              </a:rPr>
              <a:t>No es </a:t>
            </a:r>
            <a:r>
              <a:rPr lang="en-US" sz="1800" dirty="0" err="1">
                <a:solidFill>
                  <a:srgbClr val="F16038"/>
                </a:solidFill>
              </a:rPr>
              <a:t>demasiado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grande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ni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demasiado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pequeña</a:t>
            </a:r>
            <a:r>
              <a:rPr lang="en-US" sz="1800" dirty="0">
                <a:solidFill>
                  <a:srgbClr val="F16038"/>
                </a:solidFill>
              </a:rPr>
              <a:t> para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oso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invitado</a:t>
            </a:r>
            <a:endParaRPr lang="en-US" sz="1800" dirty="0">
              <a:solidFill>
                <a:srgbClr val="F16038"/>
              </a:solidFill>
            </a:endParaRPr>
          </a:p>
          <a:p>
            <a:pPr lvl="1">
              <a:spcAft>
                <a:spcPts val="1000"/>
              </a:spcAft>
            </a:pPr>
            <a:r>
              <a:rPr lang="en-US" sz="1800" dirty="0">
                <a:solidFill>
                  <a:srgbClr val="F16038"/>
                </a:solidFill>
              </a:rPr>
              <a:t>Tiene </a:t>
            </a:r>
            <a:r>
              <a:rPr lang="en-US" sz="1800" dirty="0" err="1">
                <a:solidFill>
                  <a:srgbClr val="F16038"/>
                </a:solidFill>
              </a:rPr>
              <a:t>el</a:t>
            </a:r>
            <a:r>
              <a:rPr lang="en-US" sz="1800" dirty="0">
                <a:solidFill>
                  <a:srgbClr val="F16038"/>
                </a:solidFill>
              </a:rPr>
              <a:t> asiento al </a:t>
            </a:r>
            <a:r>
              <a:rPr lang="en-US" sz="1800" dirty="0" err="1">
                <a:solidFill>
                  <a:srgbClr val="F16038"/>
                </a:solidFill>
              </a:rPr>
              <a:t>menos</a:t>
            </a:r>
            <a:r>
              <a:rPr lang="en-US" sz="1800" dirty="0">
                <a:solidFill>
                  <a:srgbClr val="F16038"/>
                </a:solidFill>
              </a:rPr>
              <a:t> a 15 </a:t>
            </a:r>
            <a:r>
              <a:rPr lang="en-US" sz="1800" dirty="0" err="1">
                <a:solidFill>
                  <a:srgbClr val="F16038"/>
                </a:solidFill>
              </a:rPr>
              <a:t>centímetros</a:t>
            </a:r>
            <a:r>
              <a:rPr lang="en-US" sz="1800" dirty="0">
                <a:solidFill>
                  <a:srgbClr val="F16038"/>
                </a:solidFill>
              </a:rPr>
              <a:t> del </a:t>
            </a:r>
            <a:r>
              <a:rPr lang="en-US" sz="1800" dirty="0" err="1">
                <a:solidFill>
                  <a:srgbClr val="F16038"/>
                </a:solidFill>
              </a:rPr>
              <a:t>suelo</a:t>
            </a:r>
            <a:endParaRPr lang="en-US" sz="1800" dirty="0">
              <a:solidFill>
                <a:srgbClr val="F16038"/>
              </a:solidFill>
            </a:endParaRPr>
          </a:p>
          <a:p>
            <a:r>
              <a:rPr lang="en-US" sz="1800" dirty="0">
                <a:solidFill>
                  <a:srgbClr val="F16038"/>
                </a:solidFill>
              </a:rPr>
              <a:t>Puntos de </a:t>
            </a:r>
            <a:r>
              <a:rPr lang="en-US" sz="1800" dirty="0" err="1">
                <a:solidFill>
                  <a:srgbClr val="F16038"/>
                </a:solidFill>
              </a:rPr>
              <a:t>Bonificación</a:t>
            </a:r>
            <a:r>
              <a:rPr lang="en-US" sz="1800" dirty="0">
                <a:solidFill>
                  <a:srgbClr val="F16038"/>
                </a:solidFill>
              </a:rPr>
              <a:t>: ¡Una </a:t>
            </a:r>
            <a:r>
              <a:rPr lang="en-US" sz="1800" dirty="0" err="1">
                <a:solidFill>
                  <a:srgbClr val="F16038"/>
                </a:solidFill>
              </a:rPr>
              <a:t>miebro</a:t>
            </a:r>
            <a:r>
              <a:rPr lang="en-US" sz="1800" dirty="0">
                <a:solidFill>
                  <a:srgbClr val="F16038"/>
                </a:solidFill>
              </a:rPr>
              <a:t> del </a:t>
            </a:r>
            <a:r>
              <a:rPr lang="en-US" sz="1800" dirty="0" err="1">
                <a:solidFill>
                  <a:srgbClr val="F16038"/>
                </a:solidFill>
              </a:rPr>
              <a:t>equipo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puede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sentarse</a:t>
            </a:r>
            <a:r>
              <a:rPr lang="en-US" sz="1800" dirty="0">
                <a:solidFill>
                  <a:srgbClr val="F16038"/>
                </a:solidFill>
              </a:rPr>
              <a:t> </a:t>
            </a:r>
            <a:r>
              <a:rPr lang="en-US" sz="1800" dirty="0" err="1">
                <a:solidFill>
                  <a:srgbClr val="F16038"/>
                </a:solidFill>
              </a:rPr>
              <a:t>en</a:t>
            </a:r>
            <a:r>
              <a:rPr lang="en-US" sz="1800" dirty="0">
                <a:solidFill>
                  <a:srgbClr val="F16038"/>
                </a:solidFill>
              </a:rPr>
              <a:t> la </a:t>
            </a:r>
            <a:r>
              <a:rPr lang="en-US" sz="1800" dirty="0" err="1">
                <a:solidFill>
                  <a:srgbClr val="F16038"/>
                </a:solidFill>
              </a:rPr>
              <a:t>silla</a:t>
            </a:r>
            <a:r>
              <a:rPr lang="en-US" sz="1800" dirty="0">
                <a:solidFill>
                  <a:srgbClr val="F16038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799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8BF998-7F6F-570F-E229-6F499B3DB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03896"/>
              </p:ext>
            </p:extLst>
          </p:nvPr>
        </p:nvGraphicFramePr>
        <p:xfrm>
          <a:off x="2251833" y="1637410"/>
          <a:ext cx="6858000" cy="5056631"/>
        </p:xfrm>
        <a:graphic>
          <a:graphicData uri="http://schemas.openxmlformats.org/drawingml/2006/table">
            <a:tbl>
              <a:tblPr firstRow="1" firstCol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932359967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565185218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1420017154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688227946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692920969"/>
                    </a:ext>
                  </a:extLst>
                </a:gridCol>
              </a:tblGrid>
              <a:tr h="24942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66372"/>
                  </a:ext>
                </a:extLst>
              </a:tr>
              <a:tr h="24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82748"/>
                  </a:ext>
                </a:extLst>
              </a:tr>
              <a:tr h="7173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contributed by each team member.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566214"/>
                  </a:ext>
                </a:extLst>
              </a:tr>
              <a:tr h="645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a seat for the bear guest, and it supports his weight.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a seat for the bear guest, but it does not support his weight.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place for the bear guest to sit.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965350"/>
                  </a:ext>
                </a:extLst>
              </a:tr>
              <a:tr h="7173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SEAT HEIGHT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seat is at or above the 15-centimeter marker.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seat is above the 8-centimeter but below the 15-centimeter marker.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seat is below the 8-centimeter marker.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71761"/>
                  </a:ext>
                </a:extLst>
              </a:tr>
              <a:tr h="10467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JUST RIGHT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is </a:t>
                      </a: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just right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for the bear guest. (Approximately 3 centimeters of space on either side of the bear guest)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chair is too big for the bear guest. (More than 3 centimeters of space on either side of the bear guest)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bear guest does not fit in the chair.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413649"/>
                  </a:ext>
                </a:extLst>
              </a:tr>
              <a:tr h="281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COUNTERS USED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 counters or less.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15 – 20 counters.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 counters or more.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001510"/>
                  </a:ext>
                </a:extLst>
              </a:tr>
              <a:tr h="8820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HUMAN GUEST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 student from the team can sit on the chair without breaking it for 5 seconds and fit in it.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 student can sit on the chair without breaking it for 5 seconds or can fit in the chair.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 student cannot sit on the chair nor fit in it.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165565"/>
                  </a:ext>
                </a:extLst>
              </a:tr>
              <a:tr h="27628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9794" marR="29794" marT="29794" marB="29794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85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chemeClr val="accent2"/>
                </a:solidFill>
              </a:rPr>
              <a:t>Tanteador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A4BE4E-0371-914A-A22C-337BDCD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36831"/>
              </p:ext>
            </p:extLst>
          </p:nvPr>
        </p:nvGraphicFramePr>
        <p:xfrm>
          <a:off x="2251833" y="1637410"/>
          <a:ext cx="6858000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554480">
                  <a:extLst>
                    <a:ext uri="{9D8B030D-6E8A-4147-A177-3AD203B41FA5}">
                      <a16:colId xmlns:a16="http://schemas.microsoft.com/office/drawing/2014/main" val="1444962417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511944462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696892805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335215838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4001732369"/>
                    </a:ext>
                  </a:extLst>
                </a:gridCol>
              </a:tblGrid>
              <a:tr h="2324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96682"/>
                  </a:ext>
                </a:extLst>
              </a:tr>
              <a:tr h="2224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738423"/>
                  </a:ext>
                </a:extLst>
              </a:tr>
              <a:tr h="668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COLABORACIÓN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diseño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tiene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elementos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aportados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todos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miembros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equipo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diseño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tiene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elementos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aportados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dos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miembros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equipo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diseño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tiene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elementos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aportados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por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miembro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 del </a:t>
                      </a:r>
                      <a:r>
                        <a:rPr lang="en-US" sz="800" dirty="0" err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equipo</a:t>
                      </a:r>
                      <a:r>
                        <a:rPr lang="en-US" sz="800" dirty="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14793"/>
                  </a:ext>
                </a:extLst>
              </a:tr>
              <a:tr h="5404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ASIENTO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Hay un asiento para el invitado del oso, y soporta su peso.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Hay un asiento para el oso invitado, pero no soporta su peso.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lugar para que se siente el oso invitado.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95094"/>
                  </a:ext>
                </a:extLst>
              </a:tr>
              <a:tr h="975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ALTURA DEL ASIENTO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asiento de la silla está en o por encima del marcador de 15-centímetros.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asiento de la silla está por encima del marcador de 8-centímetros pero por debajo del marcador de 15-centímetros.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asiento de la silla está por debajo del marcador de 8-centímetros.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86724"/>
                  </a:ext>
                </a:extLst>
              </a:tr>
              <a:tr h="975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SOLO BIEN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silla es perfecta para el oso invitado. (Aproximadamente 3 centímetros de espacio a cada lado del oso invitado)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silla es demasiado grande para el oso invitado. (Más de 3 centímetros de espacio a cada lado del oso invitado)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invitado del oso no cabe en la silla.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902823"/>
                  </a:ext>
                </a:extLst>
              </a:tr>
              <a:tr h="361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CONTADORES UTILIZADOS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 contadores o menos.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15 – 20 contadores.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 contadores o más.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377795"/>
                  </a:ext>
                </a:extLst>
              </a:tr>
              <a:tr h="8221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 ADICIONALES: INVITADO HUMANO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Un estudiante del equipo puede sentarse en la silla sin romperla durante 5 segundos y caber en ella.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Un estudiante puede sentarse en la silla sin romperla durante 5 segundos o puede caber en la silla.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F2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Un estudiante no puede sentarse en la silla ni caber en ella.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599723"/>
                  </a:ext>
                </a:extLst>
              </a:tr>
              <a:tr h="2575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899" marR="27899" marT="27899" marB="27899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53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9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Redesign: Discussion </a:t>
            </a:r>
            <a:r>
              <a:rPr lang="en-US">
                <a:solidFill>
                  <a:schemeClr val="accent2"/>
                </a:solidFill>
              </a:rPr>
              <a:t>(</a:t>
            </a:r>
            <a:r>
              <a:rPr lang="en-US" err="1">
                <a:solidFill>
                  <a:schemeClr val="accent2"/>
                </a:solidFill>
              </a:rPr>
              <a:t>Rediseño</a:t>
            </a:r>
            <a:r>
              <a:rPr lang="en-US">
                <a:solidFill>
                  <a:schemeClr val="accent2"/>
                </a:solidFill>
              </a:rPr>
              <a:t>: </a:t>
            </a:r>
            <a:r>
              <a:rPr lang="en-US" err="1">
                <a:solidFill>
                  <a:schemeClr val="accent2"/>
                </a:solidFill>
              </a:rPr>
              <a:t>Discusión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D2D0F-7AF4-4167-8478-D3818B27D5C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/>
          <a:lstStyle/>
          <a:p>
            <a:r>
              <a:rPr lang="en-US" dirty="0">
                <a:solidFill>
                  <a:srgbClr val="000000"/>
                </a:solidFill>
              </a:rPr>
              <a:t>What worked?</a:t>
            </a:r>
          </a:p>
          <a:p>
            <a:r>
              <a:rPr lang="en-US" dirty="0">
                <a:solidFill>
                  <a:srgbClr val="000000"/>
                </a:solidFill>
              </a:rPr>
              <a:t>What did not work?</a:t>
            </a:r>
          </a:p>
          <a:p>
            <a:r>
              <a:rPr lang="en-US" dirty="0">
                <a:solidFill>
                  <a:srgbClr val="000000"/>
                </a:solidFill>
              </a:rPr>
              <a:t>What do you want to improve?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funcionó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r>
              <a:rPr lang="es-ES" dirty="0">
                <a:solidFill>
                  <a:schemeClr val="accent2"/>
                </a:solidFill>
              </a:rPr>
              <a:t>¿Qué fue lo que no funcionó?</a:t>
            </a:r>
          </a:p>
          <a:p>
            <a:r>
              <a:rPr lang="en-US" dirty="0">
                <a:solidFill>
                  <a:schemeClr val="accent2"/>
                </a:solidFill>
              </a:rPr>
              <a:t>¿</a:t>
            </a:r>
            <a:r>
              <a:rPr lang="en-US" dirty="0" err="1">
                <a:solidFill>
                  <a:schemeClr val="accent2"/>
                </a:solidFill>
              </a:rPr>
              <a:t>Qué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quieres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mejorar</a:t>
            </a:r>
            <a:r>
              <a:rPr lang="en-US" dirty="0">
                <a:solidFill>
                  <a:schemeClr val="accent2"/>
                </a:solidFill>
              </a:rPr>
              <a:t>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616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52826-16A2-3446-B7E9-58097C418E5B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>
                <a:solidFill>
                  <a:srgbClr val="000000"/>
                </a:solidFill>
              </a:rPr>
              <a:t>What are engineering </a:t>
            </a:r>
            <a:r>
              <a:rPr lang="en-US" sz="3200" b="1">
                <a:solidFill>
                  <a:schemeClr val="accent1"/>
                </a:solidFill>
              </a:rPr>
              <a:t>jobs?</a:t>
            </a:r>
          </a:p>
          <a:p>
            <a:r>
              <a:rPr lang="es-ES" sz="3200">
                <a:solidFill>
                  <a:schemeClr val="accent2"/>
                </a:solidFill>
              </a:rPr>
              <a:t>(¿Qué son los </a:t>
            </a:r>
            <a:r>
              <a:rPr lang="es-ES" sz="3200" b="1">
                <a:solidFill>
                  <a:schemeClr val="accent2"/>
                </a:solidFill>
              </a:rPr>
              <a:t>trabajos</a:t>
            </a:r>
            <a:r>
              <a:rPr lang="es-ES" sz="3200">
                <a:solidFill>
                  <a:schemeClr val="accent2"/>
                </a:solidFill>
              </a:rPr>
              <a:t> de ingeniería?)</a:t>
            </a: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917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8" name="Content Placeholder 7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07A94BCE-1043-614C-8C1E-91A1CB8E697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7533" y="1841177"/>
            <a:ext cx="5801784" cy="4351338"/>
          </a:xfrm>
        </p:spPr>
      </p:pic>
      <p:pic>
        <p:nvPicPr>
          <p:cNvPr id="10" name="Picture 9" descr="A close up of a bridge&#10;&#10;Description automatically generated">
            <a:extLst>
              <a:ext uri="{FF2B5EF4-FFF2-40B4-BE49-F238E27FC236}">
                <a16:creationId xmlns:a16="http://schemas.microsoft.com/office/drawing/2014/main" id="{EE8AC805-CBEC-7048-B1E5-4008C5DBD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93794" y="1762801"/>
            <a:ext cx="4514359" cy="4429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C9570F-FC47-A248-B136-975F896648A8}"/>
              </a:ext>
            </a:extLst>
          </p:cNvPr>
          <p:cNvSpPr txBox="1"/>
          <p:nvPr/>
        </p:nvSpPr>
        <p:spPr>
          <a:xfrm>
            <a:off x="6993794" y="5896070"/>
            <a:ext cx="33163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ocw.mit.edu/courses/civil-and-environmental-engineering/1-054-mechanics-and-design-of-concrete-structures-spring-200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5690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D3946-F858-4C99-A534-2C9BFF7EA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2903" y="1981767"/>
            <a:ext cx="6093970" cy="3832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7492DE-91FD-49A0-ACC8-C01B3090DA53}"/>
              </a:ext>
            </a:extLst>
          </p:cNvPr>
          <p:cNvSpPr txBox="1"/>
          <p:nvPr/>
        </p:nvSpPr>
        <p:spPr>
          <a:xfrm>
            <a:off x="382903" y="5816792"/>
            <a:ext cx="52954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117019363@N07/1421883296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6F5E2-5DC1-4E58-9210-32B01622C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6000" y="1762801"/>
            <a:ext cx="5713097" cy="4284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9FBAF-6F9E-4B52-8D0C-3D798C77CC4A}"/>
              </a:ext>
            </a:extLst>
          </p:cNvPr>
          <p:cNvSpPr txBox="1"/>
          <p:nvPr/>
        </p:nvSpPr>
        <p:spPr>
          <a:xfrm>
            <a:off x="5853494" y="7094610"/>
            <a:ext cx="49645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flickr.com/photos/98422476@N00/56613099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122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91DCA-BACC-411B-96D9-85E4703EA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468" y="1827406"/>
            <a:ext cx="5746823" cy="3344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D739D-7F19-4753-A8A5-373A85D857BB}"/>
              </a:ext>
            </a:extLst>
          </p:cNvPr>
          <p:cNvSpPr txBox="1"/>
          <p:nvPr/>
        </p:nvSpPr>
        <p:spPr>
          <a:xfrm>
            <a:off x="46721" y="5148606"/>
            <a:ext cx="5746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wlappe.com/en/2021/05/cnc-digital-manufacturing-and-prototyp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E3E91-4378-43C9-A573-CDD23BE489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917038" y="2353549"/>
            <a:ext cx="6166494" cy="33448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2E922E-7F51-4356-A669-E7E674D40050}"/>
              </a:ext>
            </a:extLst>
          </p:cNvPr>
          <p:cNvSpPr txBox="1"/>
          <p:nvPr/>
        </p:nvSpPr>
        <p:spPr>
          <a:xfrm>
            <a:off x="5855291" y="5698381"/>
            <a:ext cx="5163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iastate.pressbooks.pub/visualgraphiccomm/chapter/chapter-18-create-revit-rendering-revit-clouding-render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7260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Jobs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s-ES" dirty="0">
                <a:solidFill>
                  <a:schemeClr val="accent2"/>
                </a:solidFill>
              </a:rPr>
              <a:t>Trabajos de Ingeniería)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8D8AC-4418-49DA-89BB-80B00634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85151" y="3261291"/>
            <a:ext cx="2980307" cy="26931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F75338-98E5-4571-899B-E5EC67F9B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29745" y="2276984"/>
            <a:ext cx="4655406" cy="3331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9313C6-601C-4886-B797-13AD3B6341CD}"/>
              </a:ext>
            </a:extLst>
          </p:cNvPr>
          <p:cNvSpPr txBox="1"/>
          <p:nvPr/>
        </p:nvSpPr>
        <p:spPr>
          <a:xfrm>
            <a:off x="3432231" y="5665893"/>
            <a:ext cx="3878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blogs.lse.ac.uk/usappblog/2014/02/25/centralization-of-education-governanc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5151373-FAC0-4656-AA11-37CF5023F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28604" y="1687139"/>
            <a:ext cx="4412627" cy="29345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8387C0-375D-4034-A0C5-D99E5631DBD8}"/>
              </a:ext>
            </a:extLst>
          </p:cNvPr>
          <p:cNvSpPr txBox="1"/>
          <p:nvPr/>
        </p:nvSpPr>
        <p:spPr>
          <a:xfrm>
            <a:off x="228604" y="4621708"/>
            <a:ext cx="4149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www.flickr.com/photos/chesterfieldsofa/346548252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024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Diseño</a:t>
            </a:r>
            <a:r>
              <a:rPr lang="en-US" dirty="0">
                <a:solidFill>
                  <a:schemeClr val="accent2"/>
                </a:solidFill>
              </a:rPr>
              <a:t> de </a:t>
            </a:r>
            <a:r>
              <a:rPr lang="en-US" dirty="0" err="1">
                <a:solidFill>
                  <a:schemeClr val="accent2"/>
                </a:solidFill>
              </a:rPr>
              <a:t>Ingeniería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1742"/>
          <a:stretch/>
        </p:blipFill>
        <p:spPr bwMode="auto">
          <a:xfrm>
            <a:off x="6449595" y="1497723"/>
            <a:ext cx="5489486" cy="47769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44A92-9F8C-4496-8F27-237427E1FCE8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engineering?</a:t>
            </a:r>
          </a:p>
          <a:p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(¿Qué es la </a:t>
            </a:r>
            <a:r>
              <a:rPr lang="es-E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s-E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are engineering </a:t>
            </a:r>
            <a:r>
              <a:rPr lang="en-US" sz="3200" b="1" dirty="0">
                <a:solidFill>
                  <a:schemeClr val="accent1"/>
                </a:solidFill>
              </a:rPr>
              <a:t>jobs?</a:t>
            </a:r>
          </a:p>
          <a:p>
            <a:r>
              <a:rPr lang="es-ES" sz="3200" dirty="0">
                <a:solidFill>
                  <a:schemeClr val="accent2"/>
                </a:solidFill>
              </a:rPr>
              <a:t>(¿Qué son los </a:t>
            </a:r>
            <a:r>
              <a:rPr lang="es-ES" sz="3200" b="1" dirty="0">
                <a:solidFill>
                  <a:schemeClr val="accent2"/>
                </a:solidFill>
              </a:rPr>
              <a:t>trabajos</a:t>
            </a:r>
            <a:r>
              <a:rPr lang="es-ES" sz="3200" dirty="0">
                <a:solidFill>
                  <a:schemeClr val="accent2"/>
                </a:solidFill>
              </a:rPr>
              <a:t> de ingeniería?)</a:t>
            </a:r>
            <a:endParaRPr lang="en-US" sz="3200" dirty="0">
              <a:solidFill>
                <a:schemeClr val="accent2"/>
              </a:solidFill>
            </a:endParaRPr>
          </a:p>
          <a:p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engineer?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(¿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5246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0C664B4FDA64F8529B02C06F03698" ma:contentTypeVersion="6" ma:contentTypeDescription="Create a new document." ma:contentTypeScope="" ma:versionID="5847cf72de8006e08302c9942b403176">
  <xsd:schema xmlns:xsd="http://www.w3.org/2001/XMLSchema" xmlns:xs="http://www.w3.org/2001/XMLSchema" xmlns:p="http://schemas.microsoft.com/office/2006/metadata/properties" xmlns:ns2="33e0dbe9-2ee3-4e40-8d2a-c14405aa398e" targetNamespace="http://schemas.microsoft.com/office/2006/metadata/properties" ma:root="true" ma:fieldsID="88fd076b1e24a13e4a8fe4491d9b5790" ns2:_="">
    <xsd:import namespace="33e0dbe9-2ee3-4e40-8d2a-c14405aa39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dbe9-2ee3-4e40-8d2a-c14405aa3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10AD9D-9A65-4680-98DE-45298CBFCB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5BC32F-3117-47C5-9B05-EBC52CA1B87D}">
  <ds:schemaRefs>
    <ds:schemaRef ds:uri="33e0dbe9-2ee3-4e40-8d2a-c14405aa3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2AF83A-1FF6-4E9F-BBBC-60BDD69F70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1866</Words>
  <Application>Microsoft Macintosh PowerPoint</Application>
  <PresentationFormat>Widescreen</PresentationFormat>
  <Paragraphs>259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Wingdings</vt:lpstr>
      <vt:lpstr>Office Theme</vt:lpstr>
      <vt:lpstr>Goldilocks and the Three Bears</vt:lpstr>
      <vt:lpstr>Read Aloud (Leer en Voz Alta)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 (Proceso de Diseño de Ingeniería)</vt:lpstr>
      <vt:lpstr>Problem</vt:lpstr>
      <vt:lpstr>Problema</vt:lpstr>
      <vt:lpstr>Criteria: (Desired Outcomes) (Criterios: (Resultados Deseados))</vt:lpstr>
      <vt:lpstr>Constraints: (Limitations)</vt:lpstr>
      <vt:lpstr>Restricciones: (Limitaciones)</vt:lpstr>
      <vt:lpstr>Explore Materials (Explorar Materiales)</vt:lpstr>
      <vt:lpstr>Brainstorm (Idea Genial)</vt:lpstr>
      <vt:lpstr>Gather Materials (Reunir Materiales)</vt:lpstr>
      <vt:lpstr>Team Member Responsibilities (Responsabilidades de los Miembros del Equipo)</vt:lpstr>
      <vt:lpstr>Design Your Chair!  (¡Diseña Tu Silla!)</vt:lpstr>
      <vt:lpstr>Criteria: (Desired Outcomes) (Criterios: (Resultados Deseados))</vt:lpstr>
      <vt:lpstr>Scorecard</vt:lpstr>
      <vt:lpstr>Tanteador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and the Beanstalk</dc:title>
  <dc:creator>James Hong</dc:creator>
  <cp:lastModifiedBy>Kristin Diamantides</cp:lastModifiedBy>
  <cp:revision>17</cp:revision>
  <dcterms:created xsi:type="dcterms:W3CDTF">2020-06-19T17:22:04Z</dcterms:created>
  <dcterms:modified xsi:type="dcterms:W3CDTF">2023-10-10T17:42:39Z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0x0101009AE0C664B4FDA64F8529B02C06F03698</vt:lpwstr>
  </property>
</Properties>
</file>