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6"/>
  </p:notesMasterIdLst>
  <p:sldIdLst>
    <p:sldId id="256" r:id="rId2"/>
    <p:sldId id="257" r:id="rId3"/>
    <p:sldId id="277" r:id="rId4"/>
    <p:sldId id="276" r:id="rId5"/>
    <p:sldId id="269" r:id="rId6"/>
    <p:sldId id="270" r:id="rId7"/>
    <p:sldId id="271" r:id="rId8"/>
    <p:sldId id="272" r:id="rId9"/>
    <p:sldId id="274" r:id="rId10"/>
    <p:sldId id="282" r:id="rId11"/>
    <p:sldId id="259" r:id="rId12"/>
    <p:sldId id="287" r:id="rId13"/>
    <p:sldId id="265" r:id="rId14"/>
    <p:sldId id="266" r:id="rId15"/>
    <p:sldId id="283" r:id="rId16"/>
    <p:sldId id="260" r:id="rId17"/>
    <p:sldId id="264" r:id="rId18"/>
    <p:sldId id="267" r:id="rId19"/>
    <p:sldId id="279" r:id="rId20"/>
    <p:sldId id="261" r:id="rId21"/>
    <p:sldId id="292" r:id="rId22"/>
    <p:sldId id="268" r:id="rId23"/>
    <p:sldId id="291"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41360A-88BF-457B-CC18-F9062721411F}" name="Sedberry, Michelle" initials="SM" userId="S::Michelle.Sedberry@tea.texas.gov::e3f13f86-4298-4319-bfce-92d4fc9ae9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ez, Monica" initials="MM" lastIdx="4" clrIdx="0">
    <p:extLst>
      <p:ext uri="{19B8F6BF-5375-455C-9EA6-DF929625EA0E}">
        <p15:presenceInfo xmlns:p15="http://schemas.microsoft.com/office/powerpoint/2012/main" userId="S-1-5-21-424224527-328161685-9522986-11501" providerId="AD"/>
      </p:ext>
    </p:extLst>
  </p:cmAuthor>
  <p:cmAuthor id="2" name="Kuhn, Julie" initials="KJ" lastIdx="16" clrIdx="1">
    <p:extLst>
      <p:ext uri="{19B8F6BF-5375-455C-9EA6-DF929625EA0E}">
        <p15:presenceInfo xmlns:p15="http://schemas.microsoft.com/office/powerpoint/2012/main" userId="S::Julie.Kuhn@tea.texas.gov::74b71b85-b1f9-4362-9af3-f4ed61466123" providerId="AD"/>
      </p:ext>
    </p:extLst>
  </p:cmAuthor>
  <p:cmAuthor id="3" name="Sedberry, Michelle" initials="SM" lastIdx="10" clrIdx="2">
    <p:extLst>
      <p:ext uri="{19B8F6BF-5375-455C-9EA6-DF929625EA0E}">
        <p15:presenceInfo xmlns:p15="http://schemas.microsoft.com/office/powerpoint/2012/main" userId="S::Michelle.Sedberry@tea.texas.gov::e3f13f86-4298-4319-bfce-92d4fc9ae9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00000"/>
    <a:srgbClr val="824D94"/>
    <a:srgbClr val="FFFFFF"/>
    <a:srgbClr val="70417F"/>
    <a:srgbClr val="F58E72"/>
    <a:srgbClr val="92C83E"/>
    <a:srgbClr val="00486E"/>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16" autoAdjust="0"/>
    <p:restoredTop sz="88999" autoAdjust="0"/>
  </p:normalViewPr>
  <p:slideViewPr>
    <p:cSldViewPr snapToGrid="0">
      <p:cViewPr varScale="1">
        <p:scale>
          <a:sx n="137" d="100"/>
          <a:sy n="137" d="100"/>
        </p:scale>
        <p:origin x="1680" y="208"/>
      </p:cViewPr>
      <p:guideLst/>
    </p:cSldViewPr>
  </p:slideViewPr>
  <p:outlineViewPr>
    <p:cViewPr>
      <p:scale>
        <a:sx n="33" d="100"/>
        <a:sy n="33" d="100"/>
      </p:scale>
      <p:origin x="0" y="-1752"/>
    </p:cViewPr>
  </p:outlin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F390C-14FA-4813-8C67-2D6665CB7861}" type="datetimeFigureOut">
              <a:rPr lang="en-US" smtClean="0"/>
              <a:t>10/31/23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5D090-BA02-4F73-AC62-92E90EE199A8}" type="slidenum">
              <a:rPr lang="en-US" smtClean="0"/>
              <a:t>‹#›</a:t>
            </a:fld>
            <a:endParaRPr lang="en-US"/>
          </a:p>
        </p:txBody>
      </p:sp>
    </p:spTree>
    <p:extLst>
      <p:ext uri="{BB962C8B-B14F-4D97-AF65-F5344CB8AC3E}">
        <p14:creationId xmlns:p14="http://schemas.microsoft.com/office/powerpoint/2010/main" val="273432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a:t>
            </a:fld>
            <a:endParaRPr lang="en-US"/>
          </a:p>
        </p:txBody>
      </p:sp>
    </p:spTree>
    <p:extLst>
      <p:ext uri="{BB962C8B-B14F-4D97-AF65-F5344CB8AC3E}">
        <p14:creationId xmlns:p14="http://schemas.microsoft.com/office/powerpoint/2010/main" val="1532555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10</a:t>
            </a:fld>
            <a:endParaRPr lang="en-US"/>
          </a:p>
        </p:txBody>
      </p:sp>
    </p:spTree>
    <p:extLst>
      <p:ext uri="{BB962C8B-B14F-4D97-AF65-F5344CB8AC3E}">
        <p14:creationId xmlns:p14="http://schemas.microsoft.com/office/powerpoint/2010/main" val="112228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11</a:t>
            </a:fld>
            <a:endParaRPr lang="en-US"/>
          </a:p>
        </p:txBody>
      </p:sp>
    </p:spTree>
    <p:extLst>
      <p:ext uri="{BB962C8B-B14F-4D97-AF65-F5344CB8AC3E}">
        <p14:creationId xmlns:p14="http://schemas.microsoft.com/office/powerpoint/2010/main" val="344829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12</a:t>
            </a:fld>
            <a:endParaRPr lang="en-US"/>
          </a:p>
        </p:txBody>
      </p:sp>
    </p:spTree>
    <p:extLst>
      <p:ext uri="{BB962C8B-B14F-4D97-AF65-F5344CB8AC3E}">
        <p14:creationId xmlns:p14="http://schemas.microsoft.com/office/powerpoint/2010/main" val="272946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13</a:t>
            </a:fld>
            <a:endParaRPr lang="en-US"/>
          </a:p>
        </p:txBody>
      </p:sp>
    </p:spTree>
    <p:extLst>
      <p:ext uri="{BB962C8B-B14F-4D97-AF65-F5344CB8AC3E}">
        <p14:creationId xmlns:p14="http://schemas.microsoft.com/office/powerpoint/2010/main" val="355076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14</a:t>
            </a:fld>
            <a:endParaRPr lang="en-US"/>
          </a:p>
        </p:txBody>
      </p:sp>
    </p:spTree>
    <p:extLst>
      <p:ext uri="{BB962C8B-B14F-4D97-AF65-F5344CB8AC3E}">
        <p14:creationId xmlns:p14="http://schemas.microsoft.com/office/powerpoint/2010/main" val="3516483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15</a:t>
            </a:fld>
            <a:endParaRPr lang="en-US"/>
          </a:p>
        </p:txBody>
      </p:sp>
    </p:spTree>
    <p:extLst>
      <p:ext uri="{BB962C8B-B14F-4D97-AF65-F5344CB8AC3E}">
        <p14:creationId xmlns:p14="http://schemas.microsoft.com/office/powerpoint/2010/main" val="231415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16</a:t>
            </a:fld>
            <a:endParaRPr lang="en-US"/>
          </a:p>
        </p:txBody>
      </p:sp>
    </p:spTree>
    <p:extLst>
      <p:ext uri="{BB962C8B-B14F-4D97-AF65-F5344CB8AC3E}">
        <p14:creationId xmlns:p14="http://schemas.microsoft.com/office/powerpoint/2010/main" val="219957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17</a:t>
            </a:fld>
            <a:endParaRPr lang="en-US"/>
          </a:p>
        </p:txBody>
      </p:sp>
    </p:spTree>
    <p:extLst>
      <p:ext uri="{BB962C8B-B14F-4D97-AF65-F5344CB8AC3E}">
        <p14:creationId xmlns:p14="http://schemas.microsoft.com/office/powerpoint/2010/main" val="185383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18</a:t>
            </a:fld>
            <a:endParaRPr lang="en-US"/>
          </a:p>
        </p:txBody>
      </p:sp>
    </p:spTree>
    <p:extLst>
      <p:ext uri="{BB962C8B-B14F-4D97-AF65-F5344CB8AC3E}">
        <p14:creationId xmlns:p14="http://schemas.microsoft.com/office/powerpoint/2010/main" val="2501130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19</a:t>
            </a:fld>
            <a:endParaRPr lang="en-US"/>
          </a:p>
        </p:txBody>
      </p:sp>
    </p:spTree>
    <p:extLst>
      <p:ext uri="{BB962C8B-B14F-4D97-AF65-F5344CB8AC3E}">
        <p14:creationId xmlns:p14="http://schemas.microsoft.com/office/powerpoint/2010/main" val="290864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a:t>
            </a:fld>
            <a:endParaRPr lang="en-US"/>
          </a:p>
        </p:txBody>
      </p:sp>
    </p:spTree>
    <p:extLst>
      <p:ext uri="{BB962C8B-B14F-4D97-AF65-F5344CB8AC3E}">
        <p14:creationId xmlns:p14="http://schemas.microsoft.com/office/powerpoint/2010/main" val="262726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20</a:t>
            </a:fld>
            <a:endParaRPr lang="en-US"/>
          </a:p>
        </p:txBody>
      </p:sp>
    </p:spTree>
    <p:extLst>
      <p:ext uri="{BB962C8B-B14F-4D97-AF65-F5344CB8AC3E}">
        <p14:creationId xmlns:p14="http://schemas.microsoft.com/office/powerpoint/2010/main" val="3957624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21</a:t>
            </a:fld>
            <a:endParaRPr lang="en-US"/>
          </a:p>
        </p:txBody>
      </p:sp>
    </p:spTree>
    <p:extLst>
      <p:ext uri="{BB962C8B-B14F-4D97-AF65-F5344CB8AC3E}">
        <p14:creationId xmlns:p14="http://schemas.microsoft.com/office/powerpoint/2010/main" val="3199341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22</a:t>
            </a:fld>
            <a:endParaRPr lang="en-US"/>
          </a:p>
        </p:txBody>
      </p:sp>
    </p:spTree>
    <p:extLst>
      <p:ext uri="{BB962C8B-B14F-4D97-AF65-F5344CB8AC3E}">
        <p14:creationId xmlns:p14="http://schemas.microsoft.com/office/powerpoint/2010/main" val="152762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23</a:t>
            </a:fld>
            <a:endParaRPr lang="en-US"/>
          </a:p>
        </p:txBody>
      </p:sp>
    </p:spTree>
    <p:extLst>
      <p:ext uri="{BB962C8B-B14F-4D97-AF65-F5344CB8AC3E}">
        <p14:creationId xmlns:p14="http://schemas.microsoft.com/office/powerpoint/2010/main" val="1654486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24</a:t>
            </a:fld>
            <a:endParaRPr lang="en-US"/>
          </a:p>
        </p:txBody>
      </p:sp>
    </p:spTree>
    <p:extLst>
      <p:ext uri="{BB962C8B-B14F-4D97-AF65-F5344CB8AC3E}">
        <p14:creationId xmlns:p14="http://schemas.microsoft.com/office/powerpoint/2010/main" val="194652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3</a:t>
            </a:fld>
            <a:endParaRPr lang="en-US"/>
          </a:p>
        </p:txBody>
      </p:sp>
    </p:spTree>
    <p:extLst>
      <p:ext uri="{BB962C8B-B14F-4D97-AF65-F5344CB8AC3E}">
        <p14:creationId xmlns:p14="http://schemas.microsoft.com/office/powerpoint/2010/main" val="416729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4</a:t>
            </a:fld>
            <a:endParaRPr lang="en-US"/>
          </a:p>
        </p:txBody>
      </p:sp>
    </p:spTree>
    <p:extLst>
      <p:ext uri="{BB962C8B-B14F-4D97-AF65-F5344CB8AC3E}">
        <p14:creationId xmlns:p14="http://schemas.microsoft.com/office/powerpoint/2010/main" val="24666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5</a:t>
            </a:fld>
            <a:endParaRPr lang="en-US"/>
          </a:p>
        </p:txBody>
      </p:sp>
    </p:spTree>
    <p:extLst>
      <p:ext uri="{BB962C8B-B14F-4D97-AF65-F5344CB8AC3E}">
        <p14:creationId xmlns:p14="http://schemas.microsoft.com/office/powerpoint/2010/main" val="412019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6</a:t>
            </a:fld>
            <a:endParaRPr lang="en-US"/>
          </a:p>
        </p:txBody>
      </p:sp>
    </p:spTree>
    <p:extLst>
      <p:ext uri="{BB962C8B-B14F-4D97-AF65-F5344CB8AC3E}">
        <p14:creationId xmlns:p14="http://schemas.microsoft.com/office/powerpoint/2010/main" val="233403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7</a:t>
            </a:fld>
            <a:endParaRPr lang="en-US"/>
          </a:p>
        </p:txBody>
      </p:sp>
    </p:spTree>
    <p:extLst>
      <p:ext uri="{BB962C8B-B14F-4D97-AF65-F5344CB8AC3E}">
        <p14:creationId xmlns:p14="http://schemas.microsoft.com/office/powerpoint/2010/main" val="259112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8</a:t>
            </a:fld>
            <a:endParaRPr lang="en-US"/>
          </a:p>
        </p:txBody>
      </p:sp>
    </p:spTree>
    <p:extLst>
      <p:ext uri="{BB962C8B-B14F-4D97-AF65-F5344CB8AC3E}">
        <p14:creationId xmlns:p14="http://schemas.microsoft.com/office/powerpoint/2010/main" val="289499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9</a:t>
            </a:fld>
            <a:endParaRPr lang="en-US"/>
          </a:p>
        </p:txBody>
      </p:sp>
    </p:spTree>
    <p:extLst>
      <p:ext uri="{BB962C8B-B14F-4D97-AF65-F5344CB8AC3E}">
        <p14:creationId xmlns:p14="http://schemas.microsoft.com/office/powerpoint/2010/main" val="2496981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ypard.net/2015-july-6/how-can-technology-reduce-gap-between-youth-and-agriculture"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9" name="Picture 38" descr="A person in a garden&#10;&#10;Description automatically generated">
            <a:extLst>
              <a:ext uri="{FF2B5EF4-FFF2-40B4-BE49-F238E27FC236}">
                <a16:creationId xmlns:a16="http://schemas.microsoft.com/office/drawing/2014/main" id="{134B4F39-E941-E149-8F77-83D5F71508CB}"/>
              </a:ext>
            </a:extLst>
          </p:cNvPr>
          <p:cNvPicPr>
            <a:picLocks noChangeAspect="1"/>
          </p:cNvPicPr>
          <p:nvPr userDrawn="1"/>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297" b="17787"/>
          <a:stretch/>
        </p:blipFill>
        <p:spPr>
          <a:xfrm>
            <a:off x="-1615758" y="809371"/>
            <a:ext cx="13976116" cy="4818307"/>
          </a:xfrm>
          <a:prstGeom prst="rect">
            <a:avLst/>
          </a:prstGeom>
        </p:spPr>
      </p:pic>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4"/>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5"/>
          <a:srcRect b="7193"/>
          <a:stretch/>
        </p:blipFill>
        <p:spPr>
          <a:xfrm>
            <a:off x="538200" y="987045"/>
            <a:ext cx="1971599" cy="1801539"/>
          </a:xfrm>
          <a:prstGeom prst="rect">
            <a:avLst/>
          </a:prstGeom>
        </p:spPr>
      </p:pic>
      <p:sp>
        <p:nvSpPr>
          <p:cNvPr id="27" name="Title 1">
            <a:extLst>
              <a:ext uri="{FF2B5EF4-FFF2-40B4-BE49-F238E27FC236}">
                <a16:creationId xmlns:a16="http://schemas.microsoft.com/office/drawing/2014/main" id="{BA315B04-B4BC-134E-BA6F-EE5445D62ADD}"/>
              </a:ext>
            </a:extLst>
          </p:cNvPr>
          <p:cNvSpPr>
            <a:spLocks noGrp="1"/>
          </p:cNvSpPr>
          <p:nvPr>
            <p:ph type="ctrTitle" hasCustomPrompt="1"/>
          </p:nvPr>
        </p:nvSpPr>
        <p:spPr>
          <a:xfrm>
            <a:off x="538200" y="4414731"/>
            <a:ext cx="9144000" cy="738598"/>
          </a:xfrm>
        </p:spPr>
        <p:txBody>
          <a:bodyPr anchor="b">
            <a:normAutofit/>
          </a:bodyPr>
          <a:lstStyle>
            <a:lvl1pPr algn="l">
              <a:defRPr sz="3600" b="1" i="1">
                <a:solidFill>
                  <a:schemeClr val="bg1"/>
                </a:solidFill>
                <a:latin typeface="Arial" panose="020B0604020202020204" pitchFamily="34" charset="0"/>
                <a:cs typeface="Arial" panose="020B0604020202020204" pitchFamily="34" charset="0"/>
              </a:defRPr>
            </a:lvl1pPr>
          </a:lstStyle>
          <a:p>
            <a:r>
              <a:rPr lang="en-US" dirty="0"/>
              <a:t>Jack &amp; the Beanstalk</a:t>
            </a:r>
          </a:p>
        </p:txBody>
      </p:sp>
      <p:sp>
        <p:nvSpPr>
          <p:cNvPr id="42" name="Freeform 41">
            <a:extLst>
              <a:ext uri="{FF2B5EF4-FFF2-40B4-BE49-F238E27FC236}">
                <a16:creationId xmlns:a16="http://schemas.microsoft.com/office/drawing/2014/main" id="{9B276375-768F-8545-8F3F-1AA234DFE787}"/>
              </a:ext>
            </a:extLst>
          </p:cNvPr>
          <p:cNvSpPr/>
          <p:nvPr userDrawn="1"/>
        </p:nvSpPr>
        <p:spPr>
          <a:xfrm>
            <a:off x="9220600" y="-999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Tree>
    <p:extLst>
      <p:ext uri="{BB962C8B-B14F-4D97-AF65-F5344CB8AC3E}">
        <p14:creationId xmlns:p14="http://schemas.microsoft.com/office/powerpoint/2010/main" val="247791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rov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300984"/>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Improve</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3" name="Freeform: Shape 12">
            <a:extLst>
              <a:ext uri="{FF2B5EF4-FFF2-40B4-BE49-F238E27FC236}">
                <a16:creationId xmlns:a16="http://schemas.microsoft.com/office/drawing/2014/main" id="{5D668802-CBC9-1E97-EE92-04E9CACFFF40}"/>
              </a:ext>
            </a:extLst>
          </p:cNvPr>
          <p:cNvSpPr/>
          <p:nvPr userDrawn="1"/>
        </p:nvSpPr>
        <p:spPr>
          <a:xfrm>
            <a:off x="381226" y="5580769"/>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4" name="Freeform: Shape 13">
            <a:extLst>
              <a:ext uri="{FF2B5EF4-FFF2-40B4-BE49-F238E27FC236}">
                <a16:creationId xmlns:a16="http://schemas.microsoft.com/office/drawing/2014/main" id="{F76F1FE6-4AC3-C4DF-81AA-74C00CBE0D8F}"/>
              </a:ext>
            </a:extLst>
          </p:cNvPr>
          <p:cNvSpPr/>
          <p:nvPr userDrawn="1"/>
        </p:nvSpPr>
        <p:spPr>
          <a:xfrm>
            <a:off x="1285832" y="558076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Look at the score </a:t>
            </a:r>
            <a:r>
              <a:rPr lang="en-US" sz="1600" kern="1200" dirty="0">
                <a:solidFill>
                  <a:schemeClr val="accent2"/>
                </a:solidFill>
              </a:rPr>
              <a:t>(Mira la </a:t>
            </a:r>
            <a:r>
              <a:rPr lang="en-US" sz="1600" kern="1200" dirty="0" err="1">
                <a:solidFill>
                  <a:schemeClr val="accent2"/>
                </a:solidFill>
              </a:rPr>
              <a:t>puntuación</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Make the design better </a:t>
            </a:r>
            <a:r>
              <a:rPr lang="en-US" sz="1600" kern="1200" dirty="0">
                <a:solidFill>
                  <a:schemeClr val="accent2"/>
                </a:solidFill>
              </a:rPr>
              <a:t>(</a:t>
            </a:r>
            <a:r>
              <a:rPr lang="en-US" sz="1600" kern="1200" dirty="0" err="1">
                <a:solidFill>
                  <a:schemeClr val="accent2"/>
                </a:solidFill>
              </a:rPr>
              <a:t>Mejora</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diseño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Repeat if needed </a:t>
            </a:r>
            <a:r>
              <a:rPr lang="en-US" sz="1600" kern="1200" dirty="0">
                <a:solidFill>
                  <a:schemeClr val="accent2"/>
                </a:solidFill>
              </a:rPr>
              <a:t>(</a:t>
            </a:r>
            <a:r>
              <a:rPr lang="en-US" sz="1600" kern="1200" dirty="0" err="1">
                <a:solidFill>
                  <a:schemeClr val="accent2"/>
                </a:solidFill>
              </a:rPr>
              <a:t>Repita</a:t>
            </a:r>
            <a:r>
              <a:rPr lang="en-US" sz="1600" kern="1200" dirty="0">
                <a:solidFill>
                  <a:schemeClr val="accent2"/>
                </a:solidFill>
              </a:rPr>
              <a:t> </a:t>
            </a:r>
            <a:r>
              <a:rPr lang="en-US" sz="1600" kern="1200" dirty="0" err="1">
                <a:solidFill>
                  <a:schemeClr val="accent2"/>
                </a:solidFill>
              </a:rPr>
              <a:t>si</a:t>
            </a:r>
            <a:r>
              <a:rPr lang="en-US" sz="1600" kern="1200" dirty="0">
                <a:solidFill>
                  <a:schemeClr val="accent2"/>
                </a:solidFill>
              </a:rPr>
              <a:t> es </a:t>
            </a:r>
            <a:r>
              <a:rPr lang="en-US" sz="1600" kern="1200" dirty="0" err="1">
                <a:solidFill>
                  <a:schemeClr val="accent2"/>
                </a:solidFill>
              </a:rPr>
              <a:t>necesario</a:t>
            </a:r>
            <a:r>
              <a:rPr lang="en-US" sz="1600" kern="1200" dirty="0">
                <a:solidFill>
                  <a:schemeClr val="accent2"/>
                </a:solidFill>
              </a:rPr>
              <a:t>)</a:t>
            </a:r>
          </a:p>
        </p:txBody>
      </p:sp>
    </p:spTree>
    <p:extLst>
      <p:ext uri="{BB962C8B-B14F-4D97-AF65-F5344CB8AC3E}">
        <p14:creationId xmlns:p14="http://schemas.microsoft.com/office/powerpoint/2010/main" val="9127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Intro Slides</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384724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ineering Design Process Overview">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4689" y="292035"/>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br>
              <a:rPr lang="en-US" dirty="0"/>
            </a:br>
            <a:r>
              <a:rPr lang="en-US" dirty="0" err="1"/>
              <a:t>spanish</a:t>
            </a:r>
            <a:endParaRPr lang="en-US" dirty="0"/>
          </a:p>
        </p:txBody>
      </p:sp>
      <p:grpSp>
        <p:nvGrpSpPr>
          <p:cNvPr id="3" name="Group 2">
            <a:extLst>
              <a:ext uri="{FF2B5EF4-FFF2-40B4-BE49-F238E27FC236}">
                <a16:creationId xmlns:a16="http://schemas.microsoft.com/office/drawing/2014/main" id="{21ED08E2-78E8-7885-06B8-3E6E2FB6F680}"/>
              </a:ext>
            </a:extLst>
          </p:cNvPr>
          <p:cNvGrpSpPr>
            <a:grpSpLocks noChangeAspect="1"/>
          </p:cNvGrpSpPr>
          <p:nvPr userDrawn="1"/>
        </p:nvGrpSpPr>
        <p:grpSpPr>
          <a:xfrm>
            <a:off x="2936857" y="1579418"/>
            <a:ext cx="6318285" cy="5278582"/>
            <a:chOff x="3124200" y="1329914"/>
            <a:chExt cx="5851848" cy="4888899"/>
          </a:xfrm>
        </p:grpSpPr>
        <p:sp>
          <p:nvSpPr>
            <p:cNvPr id="4" name="Freeform: Shape 2">
              <a:extLst>
                <a:ext uri="{FF2B5EF4-FFF2-40B4-BE49-F238E27FC236}">
                  <a16:creationId xmlns:a16="http://schemas.microsoft.com/office/drawing/2014/main" id="{4AABD1A1-417A-B003-FFD3-F6B4563A5309}"/>
                </a:ext>
              </a:extLst>
            </p:cNvPr>
            <p:cNvSpPr/>
            <p:nvPr/>
          </p:nvSpPr>
          <p:spPr>
            <a:xfrm>
              <a:off x="3124200" y="1329914"/>
              <a:ext cx="837826" cy="1196895"/>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5" name="Freeform: Shape 4">
              <a:extLst>
                <a:ext uri="{FF2B5EF4-FFF2-40B4-BE49-F238E27FC236}">
                  <a16:creationId xmlns:a16="http://schemas.microsoft.com/office/drawing/2014/main" id="{AF064C4F-CC12-A648-11AE-C242C69F4819}"/>
                </a:ext>
              </a:extLst>
            </p:cNvPr>
            <p:cNvSpPr/>
            <p:nvPr/>
          </p:nvSpPr>
          <p:spPr>
            <a:xfrm>
              <a:off x="3962025" y="133076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What is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¿Cuál es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What are the rules? (Criteria/Constraints)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¿Cuales son las normas? (Criterios/Restricciones))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F4DC8A5A-290A-D370-0EB6-B9FBE9103847}"/>
                </a:ext>
              </a:extLst>
            </p:cNvPr>
            <p:cNvSpPr/>
            <p:nvPr/>
          </p:nvSpPr>
          <p:spPr>
            <a:xfrm>
              <a:off x="3124200" y="2253277"/>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7" name="Freeform: Shape 7">
              <a:extLst>
                <a:ext uri="{FF2B5EF4-FFF2-40B4-BE49-F238E27FC236}">
                  <a16:creationId xmlns:a16="http://schemas.microsoft.com/office/drawing/2014/main" id="{1C24C116-22D4-A376-FE49-2C4AE6FA9FA8}"/>
                </a:ext>
              </a:extLst>
            </p:cNvPr>
            <p:cNvSpPr/>
            <p:nvPr/>
          </p:nvSpPr>
          <p:spPr>
            <a:xfrm>
              <a:off x="3962025" y="2253273"/>
              <a:ext cx="5014023" cy="777990"/>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
          <p:nvSpPr>
            <p:cNvPr id="10" name="Freeform: Shape 8">
              <a:extLst>
                <a:ext uri="{FF2B5EF4-FFF2-40B4-BE49-F238E27FC236}">
                  <a16:creationId xmlns:a16="http://schemas.microsoft.com/office/drawing/2014/main" id="{55CC3741-EABE-38F0-74F7-F71487AFEBD3}"/>
                </a:ext>
              </a:extLst>
            </p:cNvPr>
            <p:cNvSpPr/>
            <p:nvPr/>
          </p:nvSpPr>
          <p:spPr>
            <a:xfrm>
              <a:off x="3124200" y="3176902"/>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11" name="Freeform: Shape 9">
              <a:extLst>
                <a:ext uri="{FF2B5EF4-FFF2-40B4-BE49-F238E27FC236}">
                  <a16:creationId xmlns:a16="http://schemas.microsoft.com/office/drawing/2014/main" id="{F4323C40-1EB2-B6F5-3AE5-C177993BC615}"/>
                </a:ext>
              </a:extLst>
            </p:cNvPr>
            <p:cNvSpPr/>
            <p:nvPr/>
          </p:nvSpPr>
          <p:spPr>
            <a:xfrm>
              <a:off x="3962026" y="3175785"/>
              <a:ext cx="5014022" cy="780215"/>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Think of an idea to share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Piensa</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en</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una</a:t>
              </a:r>
              <a:r>
                <a:rPr lang="en-US" sz="1300" kern="1200" dirty="0">
                  <a:solidFill>
                    <a:schemeClr val="accent2"/>
                  </a:solidFill>
                  <a:latin typeface="Arial" panose="020B0604020202020204" pitchFamily="34" charset="0"/>
                  <a:ea typeface="+mn-ea"/>
                  <a:cs typeface="Arial" panose="020B0604020202020204" pitchFamily="34" charset="0"/>
                </a:rPr>
                <a:t> idea para </a:t>
              </a:r>
              <a:r>
                <a:rPr lang="en-US" sz="1300" kern="1200" dirty="0" err="1">
                  <a:solidFill>
                    <a:schemeClr val="accent2"/>
                  </a:solidFill>
                  <a:latin typeface="Arial" panose="020B0604020202020204" pitchFamily="34" charset="0"/>
                  <a:ea typeface="+mn-ea"/>
                  <a:cs typeface="Arial" panose="020B0604020202020204" pitchFamily="34" charset="0"/>
                </a:rPr>
                <a:t>compartir</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Seleccione</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una</a:t>
              </a:r>
              <a:r>
                <a:rPr lang="en-US" sz="1300" kern="1200" dirty="0">
                  <a:solidFill>
                    <a:schemeClr val="accent2"/>
                  </a:solidFill>
                  <a:latin typeface="Arial" panose="020B0604020202020204" pitchFamily="34" charset="0"/>
                  <a:ea typeface="+mn-ea"/>
                  <a:cs typeface="Arial" panose="020B0604020202020204" pitchFamily="34" charset="0"/>
                </a:rPr>
                <a:t> idea de </a:t>
              </a:r>
              <a:r>
                <a:rPr lang="en-US" sz="1300" kern="1200" dirty="0" err="1">
                  <a:solidFill>
                    <a:schemeClr val="accent2"/>
                  </a:solidFill>
                  <a:latin typeface="Arial" panose="020B0604020202020204" pitchFamily="34" charset="0"/>
                  <a:ea typeface="+mn-ea"/>
                  <a:cs typeface="Arial" panose="020B0604020202020204" pitchFamily="34" charset="0"/>
                </a:rPr>
                <a:t>grupo</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Reunir</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materiales</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12" name="Freeform: Shape 10">
              <a:extLst>
                <a:ext uri="{FF2B5EF4-FFF2-40B4-BE49-F238E27FC236}">
                  <a16:creationId xmlns:a16="http://schemas.microsoft.com/office/drawing/2014/main" id="{2E06206A-EE9C-3F3D-8401-DAB62CD3AF45}"/>
                </a:ext>
              </a:extLst>
            </p:cNvPr>
            <p:cNvSpPr/>
            <p:nvPr/>
          </p:nvSpPr>
          <p:spPr>
            <a:xfrm>
              <a:off x="3124200" y="4099411"/>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13" name="Freeform: Shape 11">
              <a:extLst>
                <a:ext uri="{FF2B5EF4-FFF2-40B4-BE49-F238E27FC236}">
                  <a16:creationId xmlns:a16="http://schemas.microsoft.com/office/drawing/2014/main" id="{2294B055-517E-E773-C690-4C690235D55A}"/>
                </a:ext>
              </a:extLst>
            </p:cNvPr>
            <p:cNvSpPr/>
            <p:nvPr/>
          </p:nvSpPr>
          <p:spPr>
            <a:xfrm>
              <a:off x="3962025" y="409855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Create your idea </a:t>
              </a:r>
              <a:r>
                <a:rPr lang="en-US" sz="1600" kern="1200" dirty="0">
                  <a:solidFill>
                    <a:schemeClr val="accent2"/>
                  </a:solidFill>
                </a:rPr>
                <a:t>(</a:t>
              </a:r>
              <a:r>
                <a:rPr lang="en-US" sz="1600" kern="1200" dirty="0" err="1">
                  <a:solidFill>
                    <a:schemeClr val="accent2"/>
                  </a:solidFill>
                </a:rPr>
                <a:t>Haces</a:t>
              </a:r>
              <a:r>
                <a:rPr lang="en-US" sz="1600" kern="1200" dirty="0">
                  <a:solidFill>
                    <a:schemeClr val="accent2"/>
                  </a:solidFill>
                </a:rPr>
                <a:t> </a:t>
              </a:r>
              <a:r>
                <a:rPr lang="en-US" sz="1600" kern="1200" dirty="0" err="1">
                  <a:solidFill>
                    <a:schemeClr val="accent2"/>
                  </a:solidFill>
                </a:rPr>
                <a:t>tu</a:t>
              </a:r>
              <a:r>
                <a:rPr lang="en-US" sz="1600" kern="1200" dirty="0">
                  <a:solidFill>
                    <a:schemeClr val="accent2"/>
                  </a:solidFill>
                </a:rPr>
                <a:t> idea)</a:t>
              </a:r>
            </a:p>
            <a:p>
              <a:pPr marL="171450" lvl="1" indent="-171450" algn="l" defTabSz="711200">
                <a:lnSpc>
                  <a:spcPct val="90000"/>
                </a:lnSpc>
                <a:spcBef>
                  <a:spcPct val="0"/>
                </a:spcBef>
                <a:spcAft>
                  <a:spcPct val="15000"/>
                </a:spcAft>
                <a:buChar char="•"/>
              </a:pPr>
              <a:r>
                <a:rPr lang="en-US" sz="1600" kern="1200" dirty="0">
                  <a:solidFill>
                    <a:srgbClr val="000000"/>
                  </a:solidFill>
                </a:rPr>
                <a:t>Test your ideas </a:t>
              </a:r>
              <a:r>
                <a:rPr lang="en-US" sz="1600" kern="1200" dirty="0">
                  <a:solidFill>
                    <a:schemeClr val="accent2"/>
                  </a:solidFill>
                </a:rPr>
                <a:t>(</a:t>
              </a:r>
              <a:r>
                <a:rPr lang="en-US" sz="1600" kern="1200" dirty="0" err="1">
                  <a:solidFill>
                    <a:schemeClr val="accent2"/>
                  </a:solidFill>
                </a:rPr>
                <a:t>Pon</a:t>
              </a:r>
              <a:r>
                <a:rPr lang="en-US" sz="1600" kern="1200" dirty="0">
                  <a:solidFill>
                    <a:schemeClr val="accent2"/>
                  </a:solidFill>
                </a:rPr>
                <a:t> a </a:t>
              </a:r>
              <a:r>
                <a:rPr lang="en-US" sz="1600" kern="1200" dirty="0" err="1">
                  <a:solidFill>
                    <a:schemeClr val="accent2"/>
                  </a:solidFill>
                </a:rPr>
                <a:t>prueba</a:t>
              </a:r>
              <a:r>
                <a:rPr lang="en-US" sz="1600" kern="1200" dirty="0">
                  <a:solidFill>
                    <a:schemeClr val="accent2"/>
                  </a:solidFill>
                </a:rPr>
                <a:t> </a:t>
              </a:r>
              <a:r>
                <a:rPr lang="en-US" sz="1600" kern="1200" dirty="0" err="1">
                  <a:solidFill>
                    <a:schemeClr val="accent2"/>
                  </a:solidFill>
                </a:rPr>
                <a:t>tus</a:t>
              </a:r>
              <a:r>
                <a:rPr lang="en-US" sz="1600" kern="1200" dirty="0">
                  <a:solidFill>
                    <a:schemeClr val="accent2"/>
                  </a:solidFill>
                </a:rPr>
                <a:t> ideas)</a:t>
              </a:r>
            </a:p>
          </p:txBody>
        </p:sp>
        <p:sp>
          <p:nvSpPr>
            <p:cNvPr id="14" name="Freeform: Shape 12">
              <a:extLst>
                <a:ext uri="{FF2B5EF4-FFF2-40B4-BE49-F238E27FC236}">
                  <a16:creationId xmlns:a16="http://schemas.microsoft.com/office/drawing/2014/main" id="{B22AB8AB-49D8-E38E-3327-2446E9085C16}"/>
                </a:ext>
              </a:extLst>
            </p:cNvPr>
            <p:cNvSpPr/>
            <p:nvPr/>
          </p:nvSpPr>
          <p:spPr>
            <a:xfrm>
              <a:off x="3124200" y="5021919"/>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15" name="Freeform: Shape 13">
              <a:extLst>
                <a:ext uri="{FF2B5EF4-FFF2-40B4-BE49-F238E27FC236}">
                  <a16:creationId xmlns:a16="http://schemas.microsoft.com/office/drawing/2014/main" id="{262D44D2-A32B-235A-127F-ACA743287335}"/>
                </a:ext>
              </a:extLst>
            </p:cNvPr>
            <p:cNvSpPr/>
            <p:nvPr/>
          </p:nvSpPr>
          <p:spPr>
            <a:xfrm>
              <a:off x="3962025" y="5021919"/>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Look at the score </a:t>
              </a:r>
              <a:r>
                <a:rPr lang="en-US" sz="1600" kern="1200" dirty="0">
                  <a:solidFill>
                    <a:schemeClr val="accent2"/>
                  </a:solidFill>
                </a:rPr>
                <a:t>(Mira la </a:t>
              </a:r>
              <a:r>
                <a:rPr lang="en-US" sz="1600" kern="1200" dirty="0" err="1">
                  <a:solidFill>
                    <a:schemeClr val="accent2"/>
                  </a:solidFill>
                </a:rPr>
                <a:t>puntuación</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Make the design better </a:t>
              </a:r>
              <a:r>
                <a:rPr lang="en-US" sz="1600" kern="1200" dirty="0">
                  <a:solidFill>
                    <a:schemeClr val="accent2"/>
                  </a:solidFill>
                </a:rPr>
                <a:t>(</a:t>
              </a:r>
              <a:r>
                <a:rPr lang="en-US" sz="1600" kern="1200" dirty="0" err="1">
                  <a:solidFill>
                    <a:schemeClr val="accent2"/>
                  </a:solidFill>
                </a:rPr>
                <a:t>Mejora</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diseño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Repeat if needed </a:t>
              </a:r>
              <a:r>
                <a:rPr lang="en-US" sz="1600" kern="1200" dirty="0">
                  <a:solidFill>
                    <a:schemeClr val="accent2"/>
                  </a:solidFill>
                </a:rPr>
                <a:t>(</a:t>
              </a:r>
              <a:r>
                <a:rPr lang="en-US" sz="1600" kern="1200" dirty="0" err="1">
                  <a:solidFill>
                    <a:schemeClr val="accent2"/>
                  </a:solidFill>
                </a:rPr>
                <a:t>Repita</a:t>
              </a:r>
              <a:r>
                <a:rPr lang="en-US" sz="1600" kern="1200" dirty="0">
                  <a:solidFill>
                    <a:schemeClr val="accent2"/>
                  </a:solidFill>
                </a:rPr>
                <a:t> </a:t>
              </a:r>
              <a:r>
                <a:rPr lang="en-US" sz="1600" kern="1200" dirty="0" err="1">
                  <a:solidFill>
                    <a:schemeClr val="accent2"/>
                  </a:solidFill>
                </a:rPr>
                <a:t>si</a:t>
              </a:r>
              <a:r>
                <a:rPr lang="en-US" sz="1600" kern="1200" dirty="0">
                  <a:solidFill>
                    <a:schemeClr val="accent2"/>
                  </a:solidFill>
                </a:rPr>
                <a:t> es </a:t>
              </a:r>
              <a:r>
                <a:rPr lang="en-US" sz="1600" kern="1200" dirty="0" err="1">
                  <a:solidFill>
                    <a:schemeClr val="accent2"/>
                  </a:solidFill>
                </a:rPr>
                <a:t>necesario</a:t>
              </a:r>
              <a:r>
                <a:rPr lang="en-US" sz="1600" kern="1200" dirty="0">
                  <a:solidFill>
                    <a:schemeClr val="accent2"/>
                  </a:solidFill>
                </a:rPr>
                <a:t>)</a:t>
              </a:r>
            </a:p>
          </p:txBody>
        </p:sp>
      </p:grpSp>
    </p:spTree>
    <p:extLst>
      <p:ext uri="{BB962C8B-B14F-4D97-AF65-F5344CB8AC3E}">
        <p14:creationId xmlns:p14="http://schemas.microsoft.com/office/powerpoint/2010/main" val="269854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dentify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3910"/>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Identify</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grpSp>
        <p:nvGrpSpPr>
          <p:cNvPr id="5" name="Group 4">
            <a:extLst>
              <a:ext uri="{FF2B5EF4-FFF2-40B4-BE49-F238E27FC236}">
                <a16:creationId xmlns:a16="http://schemas.microsoft.com/office/drawing/2014/main" id="{119429CC-C4CF-0C84-786A-F8B69F7B47C1}"/>
              </a:ext>
            </a:extLst>
          </p:cNvPr>
          <p:cNvGrpSpPr>
            <a:grpSpLocks noChangeAspect="1"/>
          </p:cNvGrpSpPr>
          <p:nvPr userDrawn="1"/>
        </p:nvGrpSpPr>
        <p:grpSpPr>
          <a:xfrm>
            <a:off x="389146" y="5574384"/>
            <a:ext cx="6309360" cy="1290473"/>
            <a:chOff x="383828" y="5565703"/>
            <a:chExt cx="6318285" cy="1292297"/>
          </a:xfrm>
        </p:grpSpPr>
        <p:sp>
          <p:nvSpPr>
            <p:cNvPr id="3" name="Freeform: Shape 2">
              <a:extLst>
                <a:ext uri="{FF2B5EF4-FFF2-40B4-BE49-F238E27FC236}">
                  <a16:creationId xmlns:a16="http://schemas.microsoft.com/office/drawing/2014/main" id="{3CEE9D8E-8B98-3D89-87DE-95AD8A7D017C}"/>
                </a:ext>
              </a:extLst>
            </p:cNvPr>
            <p:cNvSpPr/>
            <p:nvPr userDrawn="1"/>
          </p:nvSpPr>
          <p:spPr>
            <a:xfrm>
              <a:off x="383828" y="5565703"/>
              <a:ext cx="904607" cy="1292297"/>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4" name="Freeform: Shape 4">
              <a:extLst>
                <a:ext uri="{FF2B5EF4-FFF2-40B4-BE49-F238E27FC236}">
                  <a16:creationId xmlns:a16="http://schemas.microsoft.com/office/drawing/2014/main" id="{27CB5322-CD5E-5B9F-978F-8FF33419B5A4}"/>
                </a:ext>
              </a:extLst>
            </p:cNvPr>
            <p:cNvSpPr/>
            <p:nvPr userDrawn="1"/>
          </p:nvSpPr>
          <p:spPr>
            <a:xfrm>
              <a:off x="1288434" y="5566621"/>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What is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¿Cuál es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What are the rules? (Criteria/Constraints)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¿Cuáles son las normas? (Criterios/Restricciones))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49931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ine Material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grpSp>
        <p:nvGrpSpPr>
          <p:cNvPr id="12" name="Group 11">
            <a:extLst>
              <a:ext uri="{FF2B5EF4-FFF2-40B4-BE49-F238E27FC236}">
                <a16:creationId xmlns:a16="http://schemas.microsoft.com/office/drawing/2014/main" id="{A6EFC2E0-FC06-6ECC-E2E6-FF042DDB55A2}"/>
              </a:ext>
            </a:extLst>
          </p:cNvPr>
          <p:cNvGrpSpPr/>
          <p:nvPr userDrawn="1"/>
        </p:nvGrpSpPr>
        <p:grpSpPr>
          <a:xfrm>
            <a:off x="381226" y="5580760"/>
            <a:ext cx="6318285" cy="1292300"/>
            <a:chOff x="381226" y="5580760"/>
            <a:chExt cx="6318285" cy="1292300"/>
          </a:xfrm>
        </p:grpSpPr>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grpSp>
      <p:sp>
        <p:nvSpPr>
          <p:cNvPr id="4" name="Table Placeholder 3">
            <a:extLst>
              <a:ext uri="{FF2B5EF4-FFF2-40B4-BE49-F238E27FC236}">
                <a16:creationId xmlns:a16="http://schemas.microsoft.com/office/drawing/2014/main" id="{A3E7DC5F-003E-D617-D976-4FF18F28489C}"/>
              </a:ext>
            </a:extLst>
          </p:cNvPr>
          <p:cNvSpPr>
            <a:spLocks noGrp="1"/>
          </p:cNvSpPr>
          <p:nvPr>
            <p:ph type="tbl" sz="quarter" idx="10"/>
          </p:nvPr>
        </p:nvSpPr>
        <p:spPr>
          <a:xfrm>
            <a:off x="4603750" y="1722438"/>
            <a:ext cx="7326313" cy="3756025"/>
          </a:xfrm>
        </p:spPr>
        <p:txBody>
          <a:bodyPr/>
          <a:lstStyle/>
          <a:p>
            <a:endParaRPr lang="en-US"/>
          </a:p>
        </p:txBody>
      </p:sp>
      <p:sp>
        <p:nvSpPr>
          <p:cNvPr id="7" name="TextBox 6">
            <a:extLst>
              <a:ext uri="{FF2B5EF4-FFF2-40B4-BE49-F238E27FC236}">
                <a16:creationId xmlns:a16="http://schemas.microsoft.com/office/drawing/2014/main" id="{CEECE5CD-1288-73F2-9840-7E8B1F015A46}"/>
              </a:ext>
            </a:extLst>
          </p:cNvPr>
          <p:cNvSpPr txBox="1"/>
          <p:nvPr userDrawn="1"/>
        </p:nvSpPr>
        <p:spPr>
          <a:xfrm>
            <a:off x="633132" y="1779791"/>
            <a:ext cx="3668233" cy="4062651"/>
          </a:xfrm>
          <a:prstGeom prst="rect">
            <a:avLst/>
          </a:prstGeom>
          <a:noFill/>
        </p:spPr>
        <p:txBody>
          <a:bodyPr wrap="square" rtlCol="0">
            <a:spAutoFit/>
          </a:bodyPr>
          <a:lstStyle/>
          <a:p>
            <a:pPr marL="0" indent="0">
              <a:buNone/>
            </a:pPr>
            <a:r>
              <a:rPr lang="en-US" sz="2400" dirty="0">
                <a:solidFill>
                  <a:srgbClr val="000000"/>
                </a:solidFill>
              </a:rPr>
              <a:t>Here are the materials we will be using. </a:t>
            </a:r>
          </a:p>
          <a:p>
            <a:pPr marL="0" indent="0">
              <a:buNone/>
            </a:pPr>
            <a:r>
              <a:rPr lang="en-US" sz="2400" dirty="0">
                <a:solidFill>
                  <a:srgbClr val="000000"/>
                </a:solidFill>
              </a:rPr>
              <a:t>Can you classify them?   </a:t>
            </a:r>
          </a:p>
          <a:p>
            <a:pPr marL="0" indent="0">
              <a:buNone/>
            </a:pPr>
            <a:r>
              <a:rPr lang="en-US" sz="2400" dirty="0">
                <a:solidFill>
                  <a:srgbClr val="000000"/>
                </a:solidFill>
              </a:rPr>
              <a:t>What do they have in common?</a:t>
            </a:r>
          </a:p>
          <a:p>
            <a:endParaRPr lang="en-US" sz="2400" dirty="0"/>
          </a:p>
          <a:p>
            <a:pPr marL="0" indent="0">
              <a:buNone/>
            </a:pPr>
            <a:r>
              <a:rPr lang="en-US" sz="2400" dirty="0" err="1">
                <a:solidFill>
                  <a:srgbClr val="F16038"/>
                </a:solidFill>
              </a:rPr>
              <a:t>Estos</a:t>
            </a:r>
            <a:r>
              <a:rPr lang="en-US" sz="2400" dirty="0">
                <a:solidFill>
                  <a:srgbClr val="F16038"/>
                </a:solidFill>
              </a:rPr>
              <a:t> son </a:t>
            </a:r>
            <a:r>
              <a:rPr lang="en-US" sz="2400" dirty="0" err="1">
                <a:solidFill>
                  <a:srgbClr val="F16038"/>
                </a:solidFill>
              </a:rPr>
              <a:t>los</a:t>
            </a:r>
            <a:r>
              <a:rPr lang="en-US" sz="2400" dirty="0">
                <a:solidFill>
                  <a:srgbClr val="F16038"/>
                </a:solidFill>
              </a:rPr>
              <a:t> </a:t>
            </a:r>
            <a:r>
              <a:rPr lang="en-US" sz="2400" dirty="0" err="1">
                <a:solidFill>
                  <a:srgbClr val="F16038"/>
                </a:solidFill>
              </a:rPr>
              <a:t>materiales</a:t>
            </a:r>
            <a:r>
              <a:rPr lang="en-US" sz="2400" dirty="0">
                <a:solidFill>
                  <a:srgbClr val="F16038"/>
                </a:solidFill>
              </a:rPr>
              <a:t> que </a:t>
            </a:r>
            <a:r>
              <a:rPr lang="en-US" sz="2400" dirty="0" err="1">
                <a:solidFill>
                  <a:srgbClr val="F16038"/>
                </a:solidFill>
              </a:rPr>
              <a:t>usaremos</a:t>
            </a:r>
            <a:r>
              <a:rPr lang="en-US" sz="2400" dirty="0">
                <a:solidFill>
                  <a:srgbClr val="F16038"/>
                </a:solidFill>
              </a:rPr>
              <a:t>.</a:t>
            </a:r>
          </a:p>
          <a:p>
            <a:pPr marL="0" indent="0">
              <a:buNone/>
            </a:pPr>
            <a:r>
              <a:rPr lang="en-US" sz="2400" dirty="0">
                <a:solidFill>
                  <a:srgbClr val="F16038"/>
                </a:solidFill>
              </a:rPr>
              <a:t>¿</a:t>
            </a:r>
            <a:r>
              <a:rPr lang="en-US" sz="2400" dirty="0" err="1">
                <a:solidFill>
                  <a:srgbClr val="F16038"/>
                </a:solidFill>
              </a:rPr>
              <a:t>Puedes</a:t>
            </a:r>
            <a:r>
              <a:rPr lang="en-US" sz="2400" dirty="0">
                <a:solidFill>
                  <a:srgbClr val="F16038"/>
                </a:solidFill>
              </a:rPr>
              <a:t> </a:t>
            </a:r>
            <a:r>
              <a:rPr lang="en-US" sz="2400" dirty="0" err="1">
                <a:solidFill>
                  <a:srgbClr val="F16038"/>
                </a:solidFill>
              </a:rPr>
              <a:t>clasificarlos</a:t>
            </a:r>
            <a:r>
              <a:rPr lang="en-US" sz="2400" dirty="0">
                <a:solidFill>
                  <a:srgbClr val="F16038"/>
                </a:solidFill>
              </a:rPr>
              <a:t>?</a:t>
            </a:r>
          </a:p>
          <a:p>
            <a:pPr marL="0" indent="0">
              <a:buNone/>
            </a:pPr>
            <a:r>
              <a:rPr lang="en-US" sz="2400" dirty="0">
                <a:solidFill>
                  <a:srgbClr val="F16038"/>
                </a:solidFill>
              </a:rPr>
              <a:t>¿</a:t>
            </a:r>
            <a:r>
              <a:rPr lang="en-US" sz="2400" dirty="0" err="1">
                <a:solidFill>
                  <a:srgbClr val="F16038"/>
                </a:solidFill>
              </a:rPr>
              <a:t>Qué</a:t>
            </a:r>
            <a:r>
              <a:rPr lang="en-US" sz="2400" dirty="0">
                <a:solidFill>
                  <a:srgbClr val="F16038"/>
                </a:solidFill>
              </a:rPr>
              <a:t> </a:t>
            </a:r>
            <a:r>
              <a:rPr lang="en-US" sz="2400" dirty="0" err="1">
                <a:solidFill>
                  <a:srgbClr val="F16038"/>
                </a:solidFill>
              </a:rPr>
              <a:t>tienen</a:t>
            </a:r>
            <a:r>
              <a:rPr lang="en-US" sz="2400" dirty="0">
                <a:solidFill>
                  <a:srgbClr val="F16038"/>
                </a:solidFill>
              </a:rPr>
              <a:t> </a:t>
            </a:r>
            <a:r>
              <a:rPr lang="en-US" sz="2400" dirty="0" err="1">
                <a:solidFill>
                  <a:srgbClr val="F16038"/>
                </a:solidFill>
              </a:rPr>
              <a:t>en</a:t>
            </a:r>
            <a:r>
              <a:rPr lang="en-US" sz="2400" dirty="0">
                <a:solidFill>
                  <a:srgbClr val="F16038"/>
                </a:solidFill>
              </a:rPr>
              <a:t> </a:t>
            </a:r>
            <a:r>
              <a:rPr lang="en-US" sz="2400" dirty="0" err="1">
                <a:solidFill>
                  <a:srgbClr val="F16038"/>
                </a:solidFill>
              </a:rPr>
              <a:t>común</a:t>
            </a:r>
            <a:r>
              <a:rPr lang="en-US" sz="2400" dirty="0">
                <a:solidFill>
                  <a:srgbClr val="F16038"/>
                </a:solidFill>
              </a:rPr>
              <a:t>?</a:t>
            </a:r>
          </a:p>
          <a:p>
            <a:endParaRPr lang="en-US" dirty="0"/>
          </a:p>
        </p:txBody>
      </p:sp>
    </p:spTree>
    <p:extLst>
      <p:ext uri="{BB962C8B-B14F-4D97-AF65-F5344CB8AC3E}">
        <p14:creationId xmlns:p14="http://schemas.microsoft.com/office/powerpoint/2010/main" val="164503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in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Tree>
    <p:extLst>
      <p:ext uri="{BB962C8B-B14F-4D97-AF65-F5344CB8AC3E}">
        <p14:creationId xmlns:p14="http://schemas.microsoft.com/office/powerpoint/2010/main" val="63984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n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Plan</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3" name="Freeform: Shape 8">
            <a:extLst>
              <a:ext uri="{FF2B5EF4-FFF2-40B4-BE49-F238E27FC236}">
                <a16:creationId xmlns:a16="http://schemas.microsoft.com/office/drawing/2014/main" id="{D7ECC451-D9C0-082D-D91E-8A9A54821D6E}"/>
              </a:ext>
            </a:extLst>
          </p:cNvPr>
          <p:cNvSpPr/>
          <p:nvPr userDrawn="1"/>
        </p:nvSpPr>
        <p:spPr>
          <a:xfrm>
            <a:off x="381226" y="55795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4" name="Freeform: Shape 9">
            <a:extLst>
              <a:ext uri="{FF2B5EF4-FFF2-40B4-BE49-F238E27FC236}">
                <a16:creationId xmlns:a16="http://schemas.microsoft.com/office/drawing/2014/main" id="{04A3FE71-1128-B230-359F-4844C74CC9B1}"/>
              </a:ext>
            </a:extLst>
          </p:cNvPr>
          <p:cNvSpPr/>
          <p:nvPr userDrawn="1"/>
        </p:nvSpPr>
        <p:spPr>
          <a:xfrm>
            <a:off x="1285833" y="5578358"/>
            <a:ext cx="5413678" cy="842404"/>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Think of an idea to share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Piensa</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en</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una</a:t>
            </a:r>
            <a:r>
              <a:rPr lang="en-US" sz="1300" kern="1200" dirty="0">
                <a:solidFill>
                  <a:schemeClr val="accent2"/>
                </a:solidFill>
                <a:latin typeface="Arial" panose="020B0604020202020204" pitchFamily="34" charset="0"/>
                <a:ea typeface="+mn-ea"/>
                <a:cs typeface="Arial" panose="020B0604020202020204" pitchFamily="34" charset="0"/>
              </a:rPr>
              <a:t> idea para </a:t>
            </a:r>
            <a:r>
              <a:rPr lang="en-US" sz="1300" kern="1200" dirty="0" err="1">
                <a:solidFill>
                  <a:schemeClr val="accent2"/>
                </a:solidFill>
                <a:latin typeface="Arial" panose="020B0604020202020204" pitchFamily="34" charset="0"/>
                <a:ea typeface="+mn-ea"/>
                <a:cs typeface="Arial" panose="020B0604020202020204" pitchFamily="34" charset="0"/>
              </a:rPr>
              <a:t>compartir</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Seleccione</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una</a:t>
            </a:r>
            <a:r>
              <a:rPr lang="en-US" sz="1300" kern="1200" dirty="0">
                <a:solidFill>
                  <a:schemeClr val="accent2"/>
                </a:solidFill>
                <a:latin typeface="Arial" panose="020B0604020202020204" pitchFamily="34" charset="0"/>
                <a:ea typeface="+mn-ea"/>
                <a:cs typeface="Arial" panose="020B0604020202020204" pitchFamily="34" charset="0"/>
              </a:rPr>
              <a:t> idea de </a:t>
            </a:r>
            <a:r>
              <a:rPr lang="en-US" sz="1300" kern="1200" dirty="0" err="1">
                <a:solidFill>
                  <a:schemeClr val="accent2"/>
                </a:solidFill>
                <a:latin typeface="Arial" panose="020B0604020202020204" pitchFamily="34" charset="0"/>
                <a:ea typeface="+mn-ea"/>
                <a:cs typeface="Arial" panose="020B0604020202020204" pitchFamily="34" charset="0"/>
              </a:rPr>
              <a:t>grupo</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300" kern="1200" dirty="0">
                <a:solidFill>
                  <a:schemeClr val="accent2"/>
                </a:solidFill>
                <a:latin typeface="Arial" panose="020B0604020202020204" pitchFamily="34" charset="0"/>
                <a:ea typeface="+mn-ea"/>
                <a:cs typeface="Arial" panose="020B0604020202020204" pitchFamily="34" charset="0"/>
              </a:rPr>
              <a:t>(</a:t>
            </a:r>
            <a:r>
              <a:rPr lang="en-US" sz="1300" kern="1200" dirty="0" err="1">
                <a:solidFill>
                  <a:schemeClr val="accent2"/>
                </a:solidFill>
                <a:latin typeface="Arial" panose="020B0604020202020204" pitchFamily="34" charset="0"/>
                <a:ea typeface="+mn-ea"/>
                <a:cs typeface="Arial" panose="020B0604020202020204" pitchFamily="34" charset="0"/>
              </a:rPr>
              <a:t>Reunir</a:t>
            </a:r>
            <a:r>
              <a:rPr lang="en-US" sz="1300" kern="1200" dirty="0">
                <a:solidFill>
                  <a:schemeClr val="accent2"/>
                </a:solidFill>
                <a:latin typeface="Arial" panose="020B0604020202020204" pitchFamily="34" charset="0"/>
                <a:ea typeface="+mn-ea"/>
                <a:cs typeface="Arial" panose="020B0604020202020204" pitchFamily="34" charset="0"/>
              </a:rPr>
              <a:t> </a:t>
            </a:r>
            <a:r>
              <a:rPr lang="en-US" sz="1300" kern="1200" dirty="0" err="1">
                <a:solidFill>
                  <a:schemeClr val="accent2"/>
                </a:solidFill>
                <a:latin typeface="Arial" panose="020B0604020202020204" pitchFamily="34" charset="0"/>
                <a:ea typeface="+mn-ea"/>
                <a:cs typeface="Arial" panose="020B0604020202020204" pitchFamily="34" charset="0"/>
              </a:rPr>
              <a:t>materiales</a:t>
            </a:r>
            <a:r>
              <a:rPr lang="en-US" sz="13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Tree>
    <p:extLst>
      <p:ext uri="{BB962C8B-B14F-4D97-AF65-F5344CB8AC3E}">
        <p14:creationId xmlns:p14="http://schemas.microsoft.com/office/powerpoint/2010/main" val="239762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at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2989"/>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Create</a:t>
            </a:r>
            <a:br>
              <a:rPr lang="en-US" dirty="0"/>
            </a:br>
            <a:endParaRPr lang="en-US" dirty="0"/>
          </a:p>
        </p:txBody>
      </p:sp>
      <p:sp>
        <p:nvSpPr>
          <p:cNvPr id="5" name="Freeform: Shape 10">
            <a:extLst>
              <a:ext uri="{FF2B5EF4-FFF2-40B4-BE49-F238E27FC236}">
                <a16:creationId xmlns:a16="http://schemas.microsoft.com/office/drawing/2014/main" id="{E3F337FC-133A-962C-2D19-C4B5972B74E4}"/>
              </a:ext>
            </a:extLst>
          </p:cNvPr>
          <p:cNvSpPr/>
          <p:nvPr userDrawn="1"/>
        </p:nvSpPr>
        <p:spPr>
          <a:xfrm>
            <a:off x="381227" y="556570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6" name="Freeform: Shape 11">
            <a:extLst>
              <a:ext uri="{FF2B5EF4-FFF2-40B4-BE49-F238E27FC236}">
                <a16:creationId xmlns:a16="http://schemas.microsoft.com/office/drawing/2014/main" id="{FABD231E-60A3-9724-B7E3-DD5578F9085E}"/>
              </a:ext>
            </a:extLst>
          </p:cNvPr>
          <p:cNvSpPr/>
          <p:nvPr userDrawn="1"/>
        </p:nvSpPr>
        <p:spPr>
          <a:xfrm>
            <a:off x="1285833" y="556477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Create your idea </a:t>
            </a:r>
            <a:r>
              <a:rPr lang="en-US" sz="1600" kern="1200" dirty="0">
                <a:solidFill>
                  <a:schemeClr val="accent2"/>
                </a:solidFill>
              </a:rPr>
              <a:t>(</a:t>
            </a:r>
            <a:r>
              <a:rPr lang="en-US" sz="1600" kern="1200" dirty="0" err="1">
                <a:solidFill>
                  <a:schemeClr val="accent2"/>
                </a:solidFill>
              </a:rPr>
              <a:t>Haces</a:t>
            </a:r>
            <a:r>
              <a:rPr lang="en-US" sz="1600" kern="1200" dirty="0">
                <a:solidFill>
                  <a:schemeClr val="accent2"/>
                </a:solidFill>
              </a:rPr>
              <a:t> </a:t>
            </a:r>
            <a:r>
              <a:rPr lang="en-US" sz="1600" kern="1200" dirty="0" err="1">
                <a:solidFill>
                  <a:schemeClr val="accent2"/>
                </a:solidFill>
              </a:rPr>
              <a:t>tu</a:t>
            </a:r>
            <a:r>
              <a:rPr lang="en-US" sz="1600" kern="1200" dirty="0">
                <a:solidFill>
                  <a:schemeClr val="accent2"/>
                </a:solidFill>
              </a:rPr>
              <a:t> idea)</a:t>
            </a:r>
          </a:p>
          <a:p>
            <a:pPr marL="171450" lvl="1" indent="-171450" algn="l" defTabSz="711200">
              <a:lnSpc>
                <a:spcPct val="90000"/>
              </a:lnSpc>
              <a:spcBef>
                <a:spcPct val="0"/>
              </a:spcBef>
              <a:spcAft>
                <a:spcPct val="15000"/>
              </a:spcAft>
              <a:buChar char="•"/>
            </a:pPr>
            <a:r>
              <a:rPr lang="en-US" sz="1600" kern="1200" dirty="0">
                <a:solidFill>
                  <a:srgbClr val="000000"/>
                </a:solidFill>
              </a:rPr>
              <a:t>Test your ideas </a:t>
            </a:r>
            <a:r>
              <a:rPr lang="en-US" sz="1600" kern="1200" dirty="0">
                <a:solidFill>
                  <a:schemeClr val="accent2"/>
                </a:solidFill>
              </a:rPr>
              <a:t>(</a:t>
            </a:r>
            <a:r>
              <a:rPr lang="en-US" sz="1600" kern="1200" dirty="0" err="1">
                <a:solidFill>
                  <a:schemeClr val="accent2"/>
                </a:solidFill>
              </a:rPr>
              <a:t>Pon</a:t>
            </a:r>
            <a:r>
              <a:rPr lang="en-US" sz="1600" kern="1200" dirty="0">
                <a:solidFill>
                  <a:schemeClr val="accent2"/>
                </a:solidFill>
              </a:rPr>
              <a:t> a </a:t>
            </a:r>
            <a:r>
              <a:rPr lang="en-US" sz="1600" kern="1200" dirty="0" err="1">
                <a:solidFill>
                  <a:schemeClr val="accent2"/>
                </a:solidFill>
              </a:rPr>
              <a:t>prueba</a:t>
            </a:r>
            <a:r>
              <a:rPr lang="en-US" sz="1600" kern="1200" dirty="0">
                <a:solidFill>
                  <a:schemeClr val="accent2"/>
                </a:solidFill>
              </a:rPr>
              <a:t> </a:t>
            </a:r>
            <a:r>
              <a:rPr lang="en-US" sz="1600" kern="1200" dirty="0" err="1">
                <a:solidFill>
                  <a:schemeClr val="accent2"/>
                </a:solidFill>
              </a:rPr>
              <a:t>tus</a:t>
            </a:r>
            <a:r>
              <a:rPr lang="en-US" sz="1600" kern="1200" dirty="0">
                <a:solidFill>
                  <a:schemeClr val="accent2"/>
                </a:solidFill>
              </a:rPr>
              <a:t> ideas)</a:t>
            </a:r>
          </a:p>
        </p:txBody>
      </p:sp>
      <p:sp>
        <p:nvSpPr>
          <p:cNvPr id="7" name="TextBox 6">
            <a:extLst>
              <a:ext uri="{FF2B5EF4-FFF2-40B4-BE49-F238E27FC236}">
                <a16:creationId xmlns:a16="http://schemas.microsoft.com/office/drawing/2014/main" id="{69C49B5F-0E28-4407-3E9B-22D4E01403B6}"/>
              </a:ext>
            </a:extLst>
          </p:cNvPr>
          <p:cNvSpPr txBox="1"/>
          <p:nvPr userDrawn="1"/>
        </p:nvSpPr>
        <p:spPr>
          <a:xfrm>
            <a:off x="3919602" y="1618552"/>
            <a:ext cx="4117126"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HAVE FUN</a:t>
            </a:r>
            <a:endParaRPr lang="en-US" sz="3200"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BE CREATIVE</a:t>
            </a:r>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WORK TOGETHER</a:t>
            </a:r>
            <a:endParaRPr lang="en-US" sz="3200" b="1" dirty="0">
              <a:solidFill>
                <a:srgbClr val="000000"/>
              </a:solidFill>
              <a:latin typeface="Arial" panose="020B0604020202020204" pitchFamily="34" charset="0"/>
              <a:cs typeface="Arial" panose="020B0604020202020204" pitchFamily="34" charset="0"/>
            </a:endParaRPr>
          </a:p>
          <a:p>
            <a:endParaRPr lang="en-US" sz="3200" b="1" dirty="0">
              <a:solidFill>
                <a:srgbClr val="000000"/>
              </a:solidFill>
              <a:latin typeface="Arial" panose="020B0604020202020204" pitchFamily="34" charset="0"/>
              <a:cs typeface="Arial" panose="020B0604020202020204" pitchFamily="34" charset="0"/>
            </a:endParaRPr>
          </a:p>
          <a:p>
            <a:r>
              <a:rPr lang="en-US" sz="3200" dirty="0">
                <a:solidFill>
                  <a:schemeClr val="accent2"/>
                </a:solidFill>
                <a:latin typeface="Arial" panose="020B0604020202020204" pitchFamily="34" charset="0"/>
                <a:cs typeface="Arial" panose="020B0604020202020204" pitchFamily="34" charset="0"/>
              </a:rPr>
              <a:t>DIVIÉRTETE</a:t>
            </a:r>
          </a:p>
          <a:p>
            <a:r>
              <a:rPr lang="en-US" sz="3200" dirty="0">
                <a:solidFill>
                  <a:schemeClr val="accent2"/>
                </a:solidFill>
                <a:latin typeface="Arial" panose="020B0604020202020204" pitchFamily="34" charset="0"/>
                <a:cs typeface="Arial" panose="020B0604020202020204" pitchFamily="34" charset="0"/>
              </a:rPr>
              <a:t>SER CREATIVO</a:t>
            </a:r>
          </a:p>
          <a:p>
            <a:r>
              <a:rPr lang="en-US" sz="3200" dirty="0">
                <a:solidFill>
                  <a:schemeClr val="accent2"/>
                </a:solidFill>
                <a:latin typeface="Arial" panose="020B0604020202020204" pitchFamily="34" charset="0"/>
                <a:cs typeface="Arial" panose="020B0604020202020204" pitchFamily="34" charset="0"/>
              </a:rPr>
              <a:t>TRABAJAR JUNTOS</a:t>
            </a:r>
          </a:p>
          <a:p>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76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orecard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42607" y="311847"/>
            <a:ext cx="8867226" cy="1325563"/>
          </a:xfrm>
        </p:spPr>
        <p:txBody>
          <a:bodyPr>
            <a:normAutofit/>
          </a:bodyPr>
          <a:lstStyle>
            <a:lvl1pPr algn="r">
              <a:defRPr sz="3200" b="1" i="0">
                <a:solidFill>
                  <a:schemeClr val="accent1"/>
                </a:solidFill>
                <a:latin typeface="Arial" panose="020B0604020202020204" pitchFamily="34" charset="0"/>
                <a:cs typeface="Arial" panose="020B0604020202020204" pitchFamily="34" charset="0"/>
              </a:defRPr>
            </a:lvl1pPr>
          </a:lstStyle>
          <a:p>
            <a:r>
              <a:rPr lang="en-US" dirty="0"/>
              <a:t>Scorecard</a:t>
            </a:r>
            <a:br>
              <a:rPr lang="en-US" dirty="0"/>
            </a:br>
            <a:endParaRPr lang="en-US" dirty="0"/>
          </a:p>
        </p:txBody>
      </p:sp>
    </p:spTree>
    <p:extLst>
      <p:ext uri="{BB962C8B-B14F-4D97-AF65-F5344CB8AC3E}">
        <p14:creationId xmlns:p14="http://schemas.microsoft.com/office/powerpoint/2010/main" val="27481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10/31/23</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10562302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0" r:id="rId4"/>
    <p:sldLayoutId id="2147483681" r:id="rId5"/>
    <p:sldLayoutId id="2147483685" r:id="rId6"/>
    <p:sldLayoutId id="2147483682" r:id="rId7"/>
    <p:sldLayoutId id="2147483683" r:id="rId8"/>
    <p:sldLayoutId id="2147483686" r:id="rId9"/>
    <p:sldLayoutId id="214748368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ocw.mit.edu/courses/civil-and-environmental-engineering/1-054-mechanics-and-design-of-concrete-structures-spring-2004/" TargetMode="External"/><Relationship Id="rId5" Type="http://schemas.openxmlformats.org/officeDocument/2006/relationships/image" Target="../media/image7.jpg"/><Relationship Id="rId4" Type="http://schemas.openxmlformats.org/officeDocument/2006/relationships/hyperlink" Target="https://pxhere.com/en/photo/1118921"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8.jpg"/><Relationship Id="rId7" Type="http://schemas.openxmlformats.org/officeDocument/2006/relationships/hyperlink" Target="https://ypard.net/2015-july-6/how-can-technology-reduce-gap-between-youth-and-agricultu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creativecommons.org/licenses/by-nc-nd/3.0/" TargetMode="External"/><Relationship Id="rId4" Type="http://schemas.openxmlformats.org/officeDocument/2006/relationships/hyperlink" Target="http://andresherrero.com/espana-concentra-el-95-de-los-cultivos-trasgenicos-de-europ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jpg"/><Relationship Id="rId7" Type="http://schemas.openxmlformats.org/officeDocument/2006/relationships/hyperlink" Target="https://pixabay.com/photos/construction-site-working-sea-312429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creativecommons.org/licenses/by-nd/3.0/" TargetMode="External"/><Relationship Id="rId4" Type="http://schemas.openxmlformats.org/officeDocument/2006/relationships/hyperlink" Target="http://theconversation.com/heres-how-to-fix-americas-crumbling-bridges-33781" TargetMode="External"/><Relationship Id="rId9" Type="http://schemas.openxmlformats.org/officeDocument/2006/relationships/hyperlink" Target="https://pxhere.com/en/photo/724752"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2.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ocw.mit.edu/courses/civil-and-environmental-engineering/1-020-ecology-ii-engineering-for-sustainability-spring-2008/" TargetMode="External"/><Relationship Id="rId5" Type="http://schemas.openxmlformats.org/officeDocument/2006/relationships/hyperlink" Target="https://creativecommons.org/licenses/by-sa/3.0/" TargetMode="External"/><Relationship Id="rId10" Type="http://schemas.openxmlformats.org/officeDocument/2006/relationships/image" Target="../media/image14.jpg"/><Relationship Id="rId4" Type="http://schemas.openxmlformats.org/officeDocument/2006/relationships/hyperlink" Target="https://en.wikipedia.org/wiki/Offshore_construction" TargetMode="External"/><Relationship Id="rId9" Type="http://schemas.openxmlformats.org/officeDocument/2006/relationships/hyperlink" Target="https://engineering.stackexchange.com/questions/16329/estimating-wind-velocity-behind-a-wind-turb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5BF3-991E-4DBB-BC05-9615EE3D5ED9}"/>
              </a:ext>
            </a:extLst>
          </p:cNvPr>
          <p:cNvSpPr>
            <a:spLocks noGrp="1"/>
          </p:cNvSpPr>
          <p:nvPr>
            <p:ph type="ctrTitle"/>
          </p:nvPr>
        </p:nvSpPr>
        <p:spPr>
          <a:xfrm>
            <a:off x="223586" y="5933466"/>
            <a:ext cx="9144000" cy="738598"/>
          </a:xfrm>
        </p:spPr>
        <p:txBody>
          <a:bodyPr/>
          <a:lstStyle/>
          <a:p>
            <a:r>
              <a:rPr lang="en-US" i="1" dirty="0">
                <a:solidFill>
                  <a:srgbClr val="000000"/>
                </a:solidFill>
              </a:rPr>
              <a:t>Jack and the Beanstalk</a:t>
            </a:r>
          </a:p>
        </p:txBody>
      </p:sp>
    </p:spTree>
    <p:extLst>
      <p:ext uri="{BB962C8B-B14F-4D97-AF65-F5344CB8AC3E}">
        <p14:creationId xmlns:p14="http://schemas.microsoft.com/office/powerpoint/2010/main" val="4086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66A7E-C626-E44B-A662-2D5F6AF635C5}"/>
              </a:ext>
            </a:extLst>
          </p:cNvPr>
          <p:cNvSpPr>
            <a:spLocks noGrp="1"/>
          </p:cNvSpPr>
          <p:nvPr>
            <p:ph type="title"/>
          </p:nvPr>
        </p:nvSpPr>
        <p:spPr/>
        <p:txBody>
          <a:bodyPr/>
          <a:lstStyle/>
          <a:p>
            <a:r>
              <a:rPr lang="en-US" dirty="0"/>
              <a:t>Engineering Design Process </a:t>
            </a:r>
            <a:br>
              <a:rPr lang="en-US" dirty="0"/>
            </a:br>
            <a:r>
              <a:rPr lang="en-US" dirty="0">
                <a:solidFill>
                  <a:srgbClr val="F16038"/>
                </a:solidFill>
              </a:rPr>
              <a:t>(</a:t>
            </a:r>
            <a:r>
              <a:rPr lang="en-US" dirty="0" err="1">
                <a:solidFill>
                  <a:srgbClr val="F16038"/>
                </a:solidFill>
              </a:rPr>
              <a:t>Proceso</a:t>
            </a:r>
            <a:r>
              <a:rPr lang="en-US" dirty="0">
                <a:solidFill>
                  <a:srgbClr val="F16038"/>
                </a:solidFill>
              </a:rPr>
              <a:t> de </a:t>
            </a:r>
            <a:r>
              <a:rPr lang="en-US" dirty="0" err="1">
                <a:solidFill>
                  <a:srgbClr val="F16038"/>
                </a:solidFill>
              </a:rPr>
              <a:t>Diseño</a:t>
            </a:r>
            <a:r>
              <a:rPr lang="en-US" dirty="0">
                <a:solidFill>
                  <a:srgbClr val="F16038"/>
                </a:solidFill>
              </a:rPr>
              <a:t> de </a:t>
            </a:r>
            <a:r>
              <a:rPr lang="en-US" dirty="0" err="1">
                <a:solidFill>
                  <a:srgbClr val="F16038"/>
                </a:solidFill>
              </a:rPr>
              <a:t>Ingeniería</a:t>
            </a:r>
            <a:r>
              <a:rPr lang="en-US" dirty="0">
                <a:solidFill>
                  <a:srgbClr val="F16038"/>
                </a:solidFill>
              </a:rPr>
              <a:t>)</a:t>
            </a:r>
          </a:p>
        </p:txBody>
      </p:sp>
    </p:spTree>
    <p:extLst>
      <p:ext uri="{BB962C8B-B14F-4D97-AF65-F5344CB8AC3E}">
        <p14:creationId xmlns:p14="http://schemas.microsoft.com/office/powerpoint/2010/main" val="395894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a:normAutofit/>
          </a:bodyPr>
          <a:lstStyle/>
          <a:p>
            <a:r>
              <a:rPr lang="en-US" sz="2000" b="1" dirty="0">
                <a:solidFill>
                  <a:srgbClr val="000000"/>
                </a:solidFill>
                <a:latin typeface="Arial" panose="020B0604020202020204" pitchFamily="34" charset="0"/>
                <a:cs typeface="Arial" panose="020B0604020202020204" pitchFamily="34" charset="0"/>
              </a:rPr>
              <a:t>Jack wants to go back to the castle in the sky to return the hen and the harp he stole, but he is out of magic beans. He does not know how he will get back to the castle. </a:t>
            </a:r>
          </a:p>
          <a:p>
            <a:endParaRPr lang="en-US" sz="2000" b="1" dirty="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Today, you are going to put on your engineering hat to help Jack build a “beanstalk” that can reach all the way to the giant’s castle the sky so he can return the stolen items.  </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46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err="1">
                <a:solidFill>
                  <a:srgbClr val="F16038"/>
                </a:solidFill>
              </a:rPr>
              <a:t>Problema</a:t>
            </a:r>
            <a:endParaRPr lang="en-US" dirty="0">
              <a:solidFill>
                <a:srgbClr val="F16038"/>
              </a:solidFill>
            </a:endParaRP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a:normAutofit/>
          </a:bodyPr>
          <a:lstStyle/>
          <a:p>
            <a:r>
              <a:rPr lang="en-US" sz="2000" b="1" dirty="0">
                <a:solidFill>
                  <a:srgbClr val="F16038"/>
                </a:solidFill>
                <a:latin typeface="Arial" panose="020B0604020202020204" pitchFamily="34" charset="0"/>
                <a:cs typeface="Arial" panose="020B0604020202020204" pitchFamily="34" charset="0"/>
              </a:rPr>
              <a:t>Jack </a:t>
            </a:r>
            <a:r>
              <a:rPr lang="en-US" sz="2000" b="1" dirty="0" err="1">
                <a:solidFill>
                  <a:srgbClr val="F16038"/>
                </a:solidFill>
                <a:latin typeface="Arial" panose="020B0604020202020204" pitchFamily="34" charset="0"/>
                <a:cs typeface="Arial" panose="020B0604020202020204" pitchFamily="34" charset="0"/>
              </a:rPr>
              <a:t>quiere</a:t>
            </a:r>
            <a:r>
              <a:rPr lang="en-US" sz="2000" b="1" dirty="0">
                <a:solidFill>
                  <a:srgbClr val="F16038"/>
                </a:solidFill>
                <a:latin typeface="Arial" panose="020B0604020202020204" pitchFamily="34" charset="0"/>
                <a:cs typeface="Arial" panose="020B0604020202020204" pitchFamily="34" charset="0"/>
              </a:rPr>
              <a:t> </a:t>
            </a:r>
            <a:r>
              <a:rPr lang="en-US" sz="2000" b="1" dirty="0" err="1">
                <a:solidFill>
                  <a:srgbClr val="F16038"/>
                </a:solidFill>
                <a:latin typeface="Arial" panose="020B0604020202020204" pitchFamily="34" charset="0"/>
                <a:cs typeface="Arial" panose="020B0604020202020204" pitchFamily="34" charset="0"/>
              </a:rPr>
              <a:t>regresar</a:t>
            </a:r>
            <a:r>
              <a:rPr lang="en-US" sz="2000" b="1" dirty="0">
                <a:solidFill>
                  <a:srgbClr val="F16038"/>
                </a:solidFill>
                <a:latin typeface="Arial" panose="020B0604020202020204" pitchFamily="34" charset="0"/>
                <a:cs typeface="Arial" panose="020B0604020202020204" pitchFamily="34" charset="0"/>
              </a:rPr>
              <a:t> al </a:t>
            </a:r>
            <a:r>
              <a:rPr lang="en-US" sz="2000" b="1" dirty="0" err="1">
                <a:solidFill>
                  <a:srgbClr val="F16038"/>
                </a:solidFill>
                <a:latin typeface="Arial" panose="020B0604020202020204" pitchFamily="34" charset="0"/>
                <a:cs typeface="Arial" panose="020B0604020202020204" pitchFamily="34" charset="0"/>
              </a:rPr>
              <a:t>castillo</a:t>
            </a:r>
            <a:r>
              <a:rPr lang="en-US" sz="2000" b="1" dirty="0">
                <a:solidFill>
                  <a:srgbClr val="F16038"/>
                </a:solidFill>
                <a:latin typeface="Arial" panose="020B0604020202020204" pitchFamily="34" charset="0"/>
                <a:cs typeface="Arial" panose="020B0604020202020204" pitchFamily="34" charset="0"/>
              </a:rPr>
              <a:t> </a:t>
            </a:r>
            <a:r>
              <a:rPr lang="en-US" sz="2000" b="1" dirty="0" err="1">
                <a:solidFill>
                  <a:srgbClr val="F16038"/>
                </a:solidFill>
                <a:latin typeface="Arial" panose="020B0604020202020204" pitchFamily="34" charset="0"/>
                <a:cs typeface="Arial" panose="020B0604020202020204" pitchFamily="34" charset="0"/>
              </a:rPr>
              <a:t>en</a:t>
            </a:r>
            <a:r>
              <a:rPr lang="en-US" sz="2000" b="1" dirty="0">
                <a:solidFill>
                  <a:srgbClr val="F16038"/>
                </a:solidFill>
                <a:latin typeface="Arial" panose="020B0604020202020204" pitchFamily="34" charset="0"/>
                <a:cs typeface="Arial" panose="020B0604020202020204" pitchFamily="34" charset="0"/>
              </a:rPr>
              <a:t> </a:t>
            </a:r>
            <a:r>
              <a:rPr lang="en-US" sz="2000" b="1" dirty="0" err="1">
                <a:solidFill>
                  <a:srgbClr val="F16038"/>
                </a:solidFill>
                <a:latin typeface="Arial" panose="020B0604020202020204" pitchFamily="34" charset="0"/>
                <a:cs typeface="Arial" panose="020B0604020202020204" pitchFamily="34" charset="0"/>
              </a:rPr>
              <a:t>el</a:t>
            </a:r>
            <a:r>
              <a:rPr lang="en-US" sz="2000" b="1" dirty="0">
                <a:solidFill>
                  <a:srgbClr val="F16038"/>
                </a:solidFill>
                <a:latin typeface="Arial" panose="020B0604020202020204" pitchFamily="34" charset="0"/>
                <a:cs typeface="Arial" panose="020B0604020202020204" pitchFamily="34" charset="0"/>
              </a:rPr>
              <a:t> </a:t>
            </a:r>
            <a:r>
              <a:rPr lang="en-US" sz="2000" b="1" dirty="0" err="1">
                <a:solidFill>
                  <a:srgbClr val="F16038"/>
                </a:solidFill>
                <a:latin typeface="Arial" panose="020B0604020202020204" pitchFamily="34" charset="0"/>
                <a:cs typeface="Arial" panose="020B0604020202020204" pitchFamily="34" charset="0"/>
              </a:rPr>
              <a:t>cielo</a:t>
            </a:r>
            <a:r>
              <a:rPr lang="en-US" sz="2000" b="1" dirty="0">
                <a:solidFill>
                  <a:srgbClr val="F16038"/>
                </a:solidFill>
                <a:latin typeface="Arial" panose="020B0604020202020204" pitchFamily="34" charset="0"/>
                <a:cs typeface="Arial" panose="020B0604020202020204" pitchFamily="34" charset="0"/>
              </a:rPr>
              <a:t> para </a:t>
            </a:r>
            <a:r>
              <a:rPr lang="en-US" sz="2000" b="1" dirty="0" err="1">
                <a:solidFill>
                  <a:srgbClr val="F16038"/>
                </a:solidFill>
                <a:latin typeface="Arial" panose="020B0604020202020204" pitchFamily="34" charset="0"/>
                <a:cs typeface="Arial" panose="020B0604020202020204" pitchFamily="34" charset="0"/>
              </a:rPr>
              <a:t>devolver</a:t>
            </a:r>
            <a:r>
              <a:rPr lang="en-US" sz="2000" b="1" dirty="0">
                <a:solidFill>
                  <a:srgbClr val="F16038"/>
                </a:solidFill>
                <a:latin typeface="Arial" panose="020B0604020202020204" pitchFamily="34" charset="0"/>
                <a:cs typeface="Arial" panose="020B0604020202020204" pitchFamily="34" charset="0"/>
              </a:rPr>
              <a:t> la </a:t>
            </a:r>
            <a:r>
              <a:rPr lang="en-US" sz="2000" b="1" dirty="0" err="1">
                <a:solidFill>
                  <a:srgbClr val="F16038"/>
                </a:solidFill>
                <a:latin typeface="Arial" panose="020B0604020202020204" pitchFamily="34" charset="0"/>
                <a:cs typeface="Arial" panose="020B0604020202020204" pitchFamily="34" charset="0"/>
              </a:rPr>
              <a:t>gallina</a:t>
            </a:r>
            <a:r>
              <a:rPr lang="en-US" sz="2000" b="1" dirty="0">
                <a:solidFill>
                  <a:srgbClr val="F16038"/>
                </a:solidFill>
                <a:latin typeface="Arial" panose="020B0604020202020204" pitchFamily="34" charset="0"/>
                <a:cs typeface="Arial" panose="020B0604020202020204" pitchFamily="34" charset="0"/>
              </a:rPr>
              <a:t> y </a:t>
            </a:r>
            <a:r>
              <a:rPr lang="en-US" sz="2000" b="1" dirty="0" err="1">
                <a:solidFill>
                  <a:srgbClr val="F16038"/>
                </a:solidFill>
                <a:latin typeface="Arial" panose="020B0604020202020204" pitchFamily="34" charset="0"/>
                <a:cs typeface="Arial" panose="020B0604020202020204" pitchFamily="34" charset="0"/>
              </a:rPr>
              <a:t>el</a:t>
            </a:r>
            <a:r>
              <a:rPr lang="en-US" sz="2000" b="1" dirty="0">
                <a:solidFill>
                  <a:srgbClr val="F16038"/>
                </a:solidFill>
                <a:latin typeface="Arial" panose="020B0604020202020204" pitchFamily="34" charset="0"/>
                <a:cs typeface="Arial" panose="020B0604020202020204" pitchFamily="34" charset="0"/>
              </a:rPr>
              <a:t> </a:t>
            </a:r>
            <a:r>
              <a:rPr lang="en-US" sz="2000" b="1" dirty="0" err="1">
                <a:solidFill>
                  <a:srgbClr val="F16038"/>
                </a:solidFill>
                <a:latin typeface="Arial" panose="020B0604020202020204" pitchFamily="34" charset="0"/>
                <a:cs typeface="Arial" panose="020B0604020202020204" pitchFamily="34" charset="0"/>
              </a:rPr>
              <a:t>arpa</a:t>
            </a:r>
            <a:r>
              <a:rPr lang="en-US" sz="2000" b="1" dirty="0">
                <a:solidFill>
                  <a:srgbClr val="F16038"/>
                </a:solidFill>
                <a:latin typeface="Arial" panose="020B0604020202020204" pitchFamily="34" charset="0"/>
                <a:cs typeface="Arial" panose="020B0604020202020204" pitchFamily="34" charset="0"/>
              </a:rPr>
              <a:t> que </a:t>
            </a:r>
            <a:r>
              <a:rPr lang="en-US" sz="2000" b="1" dirty="0" err="1">
                <a:solidFill>
                  <a:srgbClr val="F16038"/>
                </a:solidFill>
                <a:latin typeface="Arial" panose="020B0604020202020204" pitchFamily="34" charset="0"/>
                <a:cs typeface="Arial" panose="020B0604020202020204" pitchFamily="34" charset="0"/>
              </a:rPr>
              <a:t>robó</a:t>
            </a:r>
            <a:r>
              <a:rPr lang="en-US" sz="2000" b="1" dirty="0">
                <a:solidFill>
                  <a:srgbClr val="F16038"/>
                </a:solidFill>
                <a:latin typeface="Arial" panose="020B0604020202020204" pitchFamily="34" charset="0"/>
                <a:cs typeface="Arial" panose="020B0604020202020204" pitchFamily="34" charset="0"/>
              </a:rPr>
              <a:t>, </a:t>
            </a:r>
            <a:r>
              <a:rPr lang="en-US" sz="2000" b="1" dirty="0" err="1">
                <a:solidFill>
                  <a:srgbClr val="F16038"/>
                </a:solidFill>
                <a:latin typeface="Arial" panose="020B0604020202020204" pitchFamily="34" charset="0"/>
                <a:cs typeface="Arial" panose="020B0604020202020204" pitchFamily="34" charset="0"/>
              </a:rPr>
              <a:t>pero</a:t>
            </a:r>
            <a:r>
              <a:rPr lang="en-US" sz="2000" b="1" dirty="0">
                <a:solidFill>
                  <a:srgbClr val="F16038"/>
                </a:solidFill>
                <a:latin typeface="Arial" panose="020B0604020202020204" pitchFamily="34" charset="0"/>
                <a:cs typeface="Arial" panose="020B0604020202020204" pitchFamily="34" charset="0"/>
              </a:rPr>
              <a:t> se le </a:t>
            </a:r>
            <a:r>
              <a:rPr lang="en-US" sz="2000" b="1" dirty="0" err="1">
                <a:solidFill>
                  <a:srgbClr val="F16038"/>
                </a:solidFill>
                <a:latin typeface="Arial" panose="020B0604020202020204" pitchFamily="34" charset="0"/>
                <a:cs typeface="Arial" panose="020B0604020202020204" pitchFamily="34" charset="0"/>
              </a:rPr>
              <a:t>acabaron</a:t>
            </a:r>
            <a:r>
              <a:rPr lang="en-US" sz="2000" b="1" dirty="0">
                <a:solidFill>
                  <a:srgbClr val="F16038"/>
                </a:solidFill>
                <a:latin typeface="Arial" panose="020B0604020202020204" pitchFamily="34" charset="0"/>
                <a:cs typeface="Arial" panose="020B0604020202020204" pitchFamily="34" charset="0"/>
              </a:rPr>
              <a:t> </a:t>
            </a:r>
            <a:r>
              <a:rPr lang="en-US" sz="2000" b="1" dirty="0" err="1">
                <a:solidFill>
                  <a:srgbClr val="F16038"/>
                </a:solidFill>
                <a:latin typeface="Arial" panose="020B0604020202020204" pitchFamily="34" charset="0"/>
                <a:cs typeface="Arial" panose="020B0604020202020204" pitchFamily="34" charset="0"/>
              </a:rPr>
              <a:t>los</a:t>
            </a:r>
            <a:r>
              <a:rPr lang="en-US" sz="2000" b="1" dirty="0">
                <a:solidFill>
                  <a:srgbClr val="F16038"/>
                </a:solidFill>
                <a:latin typeface="Arial" panose="020B0604020202020204" pitchFamily="34" charset="0"/>
                <a:cs typeface="Arial" panose="020B0604020202020204" pitchFamily="34" charset="0"/>
              </a:rPr>
              <a:t> frijoles </a:t>
            </a:r>
            <a:r>
              <a:rPr lang="en-US" sz="2000" b="1" dirty="0" err="1">
                <a:solidFill>
                  <a:srgbClr val="F16038"/>
                </a:solidFill>
                <a:latin typeface="Arial" panose="020B0604020202020204" pitchFamily="34" charset="0"/>
                <a:cs typeface="Arial" panose="020B0604020202020204" pitchFamily="34" charset="0"/>
              </a:rPr>
              <a:t>mágicos</a:t>
            </a:r>
            <a:r>
              <a:rPr lang="en-US" sz="2000" b="1" dirty="0">
                <a:solidFill>
                  <a:srgbClr val="F16038"/>
                </a:solidFill>
                <a:latin typeface="Arial" panose="020B0604020202020204" pitchFamily="34" charset="0"/>
                <a:cs typeface="Arial" panose="020B0604020202020204" pitchFamily="34" charset="0"/>
              </a:rPr>
              <a:t>. No sabe </a:t>
            </a:r>
            <a:r>
              <a:rPr lang="en-US" sz="2000" b="1" dirty="0" err="1">
                <a:solidFill>
                  <a:srgbClr val="F16038"/>
                </a:solidFill>
                <a:latin typeface="Arial" panose="020B0604020202020204" pitchFamily="34" charset="0"/>
                <a:cs typeface="Arial" panose="020B0604020202020204" pitchFamily="34" charset="0"/>
              </a:rPr>
              <a:t>cómo</a:t>
            </a:r>
            <a:r>
              <a:rPr lang="en-US" sz="2000" b="1" dirty="0">
                <a:solidFill>
                  <a:srgbClr val="F16038"/>
                </a:solidFill>
                <a:latin typeface="Arial" panose="020B0604020202020204" pitchFamily="34" charset="0"/>
                <a:cs typeface="Arial" panose="020B0604020202020204" pitchFamily="34" charset="0"/>
              </a:rPr>
              <a:t> </a:t>
            </a:r>
            <a:r>
              <a:rPr lang="en-US" sz="2000" b="1" dirty="0" err="1">
                <a:solidFill>
                  <a:srgbClr val="F16038"/>
                </a:solidFill>
                <a:latin typeface="Arial" panose="020B0604020202020204" pitchFamily="34" charset="0"/>
                <a:cs typeface="Arial" panose="020B0604020202020204" pitchFamily="34" charset="0"/>
              </a:rPr>
              <a:t>volverá</a:t>
            </a:r>
            <a:r>
              <a:rPr lang="en-US" sz="2000" b="1" dirty="0">
                <a:solidFill>
                  <a:srgbClr val="F16038"/>
                </a:solidFill>
                <a:latin typeface="Arial" panose="020B0604020202020204" pitchFamily="34" charset="0"/>
                <a:cs typeface="Arial" panose="020B0604020202020204" pitchFamily="34" charset="0"/>
              </a:rPr>
              <a:t> al </a:t>
            </a:r>
            <a:r>
              <a:rPr lang="en-US" sz="2000" b="1" dirty="0" err="1">
                <a:solidFill>
                  <a:srgbClr val="F16038"/>
                </a:solidFill>
                <a:latin typeface="Arial" panose="020B0604020202020204" pitchFamily="34" charset="0"/>
                <a:cs typeface="Arial" panose="020B0604020202020204" pitchFamily="34" charset="0"/>
              </a:rPr>
              <a:t>castillo</a:t>
            </a:r>
            <a:r>
              <a:rPr lang="en-US" sz="2000" b="1" dirty="0">
                <a:solidFill>
                  <a:srgbClr val="F16038"/>
                </a:solidFill>
                <a:latin typeface="Arial" panose="020B0604020202020204" pitchFamily="34" charset="0"/>
                <a:cs typeface="Arial" panose="020B0604020202020204" pitchFamily="34" charset="0"/>
              </a:rPr>
              <a:t>.</a:t>
            </a:r>
          </a:p>
          <a:p>
            <a:endParaRPr lang="en-US" sz="2000" b="1" dirty="0">
              <a:solidFill>
                <a:srgbClr val="F16038"/>
              </a:solidFill>
              <a:latin typeface="Arial" panose="020B0604020202020204" pitchFamily="34" charset="0"/>
              <a:cs typeface="Arial" panose="020B0604020202020204" pitchFamily="34" charset="0"/>
            </a:endParaRPr>
          </a:p>
          <a:p>
            <a:r>
              <a:rPr lang="en-US" sz="2000" dirty="0">
                <a:solidFill>
                  <a:srgbClr val="F16038"/>
                </a:solidFill>
                <a:latin typeface="Arial" panose="020B0604020202020204" pitchFamily="34" charset="0"/>
                <a:cs typeface="Arial" panose="020B0604020202020204" pitchFamily="34" charset="0"/>
              </a:rPr>
              <a:t>Hoy, </a:t>
            </a:r>
            <a:r>
              <a:rPr lang="en-US" sz="2000" dirty="0" err="1">
                <a:solidFill>
                  <a:srgbClr val="F16038"/>
                </a:solidFill>
                <a:latin typeface="Arial" panose="020B0604020202020204" pitchFamily="34" charset="0"/>
                <a:cs typeface="Arial" panose="020B0604020202020204" pitchFamily="34" charset="0"/>
              </a:rPr>
              <a:t>te</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pondrás</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tu</a:t>
            </a:r>
            <a:r>
              <a:rPr lang="en-US" sz="2000" dirty="0">
                <a:solidFill>
                  <a:srgbClr val="F16038"/>
                </a:solidFill>
                <a:latin typeface="Arial" panose="020B0604020202020204" pitchFamily="34" charset="0"/>
                <a:cs typeface="Arial" panose="020B0604020202020204" pitchFamily="34" charset="0"/>
              </a:rPr>
              <a:t> sombrero de </a:t>
            </a:r>
            <a:r>
              <a:rPr lang="en-US" sz="2000" dirty="0" err="1">
                <a:solidFill>
                  <a:srgbClr val="F16038"/>
                </a:solidFill>
                <a:latin typeface="Arial" panose="020B0604020202020204" pitchFamily="34" charset="0"/>
                <a:cs typeface="Arial" panose="020B0604020202020204" pitchFamily="34" charset="0"/>
              </a:rPr>
              <a:t>ingeniero</a:t>
            </a:r>
            <a:r>
              <a:rPr lang="en-US" sz="2000" dirty="0">
                <a:solidFill>
                  <a:srgbClr val="F16038"/>
                </a:solidFill>
                <a:latin typeface="Arial" panose="020B0604020202020204" pitchFamily="34" charset="0"/>
                <a:cs typeface="Arial" panose="020B0604020202020204" pitchFamily="34" charset="0"/>
              </a:rPr>
              <a:t> para </a:t>
            </a:r>
            <a:r>
              <a:rPr lang="en-US" sz="2000" dirty="0" err="1">
                <a:solidFill>
                  <a:srgbClr val="F16038"/>
                </a:solidFill>
                <a:latin typeface="Arial" panose="020B0604020202020204" pitchFamily="34" charset="0"/>
                <a:cs typeface="Arial" panose="020B0604020202020204" pitchFamily="34" charset="0"/>
              </a:rPr>
              <a:t>ayudar</a:t>
            </a:r>
            <a:r>
              <a:rPr lang="en-US" sz="2000" dirty="0">
                <a:solidFill>
                  <a:srgbClr val="F16038"/>
                </a:solidFill>
                <a:latin typeface="Arial" panose="020B0604020202020204" pitchFamily="34" charset="0"/>
                <a:cs typeface="Arial" panose="020B0604020202020204" pitchFamily="34" charset="0"/>
              </a:rPr>
              <a:t> a Jack a </a:t>
            </a:r>
            <a:r>
              <a:rPr lang="en-US" sz="2000" dirty="0" err="1">
                <a:solidFill>
                  <a:srgbClr val="F16038"/>
                </a:solidFill>
                <a:latin typeface="Arial" panose="020B0604020202020204" pitchFamily="34" charset="0"/>
                <a:cs typeface="Arial" panose="020B0604020202020204" pitchFamily="34" charset="0"/>
              </a:rPr>
              <a:t>construir</a:t>
            </a:r>
            <a:r>
              <a:rPr lang="en-US" sz="2000" dirty="0">
                <a:solidFill>
                  <a:srgbClr val="F16038"/>
                </a:solidFill>
                <a:latin typeface="Arial" panose="020B0604020202020204" pitchFamily="34" charset="0"/>
                <a:cs typeface="Arial" panose="020B0604020202020204" pitchFamily="34" charset="0"/>
              </a:rPr>
              <a:t> un "</a:t>
            </a:r>
            <a:r>
              <a:rPr lang="en-US" sz="2000" dirty="0" err="1">
                <a:solidFill>
                  <a:srgbClr val="F16038"/>
                </a:solidFill>
                <a:latin typeface="Arial" panose="020B0604020202020204" pitchFamily="34" charset="0"/>
                <a:cs typeface="Arial" panose="020B0604020202020204" pitchFamily="34" charset="0"/>
              </a:rPr>
              <a:t>tallo</a:t>
            </a:r>
            <a:r>
              <a:rPr lang="en-US" sz="2000" dirty="0">
                <a:solidFill>
                  <a:srgbClr val="F16038"/>
                </a:solidFill>
                <a:latin typeface="Arial" panose="020B0604020202020204" pitchFamily="34" charset="0"/>
                <a:cs typeface="Arial" panose="020B0604020202020204" pitchFamily="34" charset="0"/>
              </a:rPr>
              <a:t> de frijoles" que </a:t>
            </a:r>
            <a:r>
              <a:rPr lang="en-US" sz="2000" dirty="0" err="1">
                <a:solidFill>
                  <a:srgbClr val="F16038"/>
                </a:solidFill>
                <a:latin typeface="Arial" panose="020B0604020202020204" pitchFamily="34" charset="0"/>
                <a:cs typeface="Arial" panose="020B0604020202020204" pitchFamily="34" charset="0"/>
              </a:rPr>
              <a:t>puede</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llegar</a:t>
            </a:r>
            <a:r>
              <a:rPr lang="en-US" sz="2000" dirty="0">
                <a:solidFill>
                  <a:srgbClr val="F16038"/>
                </a:solidFill>
                <a:latin typeface="Arial" panose="020B0604020202020204" pitchFamily="34" charset="0"/>
                <a:cs typeface="Arial" panose="020B0604020202020204" pitchFamily="34" charset="0"/>
              </a:rPr>
              <a:t> hasta </a:t>
            </a:r>
            <a:r>
              <a:rPr lang="en-US" sz="2000" dirty="0" err="1">
                <a:solidFill>
                  <a:srgbClr val="F16038"/>
                </a:solidFill>
                <a:latin typeface="Arial" panose="020B0604020202020204" pitchFamily="34" charset="0"/>
                <a:cs typeface="Arial" panose="020B0604020202020204" pitchFamily="34" charset="0"/>
              </a:rPr>
              <a:t>el</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castillo</a:t>
            </a:r>
            <a:r>
              <a:rPr lang="en-US" sz="2000" dirty="0">
                <a:solidFill>
                  <a:srgbClr val="F16038"/>
                </a:solidFill>
                <a:latin typeface="Arial" panose="020B0604020202020204" pitchFamily="34" charset="0"/>
                <a:cs typeface="Arial" panose="020B0604020202020204" pitchFamily="34" charset="0"/>
              </a:rPr>
              <a:t> del </a:t>
            </a:r>
            <a:r>
              <a:rPr lang="en-US" sz="2000" dirty="0" err="1">
                <a:solidFill>
                  <a:srgbClr val="F16038"/>
                </a:solidFill>
                <a:latin typeface="Arial" panose="020B0604020202020204" pitchFamily="34" charset="0"/>
                <a:cs typeface="Arial" panose="020B0604020202020204" pitchFamily="34" charset="0"/>
              </a:rPr>
              <a:t>gigante</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en</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el</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cielo</a:t>
            </a:r>
            <a:r>
              <a:rPr lang="en-US" sz="2000" dirty="0">
                <a:solidFill>
                  <a:srgbClr val="F16038"/>
                </a:solidFill>
                <a:latin typeface="Arial" panose="020B0604020202020204" pitchFamily="34" charset="0"/>
                <a:cs typeface="Arial" panose="020B0604020202020204" pitchFamily="34" charset="0"/>
              </a:rPr>
              <a:t> para </a:t>
            </a:r>
            <a:r>
              <a:rPr lang="en-US" sz="2000" dirty="0" err="1">
                <a:solidFill>
                  <a:srgbClr val="F16038"/>
                </a:solidFill>
                <a:latin typeface="Arial" panose="020B0604020202020204" pitchFamily="34" charset="0"/>
                <a:cs typeface="Arial" panose="020B0604020202020204" pitchFamily="34" charset="0"/>
              </a:rPr>
              <a:t>poder</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devolver</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los</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artículos</a:t>
            </a:r>
            <a:r>
              <a:rPr lang="en-US" sz="2000" dirty="0">
                <a:solidFill>
                  <a:srgbClr val="F16038"/>
                </a:solidFill>
                <a:latin typeface="Arial" panose="020B0604020202020204" pitchFamily="34" charset="0"/>
                <a:cs typeface="Arial" panose="020B0604020202020204" pitchFamily="34" charset="0"/>
              </a:rPr>
              <a:t> </a:t>
            </a:r>
            <a:r>
              <a:rPr lang="en-US" sz="2000" dirty="0" err="1">
                <a:solidFill>
                  <a:srgbClr val="F16038"/>
                </a:solidFill>
                <a:latin typeface="Arial" panose="020B0604020202020204" pitchFamily="34" charset="0"/>
                <a:cs typeface="Arial" panose="020B0604020202020204" pitchFamily="34" charset="0"/>
              </a:rPr>
              <a:t>robados</a:t>
            </a:r>
            <a:r>
              <a:rPr lang="en-US" sz="2000" dirty="0">
                <a:solidFill>
                  <a:srgbClr val="F16038"/>
                </a:solidFill>
                <a:latin typeface="Arial" panose="020B0604020202020204" pitchFamily="34" charset="0"/>
                <a:cs typeface="Arial" panose="020B0604020202020204" pitchFamily="34" charset="0"/>
              </a:rPr>
              <a:t>.</a:t>
            </a:r>
          </a:p>
          <a:p>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149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 </a:t>
            </a:r>
            <a:br>
              <a:rPr lang="en-US" dirty="0"/>
            </a:br>
            <a:r>
              <a:rPr lang="en-US" dirty="0">
                <a:solidFill>
                  <a:schemeClr val="accent2"/>
                </a:solidFill>
              </a:rPr>
              <a:t>(</a:t>
            </a:r>
            <a:r>
              <a:rPr lang="en-US" dirty="0" err="1">
                <a:solidFill>
                  <a:schemeClr val="accent2"/>
                </a:solidFill>
              </a:rPr>
              <a:t>Criterios</a:t>
            </a:r>
            <a:r>
              <a:rPr lang="en-US" dirty="0">
                <a:solidFill>
                  <a:schemeClr val="accent2"/>
                </a:solidFill>
              </a:rPr>
              <a:t> (</a:t>
            </a:r>
            <a:r>
              <a:rPr lang="en-US" dirty="0" err="1">
                <a:solidFill>
                  <a:schemeClr val="accent2"/>
                </a:solidFill>
              </a:rPr>
              <a:t>Resultados</a:t>
            </a:r>
            <a:r>
              <a:rPr lang="en-US" dirty="0">
                <a:solidFill>
                  <a:schemeClr val="accent2"/>
                </a:solidFill>
              </a:rPr>
              <a:t> </a:t>
            </a:r>
            <a:r>
              <a:rPr lang="en-US" dirty="0" err="1">
                <a:solidFill>
                  <a:schemeClr val="accent2"/>
                </a:solidFill>
              </a:rPr>
              <a:t>Deseados</a:t>
            </a:r>
            <a:r>
              <a:rPr lang="en-US" dirty="0">
                <a:solidFill>
                  <a:schemeClr val="accent2"/>
                </a:solidFill>
              </a:rPr>
              <a:t>))</a:t>
            </a:r>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numCol="2">
            <a:noAutofit/>
          </a:bodyPr>
          <a:lstStyle/>
          <a:p>
            <a:pPr>
              <a:spcAft>
                <a:spcPts val="1000"/>
              </a:spcAft>
            </a:pPr>
            <a:r>
              <a:rPr lang="en-US" sz="2400" b="1" dirty="0">
                <a:solidFill>
                  <a:srgbClr val="000000"/>
                </a:solidFill>
              </a:rPr>
              <a:t>A successful tower design should include the following:</a:t>
            </a:r>
          </a:p>
          <a:p>
            <a:pPr lvl="1"/>
            <a:r>
              <a:rPr lang="en-US" sz="2000" dirty="0">
                <a:solidFill>
                  <a:srgbClr val="000000"/>
                </a:solidFill>
              </a:rPr>
              <a:t>A height of 40 centimeters</a:t>
            </a:r>
          </a:p>
          <a:p>
            <a:pPr lvl="1"/>
            <a:r>
              <a:rPr lang="en-US" sz="2000" dirty="0">
                <a:solidFill>
                  <a:srgbClr val="000000"/>
                </a:solidFill>
              </a:rPr>
              <a:t>A “leaf/stem seat” for Jack to sit on the beanstalk</a:t>
            </a:r>
          </a:p>
          <a:p>
            <a:pPr lvl="1">
              <a:spcAft>
                <a:spcPts val="1000"/>
              </a:spcAft>
            </a:pPr>
            <a:r>
              <a:rPr lang="en-US" sz="2000" dirty="0">
                <a:solidFill>
                  <a:srgbClr val="000000"/>
                </a:solidFill>
              </a:rPr>
              <a:t>Hold Jack for one minute during the test</a:t>
            </a:r>
          </a:p>
          <a:p>
            <a:r>
              <a:rPr lang="en-US" sz="2400" dirty="0">
                <a:solidFill>
                  <a:srgbClr val="000000"/>
                </a:solidFill>
              </a:rPr>
              <a:t>Bonus Points: The tower holds Jack for 30 seconds during a windstorm!</a:t>
            </a:r>
          </a:p>
          <a:p>
            <a:endParaRPr lang="en-US" sz="2400" dirty="0">
              <a:solidFill>
                <a:srgbClr val="000000"/>
              </a:solidFill>
            </a:endParaRPr>
          </a:p>
          <a:p>
            <a:pPr marL="0" indent="0">
              <a:buNone/>
            </a:pPr>
            <a:endParaRPr lang="en-US" sz="2400" dirty="0">
              <a:solidFill>
                <a:srgbClr val="000000"/>
              </a:solidFill>
            </a:endParaRPr>
          </a:p>
          <a:p>
            <a:pPr>
              <a:spcAft>
                <a:spcPts val="1000"/>
              </a:spcAft>
            </a:pPr>
            <a:r>
              <a:rPr lang="en-US" sz="2400" b="1" dirty="0">
                <a:solidFill>
                  <a:srgbClr val="F16038"/>
                </a:solidFill>
                <a:ea typeface="+mn-lt"/>
                <a:cs typeface="+mn-lt"/>
              </a:rPr>
              <a:t>Un </a:t>
            </a:r>
            <a:r>
              <a:rPr lang="en-US" sz="2400" b="1" dirty="0" err="1">
                <a:solidFill>
                  <a:srgbClr val="F16038"/>
                </a:solidFill>
                <a:ea typeface="+mn-lt"/>
                <a:cs typeface="+mn-lt"/>
              </a:rPr>
              <a:t>diseño</a:t>
            </a:r>
            <a:r>
              <a:rPr lang="en-US" sz="2400" b="1" dirty="0">
                <a:solidFill>
                  <a:srgbClr val="F16038"/>
                </a:solidFill>
                <a:ea typeface="+mn-lt"/>
                <a:cs typeface="+mn-lt"/>
              </a:rPr>
              <a:t> de </a:t>
            </a:r>
            <a:r>
              <a:rPr lang="en-US" sz="2400" b="1" dirty="0" err="1">
                <a:solidFill>
                  <a:srgbClr val="F16038"/>
                </a:solidFill>
                <a:ea typeface="+mn-lt"/>
                <a:cs typeface="+mn-lt"/>
              </a:rPr>
              <a:t>torre</a:t>
            </a:r>
            <a:r>
              <a:rPr lang="en-US" sz="2400" b="1" dirty="0">
                <a:solidFill>
                  <a:srgbClr val="F16038"/>
                </a:solidFill>
                <a:ea typeface="+mn-lt"/>
                <a:cs typeface="+mn-lt"/>
              </a:rPr>
              <a:t> </a:t>
            </a:r>
            <a:r>
              <a:rPr lang="en-US" sz="2400" b="1" dirty="0" err="1">
                <a:solidFill>
                  <a:srgbClr val="F16038"/>
                </a:solidFill>
                <a:ea typeface="+mn-lt"/>
                <a:cs typeface="+mn-lt"/>
              </a:rPr>
              <a:t>exitoso</a:t>
            </a:r>
            <a:r>
              <a:rPr lang="en-US" sz="2400" b="1" dirty="0">
                <a:solidFill>
                  <a:srgbClr val="F16038"/>
                </a:solidFill>
                <a:ea typeface="+mn-lt"/>
                <a:cs typeface="+mn-lt"/>
              </a:rPr>
              <a:t> </a:t>
            </a:r>
            <a:r>
              <a:rPr lang="en-US" sz="2400" b="1" dirty="0" err="1">
                <a:solidFill>
                  <a:srgbClr val="F16038"/>
                </a:solidFill>
                <a:ea typeface="+mn-lt"/>
                <a:cs typeface="+mn-lt"/>
              </a:rPr>
              <a:t>debe</a:t>
            </a:r>
            <a:r>
              <a:rPr lang="en-US" sz="2400" b="1" dirty="0">
                <a:solidFill>
                  <a:srgbClr val="F16038"/>
                </a:solidFill>
                <a:ea typeface="+mn-lt"/>
                <a:cs typeface="+mn-lt"/>
              </a:rPr>
              <a:t> </a:t>
            </a:r>
            <a:r>
              <a:rPr lang="en-US" sz="2400" b="1" dirty="0" err="1">
                <a:solidFill>
                  <a:srgbClr val="F16038"/>
                </a:solidFill>
                <a:ea typeface="+mn-lt"/>
                <a:cs typeface="+mn-lt"/>
              </a:rPr>
              <a:t>incluir</a:t>
            </a:r>
            <a:r>
              <a:rPr lang="en-US" sz="2400" b="1" dirty="0">
                <a:solidFill>
                  <a:srgbClr val="F16038"/>
                </a:solidFill>
                <a:ea typeface="+mn-lt"/>
                <a:cs typeface="+mn-lt"/>
              </a:rPr>
              <a:t> lo </a:t>
            </a:r>
            <a:r>
              <a:rPr lang="en-US" sz="2400" b="1" dirty="0" err="1">
                <a:solidFill>
                  <a:srgbClr val="F16038"/>
                </a:solidFill>
                <a:ea typeface="+mn-lt"/>
                <a:cs typeface="+mn-lt"/>
              </a:rPr>
              <a:t>siguiente</a:t>
            </a:r>
            <a:r>
              <a:rPr lang="en-US" sz="2400" b="1" dirty="0">
                <a:solidFill>
                  <a:schemeClr val="accent2"/>
                </a:solidFill>
              </a:rPr>
              <a:t>:</a:t>
            </a:r>
          </a:p>
          <a:p>
            <a:pPr lvl="1"/>
            <a:r>
              <a:rPr lang="en-US" sz="2000" dirty="0">
                <a:solidFill>
                  <a:schemeClr val="accent2"/>
                </a:solidFill>
              </a:rPr>
              <a:t>Una </a:t>
            </a:r>
            <a:r>
              <a:rPr lang="en-US" sz="2000" dirty="0" err="1">
                <a:solidFill>
                  <a:schemeClr val="accent2"/>
                </a:solidFill>
              </a:rPr>
              <a:t>altura</a:t>
            </a:r>
            <a:r>
              <a:rPr lang="en-US" sz="2000" dirty="0">
                <a:solidFill>
                  <a:schemeClr val="accent2"/>
                </a:solidFill>
              </a:rPr>
              <a:t> de 40 </a:t>
            </a:r>
            <a:r>
              <a:rPr lang="en-US" sz="2000" dirty="0" err="1">
                <a:solidFill>
                  <a:schemeClr val="accent2"/>
                </a:solidFill>
              </a:rPr>
              <a:t>centímetros</a:t>
            </a:r>
            <a:endParaRPr lang="en-US" sz="2000" dirty="0">
              <a:solidFill>
                <a:schemeClr val="accent2"/>
              </a:solidFill>
            </a:endParaRPr>
          </a:p>
          <a:p>
            <a:pPr lvl="1"/>
            <a:r>
              <a:rPr lang="en-US" sz="2000" dirty="0">
                <a:solidFill>
                  <a:schemeClr val="accent2"/>
                </a:solidFill>
              </a:rPr>
              <a:t>Un "asiento de hoja/</a:t>
            </a:r>
            <a:r>
              <a:rPr lang="en-US" sz="2000" dirty="0" err="1">
                <a:solidFill>
                  <a:schemeClr val="accent2"/>
                </a:solidFill>
              </a:rPr>
              <a:t>tallo</a:t>
            </a:r>
            <a:r>
              <a:rPr lang="en-US" sz="2000" dirty="0">
                <a:solidFill>
                  <a:schemeClr val="accent2"/>
                </a:solidFill>
              </a:rPr>
              <a:t>" para que Jack se </a:t>
            </a:r>
            <a:r>
              <a:rPr lang="en-US" sz="2000" dirty="0" err="1">
                <a:solidFill>
                  <a:schemeClr val="accent2"/>
                </a:solidFill>
              </a:rPr>
              <a:t>siente</a:t>
            </a:r>
            <a:r>
              <a:rPr lang="en-US" sz="2000" dirty="0">
                <a:solidFill>
                  <a:schemeClr val="accent2"/>
                </a:solidFill>
              </a:rPr>
              <a:t> </a:t>
            </a:r>
            <a:r>
              <a:rPr lang="en-US" sz="2000" dirty="0" err="1">
                <a:solidFill>
                  <a:schemeClr val="accent2"/>
                </a:solidFill>
              </a:rPr>
              <a:t>en</a:t>
            </a:r>
            <a:r>
              <a:rPr lang="en-US" sz="2000" dirty="0">
                <a:solidFill>
                  <a:schemeClr val="accent2"/>
                </a:solidFill>
              </a:rPr>
              <a:t> </a:t>
            </a:r>
            <a:r>
              <a:rPr lang="en-US" sz="2000" dirty="0" err="1">
                <a:solidFill>
                  <a:schemeClr val="accent2"/>
                </a:solidFill>
              </a:rPr>
              <a:t>el</a:t>
            </a:r>
            <a:r>
              <a:rPr lang="en-US" sz="2000" dirty="0">
                <a:solidFill>
                  <a:schemeClr val="accent2"/>
                </a:solidFill>
              </a:rPr>
              <a:t> </a:t>
            </a:r>
            <a:r>
              <a:rPr lang="en-US" sz="2000" dirty="0" err="1">
                <a:solidFill>
                  <a:schemeClr val="accent2"/>
                </a:solidFill>
              </a:rPr>
              <a:t>tallo</a:t>
            </a:r>
            <a:r>
              <a:rPr lang="en-US" sz="2000" dirty="0">
                <a:solidFill>
                  <a:schemeClr val="accent2"/>
                </a:solidFill>
              </a:rPr>
              <a:t> de frijoles</a:t>
            </a:r>
          </a:p>
          <a:p>
            <a:pPr lvl="1"/>
            <a:r>
              <a:rPr lang="es-ES" sz="2000" dirty="0">
                <a:solidFill>
                  <a:schemeClr val="accent2"/>
                </a:solidFill>
              </a:rPr>
              <a:t>Durante la prueba, sostiene a Jack por un minuto</a:t>
            </a:r>
            <a:endParaRPr lang="en-US" sz="2000" dirty="0">
              <a:solidFill>
                <a:schemeClr val="accent2"/>
              </a:solidFill>
            </a:endParaRPr>
          </a:p>
          <a:p>
            <a:r>
              <a:rPr lang="en-US" sz="2400" dirty="0">
                <a:solidFill>
                  <a:schemeClr val="accent2"/>
                </a:solidFill>
              </a:rPr>
              <a:t>Puntos de </a:t>
            </a:r>
            <a:r>
              <a:rPr lang="en-US" sz="2400" dirty="0" err="1">
                <a:solidFill>
                  <a:schemeClr val="accent2"/>
                </a:solidFill>
              </a:rPr>
              <a:t>Bonificación</a:t>
            </a:r>
            <a:r>
              <a:rPr lang="en-US" sz="2400" dirty="0">
                <a:solidFill>
                  <a:schemeClr val="accent2"/>
                </a:solidFill>
              </a:rPr>
              <a:t>: ¡La </a:t>
            </a:r>
            <a:r>
              <a:rPr lang="en-US" sz="2400" dirty="0" err="1">
                <a:solidFill>
                  <a:schemeClr val="accent2"/>
                </a:solidFill>
              </a:rPr>
              <a:t>torre</a:t>
            </a:r>
            <a:r>
              <a:rPr lang="en-US" sz="2400" dirty="0">
                <a:solidFill>
                  <a:schemeClr val="accent2"/>
                </a:solidFill>
              </a:rPr>
              <a:t> </a:t>
            </a:r>
            <a:r>
              <a:rPr lang="en-US" sz="2400" dirty="0" err="1">
                <a:solidFill>
                  <a:schemeClr val="accent2"/>
                </a:solidFill>
              </a:rPr>
              <a:t>retiene</a:t>
            </a:r>
            <a:r>
              <a:rPr lang="en-US" sz="2400" dirty="0">
                <a:solidFill>
                  <a:schemeClr val="accent2"/>
                </a:solidFill>
              </a:rPr>
              <a:t> a Jack </a:t>
            </a:r>
            <a:r>
              <a:rPr lang="en-US" sz="2400" dirty="0" err="1">
                <a:solidFill>
                  <a:schemeClr val="accent2"/>
                </a:solidFill>
              </a:rPr>
              <a:t>durante</a:t>
            </a:r>
            <a:r>
              <a:rPr lang="en-US" sz="2400" dirty="0">
                <a:solidFill>
                  <a:schemeClr val="accent2"/>
                </a:solidFill>
              </a:rPr>
              <a:t> 30 </a:t>
            </a:r>
            <a:r>
              <a:rPr lang="en-US" sz="2400" dirty="0" err="1">
                <a:solidFill>
                  <a:schemeClr val="accent2"/>
                </a:solidFill>
              </a:rPr>
              <a:t>segundos</a:t>
            </a:r>
            <a:r>
              <a:rPr lang="en-US" sz="2400" dirty="0">
                <a:solidFill>
                  <a:schemeClr val="accent2"/>
                </a:solidFill>
              </a:rPr>
              <a:t> </a:t>
            </a:r>
            <a:r>
              <a:rPr lang="en-US" sz="2400" dirty="0" err="1">
                <a:solidFill>
                  <a:schemeClr val="accent2"/>
                </a:solidFill>
              </a:rPr>
              <a:t>durante</a:t>
            </a:r>
            <a:r>
              <a:rPr lang="en-US" sz="2400" dirty="0">
                <a:solidFill>
                  <a:schemeClr val="accent2"/>
                </a:solidFill>
              </a:rPr>
              <a:t> </a:t>
            </a:r>
            <a:r>
              <a:rPr lang="en-US" sz="2400" dirty="0" err="1">
                <a:solidFill>
                  <a:schemeClr val="accent2"/>
                </a:solidFill>
              </a:rPr>
              <a:t>una</a:t>
            </a:r>
            <a:r>
              <a:rPr lang="en-US" sz="2400" dirty="0">
                <a:solidFill>
                  <a:schemeClr val="accent2"/>
                </a:solidFill>
              </a:rPr>
              <a:t> </a:t>
            </a:r>
            <a:r>
              <a:rPr lang="en-US" sz="2400" dirty="0" err="1">
                <a:solidFill>
                  <a:schemeClr val="accent2"/>
                </a:solidFill>
              </a:rPr>
              <a:t>tormenta</a:t>
            </a:r>
            <a:r>
              <a:rPr lang="en-US" sz="2400" dirty="0">
                <a:solidFill>
                  <a:schemeClr val="accent2"/>
                </a:solidFill>
              </a:rPr>
              <a:t> de </a:t>
            </a:r>
            <a:r>
              <a:rPr lang="en-US" sz="2400" dirty="0" err="1">
                <a:solidFill>
                  <a:schemeClr val="accent2"/>
                </a:solidFill>
              </a:rPr>
              <a:t>viento</a:t>
            </a:r>
            <a:r>
              <a:rPr lang="en-US" sz="2400" dirty="0">
                <a:solidFill>
                  <a:schemeClr val="accent2"/>
                </a:solidFill>
              </a:rPr>
              <a:t>!</a:t>
            </a:r>
          </a:p>
          <a:p>
            <a:endParaRPr lang="en-US" sz="2400" dirty="0">
              <a:solidFill>
                <a:srgbClr val="000000"/>
              </a:solidFill>
            </a:endParaRPr>
          </a:p>
        </p:txBody>
      </p:sp>
    </p:spTree>
    <p:extLst>
      <p:ext uri="{BB962C8B-B14F-4D97-AF65-F5344CB8AC3E}">
        <p14:creationId xmlns:p14="http://schemas.microsoft.com/office/powerpoint/2010/main" val="48590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t>Constraints (Limitations)</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n-US" sz="2400" u="sng" dirty="0">
                <a:solidFill>
                  <a:srgbClr val="000000"/>
                </a:solidFill>
              </a:rPr>
              <a:t>Time Limit</a:t>
            </a:r>
            <a:r>
              <a:rPr lang="en-US" sz="2400" dirty="0">
                <a:solidFill>
                  <a:srgbClr val="000000"/>
                </a:solidFill>
              </a:rPr>
              <a:t>: You will have 25 minutes to build the tower.</a:t>
            </a:r>
          </a:p>
          <a:p>
            <a:r>
              <a:rPr lang="en-US" sz="2400" u="sng" dirty="0">
                <a:solidFill>
                  <a:srgbClr val="000000"/>
                </a:solidFill>
              </a:rPr>
              <a:t>Materials</a:t>
            </a:r>
            <a:r>
              <a:rPr lang="en-US" sz="2400" dirty="0">
                <a:solidFill>
                  <a:srgbClr val="000000"/>
                </a:solidFill>
              </a:rPr>
              <a:t>: You will be able to use 20 items to build the tower.</a:t>
            </a:r>
          </a:p>
          <a:p>
            <a:r>
              <a:rPr lang="en-US" sz="2400" u="sng" dirty="0">
                <a:solidFill>
                  <a:srgbClr val="000000"/>
                </a:solidFill>
              </a:rPr>
              <a:t>Counters: </a:t>
            </a:r>
            <a:r>
              <a:rPr lang="en-US" sz="2400" dirty="0">
                <a:solidFill>
                  <a:srgbClr val="000000"/>
                </a:solidFill>
              </a:rPr>
              <a:t>You will have 20 counters to complete this challenge.</a:t>
            </a:r>
          </a:p>
          <a:p>
            <a:r>
              <a:rPr lang="en-US" sz="2400" u="sng" dirty="0">
                <a:solidFill>
                  <a:srgbClr val="000000"/>
                </a:solidFill>
              </a:rPr>
              <a:t>Collaboration</a:t>
            </a:r>
            <a:r>
              <a:rPr lang="en-US" sz="2400" dirty="0">
                <a:solidFill>
                  <a:srgbClr val="000000"/>
                </a:solidFill>
              </a:rPr>
              <a:t>: One design element from each team member must be used in the final design.</a:t>
            </a:r>
          </a:p>
          <a:p>
            <a:r>
              <a:rPr lang="en-US" sz="2400" u="sng" dirty="0">
                <a:solidFill>
                  <a:srgbClr val="000000"/>
                </a:solidFill>
              </a:rPr>
              <a:t>Redesign</a:t>
            </a:r>
            <a:r>
              <a:rPr lang="en-US" sz="2400" dirty="0">
                <a:solidFill>
                  <a:srgbClr val="000000"/>
                </a:solidFill>
              </a:rPr>
              <a:t>: Each team can test their prototype as many times as needed during the 25-minute design phase.</a:t>
            </a:r>
          </a:p>
          <a:p>
            <a:endParaRPr lang="en-US" sz="2400" dirty="0">
              <a:solidFill>
                <a:srgbClr val="000000"/>
              </a:solidFill>
            </a:endParaRPr>
          </a:p>
        </p:txBody>
      </p:sp>
    </p:spTree>
    <p:extLst>
      <p:ext uri="{BB962C8B-B14F-4D97-AF65-F5344CB8AC3E}">
        <p14:creationId xmlns:p14="http://schemas.microsoft.com/office/powerpoint/2010/main" val="59612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chemeClr val="accent2"/>
                </a:solidFill>
              </a:rPr>
              <a:t>Restricciones</a:t>
            </a:r>
            <a:r>
              <a:rPr lang="en-US" dirty="0">
                <a:solidFill>
                  <a:schemeClr val="accent2"/>
                </a:solidFill>
              </a:rPr>
              <a:t> (</a:t>
            </a:r>
            <a:r>
              <a:rPr lang="en-US" dirty="0" err="1">
                <a:solidFill>
                  <a:schemeClr val="accent2"/>
                </a:solidFill>
              </a:rPr>
              <a:t>Limitaciones</a:t>
            </a:r>
            <a:r>
              <a:rPr lang="en-US" dirty="0">
                <a:solidFill>
                  <a:schemeClr val="accent2"/>
                </a:solidFill>
              </a:rPr>
              <a:t>)</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n-US" sz="2400" u="sng" dirty="0" err="1">
                <a:solidFill>
                  <a:schemeClr val="accent2"/>
                </a:solidFill>
              </a:rPr>
              <a:t>Límite</a:t>
            </a:r>
            <a:r>
              <a:rPr lang="en-US" sz="2400" u="sng" dirty="0">
                <a:solidFill>
                  <a:schemeClr val="accent2"/>
                </a:solidFill>
              </a:rPr>
              <a:t> de </a:t>
            </a:r>
            <a:r>
              <a:rPr lang="en-US" sz="2400" u="sng" dirty="0" err="1">
                <a:solidFill>
                  <a:schemeClr val="accent2"/>
                </a:solidFill>
              </a:rPr>
              <a:t>tiempo</a:t>
            </a:r>
            <a:r>
              <a:rPr lang="en-US" sz="2400" dirty="0">
                <a:solidFill>
                  <a:schemeClr val="accent2"/>
                </a:solidFill>
              </a:rPr>
              <a:t>: </a:t>
            </a:r>
            <a:r>
              <a:rPr lang="en-US" sz="2400" dirty="0" err="1">
                <a:solidFill>
                  <a:schemeClr val="accent2"/>
                </a:solidFill>
              </a:rPr>
              <a:t>Tendrás</a:t>
            </a:r>
            <a:r>
              <a:rPr lang="en-US" sz="2400" dirty="0">
                <a:solidFill>
                  <a:schemeClr val="accent2"/>
                </a:solidFill>
              </a:rPr>
              <a:t> 25 </a:t>
            </a:r>
            <a:r>
              <a:rPr lang="en-US" sz="2400" dirty="0" err="1">
                <a:solidFill>
                  <a:schemeClr val="accent2"/>
                </a:solidFill>
              </a:rPr>
              <a:t>minutos</a:t>
            </a:r>
            <a:r>
              <a:rPr lang="en-US" sz="2400" dirty="0">
                <a:solidFill>
                  <a:schemeClr val="accent2"/>
                </a:solidFill>
              </a:rPr>
              <a:t> para </a:t>
            </a:r>
            <a:r>
              <a:rPr lang="en-US" sz="2400" dirty="0" err="1">
                <a:solidFill>
                  <a:schemeClr val="accent2"/>
                </a:solidFill>
              </a:rPr>
              <a:t>construir</a:t>
            </a:r>
            <a:r>
              <a:rPr lang="en-US" sz="2400" dirty="0">
                <a:solidFill>
                  <a:schemeClr val="accent2"/>
                </a:solidFill>
              </a:rPr>
              <a:t> la </a:t>
            </a:r>
            <a:r>
              <a:rPr lang="en-US" sz="2400" dirty="0" err="1">
                <a:solidFill>
                  <a:schemeClr val="accent2"/>
                </a:solidFill>
              </a:rPr>
              <a:t>torre</a:t>
            </a:r>
            <a:r>
              <a:rPr lang="en-US" sz="2400" dirty="0">
                <a:solidFill>
                  <a:schemeClr val="accent2"/>
                </a:solidFill>
              </a:rPr>
              <a:t>.</a:t>
            </a:r>
          </a:p>
          <a:p>
            <a:r>
              <a:rPr lang="en-US" sz="2400" u="sng" dirty="0" err="1">
                <a:solidFill>
                  <a:schemeClr val="accent2"/>
                </a:solidFill>
              </a:rPr>
              <a:t>Materiales</a:t>
            </a:r>
            <a:r>
              <a:rPr lang="en-US" sz="2400" u="sng" dirty="0">
                <a:solidFill>
                  <a:schemeClr val="accent2"/>
                </a:solidFill>
              </a:rPr>
              <a:t>:</a:t>
            </a:r>
            <a:r>
              <a:rPr lang="en-US" sz="2400" dirty="0">
                <a:solidFill>
                  <a:schemeClr val="accent2"/>
                </a:solidFill>
              </a:rPr>
              <a:t> </a:t>
            </a:r>
            <a:r>
              <a:rPr lang="en-US" sz="2400" dirty="0" err="1">
                <a:solidFill>
                  <a:schemeClr val="accent2"/>
                </a:solidFill>
              </a:rPr>
              <a:t>Podrás</a:t>
            </a:r>
            <a:r>
              <a:rPr lang="en-US" sz="2400" dirty="0">
                <a:solidFill>
                  <a:schemeClr val="accent2"/>
                </a:solidFill>
              </a:rPr>
              <a:t> usar 20 </a:t>
            </a:r>
            <a:r>
              <a:rPr lang="en-US" sz="2400" dirty="0" err="1">
                <a:solidFill>
                  <a:schemeClr val="accent2"/>
                </a:solidFill>
              </a:rPr>
              <a:t>artículos</a:t>
            </a:r>
            <a:r>
              <a:rPr lang="en-US" sz="2400" dirty="0">
                <a:solidFill>
                  <a:schemeClr val="accent2"/>
                </a:solidFill>
              </a:rPr>
              <a:t> para </a:t>
            </a:r>
            <a:r>
              <a:rPr lang="en-US" sz="2400" dirty="0" err="1">
                <a:solidFill>
                  <a:schemeClr val="accent2"/>
                </a:solidFill>
              </a:rPr>
              <a:t>construir</a:t>
            </a:r>
            <a:r>
              <a:rPr lang="en-US" sz="2400" dirty="0">
                <a:solidFill>
                  <a:schemeClr val="accent2"/>
                </a:solidFill>
              </a:rPr>
              <a:t> la </a:t>
            </a:r>
            <a:r>
              <a:rPr lang="en-US" sz="2400" dirty="0" err="1">
                <a:solidFill>
                  <a:schemeClr val="accent2"/>
                </a:solidFill>
              </a:rPr>
              <a:t>torre</a:t>
            </a:r>
            <a:r>
              <a:rPr lang="en-US" sz="2400" dirty="0">
                <a:solidFill>
                  <a:schemeClr val="accent2"/>
                </a:solidFill>
              </a:rPr>
              <a:t>.</a:t>
            </a:r>
          </a:p>
          <a:p>
            <a:r>
              <a:rPr lang="en-US" sz="2400" u="sng" dirty="0" err="1">
                <a:solidFill>
                  <a:schemeClr val="accent2"/>
                </a:solidFill>
              </a:rPr>
              <a:t>Contadores</a:t>
            </a:r>
            <a:r>
              <a:rPr lang="en-US" sz="2400" u="sng" dirty="0">
                <a:solidFill>
                  <a:schemeClr val="accent2"/>
                </a:solidFill>
              </a:rPr>
              <a:t>:</a:t>
            </a:r>
            <a:r>
              <a:rPr lang="en-US" sz="2400" dirty="0">
                <a:solidFill>
                  <a:schemeClr val="accent2"/>
                </a:solidFill>
              </a:rPr>
              <a:t> </a:t>
            </a:r>
            <a:r>
              <a:rPr lang="en-US" sz="2400" dirty="0" err="1">
                <a:solidFill>
                  <a:schemeClr val="accent2"/>
                </a:solidFill>
              </a:rPr>
              <a:t>Tendrás</a:t>
            </a:r>
            <a:r>
              <a:rPr lang="en-US" sz="2400" dirty="0">
                <a:solidFill>
                  <a:schemeClr val="accent2"/>
                </a:solidFill>
              </a:rPr>
              <a:t> 20 </a:t>
            </a:r>
            <a:r>
              <a:rPr lang="en-US" sz="2400" dirty="0" err="1">
                <a:solidFill>
                  <a:schemeClr val="accent2"/>
                </a:solidFill>
              </a:rPr>
              <a:t>contadores</a:t>
            </a:r>
            <a:r>
              <a:rPr lang="en-US" sz="2400" dirty="0">
                <a:solidFill>
                  <a:schemeClr val="accent2"/>
                </a:solidFill>
              </a:rPr>
              <a:t> para </a:t>
            </a:r>
            <a:r>
              <a:rPr lang="en-US" sz="2400" dirty="0" err="1">
                <a:solidFill>
                  <a:schemeClr val="accent2"/>
                </a:solidFill>
              </a:rPr>
              <a:t>completar</a:t>
            </a:r>
            <a:r>
              <a:rPr lang="en-US" sz="2400" dirty="0">
                <a:solidFill>
                  <a:schemeClr val="accent2"/>
                </a:solidFill>
              </a:rPr>
              <a:t> </a:t>
            </a:r>
            <a:r>
              <a:rPr lang="en-US" sz="2400" dirty="0" err="1">
                <a:solidFill>
                  <a:schemeClr val="accent2"/>
                </a:solidFill>
              </a:rPr>
              <a:t>este</a:t>
            </a:r>
            <a:r>
              <a:rPr lang="en-US" sz="2400" dirty="0">
                <a:solidFill>
                  <a:schemeClr val="accent2"/>
                </a:solidFill>
              </a:rPr>
              <a:t> </a:t>
            </a:r>
            <a:r>
              <a:rPr lang="en-US" sz="2400" dirty="0" err="1">
                <a:solidFill>
                  <a:schemeClr val="accent2"/>
                </a:solidFill>
              </a:rPr>
              <a:t>desafío</a:t>
            </a:r>
            <a:r>
              <a:rPr lang="en-US" sz="2400" dirty="0">
                <a:solidFill>
                  <a:schemeClr val="accent2"/>
                </a:solidFill>
              </a:rPr>
              <a:t>.</a:t>
            </a:r>
          </a:p>
          <a:p>
            <a:r>
              <a:rPr lang="en-US" sz="2400" u="sng" dirty="0" err="1">
                <a:solidFill>
                  <a:schemeClr val="accent2"/>
                </a:solidFill>
              </a:rPr>
              <a:t>Colaboración</a:t>
            </a:r>
            <a:r>
              <a:rPr lang="en-US" sz="2400" u="sng" dirty="0">
                <a:solidFill>
                  <a:schemeClr val="accent2"/>
                </a:solidFill>
              </a:rPr>
              <a:t>:</a:t>
            </a:r>
            <a:r>
              <a:rPr lang="en-US" sz="2400" dirty="0">
                <a:solidFill>
                  <a:schemeClr val="accent2"/>
                </a:solidFill>
              </a:rPr>
              <a:t> </a:t>
            </a:r>
            <a:r>
              <a:rPr lang="es-ES" sz="2400" dirty="0">
                <a:solidFill>
                  <a:schemeClr val="accent2"/>
                </a:solidFill>
              </a:rPr>
              <a:t>El diseño final debe de incluir un elemento diseñado por cada miembro del equipo.</a:t>
            </a:r>
            <a:endParaRPr lang="en-US" sz="2400" dirty="0">
              <a:solidFill>
                <a:schemeClr val="accent2"/>
              </a:solidFill>
            </a:endParaRPr>
          </a:p>
          <a:p>
            <a:r>
              <a:rPr lang="en-US" sz="2400" u="sng" dirty="0" err="1">
                <a:solidFill>
                  <a:schemeClr val="accent2"/>
                </a:solidFill>
              </a:rPr>
              <a:t>Rediseño</a:t>
            </a:r>
            <a:r>
              <a:rPr lang="en-US" sz="2400" u="sng" dirty="0">
                <a:solidFill>
                  <a:schemeClr val="accent2"/>
                </a:solidFill>
              </a:rPr>
              <a:t>:</a:t>
            </a:r>
            <a:r>
              <a:rPr lang="en-US" sz="2400" dirty="0">
                <a:solidFill>
                  <a:schemeClr val="accent2"/>
                </a:solidFill>
              </a:rPr>
              <a:t> </a:t>
            </a:r>
            <a:r>
              <a:rPr lang="en-US" sz="2400" dirty="0" err="1">
                <a:solidFill>
                  <a:schemeClr val="accent2"/>
                </a:solidFill>
              </a:rPr>
              <a:t>Cada</a:t>
            </a:r>
            <a:r>
              <a:rPr lang="en-US" sz="2400" dirty="0">
                <a:solidFill>
                  <a:schemeClr val="accent2"/>
                </a:solidFill>
              </a:rPr>
              <a:t> </a:t>
            </a:r>
            <a:r>
              <a:rPr lang="en-US" sz="2400" dirty="0" err="1">
                <a:solidFill>
                  <a:schemeClr val="accent2"/>
                </a:solidFill>
              </a:rPr>
              <a:t>equipo</a:t>
            </a:r>
            <a:r>
              <a:rPr lang="en-US" sz="2400" dirty="0">
                <a:solidFill>
                  <a:schemeClr val="accent2"/>
                </a:solidFill>
              </a:rPr>
              <a:t> </a:t>
            </a:r>
            <a:r>
              <a:rPr lang="en-US" sz="2400" dirty="0" err="1">
                <a:solidFill>
                  <a:schemeClr val="accent2"/>
                </a:solidFill>
              </a:rPr>
              <a:t>puede</a:t>
            </a:r>
            <a:r>
              <a:rPr lang="en-US" sz="2400" dirty="0">
                <a:solidFill>
                  <a:schemeClr val="accent2"/>
                </a:solidFill>
              </a:rPr>
              <a:t> </a:t>
            </a:r>
            <a:r>
              <a:rPr lang="en-US" sz="2400" dirty="0" err="1">
                <a:solidFill>
                  <a:schemeClr val="accent2"/>
                </a:solidFill>
              </a:rPr>
              <a:t>probar</a:t>
            </a:r>
            <a:r>
              <a:rPr lang="en-US" sz="2400" dirty="0">
                <a:solidFill>
                  <a:schemeClr val="accent2"/>
                </a:solidFill>
              </a:rPr>
              <a:t> </a:t>
            </a:r>
            <a:r>
              <a:rPr lang="en-US" sz="2400" dirty="0" err="1">
                <a:solidFill>
                  <a:schemeClr val="accent2"/>
                </a:solidFill>
              </a:rPr>
              <a:t>su</a:t>
            </a:r>
            <a:r>
              <a:rPr lang="en-US" sz="2400" dirty="0">
                <a:solidFill>
                  <a:schemeClr val="accent2"/>
                </a:solidFill>
              </a:rPr>
              <a:t> </a:t>
            </a:r>
            <a:r>
              <a:rPr lang="en-US" sz="2400" dirty="0" err="1">
                <a:solidFill>
                  <a:schemeClr val="accent2"/>
                </a:solidFill>
              </a:rPr>
              <a:t>prototipo</a:t>
            </a:r>
            <a:r>
              <a:rPr lang="en-US" sz="2400" dirty="0">
                <a:solidFill>
                  <a:schemeClr val="accent2"/>
                </a:solidFill>
              </a:rPr>
              <a:t> </a:t>
            </a:r>
            <a:r>
              <a:rPr lang="en-US" sz="2400" dirty="0" err="1">
                <a:solidFill>
                  <a:schemeClr val="accent2"/>
                </a:solidFill>
              </a:rPr>
              <a:t>tantas</a:t>
            </a:r>
            <a:r>
              <a:rPr lang="en-US" sz="2400" dirty="0">
                <a:solidFill>
                  <a:schemeClr val="accent2"/>
                </a:solidFill>
              </a:rPr>
              <a:t> </a:t>
            </a:r>
            <a:r>
              <a:rPr lang="en-US" sz="2400" dirty="0" err="1">
                <a:solidFill>
                  <a:schemeClr val="accent2"/>
                </a:solidFill>
              </a:rPr>
              <a:t>veces</a:t>
            </a:r>
            <a:r>
              <a:rPr lang="en-US" sz="2400" dirty="0">
                <a:solidFill>
                  <a:schemeClr val="accent2"/>
                </a:solidFill>
              </a:rPr>
              <a:t> </a:t>
            </a:r>
            <a:r>
              <a:rPr lang="en-US" sz="2400" dirty="0" err="1">
                <a:solidFill>
                  <a:schemeClr val="accent2"/>
                </a:solidFill>
              </a:rPr>
              <a:t>como</a:t>
            </a:r>
            <a:r>
              <a:rPr lang="en-US" sz="2400" dirty="0">
                <a:solidFill>
                  <a:schemeClr val="accent2"/>
                </a:solidFill>
              </a:rPr>
              <a:t> sea </a:t>
            </a:r>
            <a:r>
              <a:rPr lang="en-US" sz="2400" dirty="0" err="1">
                <a:solidFill>
                  <a:schemeClr val="accent2"/>
                </a:solidFill>
              </a:rPr>
              <a:t>necesario</a:t>
            </a:r>
            <a:r>
              <a:rPr lang="en-US" sz="2400" dirty="0">
                <a:solidFill>
                  <a:schemeClr val="accent2"/>
                </a:solidFill>
              </a:rPr>
              <a:t> </a:t>
            </a:r>
            <a:r>
              <a:rPr lang="en-US" sz="2400" dirty="0" err="1">
                <a:solidFill>
                  <a:schemeClr val="accent2"/>
                </a:solidFill>
              </a:rPr>
              <a:t>durante</a:t>
            </a:r>
            <a:r>
              <a:rPr lang="en-US" sz="2400" dirty="0">
                <a:solidFill>
                  <a:schemeClr val="accent2"/>
                </a:solidFill>
              </a:rPr>
              <a:t> la </a:t>
            </a:r>
            <a:r>
              <a:rPr lang="en-US" sz="2400" dirty="0" err="1">
                <a:solidFill>
                  <a:schemeClr val="accent2"/>
                </a:solidFill>
              </a:rPr>
              <a:t>fase</a:t>
            </a:r>
            <a:r>
              <a:rPr lang="en-US" sz="2400" dirty="0">
                <a:solidFill>
                  <a:schemeClr val="accent2"/>
                </a:solidFill>
              </a:rPr>
              <a:t> de </a:t>
            </a:r>
            <a:r>
              <a:rPr lang="en-US" sz="2400" dirty="0" err="1">
                <a:solidFill>
                  <a:schemeClr val="accent2"/>
                </a:solidFill>
              </a:rPr>
              <a:t>diseño</a:t>
            </a:r>
            <a:r>
              <a:rPr lang="en-US" sz="2400" dirty="0">
                <a:solidFill>
                  <a:schemeClr val="accent2"/>
                </a:solidFill>
              </a:rPr>
              <a:t> de 25 </a:t>
            </a:r>
            <a:r>
              <a:rPr lang="en-US" sz="2400" dirty="0" err="1">
                <a:solidFill>
                  <a:schemeClr val="accent2"/>
                </a:solidFill>
              </a:rPr>
              <a:t>minutos</a:t>
            </a:r>
            <a:r>
              <a:rPr lang="en-US" sz="2400" dirty="0">
                <a:solidFill>
                  <a:schemeClr val="accent2"/>
                </a:solidFill>
              </a:rPr>
              <a:t>.</a:t>
            </a:r>
          </a:p>
        </p:txBody>
      </p:sp>
    </p:spTree>
    <p:extLst>
      <p:ext uri="{BB962C8B-B14F-4D97-AF65-F5344CB8AC3E}">
        <p14:creationId xmlns:p14="http://schemas.microsoft.com/office/powerpoint/2010/main" val="1696295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D52E-242E-4DF8-83B4-066B1143B5FC}"/>
              </a:ext>
            </a:extLst>
          </p:cNvPr>
          <p:cNvSpPr>
            <a:spLocks noGrp="1"/>
          </p:cNvSpPr>
          <p:nvPr>
            <p:ph type="title"/>
          </p:nvPr>
        </p:nvSpPr>
        <p:spPr>
          <a:xfrm>
            <a:off x="2119150" y="294916"/>
            <a:ext cx="8867226" cy="1325563"/>
          </a:xfrm>
        </p:spPr>
        <p:txBody>
          <a:bodyPr/>
          <a:lstStyle/>
          <a:p>
            <a:r>
              <a:rPr lang="en-US"/>
              <a:t>Explore Materials </a:t>
            </a:r>
            <a:r>
              <a:rPr lang="en-US">
                <a:solidFill>
                  <a:srgbClr val="F16038"/>
                </a:solidFill>
              </a:rPr>
              <a:t>(Explorar Materiales)</a:t>
            </a:r>
            <a:endParaRPr lang="en-US" dirty="0">
              <a:solidFill>
                <a:srgbClr val="F16038"/>
              </a:solidFill>
            </a:endParaRPr>
          </a:p>
        </p:txBody>
      </p:sp>
      <p:graphicFrame>
        <p:nvGraphicFramePr>
          <p:cNvPr id="11" name="Table 10">
            <a:extLst>
              <a:ext uri="{FF2B5EF4-FFF2-40B4-BE49-F238E27FC236}">
                <a16:creationId xmlns:a16="http://schemas.microsoft.com/office/drawing/2014/main" id="{434BE538-288C-4778-854C-FD65D9C01C6D}"/>
              </a:ext>
            </a:extLst>
          </p:cNvPr>
          <p:cNvGraphicFramePr>
            <a:graphicFrameLocks noGrp="1"/>
          </p:cNvGraphicFramePr>
          <p:nvPr>
            <p:extLst>
              <p:ext uri="{D42A27DB-BD31-4B8C-83A1-F6EECF244321}">
                <p14:modId xmlns:p14="http://schemas.microsoft.com/office/powerpoint/2010/main" val="1053375704"/>
              </p:ext>
            </p:extLst>
          </p:nvPr>
        </p:nvGraphicFramePr>
        <p:xfrm>
          <a:off x="4269316" y="1770468"/>
          <a:ext cx="7664984" cy="3317063"/>
        </p:xfrm>
        <a:graphic>
          <a:graphicData uri="http://schemas.openxmlformats.org/drawingml/2006/table">
            <a:tbl>
              <a:tblPr firstRow="1" bandRow="1">
                <a:tableStyleId>{5C22544A-7EE6-4342-B048-85BDC9FD1C3A}</a:tableStyleId>
              </a:tblPr>
              <a:tblGrid>
                <a:gridCol w="4657329">
                  <a:extLst>
                    <a:ext uri="{9D8B030D-6E8A-4147-A177-3AD203B41FA5}">
                      <a16:colId xmlns:a16="http://schemas.microsoft.com/office/drawing/2014/main" val="685035288"/>
                    </a:ext>
                  </a:extLst>
                </a:gridCol>
                <a:gridCol w="3007655">
                  <a:extLst>
                    <a:ext uri="{9D8B030D-6E8A-4147-A177-3AD203B41FA5}">
                      <a16:colId xmlns:a16="http://schemas.microsoft.com/office/drawing/2014/main" val="3675114989"/>
                    </a:ext>
                  </a:extLst>
                </a:gridCol>
              </a:tblGrid>
              <a:tr h="364763">
                <a:tc>
                  <a:txBody>
                    <a:bodyPr/>
                    <a:lstStyle/>
                    <a:p>
                      <a:pPr algn="l" fontAlgn="base"/>
                      <a:r>
                        <a:rPr lang="en-US" sz="1400" dirty="0">
                          <a:effectLst/>
                        </a:rPr>
                        <a:t>Materials (Materiales)​</a:t>
                      </a:r>
                      <a:endParaRPr lang="en-US" b="1" i="0" dirty="0">
                        <a:solidFill>
                          <a:srgbClr val="FFFFFF"/>
                        </a:solidFill>
                        <a:effectLst/>
                      </a:endParaRPr>
                    </a:p>
                  </a:txBody>
                  <a:tcPr/>
                </a:tc>
                <a:tc>
                  <a:txBody>
                    <a:bodyPr/>
                    <a:lstStyle/>
                    <a:p>
                      <a:pPr algn="l" fontAlgn="base"/>
                      <a:r>
                        <a:rPr lang="en-US" sz="1400" dirty="0">
                          <a:effectLst/>
                        </a:rPr>
                        <a:t>Cost (Costo)​</a:t>
                      </a:r>
                      <a:endParaRPr lang="en-US" b="1" i="0" dirty="0">
                        <a:solidFill>
                          <a:srgbClr val="FFFFFF"/>
                        </a:solidFill>
                        <a:effectLst/>
                      </a:endParaRPr>
                    </a:p>
                  </a:txBody>
                  <a:tcPr/>
                </a:tc>
                <a:extLst>
                  <a:ext uri="{0D108BD9-81ED-4DB2-BD59-A6C34878D82A}">
                    <a16:rowId xmlns:a16="http://schemas.microsoft.com/office/drawing/2014/main" val="1177583478"/>
                  </a:ext>
                </a:extLst>
              </a:tr>
              <a:tr h="364763">
                <a:tc>
                  <a:txBody>
                    <a:bodyPr/>
                    <a:lstStyle/>
                    <a:p>
                      <a:pPr algn="l" fontAlgn="base"/>
                      <a:r>
                        <a:rPr lang="en-US" sz="1400" dirty="0">
                          <a:solidFill>
                            <a:srgbClr val="000000"/>
                          </a:solidFill>
                          <a:effectLst/>
                          <a:latin typeface="Arial"/>
                        </a:rPr>
                        <a:t>Construction Paper </a:t>
                      </a:r>
                      <a:r>
                        <a:rPr lang="en-US" sz="1400" dirty="0">
                          <a:solidFill>
                            <a:schemeClr val="accent2"/>
                          </a:solidFill>
                          <a:effectLst/>
                          <a:latin typeface="Arial"/>
                        </a:rPr>
                        <a:t>(</a:t>
                      </a:r>
                      <a:r>
                        <a:rPr lang="es" sz="1400" b="0" i="0" u="none" strike="noStrike" noProof="0" dirty="0">
                          <a:solidFill>
                            <a:schemeClr val="accent2"/>
                          </a:solidFill>
                          <a:effectLst/>
                          <a:latin typeface="Arial"/>
                        </a:rPr>
                        <a:t>Papel de Construcción)</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1 counter per sheet</a:t>
                      </a:r>
                      <a:endParaRPr lang="en-US" b="0" i="0" dirty="0">
                        <a:solidFill>
                          <a:srgbClr val="000000"/>
                        </a:solidFill>
                        <a:effectLst/>
                      </a:endParaRPr>
                    </a:p>
                  </a:txBody>
                  <a:tcPr/>
                </a:tc>
                <a:extLst>
                  <a:ext uri="{0D108BD9-81ED-4DB2-BD59-A6C34878D82A}">
                    <a16:rowId xmlns:a16="http://schemas.microsoft.com/office/drawing/2014/main" val="2325012878"/>
                  </a:ext>
                </a:extLst>
              </a:tr>
              <a:tr h="364763">
                <a:tc>
                  <a:txBody>
                    <a:bodyPr/>
                    <a:lstStyle/>
                    <a:p>
                      <a:pPr algn="l" fontAlgn="base"/>
                      <a:r>
                        <a:rPr lang="en-US" sz="1400" dirty="0">
                          <a:solidFill>
                            <a:srgbClr val="000000"/>
                          </a:solidFill>
                          <a:effectLst/>
                          <a:latin typeface="Arial"/>
                        </a:rPr>
                        <a:t>Toilet Paper Rolls </a:t>
                      </a:r>
                      <a:r>
                        <a:rPr lang="en-US" sz="1400" dirty="0">
                          <a:solidFill>
                            <a:schemeClr val="accent2"/>
                          </a:solidFill>
                          <a:effectLst/>
                          <a:latin typeface="Arial"/>
                        </a:rPr>
                        <a:t>(</a:t>
                      </a:r>
                      <a:r>
                        <a:rPr lang="es" sz="1400" b="0" i="0" u="none" strike="noStrike" noProof="0" dirty="0">
                          <a:solidFill>
                            <a:schemeClr val="accent2"/>
                          </a:solidFill>
                          <a:effectLst/>
                          <a:latin typeface="Arial"/>
                        </a:rPr>
                        <a:t>Rollo de Cartón)</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1 counter per roll</a:t>
                      </a:r>
                      <a:endParaRPr lang="en-US" b="0" i="0" dirty="0">
                        <a:solidFill>
                          <a:srgbClr val="000000"/>
                        </a:solidFill>
                        <a:effectLst/>
                      </a:endParaRPr>
                    </a:p>
                  </a:txBody>
                  <a:tcPr/>
                </a:tc>
                <a:extLst>
                  <a:ext uri="{0D108BD9-81ED-4DB2-BD59-A6C34878D82A}">
                    <a16:rowId xmlns:a16="http://schemas.microsoft.com/office/drawing/2014/main" val="2243605285"/>
                  </a:ext>
                </a:extLst>
              </a:tr>
              <a:tr h="364763">
                <a:tc>
                  <a:txBody>
                    <a:bodyPr/>
                    <a:lstStyle/>
                    <a:p>
                      <a:pPr algn="l" fontAlgn="base"/>
                      <a:r>
                        <a:rPr lang="en-US" sz="1400" dirty="0">
                          <a:solidFill>
                            <a:srgbClr val="000000"/>
                          </a:solidFill>
                          <a:effectLst/>
                          <a:latin typeface="Arial"/>
                        </a:rPr>
                        <a:t>Tape </a:t>
                      </a:r>
                      <a:r>
                        <a:rPr lang="en-US" sz="1400" dirty="0">
                          <a:solidFill>
                            <a:schemeClr val="accent2"/>
                          </a:solidFill>
                          <a:effectLst/>
                          <a:latin typeface="Arial"/>
                        </a:rPr>
                        <a:t>(C</a:t>
                      </a:r>
                      <a:r>
                        <a:rPr lang="es" sz="1400" b="0" i="0" u="none" strike="noStrike" noProof="0" dirty="0">
                          <a:solidFill>
                            <a:schemeClr val="accent2"/>
                          </a:solidFill>
                          <a:effectLst/>
                          <a:latin typeface="Arial"/>
                        </a:rPr>
                        <a:t>inta Adhesiva)</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5 counters per roll</a:t>
                      </a:r>
                      <a:endParaRPr lang="en-US" b="0" i="0" dirty="0">
                        <a:solidFill>
                          <a:srgbClr val="000000"/>
                        </a:solidFill>
                        <a:effectLst/>
                      </a:endParaRPr>
                    </a:p>
                  </a:txBody>
                  <a:tcPr/>
                </a:tc>
                <a:extLst>
                  <a:ext uri="{0D108BD9-81ED-4DB2-BD59-A6C34878D82A}">
                    <a16:rowId xmlns:a16="http://schemas.microsoft.com/office/drawing/2014/main" val="3659510500"/>
                  </a:ext>
                </a:extLst>
              </a:tr>
              <a:tr h="398959">
                <a:tc>
                  <a:txBody>
                    <a:bodyPr/>
                    <a:lstStyle/>
                    <a:p>
                      <a:pPr algn="l" fontAlgn="base"/>
                      <a:r>
                        <a:rPr lang="en-US" sz="1400" dirty="0">
                          <a:solidFill>
                            <a:srgbClr val="000000"/>
                          </a:solidFill>
                          <a:effectLst/>
                          <a:latin typeface="Arial"/>
                        </a:rPr>
                        <a:t>Glue Stick </a:t>
                      </a:r>
                      <a:r>
                        <a:rPr lang="en-US" sz="1400" dirty="0">
                          <a:solidFill>
                            <a:schemeClr val="accent2"/>
                          </a:solidFill>
                          <a:effectLst/>
                          <a:latin typeface="Arial"/>
                        </a:rPr>
                        <a:t>(</a:t>
                      </a:r>
                      <a:r>
                        <a:rPr lang="es" sz="1400" b="0" i="0" u="none" strike="noStrike" noProof="0" dirty="0">
                          <a:solidFill>
                            <a:schemeClr val="accent2"/>
                          </a:solidFill>
                          <a:effectLst/>
                          <a:latin typeface="Arial"/>
                        </a:rPr>
                        <a:t>Barra de Pegamento)</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4 counters per stick</a:t>
                      </a:r>
                      <a:endParaRPr lang="en-US" b="0" i="0" dirty="0">
                        <a:solidFill>
                          <a:srgbClr val="000000"/>
                        </a:solidFill>
                        <a:effectLst/>
                      </a:endParaRPr>
                    </a:p>
                  </a:txBody>
                  <a:tcPr/>
                </a:tc>
                <a:extLst>
                  <a:ext uri="{0D108BD9-81ED-4DB2-BD59-A6C34878D82A}">
                    <a16:rowId xmlns:a16="http://schemas.microsoft.com/office/drawing/2014/main" val="456281347"/>
                  </a:ext>
                </a:extLst>
              </a:tr>
              <a:tr h="364763">
                <a:tc>
                  <a:txBody>
                    <a:bodyPr/>
                    <a:lstStyle/>
                    <a:p>
                      <a:pPr algn="l" fontAlgn="base"/>
                      <a:r>
                        <a:rPr lang="en-US" sz="1400" dirty="0">
                          <a:solidFill>
                            <a:srgbClr val="000000"/>
                          </a:solidFill>
                          <a:effectLst/>
                          <a:latin typeface="Arial"/>
                        </a:rPr>
                        <a:t>Newspaper </a:t>
                      </a:r>
                      <a:r>
                        <a:rPr lang="en-US" sz="1400" dirty="0">
                          <a:solidFill>
                            <a:schemeClr val="accent2"/>
                          </a:solidFill>
                          <a:effectLst/>
                          <a:latin typeface="Arial"/>
                        </a:rPr>
                        <a:t>(</a:t>
                      </a:r>
                      <a:r>
                        <a:rPr lang="es" sz="1400" b="0" i="0" u="none" strike="noStrike" noProof="0" dirty="0">
                          <a:solidFill>
                            <a:schemeClr val="accent2"/>
                          </a:solidFill>
                          <a:effectLst/>
                          <a:latin typeface="Arial"/>
                        </a:rPr>
                        <a:t>Periódico)</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1 counter per sheet</a:t>
                      </a:r>
                      <a:endParaRPr lang="en-US" b="0" i="0" dirty="0">
                        <a:solidFill>
                          <a:srgbClr val="000000"/>
                        </a:solidFill>
                        <a:effectLst/>
                      </a:endParaRPr>
                    </a:p>
                  </a:txBody>
                  <a:tcPr/>
                </a:tc>
                <a:extLst>
                  <a:ext uri="{0D108BD9-81ED-4DB2-BD59-A6C34878D82A}">
                    <a16:rowId xmlns:a16="http://schemas.microsoft.com/office/drawing/2014/main" val="346595951"/>
                  </a:ext>
                </a:extLst>
              </a:tr>
              <a:tr h="364763">
                <a:tc>
                  <a:txBody>
                    <a:bodyPr/>
                    <a:lstStyle/>
                    <a:p>
                      <a:pPr algn="l" fontAlgn="base"/>
                      <a:r>
                        <a:rPr lang="en-US" sz="1400" dirty="0">
                          <a:solidFill>
                            <a:srgbClr val="000000"/>
                          </a:solidFill>
                          <a:effectLst/>
                          <a:latin typeface="Arial"/>
                        </a:rPr>
                        <a:t>Scissors </a:t>
                      </a:r>
                      <a:r>
                        <a:rPr lang="en-US" sz="1400" dirty="0">
                          <a:solidFill>
                            <a:schemeClr val="accent2"/>
                          </a:solidFill>
                          <a:effectLst/>
                          <a:latin typeface="Arial"/>
                        </a:rPr>
                        <a:t>(Tijeras)</a:t>
                      </a:r>
                    </a:p>
                  </a:txBody>
                  <a:tcPr/>
                </a:tc>
                <a:tc>
                  <a:txBody>
                    <a:bodyPr/>
                    <a:lstStyle/>
                    <a:p>
                      <a:pPr algn="l" fontAlgn="base"/>
                      <a:r>
                        <a:rPr lang="en-US" sz="1400" dirty="0">
                          <a:solidFill>
                            <a:srgbClr val="000000"/>
                          </a:solidFill>
                          <a:effectLst/>
                        </a:rPr>
                        <a:t>1 counter per pair</a:t>
                      </a:r>
                      <a:endParaRPr lang="en-US" b="0" i="0" dirty="0">
                        <a:solidFill>
                          <a:srgbClr val="000000"/>
                        </a:solidFill>
                        <a:effectLst/>
                      </a:endParaRPr>
                    </a:p>
                  </a:txBody>
                  <a:tcPr/>
                </a:tc>
                <a:extLst>
                  <a:ext uri="{0D108BD9-81ED-4DB2-BD59-A6C34878D82A}">
                    <a16:rowId xmlns:a16="http://schemas.microsoft.com/office/drawing/2014/main" val="2439297170"/>
                  </a:ext>
                </a:extLst>
              </a:tr>
              <a:tr h="364763">
                <a:tc>
                  <a:txBody>
                    <a:bodyPr/>
                    <a:lstStyle/>
                    <a:p>
                      <a:pPr algn="l" fontAlgn="base"/>
                      <a:r>
                        <a:rPr lang="en-US" sz="1400" dirty="0">
                          <a:solidFill>
                            <a:srgbClr val="000000"/>
                          </a:solidFill>
                          <a:effectLst/>
                          <a:latin typeface="Arial"/>
                        </a:rPr>
                        <a:t>Chenille Stick </a:t>
                      </a:r>
                      <a:r>
                        <a:rPr lang="en-US" sz="1400" dirty="0">
                          <a:solidFill>
                            <a:schemeClr val="accent2"/>
                          </a:solidFill>
                          <a:effectLst/>
                          <a:latin typeface="Arial"/>
                        </a:rPr>
                        <a:t>(L</a:t>
                      </a:r>
                      <a:r>
                        <a:rPr lang="en-US" sz="1400" b="0" i="0" u="none" strike="noStrike" noProof="0" dirty="0" err="1">
                          <a:solidFill>
                            <a:schemeClr val="accent2"/>
                          </a:solidFill>
                          <a:effectLst/>
                          <a:latin typeface="Arial"/>
                        </a:rPr>
                        <a:t>impiapipas</a:t>
                      </a:r>
                      <a:r>
                        <a:rPr lang="es" sz="1400" b="0" i="0" u="none" strike="noStrike" noProof="0" dirty="0">
                          <a:solidFill>
                            <a:schemeClr val="accent2"/>
                          </a:solidFill>
                          <a:effectLst/>
                          <a:latin typeface="Arial"/>
                        </a:rPr>
                        <a:t>)</a:t>
                      </a:r>
                      <a:endParaRPr lang="en-US" sz="1400" dirty="0">
                        <a:solidFill>
                          <a:schemeClr val="accent2"/>
                        </a:solidFill>
                        <a:effectLst/>
                        <a:latin typeface="Arial"/>
                      </a:endParaRPr>
                    </a:p>
                  </a:txBody>
                  <a:tcPr/>
                </a:tc>
                <a:tc>
                  <a:txBody>
                    <a:bodyPr/>
                    <a:lstStyle/>
                    <a:p>
                      <a:pPr algn="l" fontAlgn="base"/>
                      <a:r>
                        <a:rPr lang="en-US" sz="1400" dirty="0">
                          <a:solidFill>
                            <a:srgbClr val="000000"/>
                          </a:solidFill>
                          <a:effectLst/>
                        </a:rPr>
                        <a:t>1 counter per stick</a:t>
                      </a:r>
                      <a:endParaRPr lang="en-US" b="0" i="0" dirty="0">
                        <a:solidFill>
                          <a:srgbClr val="000000"/>
                        </a:solidFill>
                        <a:effectLst/>
                      </a:endParaRPr>
                    </a:p>
                  </a:txBody>
                  <a:tcPr/>
                </a:tc>
                <a:extLst>
                  <a:ext uri="{0D108BD9-81ED-4DB2-BD59-A6C34878D82A}">
                    <a16:rowId xmlns:a16="http://schemas.microsoft.com/office/drawing/2014/main" val="1123378639"/>
                  </a:ext>
                </a:extLst>
              </a:tr>
              <a:tr h="364763">
                <a:tc>
                  <a:txBody>
                    <a:bodyPr/>
                    <a:lstStyle/>
                    <a:p>
                      <a:pPr algn="l" fontAlgn="base"/>
                      <a:r>
                        <a:rPr lang="en-US" sz="1400" dirty="0">
                          <a:solidFill>
                            <a:srgbClr val="000000"/>
                          </a:solidFill>
                          <a:effectLst/>
                          <a:latin typeface="Arial"/>
                        </a:rPr>
                        <a:t>Toy Jack  </a:t>
                      </a:r>
                      <a:r>
                        <a:rPr lang="en-US" sz="1400" dirty="0">
                          <a:solidFill>
                            <a:schemeClr val="accent2"/>
                          </a:solidFill>
                          <a:effectLst/>
                          <a:latin typeface="Arial"/>
                        </a:rPr>
                        <a:t>(</a:t>
                      </a:r>
                      <a:r>
                        <a:rPr lang="en-US" sz="1400" dirty="0" err="1">
                          <a:solidFill>
                            <a:schemeClr val="accent2"/>
                          </a:solidFill>
                          <a:effectLst/>
                          <a:latin typeface="Arial"/>
                        </a:rPr>
                        <a:t>Jugete</a:t>
                      </a:r>
                      <a:r>
                        <a:rPr lang="en-US" sz="1400" dirty="0">
                          <a:solidFill>
                            <a:schemeClr val="accent2"/>
                          </a:solidFill>
                          <a:effectLst/>
                          <a:latin typeface="Arial"/>
                        </a:rPr>
                        <a:t> Jack)</a:t>
                      </a:r>
                    </a:p>
                  </a:txBody>
                  <a:tcPr/>
                </a:tc>
                <a:tc>
                  <a:txBody>
                    <a:bodyPr/>
                    <a:lstStyle/>
                    <a:p>
                      <a:pPr algn="l" fontAlgn="base"/>
                      <a:r>
                        <a:rPr lang="en-US" sz="1400" dirty="0">
                          <a:solidFill>
                            <a:srgbClr val="000000"/>
                          </a:solidFill>
                          <a:effectLst/>
                        </a:rPr>
                        <a:t>No cost</a:t>
                      </a:r>
                      <a:endParaRPr lang="en-US" b="0" i="0" dirty="0">
                        <a:solidFill>
                          <a:srgbClr val="000000"/>
                        </a:solidFill>
                        <a:effectLst/>
                      </a:endParaRPr>
                    </a:p>
                  </a:txBody>
                  <a:tcPr/>
                </a:tc>
                <a:extLst>
                  <a:ext uri="{0D108BD9-81ED-4DB2-BD59-A6C34878D82A}">
                    <a16:rowId xmlns:a16="http://schemas.microsoft.com/office/drawing/2014/main" val="1820807493"/>
                  </a:ext>
                </a:extLst>
              </a:tr>
            </a:tbl>
          </a:graphicData>
        </a:graphic>
      </p:graphicFrame>
    </p:spTree>
    <p:extLst>
      <p:ext uri="{BB962C8B-B14F-4D97-AF65-F5344CB8AC3E}">
        <p14:creationId xmlns:p14="http://schemas.microsoft.com/office/powerpoint/2010/main" val="85342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9F1C-345A-4CBD-9790-6D3C36A34862}"/>
              </a:ext>
            </a:extLst>
          </p:cNvPr>
          <p:cNvSpPr>
            <a:spLocks noGrp="1"/>
          </p:cNvSpPr>
          <p:nvPr>
            <p:ph type="title"/>
          </p:nvPr>
        </p:nvSpPr>
        <p:spPr/>
        <p:txBody>
          <a:bodyPr/>
          <a:lstStyle/>
          <a:p>
            <a:r>
              <a:rPr lang="en-US" dirty="0"/>
              <a:t>Brainstorm </a:t>
            </a:r>
            <a:r>
              <a:rPr lang="en-US" dirty="0">
                <a:solidFill>
                  <a:schemeClr val="accent2"/>
                </a:solidFill>
              </a:rPr>
              <a:t>(Idea Genial)</a:t>
            </a:r>
          </a:p>
        </p:txBody>
      </p:sp>
      <p:sp>
        <p:nvSpPr>
          <p:cNvPr id="3" name="Content Placeholder 2">
            <a:extLst>
              <a:ext uri="{FF2B5EF4-FFF2-40B4-BE49-F238E27FC236}">
                <a16:creationId xmlns:a16="http://schemas.microsoft.com/office/drawing/2014/main" id="{7AEDC92E-213D-48A6-9312-B079C8CA13E2}"/>
              </a:ext>
            </a:extLst>
          </p:cNvPr>
          <p:cNvSpPr>
            <a:spLocks noGrp="1"/>
          </p:cNvSpPr>
          <p:nvPr>
            <p:ph idx="4294967295"/>
          </p:nvPr>
        </p:nvSpPr>
        <p:spPr/>
        <p:txBody>
          <a:bodyPr numCol="2">
            <a:normAutofit fontScale="25000" lnSpcReduction="20000"/>
          </a:bodyPr>
          <a:lstStyle/>
          <a:p>
            <a:pPr>
              <a:lnSpc>
                <a:spcPct val="120000"/>
              </a:lnSpc>
            </a:pPr>
            <a:r>
              <a:rPr lang="en-US" sz="9600" dirty="0">
                <a:solidFill>
                  <a:srgbClr val="000000"/>
                </a:solidFill>
              </a:rPr>
              <a:t>1 minute: Individual Design</a:t>
            </a:r>
          </a:p>
          <a:p>
            <a:pPr lvl="1">
              <a:lnSpc>
                <a:spcPct val="120000"/>
              </a:lnSpc>
              <a:spcBef>
                <a:spcPts val="1000"/>
              </a:spcBef>
            </a:pPr>
            <a:r>
              <a:rPr lang="en-US" sz="8000" dirty="0">
                <a:solidFill>
                  <a:srgbClr val="000000"/>
                </a:solidFill>
              </a:rPr>
              <a:t>Draw a plan of how you think Jack should build his beanstalk.</a:t>
            </a:r>
          </a:p>
          <a:p>
            <a:pPr>
              <a:lnSpc>
                <a:spcPct val="120000"/>
              </a:lnSpc>
            </a:pPr>
            <a:r>
              <a:rPr lang="en-US" sz="9600" dirty="0">
                <a:solidFill>
                  <a:srgbClr val="000000"/>
                </a:solidFill>
              </a:rPr>
              <a:t>5 minutes: Each member presents their ideas to the group.</a:t>
            </a:r>
          </a:p>
          <a:p>
            <a:pPr lvl="1">
              <a:lnSpc>
                <a:spcPct val="120000"/>
              </a:lnSpc>
              <a:spcBef>
                <a:spcPts val="1000"/>
              </a:spcBef>
            </a:pPr>
            <a:r>
              <a:rPr lang="en-US" sz="8000" dirty="0">
                <a:solidFill>
                  <a:srgbClr val="000000"/>
                </a:solidFill>
              </a:rPr>
              <a:t>Share your ideas and focus on things you like the most about your idea that you would like to see be used as a design element for the final design.</a:t>
            </a:r>
            <a:endParaRPr lang="en-US" sz="8000" dirty="0">
              <a:solidFill>
                <a:schemeClr val="accent2"/>
              </a:solidFill>
            </a:endParaRPr>
          </a:p>
          <a:p>
            <a:pPr marL="457200" lvl="1" indent="0">
              <a:lnSpc>
                <a:spcPct val="120000"/>
              </a:lnSpc>
              <a:spcBef>
                <a:spcPts val="0"/>
              </a:spcBef>
              <a:spcAft>
                <a:spcPts val="1000"/>
              </a:spcAft>
              <a:buNone/>
            </a:pPr>
            <a:endParaRPr lang="en-US" sz="8000" dirty="0">
              <a:solidFill>
                <a:schemeClr val="accent2"/>
              </a:solidFill>
            </a:endParaRPr>
          </a:p>
          <a:p>
            <a:pPr marL="457200" lvl="1" indent="0">
              <a:lnSpc>
                <a:spcPct val="120000"/>
              </a:lnSpc>
              <a:spcBef>
                <a:spcPts val="0"/>
              </a:spcBef>
              <a:spcAft>
                <a:spcPts val="1000"/>
              </a:spcAft>
              <a:buNone/>
            </a:pPr>
            <a:endParaRPr lang="en-US" sz="8000" dirty="0">
              <a:solidFill>
                <a:schemeClr val="accent2"/>
              </a:solidFill>
            </a:endParaRPr>
          </a:p>
          <a:p>
            <a:pPr>
              <a:lnSpc>
                <a:spcPct val="120000"/>
              </a:lnSpc>
            </a:pPr>
            <a:r>
              <a:rPr lang="en-US" sz="9600" dirty="0">
                <a:solidFill>
                  <a:schemeClr val="accent2"/>
                </a:solidFill>
              </a:rPr>
              <a:t>1 </a:t>
            </a:r>
            <a:r>
              <a:rPr lang="en-US" sz="9600" dirty="0" err="1">
                <a:solidFill>
                  <a:schemeClr val="accent2"/>
                </a:solidFill>
              </a:rPr>
              <a:t>minuto</a:t>
            </a:r>
            <a:r>
              <a:rPr lang="en-US" sz="9600" dirty="0">
                <a:solidFill>
                  <a:schemeClr val="accent2"/>
                </a:solidFill>
              </a:rPr>
              <a:t>: </a:t>
            </a:r>
            <a:r>
              <a:rPr lang="en-US" sz="9600" dirty="0" err="1">
                <a:solidFill>
                  <a:schemeClr val="accent2"/>
                </a:solidFill>
              </a:rPr>
              <a:t>Diseño</a:t>
            </a:r>
            <a:r>
              <a:rPr lang="en-US" sz="9600" dirty="0">
                <a:solidFill>
                  <a:schemeClr val="accent2"/>
                </a:solidFill>
              </a:rPr>
              <a:t> Individual</a:t>
            </a:r>
          </a:p>
          <a:p>
            <a:pPr lvl="1">
              <a:lnSpc>
                <a:spcPct val="120000"/>
              </a:lnSpc>
              <a:spcBef>
                <a:spcPts val="1000"/>
              </a:spcBef>
            </a:pPr>
            <a:r>
              <a:rPr lang="en-US" sz="8000" dirty="0" err="1">
                <a:solidFill>
                  <a:schemeClr val="accent2"/>
                </a:solidFill>
              </a:rPr>
              <a:t>Dibuja</a:t>
            </a:r>
            <a:r>
              <a:rPr lang="en-US" sz="8000" dirty="0">
                <a:solidFill>
                  <a:schemeClr val="accent2"/>
                </a:solidFill>
              </a:rPr>
              <a:t> un plan de </a:t>
            </a:r>
            <a:r>
              <a:rPr lang="en-US" sz="8000" dirty="0" err="1">
                <a:solidFill>
                  <a:schemeClr val="accent2"/>
                </a:solidFill>
              </a:rPr>
              <a:t>cómo</a:t>
            </a:r>
            <a:r>
              <a:rPr lang="en-US" sz="8000" dirty="0">
                <a:solidFill>
                  <a:schemeClr val="accent2"/>
                </a:solidFill>
              </a:rPr>
              <a:t> </a:t>
            </a:r>
            <a:r>
              <a:rPr lang="en-US" sz="8000" dirty="0" err="1">
                <a:solidFill>
                  <a:schemeClr val="accent2"/>
                </a:solidFill>
              </a:rPr>
              <a:t>crees</a:t>
            </a:r>
            <a:r>
              <a:rPr lang="en-US" sz="8000" dirty="0">
                <a:solidFill>
                  <a:schemeClr val="accent2"/>
                </a:solidFill>
              </a:rPr>
              <a:t> que Jack </a:t>
            </a:r>
            <a:r>
              <a:rPr lang="en-US" sz="8000" dirty="0" err="1">
                <a:solidFill>
                  <a:schemeClr val="accent2"/>
                </a:solidFill>
              </a:rPr>
              <a:t>debería</a:t>
            </a:r>
            <a:r>
              <a:rPr lang="en-US" sz="8000" dirty="0">
                <a:solidFill>
                  <a:schemeClr val="accent2"/>
                </a:solidFill>
              </a:rPr>
              <a:t> </a:t>
            </a:r>
            <a:r>
              <a:rPr lang="en-US" sz="8000" dirty="0" err="1">
                <a:solidFill>
                  <a:schemeClr val="accent2"/>
                </a:solidFill>
              </a:rPr>
              <a:t>construir</a:t>
            </a:r>
            <a:r>
              <a:rPr lang="en-US" sz="8000" dirty="0">
                <a:solidFill>
                  <a:schemeClr val="accent2"/>
                </a:solidFill>
              </a:rPr>
              <a:t> </a:t>
            </a:r>
            <a:r>
              <a:rPr lang="en-US" sz="8000" dirty="0" err="1">
                <a:solidFill>
                  <a:schemeClr val="accent2"/>
                </a:solidFill>
              </a:rPr>
              <a:t>su</a:t>
            </a:r>
            <a:r>
              <a:rPr lang="en-US" sz="8000" dirty="0">
                <a:solidFill>
                  <a:schemeClr val="accent2"/>
                </a:solidFill>
              </a:rPr>
              <a:t> </a:t>
            </a:r>
            <a:r>
              <a:rPr lang="en-US" sz="8000" dirty="0" err="1">
                <a:solidFill>
                  <a:schemeClr val="accent2"/>
                </a:solidFill>
              </a:rPr>
              <a:t>tallo</a:t>
            </a:r>
            <a:r>
              <a:rPr lang="en-US" sz="8000" dirty="0">
                <a:solidFill>
                  <a:schemeClr val="accent2"/>
                </a:solidFill>
              </a:rPr>
              <a:t> de frijoles.</a:t>
            </a:r>
          </a:p>
          <a:p>
            <a:pPr>
              <a:lnSpc>
                <a:spcPct val="120000"/>
              </a:lnSpc>
            </a:pPr>
            <a:r>
              <a:rPr lang="en-US" sz="9600" dirty="0">
                <a:solidFill>
                  <a:schemeClr val="accent2"/>
                </a:solidFill>
              </a:rPr>
              <a:t>5 </a:t>
            </a:r>
            <a:r>
              <a:rPr lang="en-US" sz="9600" dirty="0" err="1">
                <a:solidFill>
                  <a:schemeClr val="accent2"/>
                </a:solidFill>
              </a:rPr>
              <a:t>minutos</a:t>
            </a:r>
            <a:r>
              <a:rPr lang="en-US" sz="9600" dirty="0">
                <a:solidFill>
                  <a:schemeClr val="accent2"/>
                </a:solidFill>
              </a:rPr>
              <a:t>: </a:t>
            </a:r>
            <a:r>
              <a:rPr lang="en-US" sz="9600" dirty="0" err="1">
                <a:solidFill>
                  <a:schemeClr val="accent2"/>
                </a:solidFill>
              </a:rPr>
              <a:t>Cada</a:t>
            </a:r>
            <a:r>
              <a:rPr lang="en-US" sz="9600" dirty="0">
                <a:solidFill>
                  <a:schemeClr val="accent2"/>
                </a:solidFill>
              </a:rPr>
              <a:t> </a:t>
            </a:r>
            <a:r>
              <a:rPr lang="en-US" sz="9600" dirty="0" err="1">
                <a:solidFill>
                  <a:schemeClr val="accent2"/>
                </a:solidFill>
              </a:rPr>
              <a:t>miembro</a:t>
            </a:r>
            <a:r>
              <a:rPr lang="en-US" sz="9600" dirty="0">
                <a:solidFill>
                  <a:schemeClr val="accent2"/>
                </a:solidFill>
              </a:rPr>
              <a:t> </a:t>
            </a:r>
            <a:r>
              <a:rPr lang="en-US" sz="9600" dirty="0" err="1">
                <a:solidFill>
                  <a:schemeClr val="accent2"/>
                </a:solidFill>
              </a:rPr>
              <a:t>presenta</a:t>
            </a:r>
            <a:r>
              <a:rPr lang="en-US" sz="9600" dirty="0">
                <a:solidFill>
                  <a:schemeClr val="accent2"/>
                </a:solidFill>
              </a:rPr>
              <a:t> sus ideas al </a:t>
            </a:r>
            <a:r>
              <a:rPr lang="en-US" sz="9600" dirty="0" err="1">
                <a:solidFill>
                  <a:schemeClr val="accent2"/>
                </a:solidFill>
              </a:rPr>
              <a:t>grupo</a:t>
            </a:r>
            <a:r>
              <a:rPr lang="en-US" sz="9600" dirty="0">
                <a:solidFill>
                  <a:schemeClr val="accent2"/>
                </a:solidFill>
              </a:rPr>
              <a:t>.</a:t>
            </a:r>
          </a:p>
          <a:p>
            <a:pPr lvl="1">
              <a:lnSpc>
                <a:spcPct val="120000"/>
              </a:lnSpc>
              <a:spcBef>
                <a:spcPts val="1000"/>
              </a:spcBef>
            </a:pPr>
            <a:r>
              <a:rPr lang="es-ES" sz="8000" dirty="0">
                <a:solidFill>
                  <a:schemeClr val="accent2"/>
                </a:solidFill>
              </a:rPr>
              <a:t>Comparte tus ideas y señala las cosas que más te gustan de tu idea que te gustaría que se use como un elemento para el diseño final.</a:t>
            </a:r>
            <a:endParaRPr lang="en-US" sz="8000" dirty="0">
              <a:solidFill>
                <a:schemeClr val="accent2"/>
              </a:solidFill>
            </a:endParaRPr>
          </a:p>
          <a:p>
            <a:endParaRPr lang="en-US" sz="2400" dirty="0">
              <a:solidFill>
                <a:srgbClr val="000000"/>
              </a:solidFill>
            </a:endParaRPr>
          </a:p>
          <a:p>
            <a:pPr lvl="1"/>
            <a:endParaRPr lang="en-US" sz="2000" dirty="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87022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A781-1B2A-45B3-BCAC-79B5409C8982}"/>
              </a:ext>
            </a:extLst>
          </p:cNvPr>
          <p:cNvSpPr>
            <a:spLocks noGrp="1"/>
          </p:cNvSpPr>
          <p:nvPr>
            <p:ph type="title"/>
          </p:nvPr>
        </p:nvSpPr>
        <p:spPr/>
        <p:txBody>
          <a:bodyPr/>
          <a:lstStyle/>
          <a:p>
            <a:r>
              <a:rPr lang="en-US" dirty="0"/>
              <a:t>Gather Materials </a:t>
            </a:r>
            <a:r>
              <a:rPr lang="en-US" dirty="0">
                <a:solidFill>
                  <a:srgbClr val="F16038"/>
                </a:solidFill>
              </a:rPr>
              <a:t>(</a:t>
            </a:r>
            <a:r>
              <a:rPr lang="en-US" dirty="0" err="1">
                <a:solidFill>
                  <a:srgbClr val="F16038"/>
                </a:solidFill>
              </a:rPr>
              <a:t>Reunir</a:t>
            </a:r>
            <a:r>
              <a:rPr lang="en-US" dirty="0">
                <a:solidFill>
                  <a:srgbClr val="F16038"/>
                </a:solidFill>
              </a:rPr>
              <a:t> </a:t>
            </a:r>
            <a:r>
              <a:rPr lang="en-US" dirty="0" err="1">
                <a:solidFill>
                  <a:srgbClr val="F16038"/>
                </a:solidFill>
              </a:rPr>
              <a:t>Materiales</a:t>
            </a:r>
            <a:r>
              <a:rPr lang="en-US" dirty="0">
                <a:solidFill>
                  <a:srgbClr val="F16038"/>
                </a:solidFill>
              </a:rPr>
              <a:t>)</a:t>
            </a:r>
          </a:p>
        </p:txBody>
      </p:sp>
      <p:sp>
        <p:nvSpPr>
          <p:cNvPr id="13" name="Content Placeholder 2">
            <a:extLst>
              <a:ext uri="{FF2B5EF4-FFF2-40B4-BE49-F238E27FC236}">
                <a16:creationId xmlns:a16="http://schemas.microsoft.com/office/drawing/2014/main" id="{D68EA29D-B12A-9B88-D66A-C5F830BBCD0F}"/>
              </a:ext>
            </a:extLst>
          </p:cNvPr>
          <p:cNvSpPr>
            <a:spLocks noGrp="1"/>
          </p:cNvSpPr>
          <p:nvPr>
            <p:ph idx="4294967295"/>
          </p:nvPr>
        </p:nvSpPr>
        <p:spPr/>
        <p:txBody>
          <a:bodyPr numCol="2">
            <a:normAutofit/>
          </a:bodyPr>
          <a:lstStyle/>
          <a:p>
            <a:pPr>
              <a:spcAft>
                <a:spcPts val="1000"/>
              </a:spcAft>
            </a:pPr>
            <a:r>
              <a:rPr lang="en-US" sz="2000" b="1" dirty="0">
                <a:solidFill>
                  <a:srgbClr val="000000"/>
                </a:solidFill>
              </a:rPr>
              <a:t>A successful tower design should include the following:</a:t>
            </a:r>
            <a:endParaRPr lang="en-US" sz="1800" b="1" dirty="0">
              <a:solidFill>
                <a:srgbClr val="000000"/>
              </a:solidFill>
            </a:endParaRPr>
          </a:p>
          <a:p>
            <a:pPr lvl="1"/>
            <a:r>
              <a:rPr lang="en-US" sz="1800" dirty="0">
                <a:solidFill>
                  <a:srgbClr val="000000"/>
                </a:solidFill>
              </a:rPr>
              <a:t>A height of 40 centimeters</a:t>
            </a:r>
          </a:p>
          <a:p>
            <a:pPr lvl="1"/>
            <a:r>
              <a:rPr lang="en-US" sz="1800" dirty="0">
                <a:solidFill>
                  <a:srgbClr val="000000"/>
                </a:solidFill>
              </a:rPr>
              <a:t>A “leaf/stem seat” for Jack to sit on the beanstalk</a:t>
            </a:r>
          </a:p>
          <a:p>
            <a:pPr lvl="1">
              <a:spcAft>
                <a:spcPts val="1000"/>
              </a:spcAft>
            </a:pPr>
            <a:r>
              <a:rPr lang="en-US" sz="1800" dirty="0">
                <a:solidFill>
                  <a:srgbClr val="000000"/>
                </a:solidFill>
              </a:rPr>
              <a:t>Hold Jack for one minute during the test</a:t>
            </a:r>
          </a:p>
          <a:p>
            <a:r>
              <a:rPr lang="en-US" sz="1800" dirty="0">
                <a:solidFill>
                  <a:srgbClr val="000000"/>
                </a:solidFill>
              </a:rPr>
              <a:t>Bonus Points: The tower holds Jack for 30 seconds during a windstorm!</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pPr>
              <a:spcAft>
                <a:spcPts val="1000"/>
              </a:spcAft>
            </a:pPr>
            <a:r>
              <a:rPr lang="en-US" sz="2000" b="1" dirty="0">
                <a:solidFill>
                  <a:srgbClr val="F16038"/>
                </a:solidFill>
                <a:ea typeface="+mn-lt"/>
                <a:cs typeface="+mn-lt"/>
              </a:rPr>
              <a:t>Un </a:t>
            </a:r>
            <a:r>
              <a:rPr lang="en-US" sz="2000" b="1" dirty="0" err="1">
                <a:solidFill>
                  <a:srgbClr val="F16038"/>
                </a:solidFill>
                <a:ea typeface="+mn-lt"/>
                <a:cs typeface="+mn-lt"/>
              </a:rPr>
              <a:t>diseño</a:t>
            </a:r>
            <a:r>
              <a:rPr lang="en-US" sz="2000" b="1" dirty="0">
                <a:solidFill>
                  <a:srgbClr val="F16038"/>
                </a:solidFill>
                <a:ea typeface="+mn-lt"/>
                <a:cs typeface="+mn-lt"/>
              </a:rPr>
              <a:t> de </a:t>
            </a:r>
            <a:r>
              <a:rPr lang="en-US" sz="2000" b="1" dirty="0" err="1">
                <a:solidFill>
                  <a:srgbClr val="F16038"/>
                </a:solidFill>
                <a:ea typeface="+mn-lt"/>
                <a:cs typeface="+mn-lt"/>
              </a:rPr>
              <a:t>torre</a:t>
            </a:r>
            <a:r>
              <a:rPr lang="en-US" sz="2000" b="1" dirty="0">
                <a:solidFill>
                  <a:srgbClr val="F16038"/>
                </a:solidFill>
                <a:ea typeface="+mn-lt"/>
                <a:cs typeface="+mn-lt"/>
              </a:rPr>
              <a:t> </a:t>
            </a:r>
            <a:r>
              <a:rPr lang="en-US" sz="2000" b="1" dirty="0" err="1">
                <a:solidFill>
                  <a:srgbClr val="F16038"/>
                </a:solidFill>
                <a:ea typeface="+mn-lt"/>
                <a:cs typeface="+mn-lt"/>
              </a:rPr>
              <a:t>exitoso</a:t>
            </a:r>
            <a:r>
              <a:rPr lang="en-US" sz="2000" b="1" dirty="0">
                <a:solidFill>
                  <a:srgbClr val="F16038"/>
                </a:solidFill>
                <a:ea typeface="+mn-lt"/>
                <a:cs typeface="+mn-lt"/>
              </a:rPr>
              <a:t> </a:t>
            </a:r>
            <a:r>
              <a:rPr lang="en-US" sz="2000" b="1" dirty="0" err="1">
                <a:solidFill>
                  <a:srgbClr val="F16038"/>
                </a:solidFill>
                <a:ea typeface="+mn-lt"/>
                <a:cs typeface="+mn-lt"/>
              </a:rPr>
              <a:t>debe</a:t>
            </a:r>
            <a:r>
              <a:rPr lang="en-US" sz="2000" b="1" dirty="0">
                <a:solidFill>
                  <a:srgbClr val="F16038"/>
                </a:solidFill>
                <a:ea typeface="+mn-lt"/>
                <a:cs typeface="+mn-lt"/>
              </a:rPr>
              <a:t> </a:t>
            </a:r>
            <a:r>
              <a:rPr lang="en-US" sz="2000" b="1" dirty="0" err="1">
                <a:solidFill>
                  <a:srgbClr val="F16038"/>
                </a:solidFill>
                <a:ea typeface="+mn-lt"/>
                <a:cs typeface="+mn-lt"/>
              </a:rPr>
              <a:t>incluir</a:t>
            </a:r>
            <a:r>
              <a:rPr lang="en-US" sz="2000" b="1" dirty="0">
                <a:solidFill>
                  <a:srgbClr val="F16038"/>
                </a:solidFill>
                <a:ea typeface="+mn-lt"/>
                <a:cs typeface="+mn-lt"/>
              </a:rPr>
              <a:t> lo </a:t>
            </a:r>
            <a:r>
              <a:rPr lang="en-US" sz="2000" b="1" dirty="0" err="1">
                <a:solidFill>
                  <a:srgbClr val="F16038"/>
                </a:solidFill>
                <a:ea typeface="+mn-lt"/>
                <a:cs typeface="+mn-lt"/>
              </a:rPr>
              <a:t>siguiente</a:t>
            </a:r>
            <a:r>
              <a:rPr lang="en-US" sz="2000" b="1" dirty="0">
                <a:solidFill>
                  <a:schemeClr val="accent2"/>
                </a:solidFill>
              </a:rPr>
              <a:t>:</a:t>
            </a:r>
          </a:p>
          <a:p>
            <a:pPr lvl="1"/>
            <a:r>
              <a:rPr lang="en-US" sz="1800" dirty="0">
                <a:solidFill>
                  <a:schemeClr val="accent2"/>
                </a:solidFill>
              </a:rPr>
              <a:t>Una </a:t>
            </a:r>
            <a:r>
              <a:rPr lang="en-US" sz="1800" dirty="0" err="1">
                <a:solidFill>
                  <a:schemeClr val="accent2"/>
                </a:solidFill>
              </a:rPr>
              <a:t>altura</a:t>
            </a:r>
            <a:r>
              <a:rPr lang="en-US" sz="1800" dirty="0">
                <a:solidFill>
                  <a:schemeClr val="accent2"/>
                </a:solidFill>
              </a:rPr>
              <a:t> de 40 </a:t>
            </a:r>
            <a:r>
              <a:rPr lang="en-US" sz="1800" dirty="0" err="1">
                <a:solidFill>
                  <a:schemeClr val="accent2"/>
                </a:solidFill>
              </a:rPr>
              <a:t>centímetros</a:t>
            </a:r>
            <a:endParaRPr lang="en-US" sz="1800" dirty="0">
              <a:solidFill>
                <a:schemeClr val="accent2"/>
              </a:solidFill>
            </a:endParaRPr>
          </a:p>
          <a:p>
            <a:pPr lvl="1"/>
            <a:r>
              <a:rPr lang="en-US" sz="1800" dirty="0">
                <a:solidFill>
                  <a:schemeClr val="accent2"/>
                </a:solidFill>
              </a:rPr>
              <a:t>Un "asiento de hoja/</a:t>
            </a:r>
            <a:r>
              <a:rPr lang="en-US" sz="1800" dirty="0" err="1">
                <a:solidFill>
                  <a:schemeClr val="accent2"/>
                </a:solidFill>
              </a:rPr>
              <a:t>tallo</a:t>
            </a:r>
            <a:r>
              <a:rPr lang="en-US" sz="1800" dirty="0">
                <a:solidFill>
                  <a:schemeClr val="accent2"/>
                </a:solidFill>
              </a:rPr>
              <a:t>" para que Jack se </a:t>
            </a:r>
            <a:r>
              <a:rPr lang="en-US" sz="1800" dirty="0" err="1">
                <a:solidFill>
                  <a:schemeClr val="accent2"/>
                </a:solidFill>
              </a:rPr>
              <a:t>siente</a:t>
            </a:r>
            <a:r>
              <a:rPr lang="en-US" sz="1800" dirty="0">
                <a:solidFill>
                  <a:schemeClr val="accent2"/>
                </a:solidFill>
              </a:rPr>
              <a:t> </a:t>
            </a:r>
            <a:r>
              <a:rPr lang="en-US" sz="1800" dirty="0" err="1">
                <a:solidFill>
                  <a:schemeClr val="accent2"/>
                </a:solidFill>
              </a:rPr>
              <a:t>en</a:t>
            </a:r>
            <a:r>
              <a:rPr lang="en-US" sz="1800" dirty="0">
                <a:solidFill>
                  <a:schemeClr val="accent2"/>
                </a:solidFill>
              </a:rPr>
              <a:t> </a:t>
            </a:r>
            <a:r>
              <a:rPr lang="en-US" sz="1800" dirty="0" err="1">
                <a:solidFill>
                  <a:schemeClr val="accent2"/>
                </a:solidFill>
              </a:rPr>
              <a:t>el</a:t>
            </a:r>
            <a:r>
              <a:rPr lang="en-US" sz="1800" dirty="0">
                <a:solidFill>
                  <a:schemeClr val="accent2"/>
                </a:solidFill>
              </a:rPr>
              <a:t> </a:t>
            </a:r>
            <a:r>
              <a:rPr lang="en-US" sz="1800" dirty="0" err="1">
                <a:solidFill>
                  <a:schemeClr val="accent2"/>
                </a:solidFill>
              </a:rPr>
              <a:t>tallo</a:t>
            </a:r>
            <a:r>
              <a:rPr lang="en-US" sz="1800" dirty="0">
                <a:solidFill>
                  <a:schemeClr val="accent2"/>
                </a:solidFill>
              </a:rPr>
              <a:t> de frijoles</a:t>
            </a:r>
          </a:p>
          <a:p>
            <a:pPr lvl="1"/>
            <a:r>
              <a:rPr lang="es-ES" sz="1800" dirty="0">
                <a:solidFill>
                  <a:schemeClr val="accent2"/>
                </a:solidFill>
              </a:rPr>
              <a:t>Durante la prueba, sostiene a Jack por un minuto</a:t>
            </a:r>
            <a:endParaRPr lang="en-US" sz="1800" dirty="0">
              <a:solidFill>
                <a:schemeClr val="accent2"/>
              </a:solidFill>
            </a:endParaRPr>
          </a:p>
          <a:p>
            <a:r>
              <a:rPr lang="en-US" sz="1800" dirty="0">
                <a:solidFill>
                  <a:schemeClr val="accent2"/>
                </a:solidFill>
              </a:rPr>
              <a:t>Puntos de </a:t>
            </a:r>
            <a:r>
              <a:rPr lang="en-US" sz="1800" dirty="0" err="1">
                <a:solidFill>
                  <a:schemeClr val="accent2"/>
                </a:solidFill>
              </a:rPr>
              <a:t>Bonificación</a:t>
            </a:r>
            <a:r>
              <a:rPr lang="en-US" sz="1800" dirty="0">
                <a:solidFill>
                  <a:schemeClr val="accent2"/>
                </a:solidFill>
              </a:rPr>
              <a:t>: ¡La </a:t>
            </a:r>
            <a:r>
              <a:rPr lang="en-US" sz="1800" dirty="0" err="1">
                <a:solidFill>
                  <a:schemeClr val="accent2"/>
                </a:solidFill>
              </a:rPr>
              <a:t>torre</a:t>
            </a:r>
            <a:r>
              <a:rPr lang="en-US" sz="1800" dirty="0">
                <a:solidFill>
                  <a:schemeClr val="accent2"/>
                </a:solidFill>
              </a:rPr>
              <a:t> </a:t>
            </a:r>
            <a:r>
              <a:rPr lang="en-US" sz="1800" dirty="0" err="1">
                <a:solidFill>
                  <a:schemeClr val="accent2"/>
                </a:solidFill>
              </a:rPr>
              <a:t>retiene</a:t>
            </a:r>
            <a:r>
              <a:rPr lang="en-US" sz="1800" dirty="0">
                <a:solidFill>
                  <a:schemeClr val="accent2"/>
                </a:solidFill>
              </a:rPr>
              <a:t> a Jack </a:t>
            </a:r>
            <a:r>
              <a:rPr lang="en-US" sz="1800" dirty="0" err="1">
                <a:solidFill>
                  <a:schemeClr val="accent2"/>
                </a:solidFill>
              </a:rPr>
              <a:t>durante</a:t>
            </a:r>
            <a:r>
              <a:rPr lang="en-US" sz="1800" dirty="0">
                <a:solidFill>
                  <a:schemeClr val="accent2"/>
                </a:solidFill>
              </a:rPr>
              <a:t> 30 </a:t>
            </a:r>
            <a:r>
              <a:rPr lang="en-US" sz="1800" dirty="0" err="1">
                <a:solidFill>
                  <a:schemeClr val="accent2"/>
                </a:solidFill>
              </a:rPr>
              <a:t>segundos</a:t>
            </a:r>
            <a:r>
              <a:rPr lang="en-US" sz="1800" dirty="0">
                <a:solidFill>
                  <a:schemeClr val="accent2"/>
                </a:solidFill>
              </a:rPr>
              <a:t> </a:t>
            </a:r>
            <a:r>
              <a:rPr lang="en-US" sz="1800" dirty="0" err="1">
                <a:solidFill>
                  <a:schemeClr val="accent2"/>
                </a:solidFill>
              </a:rPr>
              <a:t>durante</a:t>
            </a:r>
            <a:r>
              <a:rPr lang="en-US" sz="1800" dirty="0">
                <a:solidFill>
                  <a:schemeClr val="accent2"/>
                </a:solidFill>
              </a:rPr>
              <a:t> </a:t>
            </a:r>
            <a:r>
              <a:rPr lang="en-US" sz="1800" dirty="0" err="1">
                <a:solidFill>
                  <a:schemeClr val="accent2"/>
                </a:solidFill>
              </a:rPr>
              <a:t>una</a:t>
            </a:r>
            <a:r>
              <a:rPr lang="en-US" sz="1800" dirty="0">
                <a:solidFill>
                  <a:schemeClr val="accent2"/>
                </a:solidFill>
              </a:rPr>
              <a:t> </a:t>
            </a:r>
            <a:r>
              <a:rPr lang="en-US" sz="1800" dirty="0" err="1">
                <a:solidFill>
                  <a:schemeClr val="accent2"/>
                </a:solidFill>
              </a:rPr>
              <a:t>tormenta</a:t>
            </a:r>
            <a:r>
              <a:rPr lang="en-US" sz="1800" dirty="0">
                <a:solidFill>
                  <a:schemeClr val="accent2"/>
                </a:solidFill>
              </a:rPr>
              <a:t> de </a:t>
            </a:r>
            <a:r>
              <a:rPr lang="en-US" sz="1800" dirty="0" err="1">
                <a:solidFill>
                  <a:schemeClr val="accent2"/>
                </a:solidFill>
              </a:rPr>
              <a:t>viento</a:t>
            </a:r>
            <a:r>
              <a:rPr lang="en-US" sz="1800" dirty="0">
                <a:solidFill>
                  <a:schemeClr val="accent2"/>
                </a:solidFill>
              </a:rPr>
              <a:t>!</a:t>
            </a:r>
          </a:p>
          <a:p>
            <a:endParaRPr lang="en-US" dirty="0">
              <a:solidFill>
                <a:srgbClr val="000000"/>
              </a:solidFill>
            </a:endParaRPr>
          </a:p>
        </p:txBody>
      </p:sp>
    </p:spTree>
    <p:extLst>
      <p:ext uri="{BB962C8B-B14F-4D97-AF65-F5344CB8AC3E}">
        <p14:creationId xmlns:p14="http://schemas.microsoft.com/office/powerpoint/2010/main" val="278026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2475-1ED2-4413-9D48-05CDD76C84DA}"/>
              </a:ext>
            </a:extLst>
          </p:cNvPr>
          <p:cNvSpPr>
            <a:spLocks noGrp="1"/>
          </p:cNvSpPr>
          <p:nvPr>
            <p:ph type="title"/>
          </p:nvPr>
        </p:nvSpPr>
        <p:spPr/>
        <p:txBody>
          <a:bodyPr>
            <a:normAutofit fontScale="90000"/>
          </a:bodyPr>
          <a:lstStyle/>
          <a:p>
            <a:r>
              <a:rPr lang="en-US" dirty="0"/>
              <a:t>Team Member Responsibilities</a:t>
            </a:r>
            <a:br>
              <a:rPr lang="en-US" dirty="0"/>
            </a:br>
            <a:r>
              <a:rPr lang="en-US" dirty="0">
                <a:solidFill>
                  <a:schemeClr val="accent2"/>
                </a:solidFill>
              </a:rPr>
              <a:t>(</a:t>
            </a:r>
            <a:r>
              <a:rPr lang="en-US" dirty="0" err="1">
                <a:solidFill>
                  <a:schemeClr val="accent2"/>
                </a:solidFill>
              </a:rPr>
              <a:t>Responsabilidades</a:t>
            </a:r>
            <a:r>
              <a:rPr lang="en-US" dirty="0">
                <a:solidFill>
                  <a:schemeClr val="accent2"/>
                </a:solidFill>
              </a:rPr>
              <a:t> de </a:t>
            </a:r>
            <a:r>
              <a:rPr lang="en-US" dirty="0" err="1">
                <a:solidFill>
                  <a:schemeClr val="accent2"/>
                </a:solidFill>
              </a:rPr>
              <a:t>los</a:t>
            </a:r>
            <a:r>
              <a:rPr lang="en-US" dirty="0">
                <a:solidFill>
                  <a:schemeClr val="accent2"/>
                </a:solidFill>
              </a:rPr>
              <a:t> </a:t>
            </a:r>
            <a:r>
              <a:rPr lang="en-US" dirty="0" err="1">
                <a:solidFill>
                  <a:schemeClr val="accent2"/>
                </a:solidFill>
              </a:rPr>
              <a:t>Miembros</a:t>
            </a:r>
            <a:r>
              <a:rPr lang="en-US" dirty="0">
                <a:solidFill>
                  <a:schemeClr val="accent2"/>
                </a:solidFill>
              </a:rPr>
              <a:t> del </a:t>
            </a:r>
            <a:r>
              <a:rPr lang="en-US" dirty="0" err="1">
                <a:solidFill>
                  <a:schemeClr val="accent2"/>
                </a:solidFill>
              </a:rPr>
              <a:t>Equipo</a:t>
            </a:r>
            <a:r>
              <a:rPr lang="en-US" dirty="0">
                <a:solidFill>
                  <a:schemeClr val="accent2"/>
                </a:solidFill>
              </a:rPr>
              <a:t>)</a:t>
            </a:r>
          </a:p>
        </p:txBody>
      </p:sp>
      <p:sp>
        <p:nvSpPr>
          <p:cNvPr id="4" name="Content Placeholder 2">
            <a:extLst>
              <a:ext uri="{FF2B5EF4-FFF2-40B4-BE49-F238E27FC236}">
                <a16:creationId xmlns:a16="http://schemas.microsoft.com/office/drawing/2014/main" id="{FAAF45C1-7A4E-C7A0-8C89-160D7ED1F500}"/>
              </a:ext>
            </a:extLst>
          </p:cNvPr>
          <p:cNvSpPr>
            <a:spLocks noGrp="1"/>
          </p:cNvSpPr>
          <p:nvPr>
            <p:ph idx="4294967295"/>
          </p:nvPr>
        </p:nvSpPr>
        <p:spPr/>
        <p:txBody>
          <a:bodyPr vert="horz" lIns="91440" tIns="45720" rIns="91440" bIns="45720" numCol="2" rtlCol="0" anchor="t">
            <a:normAutofit fontScale="92500" lnSpcReduction="10000"/>
          </a:bodyPr>
          <a:lstStyle/>
          <a:p>
            <a:pPr>
              <a:lnSpc>
                <a:spcPct val="110000"/>
              </a:lnSpc>
              <a:spcBef>
                <a:spcPts val="500"/>
              </a:spcBef>
            </a:pPr>
            <a:r>
              <a:rPr lang="en-US" sz="2200" dirty="0">
                <a:solidFill>
                  <a:srgbClr val="000000"/>
                </a:solidFill>
              </a:rPr>
              <a:t>Assign responsibilities of each team member during the process.</a:t>
            </a:r>
            <a:endParaRPr lang="en-US" sz="2200" dirty="0">
              <a:solidFill>
                <a:srgbClr val="000000"/>
              </a:solidFill>
              <a:cs typeface="Arial" panose="020B0604020202020204"/>
            </a:endParaRPr>
          </a:p>
          <a:p>
            <a:pPr lvl="1">
              <a:lnSpc>
                <a:spcPct val="110000"/>
              </a:lnSpc>
            </a:pPr>
            <a:r>
              <a:rPr lang="en-US" sz="2200" u="sng" dirty="0">
                <a:solidFill>
                  <a:srgbClr val="000000"/>
                </a:solidFill>
              </a:rPr>
              <a:t>Material Manager:</a:t>
            </a:r>
            <a:r>
              <a:rPr lang="en-US" sz="2200" dirty="0">
                <a:solidFill>
                  <a:srgbClr val="000000"/>
                </a:solidFill>
              </a:rPr>
              <a:t> collects materials</a:t>
            </a:r>
            <a:endParaRPr lang="en-US" sz="2200" dirty="0">
              <a:solidFill>
                <a:srgbClr val="000000"/>
              </a:solidFill>
              <a:cs typeface="Arial"/>
            </a:endParaRPr>
          </a:p>
          <a:p>
            <a:pPr lvl="1">
              <a:lnSpc>
                <a:spcPct val="110000"/>
              </a:lnSpc>
            </a:pPr>
            <a:r>
              <a:rPr lang="en-US" sz="2200" u="sng" dirty="0">
                <a:solidFill>
                  <a:srgbClr val="000000"/>
                </a:solidFill>
              </a:rPr>
              <a:t>Banker:</a:t>
            </a:r>
            <a:r>
              <a:rPr lang="en-US" sz="2200" dirty="0">
                <a:solidFill>
                  <a:srgbClr val="000000"/>
                </a:solidFill>
              </a:rPr>
              <a:t> manages the counters</a:t>
            </a:r>
            <a:endParaRPr lang="en-US" sz="2200" dirty="0">
              <a:solidFill>
                <a:srgbClr val="000000"/>
              </a:solidFill>
              <a:cs typeface="Arial"/>
            </a:endParaRPr>
          </a:p>
          <a:p>
            <a:pPr lvl="1">
              <a:lnSpc>
                <a:spcPct val="110000"/>
              </a:lnSpc>
            </a:pPr>
            <a:r>
              <a:rPr lang="en-US" sz="2200" u="sng" dirty="0">
                <a:solidFill>
                  <a:srgbClr val="000000"/>
                </a:solidFill>
              </a:rPr>
              <a:t>Head Engineer</a:t>
            </a:r>
            <a:r>
              <a:rPr lang="en-US" sz="2200" dirty="0">
                <a:solidFill>
                  <a:srgbClr val="000000"/>
                </a:solidFill>
              </a:rPr>
              <a:t>: measure the instrument </a:t>
            </a:r>
            <a:endParaRPr lang="en-US" sz="2200" dirty="0">
              <a:solidFill>
                <a:srgbClr val="000000"/>
              </a:solidFill>
              <a:cs typeface="Arial"/>
            </a:endParaRPr>
          </a:p>
          <a:p>
            <a:pPr lvl="1">
              <a:lnSpc>
                <a:spcPct val="110000"/>
              </a:lnSpc>
            </a:pPr>
            <a:r>
              <a:rPr lang="en-US" sz="2200" u="sng" dirty="0">
                <a:solidFill>
                  <a:srgbClr val="000000"/>
                </a:solidFill>
              </a:rPr>
              <a:t>Quality Control Manager:</a:t>
            </a:r>
            <a:r>
              <a:rPr lang="en-US" sz="2200" dirty="0">
                <a:solidFill>
                  <a:srgbClr val="000000"/>
                </a:solidFill>
              </a:rPr>
              <a:t> match the design to the prototype</a:t>
            </a:r>
          </a:p>
          <a:p>
            <a:pPr lvl="1">
              <a:lnSpc>
                <a:spcPct val="110000"/>
              </a:lnSpc>
            </a:pPr>
            <a:endParaRPr lang="en-US" sz="2200" dirty="0">
              <a:solidFill>
                <a:srgbClr val="000000"/>
              </a:solidFill>
            </a:endParaRPr>
          </a:p>
          <a:p>
            <a:pPr lvl="1">
              <a:lnSpc>
                <a:spcPct val="110000"/>
              </a:lnSpc>
            </a:pPr>
            <a:endParaRPr lang="en-US" sz="2200" dirty="0">
              <a:solidFill>
                <a:srgbClr val="000000"/>
              </a:solidFill>
            </a:endParaRPr>
          </a:p>
          <a:p>
            <a:pPr lvl="1">
              <a:lnSpc>
                <a:spcPct val="110000"/>
              </a:lnSpc>
            </a:pPr>
            <a:endParaRPr lang="en-US" sz="2200" dirty="0">
              <a:solidFill>
                <a:srgbClr val="000000"/>
              </a:solidFill>
            </a:endParaRPr>
          </a:p>
          <a:p>
            <a:pPr lvl="1">
              <a:lnSpc>
                <a:spcPct val="110000"/>
              </a:lnSpc>
            </a:pPr>
            <a:endParaRPr lang="en-US" sz="2200" dirty="0">
              <a:solidFill>
                <a:srgbClr val="000000"/>
              </a:solidFill>
            </a:endParaRPr>
          </a:p>
          <a:p>
            <a:pPr>
              <a:lnSpc>
                <a:spcPct val="110000"/>
              </a:lnSpc>
              <a:spcBef>
                <a:spcPts val="500"/>
              </a:spcBef>
            </a:pPr>
            <a:r>
              <a:rPr lang="en-US" sz="2200" dirty="0" err="1">
                <a:solidFill>
                  <a:schemeClr val="accent2"/>
                </a:solidFill>
              </a:rPr>
              <a:t>Asignar</a:t>
            </a:r>
            <a:r>
              <a:rPr lang="en-US" sz="2200" dirty="0">
                <a:solidFill>
                  <a:schemeClr val="accent2"/>
                </a:solidFill>
              </a:rPr>
              <a:t> </a:t>
            </a:r>
            <a:r>
              <a:rPr lang="en-US" sz="2200" dirty="0" err="1">
                <a:solidFill>
                  <a:schemeClr val="accent2"/>
                </a:solidFill>
              </a:rPr>
              <a:t>responsabilidades</a:t>
            </a:r>
            <a:r>
              <a:rPr lang="en-US" sz="2200" dirty="0">
                <a:solidFill>
                  <a:schemeClr val="accent2"/>
                </a:solidFill>
              </a:rPr>
              <a:t> de </a:t>
            </a:r>
            <a:r>
              <a:rPr lang="en-US" sz="2200" dirty="0" err="1">
                <a:solidFill>
                  <a:schemeClr val="accent2"/>
                </a:solidFill>
              </a:rPr>
              <a:t>cada</a:t>
            </a:r>
            <a:r>
              <a:rPr lang="en-US" sz="2200" dirty="0">
                <a:solidFill>
                  <a:schemeClr val="accent2"/>
                </a:solidFill>
              </a:rPr>
              <a:t> </a:t>
            </a:r>
            <a:r>
              <a:rPr lang="en-US" sz="2200" dirty="0" err="1">
                <a:solidFill>
                  <a:schemeClr val="accent2"/>
                </a:solidFill>
              </a:rPr>
              <a:t>miembro</a:t>
            </a:r>
            <a:r>
              <a:rPr lang="en-US" sz="2200" dirty="0">
                <a:solidFill>
                  <a:schemeClr val="accent2"/>
                </a:solidFill>
              </a:rPr>
              <a:t> del </a:t>
            </a:r>
            <a:r>
              <a:rPr lang="en-US" sz="2200" dirty="0" err="1">
                <a:solidFill>
                  <a:schemeClr val="accent2"/>
                </a:solidFill>
              </a:rPr>
              <a:t>equipo</a:t>
            </a:r>
            <a:r>
              <a:rPr lang="en-US" sz="2200" dirty="0">
                <a:solidFill>
                  <a:schemeClr val="accent2"/>
                </a:solidFill>
              </a:rPr>
              <a:t> </a:t>
            </a:r>
            <a:r>
              <a:rPr lang="en-US" sz="2200" dirty="0" err="1">
                <a:solidFill>
                  <a:schemeClr val="accent2"/>
                </a:solidFill>
              </a:rPr>
              <a:t>durante</a:t>
            </a:r>
            <a:r>
              <a:rPr lang="en-US" sz="2200" dirty="0">
                <a:solidFill>
                  <a:schemeClr val="accent2"/>
                </a:solidFill>
              </a:rPr>
              <a:t> </a:t>
            </a:r>
            <a:r>
              <a:rPr lang="en-US" sz="2200" dirty="0" err="1">
                <a:solidFill>
                  <a:schemeClr val="accent2"/>
                </a:solidFill>
              </a:rPr>
              <a:t>el</a:t>
            </a:r>
            <a:r>
              <a:rPr lang="en-US" sz="2200" dirty="0">
                <a:solidFill>
                  <a:schemeClr val="accent2"/>
                </a:solidFill>
              </a:rPr>
              <a:t> </a:t>
            </a:r>
            <a:r>
              <a:rPr lang="en-US" sz="2200" dirty="0" err="1">
                <a:solidFill>
                  <a:schemeClr val="accent2"/>
                </a:solidFill>
              </a:rPr>
              <a:t>proceso</a:t>
            </a:r>
            <a:r>
              <a:rPr lang="en-US" sz="2200" dirty="0">
                <a:solidFill>
                  <a:schemeClr val="accent2"/>
                </a:solidFill>
              </a:rPr>
              <a:t>.</a:t>
            </a:r>
            <a:endParaRPr lang="en-US" sz="2200" dirty="0">
              <a:solidFill>
                <a:schemeClr val="accent2"/>
              </a:solidFill>
              <a:cs typeface="Arial"/>
            </a:endParaRPr>
          </a:p>
          <a:p>
            <a:pPr lvl="1">
              <a:lnSpc>
                <a:spcPct val="110000"/>
              </a:lnSpc>
            </a:pPr>
            <a:r>
              <a:rPr lang="en-US" sz="2200" u="sng" dirty="0" err="1">
                <a:solidFill>
                  <a:schemeClr val="accent2"/>
                </a:solidFill>
              </a:rPr>
              <a:t>Administrador</a:t>
            </a:r>
            <a:r>
              <a:rPr lang="en-US" sz="2200" u="sng" dirty="0">
                <a:solidFill>
                  <a:schemeClr val="accent2"/>
                </a:solidFill>
              </a:rPr>
              <a:t> de </a:t>
            </a:r>
            <a:r>
              <a:rPr lang="en-US" sz="2200" u="sng" dirty="0" err="1">
                <a:solidFill>
                  <a:schemeClr val="accent2"/>
                </a:solidFill>
              </a:rPr>
              <a:t>Materiales</a:t>
            </a:r>
            <a:r>
              <a:rPr lang="en-US" sz="2200" u="sng" dirty="0">
                <a:solidFill>
                  <a:schemeClr val="accent2"/>
                </a:solidFill>
              </a:rPr>
              <a:t>:</a:t>
            </a:r>
            <a:r>
              <a:rPr lang="en-US" sz="2200" dirty="0">
                <a:solidFill>
                  <a:schemeClr val="accent2"/>
                </a:solidFill>
              </a:rPr>
              <a:t> </a:t>
            </a:r>
            <a:r>
              <a:rPr lang="en-US" sz="2200" dirty="0" err="1">
                <a:solidFill>
                  <a:schemeClr val="accent2"/>
                </a:solidFill>
              </a:rPr>
              <a:t>recopila</a:t>
            </a:r>
            <a:r>
              <a:rPr lang="en-US" sz="2200" dirty="0">
                <a:solidFill>
                  <a:schemeClr val="accent2"/>
                </a:solidFill>
              </a:rPr>
              <a:t> </a:t>
            </a:r>
            <a:r>
              <a:rPr lang="en-US" sz="2200" dirty="0" err="1">
                <a:solidFill>
                  <a:schemeClr val="accent2"/>
                </a:solidFill>
              </a:rPr>
              <a:t>materiales</a:t>
            </a:r>
            <a:endParaRPr lang="en-US" sz="2200" dirty="0">
              <a:solidFill>
                <a:schemeClr val="accent2"/>
              </a:solidFill>
            </a:endParaRPr>
          </a:p>
          <a:p>
            <a:pPr lvl="1">
              <a:lnSpc>
                <a:spcPct val="110000"/>
              </a:lnSpc>
            </a:pPr>
            <a:r>
              <a:rPr lang="en-US" sz="2200" u="sng" dirty="0" err="1">
                <a:solidFill>
                  <a:schemeClr val="accent2"/>
                </a:solidFill>
              </a:rPr>
              <a:t>Banquero</a:t>
            </a:r>
            <a:r>
              <a:rPr lang="en-US" sz="2200" u="sng" dirty="0">
                <a:solidFill>
                  <a:schemeClr val="accent2"/>
                </a:solidFill>
              </a:rPr>
              <a:t>:</a:t>
            </a:r>
            <a:r>
              <a:rPr lang="en-US" sz="2200" dirty="0">
                <a:solidFill>
                  <a:schemeClr val="accent2"/>
                </a:solidFill>
              </a:rPr>
              <a:t> </a:t>
            </a:r>
            <a:r>
              <a:rPr lang="en-US" sz="2200" dirty="0" err="1">
                <a:solidFill>
                  <a:schemeClr val="accent2"/>
                </a:solidFill>
              </a:rPr>
              <a:t>maneja</a:t>
            </a:r>
            <a:r>
              <a:rPr lang="en-US" sz="2200" dirty="0">
                <a:solidFill>
                  <a:schemeClr val="accent2"/>
                </a:solidFill>
              </a:rPr>
              <a:t> </a:t>
            </a:r>
            <a:r>
              <a:rPr lang="en-US" sz="2200" dirty="0" err="1">
                <a:solidFill>
                  <a:schemeClr val="accent2"/>
                </a:solidFill>
              </a:rPr>
              <a:t>los</a:t>
            </a:r>
            <a:r>
              <a:rPr lang="en-US" sz="2200" dirty="0">
                <a:solidFill>
                  <a:schemeClr val="accent2"/>
                </a:solidFill>
              </a:rPr>
              <a:t> </a:t>
            </a:r>
            <a:r>
              <a:rPr lang="en-US" sz="2200" dirty="0" err="1">
                <a:solidFill>
                  <a:schemeClr val="accent2"/>
                </a:solidFill>
              </a:rPr>
              <a:t>contadores</a:t>
            </a:r>
            <a:endParaRPr lang="en-US" sz="2200" dirty="0">
              <a:solidFill>
                <a:schemeClr val="accent2"/>
              </a:solidFill>
            </a:endParaRPr>
          </a:p>
          <a:p>
            <a:pPr lvl="1">
              <a:lnSpc>
                <a:spcPct val="110000"/>
              </a:lnSpc>
            </a:pPr>
            <a:r>
              <a:rPr lang="en-US" sz="2200" u="sng" dirty="0" err="1">
                <a:solidFill>
                  <a:schemeClr val="accent2"/>
                </a:solidFill>
              </a:rPr>
              <a:t>Ingeniero</a:t>
            </a:r>
            <a:r>
              <a:rPr lang="en-US" sz="2200" u="sng" dirty="0">
                <a:solidFill>
                  <a:schemeClr val="accent2"/>
                </a:solidFill>
              </a:rPr>
              <a:t> Jefe:</a:t>
            </a:r>
            <a:r>
              <a:rPr lang="en-US" sz="2200" dirty="0">
                <a:solidFill>
                  <a:schemeClr val="accent2"/>
                </a:solidFill>
              </a:rPr>
              <a:t> </a:t>
            </a:r>
            <a:r>
              <a:rPr lang="en-US" sz="2200" dirty="0" err="1">
                <a:solidFill>
                  <a:schemeClr val="accent2"/>
                </a:solidFill>
              </a:rPr>
              <a:t>medir</a:t>
            </a:r>
            <a:r>
              <a:rPr lang="en-US" sz="2200" dirty="0">
                <a:solidFill>
                  <a:schemeClr val="accent2"/>
                </a:solidFill>
              </a:rPr>
              <a:t> </a:t>
            </a:r>
            <a:r>
              <a:rPr lang="en-US" sz="2200" dirty="0" err="1">
                <a:solidFill>
                  <a:schemeClr val="accent2"/>
                </a:solidFill>
              </a:rPr>
              <a:t>el</a:t>
            </a:r>
            <a:r>
              <a:rPr lang="en-US" sz="2200" dirty="0">
                <a:solidFill>
                  <a:schemeClr val="accent2"/>
                </a:solidFill>
              </a:rPr>
              <a:t> </a:t>
            </a:r>
            <a:r>
              <a:rPr lang="en-US" sz="2200" dirty="0" err="1">
                <a:solidFill>
                  <a:schemeClr val="accent2"/>
                </a:solidFill>
              </a:rPr>
              <a:t>instrumento</a:t>
            </a:r>
            <a:endParaRPr lang="en-US" sz="2200" dirty="0">
              <a:solidFill>
                <a:schemeClr val="accent2"/>
              </a:solidFill>
            </a:endParaRPr>
          </a:p>
          <a:p>
            <a:pPr lvl="1">
              <a:lnSpc>
                <a:spcPct val="110000"/>
              </a:lnSpc>
            </a:pPr>
            <a:r>
              <a:rPr lang="en-US" sz="2200" u="sng" dirty="0" err="1">
                <a:solidFill>
                  <a:schemeClr val="accent2"/>
                </a:solidFill>
              </a:rPr>
              <a:t>Gerente</a:t>
            </a:r>
            <a:r>
              <a:rPr lang="en-US" sz="2200" u="sng" dirty="0">
                <a:solidFill>
                  <a:schemeClr val="accent2"/>
                </a:solidFill>
              </a:rPr>
              <a:t> de Control de Calidad:</a:t>
            </a:r>
            <a:r>
              <a:rPr lang="en-US" sz="2200" dirty="0">
                <a:solidFill>
                  <a:schemeClr val="accent2"/>
                </a:solidFill>
              </a:rPr>
              <a:t> </a:t>
            </a:r>
            <a:r>
              <a:rPr lang="en-US" sz="2200" dirty="0" err="1">
                <a:solidFill>
                  <a:schemeClr val="accent2"/>
                </a:solidFill>
              </a:rPr>
              <a:t>haga</a:t>
            </a:r>
            <a:r>
              <a:rPr lang="en-US" sz="2200" dirty="0">
                <a:solidFill>
                  <a:schemeClr val="accent2"/>
                </a:solidFill>
              </a:rPr>
              <a:t> </a:t>
            </a:r>
            <a:r>
              <a:rPr lang="en-US" sz="2200" dirty="0" err="1">
                <a:solidFill>
                  <a:schemeClr val="accent2"/>
                </a:solidFill>
              </a:rPr>
              <a:t>coincidir</a:t>
            </a:r>
            <a:r>
              <a:rPr lang="en-US" sz="2200" dirty="0">
                <a:solidFill>
                  <a:schemeClr val="accent2"/>
                </a:solidFill>
              </a:rPr>
              <a:t> </a:t>
            </a:r>
            <a:r>
              <a:rPr lang="en-US" sz="2200" dirty="0" err="1">
                <a:solidFill>
                  <a:schemeClr val="accent2"/>
                </a:solidFill>
              </a:rPr>
              <a:t>el</a:t>
            </a:r>
            <a:r>
              <a:rPr lang="en-US" sz="2200" dirty="0">
                <a:solidFill>
                  <a:schemeClr val="accent2"/>
                </a:solidFill>
              </a:rPr>
              <a:t> </a:t>
            </a:r>
            <a:r>
              <a:rPr lang="en-US" sz="2200" dirty="0" err="1">
                <a:solidFill>
                  <a:schemeClr val="accent2"/>
                </a:solidFill>
              </a:rPr>
              <a:t>diseño</a:t>
            </a:r>
            <a:r>
              <a:rPr lang="en-US" sz="2200" dirty="0">
                <a:solidFill>
                  <a:schemeClr val="accent2"/>
                </a:solidFill>
              </a:rPr>
              <a:t> con </a:t>
            </a:r>
            <a:r>
              <a:rPr lang="en-US" sz="2200" dirty="0" err="1">
                <a:solidFill>
                  <a:schemeClr val="accent2"/>
                </a:solidFill>
              </a:rPr>
              <a:t>el</a:t>
            </a:r>
            <a:r>
              <a:rPr lang="en-US" sz="2200" dirty="0">
                <a:solidFill>
                  <a:schemeClr val="accent2"/>
                </a:solidFill>
              </a:rPr>
              <a:t> </a:t>
            </a:r>
            <a:r>
              <a:rPr lang="en-US" sz="2200" dirty="0" err="1">
                <a:solidFill>
                  <a:schemeClr val="accent2"/>
                </a:solidFill>
              </a:rPr>
              <a:t>prototipo</a:t>
            </a:r>
            <a:endParaRPr lang="en-US" sz="2200" dirty="0">
              <a:solidFill>
                <a:srgbClr val="000000"/>
              </a:solidFill>
            </a:endParaRPr>
          </a:p>
          <a:p>
            <a:endParaRPr lang="en-US" dirty="0"/>
          </a:p>
        </p:txBody>
      </p:sp>
    </p:spTree>
    <p:extLst>
      <p:ext uri="{BB962C8B-B14F-4D97-AF65-F5344CB8AC3E}">
        <p14:creationId xmlns:p14="http://schemas.microsoft.com/office/powerpoint/2010/main" val="262677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E075-09FA-4D7A-98DF-F960832BB9BF}"/>
              </a:ext>
            </a:extLst>
          </p:cNvPr>
          <p:cNvSpPr>
            <a:spLocks noGrp="1"/>
          </p:cNvSpPr>
          <p:nvPr>
            <p:ph type="title"/>
          </p:nvPr>
        </p:nvSpPr>
        <p:spPr/>
        <p:txBody>
          <a:bodyPr/>
          <a:lstStyle/>
          <a:p>
            <a:r>
              <a:rPr lang="en-US" dirty="0"/>
              <a:t>Read Aloud </a:t>
            </a:r>
            <a:r>
              <a:rPr lang="en-US" dirty="0">
                <a:solidFill>
                  <a:schemeClr val="accent2"/>
                </a:solidFill>
              </a:rPr>
              <a:t>(Leer </a:t>
            </a:r>
            <a:r>
              <a:rPr lang="en-US" dirty="0" err="1">
                <a:solidFill>
                  <a:schemeClr val="accent2"/>
                </a:solidFill>
              </a:rPr>
              <a:t>en</a:t>
            </a:r>
            <a:r>
              <a:rPr lang="en-US" dirty="0">
                <a:solidFill>
                  <a:schemeClr val="accent2"/>
                </a:solidFill>
              </a:rPr>
              <a:t> </a:t>
            </a:r>
            <a:r>
              <a:rPr lang="en-US" dirty="0" err="1">
                <a:solidFill>
                  <a:schemeClr val="accent2"/>
                </a:solidFill>
              </a:rPr>
              <a:t>Voz</a:t>
            </a:r>
            <a:r>
              <a:rPr lang="en-US" dirty="0">
                <a:solidFill>
                  <a:schemeClr val="accent2"/>
                </a:solidFill>
              </a:rPr>
              <a:t> Alta)</a:t>
            </a:r>
          </a:p>
        </p:txBody>
      </p:sp>
      <p:pic>
        <p:nvPicPr>
          <p:cNvPr id="5" name="Content Placeholder 4">
            <a:extLst>
              <a:ext uri="{FF2B5EF4-FFF2-40B4-BE49-F238E27FC236}">
                <a16:creationId xmlns:a16="http://schemas.microsoft.com/office/drawing/2014/main" id="{3ABD4A36-A05B-4D90-AFB9-6614B8C63F4C}"/>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410075" y="2021798"/>
            <a:ext cx="3371850" cy="3849144"/>
          </a:xfrm>
        </p:spPr>
      </p:pic>
    </p:spTree>
    <p:extLst>
      <p:ext uri="{BB962C8B-B14F-4D97-AF65-F5344CB8AC3E}">
        <p14:creationId xmlns:p14="http://schemas.microsoft.com/office/powerpoint/2010/main" val="92558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4591-E57C-490B-AECE-F6B62E7957C4}"/>
              </a:ext>
            </a:extLst>
          </p:cNvPr>
          <p:cNvSpPr>
            <a:spLocks noGrp="1"/>
          </p:cNvSpPr>
          <p:nvPr>
            <p:ph type="title"/>
          </p:nvPr>
        </p:nvSpPr>
        <p:spPr/>
        <p:txBody>
          <a:bodyPr/>
          <a:lstStyle/>
          <a:p>
            <a:r>
              <a:rPr lang="en-US" dirty="0"/>
              <a:t>Design Your Tower! </a:t>
            </a:r>
            <a:br>
              <a:rPr lang="en-US" dirty="0"/>
            </a:br>
            <a:r>
              <a:rPr lang="en-US" dirty="0">
                <a:solidFill>
                  <a:schemeClr val="accent2"/>
                </a:solidFill>
              </a:rPr>
              <a:t>(¡</a:t>
            </a:r>
            <a:r>
              <a:rPr lang="en-US" dirty="0" err="1">
                <a:solidFill>
                  <a:schemeClr val="accent2"/>
                </a:solidFill>
              </a:rPr>
              <a:t>Diseña</a:t>
            </a:r>
            <a:r>
              <a:rPr lang="en-US" dirty="0">
                <a:solidFill>
                  <a:schemeClr val="accent2"/>
                </a:solidFill>
              </a:rPr>
              <a:t> Tu Torre!)</a:t>
            </a:r>
          </a:p>
        </p:txBody>
      </p:sp>
    </p:spTree>
    <p:extLst>
      <p:ext uri="{BB962C8B-B14F-4D97-AF65-F5344CB8AC3E}">
        <p14:creationId xmlns:p14="http://schemas.microsoft.com/office/powerpoint/2010/main" val="4289224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 </a:t>
            </a:r>
            <a:br>
              <a:rPr lang="en-US" dirty="0"/>
            </a:br>
            <a:r>
              <a:rPr lang="en-US" dirty="0">
                <a:solidFill>
                  <a:schemeClr val="accent2"/>
                </a:solidFill>
              </a:rPr>
              <a:t>(</a:t>
            </a:r>
            <a:r>
              <a:rPr lang="en-US" dirty="0" err="1">
                <a:solidFill>
                  <a:schemeClr val="accent2"/>
                </a:solidFill>
              </a:rPr>
              <a:t>Criterios</a:t>
            </a:r>
            <a:r>
              <a:rPr lang="en-US" dirty="0">
                <a:solidFill>
                  <a:schemeClr val="accent2"/>
                </a:solidFill>
              </a:rPr>
              <a:t>: (</a:t>
            </a:r>
            <a:r>
              <a:rPr lang="en-US" dirty="0" err="1">
                <a:solidFill>
                  <a:schemeClr val="accent2"/>
                </a:solidFill>
              </a:rPr>
              <a:t>Resultados</a:t>
            </a:r>
            <a:r>
              <a:rPr lang="en-US" dirty="0">
                <a:solidFill>
                  <a:schemeClr val="accent2"/>
                </a:solidFill>
              </a:rPr>
              <a:t> </a:t>
            </a:r>
            <a:r>
              <a:rPr lang="en-US" dirty="0" err="1">
                <a:solidFill>
                  <a:schemeClr val="accent2"/>
                </a:solidFill>
              </a:rPr>
              <a:t>Deseados</a:t>
            </a:r>
            <a:r>
              <a:rPr lang="en-US" dirty="0">
                <a:solidFill>
                  <a:schemeClr val="accent2"/>
                </a:solidFill>
              </a:rPr>
              <a:t>))</a:t>
            </a:r>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a:xfrm>
            <a:off x="838200" y="1825625"/>
            <a:ext cx="10515600" cy="4351338"/>
          </a:xfrm>
        </p:spPr>
        <p:txBody>
          <a:bodyPr numCol="2">
            <a:normAutofit/>
          </a:bodyPr>
          <a:lstStyle/>
          <a:p>
            <a:pPr>
              <a:spcAft>
                <a:spcPts val="1000"/>
              </a:spcAft>
            </a:pPr>
            <a:r>
              <a:rPr lang="en-US" sz="2000" b="1" dirty="0">
                <a:solidFill>
                  <a:srgbClr val="000000"/>
                </a:solidFill>
              </a:rPr>
              <a:t>A successful tower design should include the following:</a:t>
            </a:r>
            <a:endParaRPr lang="en-US" sz="1800" b="1" dirty="0">
              <a:solidFill>
                <a:srgbClr val="000000"/>
              </a:solidFill>
            </a:endParaRPr>
          </a:p>
          <a:p>
            <a:pPr lvl="1"/>
            <a:r>
              <a:rPr lang="en-US" sz="1800" dirty="0">
                <a:solidFill>
                  <a:srgbClr val="000000"/>
                </a:solidFill>
              </a:rPr>
              <a:t>A height of 40 centimeters</a:t>
            </a:r>
          </a:p>
          <a:p>
            <a:pPr lvl="1"/>
            <a:r>
              <a:rPr lang="en-US" sz="1800" dirty="0">
                <a:solidFill>
                  <a:srgbClr val="000000"/>
                </a:solidFill>
              </a:rPr>
              <a:t>A “leaf/stem seat” for Jack to sit on the beanstalk</a:t>
            </a:r>
          </a:p>
          <a:p>
            <a:pPr lvl="1">
              <a:spcAft>
                <a:spcPts val="1000"/>
              </a:spcAft>
            </a:pPr>
            <a:r>
              <a:rPr lang="en-US" sz="1800" dirty="0">
                <a:solidFill>
                  <a:srgbClr val="000000"/>
                </a:solidFill>
              </a:rPr>
              <a:t>Hold Jack for one minute during the test</a:t>
            </a:r>
          </a:p>
          <a:p>
            <a:r>
              <a:rPr lang="en-US" sz="1800" dirty="0">
                <a:solidFill>
                  <a:srgbClr val="000000"/>
                </a:solidFill>
              </a:rPr>
              <a:t>Bonus Points: The tower holds Jack for 30 seconds during a windstorm!</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pPr>
              <a:spcAft>
                <a:spcPts val="1000"/>
              </a:spcAft>
            </a:pPr>
            <a:r>
              <a:rPr lang="en-US" sz="2200" b="1" dirty="0">
                <a:solidFill>
                  <a:srgbClr val="F16038"/>
                </a:solidFill>
                <a:ea typeface="+mn-lt"/>
                <a:cs typeface="+mn-lt"/>
              </a:rPr>
              <a:t>Un </a:t>
            </a:r>
            <a:r>
              <a:rPr lang="en-US" sz="2200" b="1" dirty="0" err="1">
                <a:solidFill>
                  <a:srgbClr val="F16038"/>
                </a:solidFill>
                <a:ea typeface="+mn-lt"/>
                <a:cs typeface="+mn-lt"/>
              </a:rPr>
              <a:t>diseño</a:t>
            </a:r>
            <a:r>
              <a:rPr lang="en-US" sz="2200" b="1" dirty="0">
                <a:solidFill>
                  <a:srgbClr val="F16038"/>
                </a:solidFill>
                <a:ea typeface="+mn-lt"/>
                <a:cs typeface="+mn-lt"/>
              </a:rPr>
              <a:t> de </a:t>
            </a:r>
            <a:r>
              <a:rPr lang="en-US" sz="2200" b="1" dirty="0" err="1">
                <a:solidFill>
                  <a:srgbClr val="F16038"/>
                </a:solidFill>
                <a:ea typeface="+mn-lt"/>
                <a:cs typeface="+mn-lt"/>
              </a:rPr>
              <a:t>torre</a:t>
            </a:r>
            <a:r>
              <a:rPr lang="en-US" sz="2200" b="1" dirty="0">
                <a:solidFill>
                  <a:srgbClr val="F16038"/>
                </a:solidFill>
                <a:ea typeface="+mn-lt"/>
                <a:cs typeface="+mn-lt"/>
              </a:rPr>
              <a:t> </a:t>
            </a:r>
            <a:r>
              <a:rPr lang="en-US" sz="2200" b="1" dirty="0" err="1">
                <a:solidFill>
                  <a:srgbClr val="F16038"/>
                </a:solidFill>
                <a:ea typeface="+mn-lt"/>
                <a:cs typeface="+mn-lt"/>
              </a:rPr>
              <a:t>exitoso</a:t>
            </a:r>
            <a:r>
              <a:rPr lang="en-US" sz="2200" b="1" dirty="0">
                <a:solidFill>
                  <a:srgbClr val="F16038"/>
                </a:solidFill>
                <a:ea typeface="+mn-lt"/>
                <a:cs typeface="+mn-lt"/>
              </a:rPr>
              <a:t> </a:t>
            </a:r>
            <a:r>
              <a:rPr lang="en-US" sz="2200" b="1" dirty="0" err="1">
                <a:solidFill>
                  <a:srgbClr val="F16038"/>
                </a:solidFill>
                <a:ea typeface="+mn-lt"/>
                <a:cs typeface="+mn-lt"/>
              </a:rPr>
              <a:t>debe</a:t>
            </a:r>
            <a:r>
              <a:rPr lang="en-US" sz="2200" b="1" dirty="0">
                <a:solidFill>
                  <a:srgbClr val="F16038"/>
                </a:solidFill>
                <a:ea typeface="+mn-lt"/>
                <a:cs typeface="+mn-lt"/>
              </a:rPr>
              <a:t> </a:t>
            </a:r>
            <a:r>
              <a:rPr lang="en-US" sz="2200" b="1" dirty="0" err="1">
                <a:solidFill>
                  <a:srgbClr val="F16038"/>
                </a:solidFill>
                <a:ea typeface="+mn-lt"/>
                <a:cs typeface="+mn-lt"/>
              </a:rPr>
              <a:t>incluir</a:t>
            </a:r>
            <a:r>
              <a:rPr lang="en-US" sz="2200" b="1" dirty="0">
                <a:solidFill>
                  <a:srgbClr val="F16038"/>
                </a:solidFill>
                <a:ea typeface="+mn-lt"/>
                <a:cs typeface="+mn-lt"/>
              </a:rPr>
              <a:t> lo </a:t>
            </a:r>
            <a:r>
              <a:rPr lang="en-US" sz="2200" b="1" dirty="0" err="1">
                <a:solidFill>
                  <a:srgbClr val="F16038"/>
                </a:solidFill>
                <a:ea typeface="+mn-lt"/>
                <a:cs typeface="+mn-lt"/>
              </a:rPr>
              <a:t>siguiente</a:t>
            </a:r>
            <a:r>
              <a:rPr lang="en-US" sz="2200" b="1" dirty="0">
                <a:solidFill>
                  <a:schemeClr val="accent2"/>
                </a:solidFill>
              </a:rPr>
              <a:t>:</a:t>
            </a:r>
            <a:endParaRPr lang="en-US" sz="1800" b="1" dirty="0">
              <a:solidFill>
                <a:schemeClr val="accent2"/>
              </a:solidFill>
            </a:endParaRPr>
          </a:p>
          <a:p>
            <a:pPr lvl="1"/>
            <a:r>
              <a:rPr lang="en-US" sz="1900" dirty="0">
                <a:solidFill>
                  <a:schemeClr val="accent2"/>
                </a:solidFill>
              </a:rPr>
              <a:t>Una </a:t>
            </a:r>
            <a:r>
              <a:rPr lang="en-US" sz="1900" dirty="0" err="1">
                <a:solidFill>
                  <a:schemeClr val="accent2"/>
                </a:solidFill>
              </a:rPr>
              <a:t>altura</a:t>
            </a:r>
            <a:r>
              <a:rPr lang="en-US" sz="1900" dirty="0">
                <a:solidFill>
                  <a:schemeClr val="accent2"/>
                </a:solidFill>
              </a:rPr>
              <a:t> de 40 </a:t>
            </a:r>
            <a:r>
              <a:rPr lang="en-US" sz="1900" dirty="0" err="1">
                <a:solidFill>
                  <a:schemeClr val="accent2"/>
                </a:solidFill>
              </a:rPr>
              <a:t>centímetros</a:t>
            </a:r>
            <a:endParaRPr lang="en-US" sz="1900" dirty="0">
              <a:solidFill>
                <a:schemeClr val="accent2"/>
              </a:solidFill>
            </a:endParaRPr>
          </a:p>
          <a:p>
            <a:pPr lvl="1"/>
            <a:r>
              <a:rPr lang="en-US" sz="1900" dirty="0">
                <a:solidFill>
                  <a:schemeClr val="accent2"/>
                </a:solidFill>
              </a:rPr>
              <a:t>Un "asiento de hoja/</a:t>
            </a:r>
            <a:r>
              <a:rPr lang="en-US" sz="1900" dirty="0" err="1">
                <a:solidFill>
                  <a:schemeClr val="accent2"/>
                </a:solidFill>
              </a:rPr>
              <a:t>tallo</a:t>
            </a:r>
            <a:r>
              <a:rPr lang="en-US" sz="1900" dirty="0">
                <a:solidFill>
                  <a:schemeClr val="accent2"/>
                </a:solidFill>
              </a:rPr>
              <a:t>" para que Jack se </a:t>
            </a:r>
            <a:r>
              <a:rPr lang="en-US" sz="1900" dirty="0" err="1">
                <a:solidFill>
                  <a:schemeClr val="accent2"/>
                </a:solidFill>
              </a:rPr>
              <a:t>siente</a:t>
            </a:r>
            <a:r>
              <a:rPr lang="en-US" sz="1900" dirty="0">
                <a:solidFill>
                  <a:schemeClr val="accent2"/>
                </a:solidFill>
              </a:rPr>
              <a:t> </a:t>
            </a:r>
            <a:r>
              <a:rPr lang="en-US" sz="1900" dirty="0" err="1">
                <a:solidFill>
                  <a:schemeClr val="accent2"/>
                </a:solidFill>
              </a:rPr>
              <a:t>en</a:t>
            </a:r>
            <a:r>
              <a:rPr lang="en-US" sz="1900" dirty="0">
                <a:solidFill>
                  <a:schemeClr val="accent2"/>
                </a:solidFill>
              </a:rPr>
              <a:t> </a:t>
            </a:r>
            <a:r>
              <a:rPr lang="en-US" sz="1900" dirty="0" err="1">
                <a:solidFill>
                  <a:schemeClr val="accent2"/>
                </a:solidFill>
              </a:rPr>
              <a:t>el</a:t>
            </a:r>
            <a:r>
              <a:rPr lang="en-US" sz="1900" dirty="0">
                <a:solidFill>
                  <a:schemeClr val="accent2"/>
                </a:solidFill>
              </a:rPr>
              <a:t> </a:t>
            </a:r>
            <a:r>
              <a:rPr lang="en-US" sz="1900" dirty="0" err="1">
                <a:solidFill>
                  <a:schemeClr val="accent2"/>
                </a:solidFill>
              </a:rPr>
              <a:t>tallo</a:t>
            </a:r>
            <a:r>
              <a:rPr lang="en-US" sz="1900" dirty="0">
                <a:solidFill>
                  <a:schemeClr val="accent2"/>
                </a:solidFill>
              </a:rPr>
              <a:t> de frijoles</a:t>
            </a:r>
          </a:p>
          <a:p>
            <a:pPr lvl="1"/>
            <a:r>
              <a:rPr lang="es-ES" sz="1900" dirty="0">
                <a:solidFill>
                  <a:schemeClr val="accent2"/>
                </a:solidFill>
              </a:rPr>
              <a:t>Durante la prueba, sostiene a Jack por un minuto</a:t>
            </a:r>
            <a:endParaRPr lang="en-US" sz="1900" dirty="0">
              <a:solidFill>
                <a:schemeClr val="accent2"/>
              </a:solidFill>
            </a:endParaRPr>
          </a:p>
          <a:p>
            <a:r>
              <a:rPr lang="en-US" sz="1900" dirty="0">
                <a:solidFill>
                  <a:schemeClr val="accent2"/>
                </a:solidFill>
              </a:rPr>
              <a:t>Puntos de </a:t>
            </a:r>
            <a:r>
              <a:rPr lang="en-US" sz="1900" dirty="0" err="1">
                <a:solidFill>
                  <a:schemeClr val="accent2"/>
                </a:solidFill>
              </a:rPr>
              <a:t>Bonificación</a:t>
            </a:r>
            <a:r>
              <a:rPr lang="en-US" sz="1900" dirty="0">
                <a:solidFill>
                  <a:schemeClr val="accent2"/>
                </a:solidFill>
              </a:rPr>
              <a:t>: ¡La </a:t>
            </a:r>
            <a:r>
              <a:rPr lang="en-US" sz="1900" dirty="0" err="1">
                <a:solidFill>
                  <a:schemeClr val="accent2"/>
                </a:solidFill>
              </a:rPr>
              <a:t>torre</a:t>
            </a:r>
            <a:r>
              <a:rPr lang="en-US" sz="1900" dirty="0">
                <a:solidFill>
                  <a:schemeClr val="accent2"/>
                </a:solidFill>
              </a:rPr>
              <a:t> </a:t>
            </a:r>
            <a:r>
              <a:rPr lang="en-US" sz="1900" dirty="0" err="1">
                <a:solidFill>
                  <a:schemeClr val="accent2"/>
                </a:solidFill>
              </a:rPr>
              <a:t>retiene</a:t>
            </a:r>
            <a:r>
              <a:rPr lang="en-US" sz="1900" dirty="0">
                <a:solidFill>
                  <a:schemeClr val="accent2"/>
                </a:solidFill>
              </a:rPr>
              <a:t> a Jack </a:t>
            </a:r>
            <a:r>
              <a:rPr lang="en-US" sz="1900" dirty="0" err="1">
                <a:solidFill>
                  <a:schemeClr val="accent2"/>
                </a:solidFill>
              </a:rPr>
              <a:t>durante</a:t>
            </a:r>
            <a:r>
              <a:rPr lang="en-US" sz="1900" dirty="0">
                <a:solidFill>
                  <a:schemeClr val="accent2"/>
                </a:solidFill>
              </a:rPr>
              <a:t> 30 </a:t>
            </a:r>
            <a:r>
              <a:rPr lang="en-US" sz="1900" dirty="0" err="1">
                <a:solidFill>
                  <a:schemeClr val="accent2"/>
                </a:solidFill>
              </a:rPr>
              <a:t>segundos</a:t>
            </a:r>
            <a:r>
              <a:rPr lang="en-US" sz="1900" dirty="0">
                <a:solidFill>
                  <a:schemeClr val="accent2"/>
                </a:solidFill>
              </a:rPr>
              <a:t> </a:t>
            </a:r>
            <a:r>
              <a:rPr lang="en-US" sz="1900" dirty="0" err="1">
                <a:solidFill>
                  <a:schemeClr val="accent2"/>
                </a:solidFill>
              </a:rPr>
              <a:t>durante</a:t>
            </a:r>
            <a:r>
              <a:rPr lang="en-US" sz="1900" dirty="0">
                <a:solidFill>
                  <a:schemeClr val="accent2"/>
                </a:solidFill>
              </a:rPr>
              <a:t> </a:t>
            </a:r>
            <a:r>
              <a:rPr lang="en-US" sz="1900" dirty="0" err="1">
                <a:solidFill>
                  <a:schemeClr val="accent2"/>
                </a:solidFill>
              </a:rPr>
              <a:t>una</a:t>
            </a:r>
            <a:r>
              <a:rPr lang="en-US" sz="1900" dirty="0">
                <a:solidFill>
                  <a:schemeClr val="accent2"/>
                </a:solidFill>
              </a:rPr>
              <a:t> </a:t>
            </a:r>
            <a:r>
              <a:rPr lang="en-US" sz="1900" dirty="0" err="1">
                <a:solidFill>
                  <a:schemeClr val="accent2"/>
                </a:solidFill>
              </a:rPr>
              <a:t>tormenta</a:t>
            </a:r>
            <a:r>
              <a:rPr lang="en-US" sz="1900" dirty="0">
                <a:solidFill>
                  <a:schemeClr val="accent2"/>
                </a:solidFill>
              </a:rPr>
              <a:t> de </a:t>
            </a:r>
            <a:r>
              <a:rPr lang="en-US" sz="1900" dirty="0" err="1">
                <a:solidFill>
                  <a:schemeClr val="accent2"/>
                </a:solidFill>
              </a:rPr>
              <a:t>viento</a:t>
            </a:r>
            <a:r>
              <a:rPr lang="en-US" sz="1900" dirty="0">
                <a:solidFill>
                  <a:schemeClr val="accent2"/>
                </a:solidFill>
              </a:rPr>
              <a:t>!</a:t>
            </a:r>
          </a:p>
          <a:p>
            <a:endParaRPr lang="en-US" dirty="0">
              <a:solidFill>
                <a:srgbClr val="000000"/>
              </a:solidFill>
            </a:endParaRPr>
          </a:p>
        </p:txBody>
      </p:sp>
    </p:spTree>
    <p:extLst>
      <p:ext uri="{BB962C8B-B14F-4D97-AF65-F5344CB8AC3E}">
        <p14:creationId xmlns:p14="http://schemas.microsoft.com/office/powerpoint/2010/main" val="195914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a:xfrm>
            <a:off x="241549" y="311847"/>
            <a:ext cx="8867226" cy="1325563"/>
          </a:xfrm>
        </p:spPr>
        <p:txBody>
          <a:bodyPr/>
          <a:lstStyle/>
          <a:p>
            <a:pPr algn="r"/>
            <a:r>
              <a:rPr lang="en-US" dirty="0"/>
              <a:t>Scorecard</a:t>
            </a:r>
          </a:p>
        </p:txBody>
      </p:sp>
      <p:graphicFrame>
        <p:nvGraphicFramePr>
          <p:cNvPr id="4" name="Table 3">
            <a:extLst>
              <a:ext uri="{FF2B5EF4-FFF2-40B4-BE49-F238E27FC236}">
                <a16:creationId xmlns:a16="http://schemas.microsoft.com/office/drawing/2014/main" id="{CF72F865-0986-2684-9371-FF108FA57291}"/>
              </a:ext>
            </a:extLst>
          </p:cNvPr>
          <p:cNvGraphicFramePr>
            <a:graphicFrameLocks noGrp="1"/>
          </p:cNvGraphicFramePr>
          <p:nvPr>
            <p:extLst>
              <p:ext uri="{D42A27DB-BD31-4B8C-83A1-F6EECF244321}">
                <p14:modId xmlns:p14="http://schemas.microsoft.com/office/powerpoint/2010/main" val="3372051058"/>
              </p:ext>
            </p:extLst>
          </p:nvPr>
        </p:nvGraphicFramePr>
        <p:xfrm>
          <a:off x="2251553" y="1637410"/>
          <a:ext cx="6857222" cy="5056632"/>
        </p:xfrm>
        <a:graphic>
          <a:graphicData uri="http://schemas.openxmlformats.org/drawingml/2006/table">
            <a:tbl>
              <a:tblPr firstRow="1" firstCol="1" bandRow="1"/>
              <a:tblGrid>
                <a:gridCol w="1556336">
                  <a:extLst>
                    <a:ext uri="{9D8B030D-6E8A-4147-A177-3AD203B41FA5}">
                      <a16:colId xmlns:a16="http://schemas.microsoft.com/office/drawing/2014/main" val="318633184"/>
                    </a:ext>
                  </a:extLst>
                </a:gridCol>
                <a:gridCol w="1498398">
                  <a:extLst>
                    <a:ext uri="{9D8B030D-6E8A-4147-A177-3AD203B41FA5}">
                      <a16:colId xmlns:a16="http://schemas.microsoft.com/office/drawing/2014/main" val="3651933091"/>
                    </a:ext>
                  </a:extLst>
                </a:gridCol>
                <a:gridCol w="1498398">
                  <a:extLst>
                    <a:ext uri="{9D8B030D-6E8A-4147-A177-3AD203B41FA5}">
                      <a16:colId xmlns:a16="http://schemas.microsoft.com/office/drawing/2014/main" val="247075807"/>
                    </a:ext>
                  </a:extLst>
                </a:gridCol>
                <a:gridCol w="1499616">
                  <a:extLst>
                    <a:ext uri="{9D8B030D-6E8A-4147-A177-3AD203B41FA5}">
                      <a16:colId xmlns:a16="http://schemas.microsoft.com/office/drawing/2014/main" val="4183307644"/>
                    </a:ext>
                  </a:extLst>
                </a:gridCol>
                <a:gridCol w="804474">
                  <a:extLst>
                    <a:ext uri="{9D8B030D-6E8A-4147-A177-3AD203B41FA5}">
                      <a16:colId xmlns:a16="http://schemas.microsoft.com/office/drawing/2014/main" val="2575535676"/>
                    </a:ext>
                  </a:extLst>
                </a:gridCol>
              </a:tblGrid>
              <a:tr h="302561">
                <a:tc rowSpan="2">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CRITERIA</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91442" marR="91442" marT="45721" marB="45721"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POINTS</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91442" marR="91442" marT="45721" marB="4572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2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SCORE</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91442" marR="91442" marT="45721" marB="45721"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3167807621"/>
                  </a:ext>
                </a:extLst>
              </a:tr>
              <a:tr h="275438">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12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12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573526219"/>
                  </a:ext>
                </a:extLst>
              </a:tr>
              <a:tr h="815074">
                <a:tc>
                  <a:txBody>
                    <a:bodyPr/>
                    <a:lstStyle/>
                    <a:p>
                      <a:pPr marL="0" marR="0">
                        <a:lnSpc>
                          <a:spcPct val="115000"/>
                        </a:lnSpc>
                        <a:spcBef>
                          <a:spcPts val="0"/>
                        </a:spcBef>
                        <a:spcAft>
                          <a:spcPts val="0"/>
                        </a:spcAft>
                      </a:pPr>
                      <a:r>
                        <a:rPr lang="en-US" sz="1050" b="1"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COLLABORATION</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all team members.</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two team members.</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elements contributed by each team member.</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12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415309802"/>
                  </a:ext>
                </a:extLst>
              </a:tr>
              <a:tr h="732901">
                <a:tc>
                  <a:txBody>
                    <a:bodyPr/>
                    <a:lstStyle/>
                    <a:p>
                      <a:pPr marL="0" marR="0">
                        <a:lnSpc>
                          <a:spcPct val="115000"/>
                        </a:lnSpc>
                        <a:spcBef>
                          <a:spcPts val="0"/>
                        </a:spcBef>
                        <a:spcAft>
                          <a:spcPts val="0"/>
                        </a:spcAft>
                      </a:pPr>
                      <a:r>
                        <a:rPr lang="en-US" sz="105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SEAT</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There is a seat for Jack, and it supports his weight.</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There is a seat for Jack, but it does not support his weight.</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There is no seat for Jack.</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effectLst/>
                          <a:latin typeface="Arial" panose="020B0604020202020204" pitchFamily="34" charset="0"/>
                          <a:ea typeface="Malgun Gothic" panose="020B0503020000020004" pitchFamily="34" charset="-127"/>
                          <a:cs typeface="Times New Roman" panose="02020603050405020304" pitchFamily="18"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1000">
                          <a:effectLst/>
                          <a:latin typeface="Arial" panose="020B0604020202020204" pitchFamily="34" charset="0"/>
                          <a:ea typeface="Malgun Gothic" panose="020B0503020000020004" pitchFamily="34" charset="-127"/>
                          <a:cs typeface="Times New Roman" panose="02020603050405020304" pitchFamily="18"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156179487"/>
                  </a:ext>
                </a:extLst>
              </a:tr>
              <a:tr h="815074">
                <a:tc>
                  <a:txBody>
                    <a:bodyPr/>
                    <a:lstStyle/>
                    <a:p>
                      <a:pPr marL="0" marR="0">
                        <a:lnSpc>
                          <a:spcPct val="115000"/>
                        </a:lnSpc>
                        <a:spcBef>
                          <a:spcPts val="0"/>
                        </a:spcBef>
                        <a:spcAft>
                          <a:spcPts val="0"/>
                        </a:spcAft>
                      </a:pPr>
                      <a:r>
                        <a:rPr lang="en-US" sz="105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TOWER HEIGHT</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tower is above the 40-centimeter marker.</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tower is above the 30-centimeter marker but below the 40-centimeter marker.</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tower is below the 30-centimeter marker.</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33163788"/>
                  </a:ext>
                </a:extLst>
              </a:tr>
              <a:tr h="815074">
                <a:tc>
                  <a:txBody>
                    <a:bodyPr/>
                    <a:lstStyle/>
                    <a:p>
                      <a:pPr marL="0" marR="0">
                        <a:lnSpc>
                          <a:spcPct val="115000"/>
                        </a:lnSpc>
                        <a:spcBef>
                          <a:spcPts val="0"/>
                        </a:spcBef>
                        <a:spcAft>
                          <a:spcPts val="0"/>
                        </a:spcAft>
                      </a:pPr>
                      <a:r>
                        <a:rPr lang="en-US" sz="105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STABILITY TEST</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tower is stable for one minute, holding Jack.</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tower is stable for 30 seconds, holding Jack.</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tower is stable for less than 30 seconds holding Jack, or there is no seat for Jack.</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Arial" panose="020B0604020202020204" pitchFamily="34" charset="0"/>
                          <a:ea typeface="Malgun Gothic" panose="020B0503020000020004" pitchFamily="34" charset="-127"/>
                          <a:cs typeface="Times New Roman" panose="02020603050405020304" pitchFamily="18"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145114476"/>
                  </a:ext>
                </a:extLst>
              </a:tr>
              <a:tr h="545777">
                <a:tc>
                  <a:txBody>
                    <a:bodyPr/>
                    <a:lstStyle/>
                    <a:p>
                      <a:pPr marL="0" marR="0">
                        <a:lnSpc>
                          <a:spcPct val="115000"/>
                        </a:lnSpc>
                        <a:spcBef>
                          <a:spcPts val="0"/>
                        </a:spcBef>
                        <a:spcAft>
                          <a:spcPts val="0"/>
                        </a:spcAft>
                      </a:pPr>
                      <a:r>
                        <a:rPr lang="en-US" sz="105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COUNTERS USED</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14 counters or less.</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15 – 20 counters.</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20 counters or more.</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777676460"/>
                  </a:ext>
                </a:extLst>
              </a:tr>
              <a:tr h="440826">
                <a:tc>
                  <a:txBody>
                    <a:bodyPr/>
                    <a:lstStyle/>
                    <a:p>
                      <a:pPr marL="0" marR="0">
                        <a:lnSpc>
                          <a:spcPct val="115000"/>
                        </a:lnSpc>
                        <a:spcBef>
                          <a:spcPts val="0"/>
                        </a:spcBef>
                        <a:spcAft>
                          <a:spcPts val="0"/>
                        </a:spcAft>
                      </a:pPr>
                      <a:r>
                        <a:rPr lang="en-US" sz="105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BONUS: WINDSTORM</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Jack stays on the tower for 30 seconds.</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Jack stays on the tower for 15 seconds.</a:t>
                      </a:r>
                      <a:endParaRPr lang="en-US" sz="140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Jack does not stay on the tower.</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824392582"/>
                  </a:ext>
                </a:extLst>
              </a:tr>
              <a:tr h="313907">
                <a:tc gridSpan="3">
                  <a:txBody>
                    <a:bodyPr/>
                    <a:lstStyle/>
                    <a:p>
                      <a:pPr marL="0" marR="0">
                        <a:lnSpc>
                          <a:spcPct val="115000"/>
                        </a:lnSpc>
                        <a:spcBef>
                          <a:spcPts val="0"/>
                        </a:spcBef>
                        <a:spcAft>
                          <a:spcPts val="0"/>
                        </a:spcAft>
                      </a:pPr>
                      <a:r>
                        <a:rPr lang="en-US" sz="1000">
                          <a:effectLst/>
                          <a:latin typeface="Arial" panose="020B0604020202020204" pitchFamily="34" charset="0"/>
                          <a:ea typeface="Malgun Gothic" panose="020B0503020000020004" pitchFamily="34" charset="-127"/>
                          <a:cs typeface="Times New Roman" panose="02020603050405020304" pitchFamily="18"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91442" marR="91442" marT="45721" marB="45721">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TOTAL SCORE</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9324" marR="39324" marT="39324" marB="3932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24522876"/>
                  </a:ext>
                </a:extLst>
              </a:tr>
            </a:tbl>
          </a:graphicData>
        </a:graphic>
      </p:graphicFrame>
    </p:spTree>
    <p:extLst>
      <p:ext uri="{BB962C8B-B14F-4D97-AF65-F5344CB8AC3E}">
        <p14:creationId xmlns:p14="http://schemas.microsoft.com/office/powerpoint/2010/main" val="51624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err="1">
                <a:solidFill>
                  <a:srgbClr val="F16038"/>
                </a:solidFill>
              </a:rPr>
              <a:t>Tanteador</a:t>
            </a:r>
            <a:endParaRPr lang="en-US" dirty="0">
              <a:solidFill>
                <a:srgbClr val="F16038"/>
              </a:solidFill>
            </a:endParaRPr>
          </a:p>
        </p:txBody>
      </p:sp>
      <p:graphicFrame>
        <p:nvGraphicFramePr>
          <p:cNvPr id="4" name="Table 3">
            <a:extLst>
              <a:ext uri="{FF2B5EF4-FFF2-40B4-BE49-F238E27FC236}">
                <a16:creationId xmlns:a16="http://schemas.microsoft.com/office/drawing/2014/main" id="{4268AA68-5156-A975-3ADD-60A0071FF0EC}"/>
              </a:ext>
            </a:extLst>
          </p:cNvPr>
          <p:cNvGraphicFramePr>
            <a:graphicFrameLocks noGrp="1"/>
          </p:cNvGraphicFramePr>
          <p:nvPr>
            <p:extLst>
              <p:ext uri="{D42A27DB-BD31-4B8C-83A1-F6EECF244321}">
                <p14:modId xmlns:p14="http://schemas.microsoft.com/office/powerpoint/2010/main" val="3554172322"/>
              </p:ext>
            </p:extLst>
          </p:nvPr>
        </p:nvGraphicFramePr>
        <p:xfrm>
          <a:off x="2251833" y="1637410"/>
          <a:ext cx="6858000" cy="5056633"/>
        </p:xfrm>
        <a:graphic>
          <a:graphicData uri="http://schemas.openxmlformats.org/drawingml/2006/table">
            <a:tbl>
              <a:tblPr firstRow="1" firstCol="1" bandRow="1"/>
              <a:tblGrid>
                <a:gridCol w="1554480">
                  <a:extLst>
                    <a:ext uri="{9D8B030D-6E8A-4147-A177-3AD203B41FA5}">
                      <a16:colId xmlns:a16="http://schemas.microsoft.com/office/drawing/2014/main" val="1487231259"/>
                    </a:ext>
                  </a:extLst>
                </a:gridCol>
                <a:gridCol w="1499616">
                  <a:extLst>
                    <a:ext uri="{9D8B030D-6E8A-4147-A177-3AD203B41FA5}">
                      <a16:colId xmlns:a16="http://schemas.microsoft.com/office/drawing/2014/main" val="1095888606"/>
                    </a:ext>
                  </a:extLst>
                </a:gridCol>
                <a:gridCol w="1499616">
                  <a:extLst>
                    <a:ext uri="{9D8B030D-6E8A-4147-A177-3AD203B41FA5}">
                      <a16:colId xmlns:a16="http://schemas.microsoft.com/office/drawing/2014/main" val="4136484520"/>
                    </a:ext>
                  </a:extLst>
                </a:gridCol>
                <a:gridCol w="1499616">
                  <a:extLst>
                    <a:ext uri="{9D8B030D-6E8A-4147-A177-3AD203B41FA5}">
                      <a16:colId xmlns:a16="http://schemas.microsoft.com/office/drawing/2014/main" val="885790448"/>
                    </a:ext>
                  </a:extLst>
                </a:gridCol>
                <a:gridCol w="804672">
                  <a:extLst>
                    <a:ext uri="{9D8B030D-6E8A-4147-A177-3AD203B41FA5}">
                      <a16:colId xmlns:a16="http://schemas.microsoft.com/office/drawing/2014/main" val="1643084762"/>
                    </a:ext>
                  </a:extLst>
                </a:gridCol>
              </a:tblGrid>
              <a:tr h="271984">
                <a:tc rowSpan="2">
                  <a:txBody>
                    <a:bodyPr/>
                    <a:lstStyle/>
                    <a:p>
                      <a:pPr marL="0" marR="0" algn="ctr">
                        <a:lnSpc>
                          <a:spcPct val="115000"/>
                        </a:lnSpc>
                        <a:spcBef>
                          <a:spcPts val="0"/>
                        </a:spcBef>
                        <a:spcAft>
                          <a:spcPts val="0"/>
                        </a:spcAft>
                      </a:pPr>
                      <a:r>
                        <a:rPr lang="en-US" sz="10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CRITERIOS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1894822701"/>
                  </a:ext>
                </a:extLst>
              </a:tr>
              <a:tr h="237742">
                <a:tc vMerge="1">
                  <a:txBody>
                    <a:bodyPr/>
                    <a:lstStyle/>
                    <a:p>
                      <a:endParaRPr lang="en-US"/>
                    </a:p>
                  </a:txBody>
                  <a:tcPr/>
                </a:tc>
                <a:tc>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10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1007027114"/>
                  </a:ext>
                </a:extLst>
              </a:tr>
              <a:tr h="706756">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COLABORACIÓN</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todos los miembros del equipo.</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dos miembros del equipo.</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aportados por cada miembro del equipo.</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s-US" sz="10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190363455"/>
                  </a:ext>
                </a:extLst>
              </a:tr>
              <a:tr h="619903">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ASIENTO</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Hay un asiento para Jack y soporta su peso.</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Hay un asiento para Jack, pero no soporta su peso.</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No hay asiento para Jack.</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s-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s-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292262387"/>
                  </a:ext>
                </a:extLst>
              </a:tr>
              <a:tr h="916926">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ALTURA DE LA TORRE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torre está por encima del marcador de 40-centímetros.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torre está por encima del marcador de 30-centímetros pero por debajo del marcador de 40-centímetros.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torre está debajo del marcador de 30-centímetros.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s-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678836845"/>
                  </a:ext>
                </a:extLst>
              </a:tr>
              <a:tr h="869428">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EXAMEN DE ESTABILIDAD</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torre se mantiene estable durante un minuto sosteniendo a Jack.</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torre se mantiene estable durante 30 segundos sosteniendo a Jack.</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La torre se mantiene estable por menos de 30 segundos sujetando a Jack, o no hay asiento para Jack.</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687656588"/>
                  </a:ext>
                </a:extLst>
              </a:tr>
              <a:tr h="461630">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CONTADORES UTILIZADOS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14 contadores o menos.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15 – 20 contadores.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20 contadores o más.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803640919"/>
                  </a:ext>
                </a:extLst>
              </a:tr>
              <a:tr h="706756">
                <a:tc>
                  <a:txBody>
                    <a:bodyPr/>
                    <a:lstStyle/>
                    <a:p>
                      <a:pPr marL="0" marR="0">
                        <a:lnSpc>
                          <a:spcPct val="115000"/>
                        </a:lnSpc>
                        <a:spcBef>
                          <a:spcPts val="0"/>
                        </a:spcBef>
                        <a:spcAft>
                          <a:spcPts val="0"/>
                        </a:spcAft>
                      </a:pPr>
                      <a:r>
                        <a:rPr lang="es-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TORMENTA DE VIENTO</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Jack permanece en la torre durante 30 segundos.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Jack permanece en la torre durante 15 segundos.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Jack no se queda en la torre.</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577918004"/>
                  </a:ext>
                </a:extLst>
              </a:tr>
              <a:tr h="265508">
                <a:tc gridSpan="3">
                  <a:txBody>
                    <a:bodyPr/>
                    <a:lstStyle/>
                    <a:p>
                      <a:pPr marL="0" marR="0">
                        <a:lnSpc>
                          <a:spcPct val="115000"/>
                        </a:lnSpc>
                        <a:spcBef>
                          <a:spcPts val="0"/>
                        </a:spcBef>
                        <a:spcAft>
                          <a:spcPts val="0"/>
                        </a:spcAft>
                      </a:pPr>
                      <a:r>
                        <a:rPr lang="es-US" sz="9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 TOTAL</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344" marR="32344" marT="32344" marB="32344">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414685921"/>
                  </a:ext>
                </a:extLst>
              </a:tr>
            </a:tbl>
          </a:graphicData>
        </a:graphic>
      </p:graphicFrame>
    </p:spTree>
    <p:extLst>
      <p:ext uri="{BB962C8B-B14F-4D97-AF65-F5344CB8AC3E}">
        <p14:creationId xmlns:p14="http://schemas.microsoft.com/office/powerpoint/2010/main" val="876479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55AF-1707-4B95-85EF-AAC15E8105BC}"/>
              </a:ext>
            </a:extLst>
          </p:cNvPr>
          <p:cNvSpPr>
            <a:spLocks noGrp="1"/>
          </p:cNvSpPr>
          <p:nvPr>
            <p:ph type="title"/>
          </p:nvPr>
        </p:nvSpPr>
        <p:spPr/>
        <p:txBody>
          <a:bodyPr/>
          <a:lstStyle/>
          <a:p>
            <a:r>
              <a:rPr lang="en-US" dirty="0"/>
              <a:t>Redesign: Discussion </a:t>
            </a:r>
            <a:r>
              <a:rPr lang="en-US" dirty="0">
                <a:solidFill>
                  <a:schemeClr val="accent2"/>
                </a:solidFill>
              </a:rPr>
              <a:t>(</a:t>
            </a:r>
            <a:r>
              <a:rPr lang="en-US" dirty="0" err="1">
                <a:solidFill>
                  <a:schemeClr val="accent2"/>
                </a:solidFill>
              </a:rPr>
              <a:t>Rediseño</a:t>
            </a:r>
            <a:r>
              <a:rPr lang="en-US" dirty="0">
                <a:solidFill>
                  <a:schemeClr val="accent2"/>
                </a:solidFill>
              </a:rPr>
              <a:t>: </a:t>
            </a:r>
            <a:r>
              <a:rPr lang="en-US" dirty="0" err="1">
                <a:solidFill>
                  <a:schemeClr val="accent2"/>
                </a:solidFill>
              </a:rPr>
              <a:t>Discusión</a:t>
            </a:r>
            <a:r>
              <a:rPr lang="en-US" dirty="0">
                <a:solidFill>
                  <a:schemeClr val="accent2"/>
                </a:solidFill>
              </a:rPr>
              <a:t>)</a:t>
            </a:r>
          </a:p>
        </p:txBody>
      </p:sp>
      <p:sp>
        <p:nvSpPr>
          <p:cNvPr id="3" name="Content Placeholder 2">
            <a:extLst>
              <a:ext uri="{FF2B5EF4-FFF2-40B4-BE49-F238E27FC236}">
                <a16:creationId xmlns:a16="http://schemas.microsoft.com/office/drawing/2014/main" id="{DC4D2D0F-7AF4-4167-8478-D3818B27D5CB}"/>
              </a:ext>
            </a:extLst>
          </p:cNvPr>
          <p:cNvSpPr>
            <a:spLocks noGrp="1"/>
          </p:cNvSpPr>
          <p:nvPr>
            <p:ph idx="4294967295"/>
          </p:nvPr>
        </p:nvSpPr>
        <p:spPr/>
        <p:txBody>
          <a:bodyPr numCol="2"/>
          <a:lstStyle/>
          <a:p>
            <a:r>
              <a:rPr lang="en-US" dirty="0">
                <a:solidFill>
                  <a:srgbClr val="000000"/>
                </a:solidFill>
              </a:rPr>
              <a:t>What worked?</a:t>
            </a:r>
          </a:p>
          <a:p>
            <a:r>
              <a:rPr lang="en-US" dirty="0">
                <a:solidFill>
                  <a:srgbClr val="000000"/>
                </a:solidFill>
              </a:rPr>
              <a:t>What did not work?</a:t>
            </a:r>
          </a:p>
          <a:p>
            <a:r>
              <a:rPr lang="en-US" dirty="0">
                <a:solidFill>
                  <a:srgbClr val="000000"/>
                </a:solidFill>
              </a:rPr>
              <a:t>What do you want to improve?</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chemeClr val="accent2"/>
                </a:solidFill>
              </a:rPr>
              <a:t>¿</a:t>
            </a:r>
            <a:r>
              <a:rPr lang="en-US" dirty="0" err="1">
                <a:solidFill>
                  <a:schemeClr val="accent2"/>
                </a:solidFill>
              </a:rPr>
              <a:t>Qué</a:t>
            </a:r>
            <a:r>
              <a:rPr lang="en-US" dirty="0">
                <a:solidFill>
                  <a:schemeClr val="accent2"/>
                </a:solidFill>
              </a:rPr>
              <a:t> </a:t>
            </a:r>
            <a:r>
              <a:rPr lang="en-US" dirty="0" err="1">
                <a:solidFill>
                  <a:schemeClr val="accent2"/>
                </a:solidFill>
              </a:rPr>
              <a:t>funcionó</a:t>
            </a:r>
            <a:r>
              <a:rPr lang="en-US" dirty="0">
                <a:solidFill>
                  <a:schemeClr val="accent2"/>
                </a:solidFill>
              </a:rPr>
              <a:t>?</a:t>
            </a:r>
          </a:p>
          <a:p>
            <a:r>
              <a:rPr lang="es-ES" dirty="0">
                <a:solidFill>
                  <a:schemeClr val="accent2"/>
                </a:solidFill>
              </a:rPr>
              <a:t>¿Qué fue lo que no funcionó</a:t>
            </a:r>
          </a:p>
          <a:p>
            <a:r>
              <a:rPr lang="en-US" dirty="0">
                <a:solidFill>
                  <a:schemeClr val="accent2"/>
                </a:solidFill>
              </a:rPr>
              <a:t>¿</a:t>
            </a:r>
            <a:r>
              <a:rPr lang="en-US" dirty="0" err="1">
                <a:solidFill>
                  <a:schemeClr val="accent2"/>
                </a:solidFill>
              </a:rPr>
              <a:t>Qué</a:t>
            </a:r>
            <a:r>
              <a:rPr lang="en-US" dirty="0">
                <a:solidFill>
                  <a:schemeClr val="accent2"/>
                </a:solidFill>
              </a:rPr>
              <a:t> </a:t>
            </a:r>
            <a:r>
              <a:rPr lang="en-US" dirty="0" err="1">
                <a:solidFill>
                  <a:schemeClr val="accent2"/>
                </a:solidFill>
              </a:rPr>
              <a:t>quieres</a:t>
            </a:r>
            <a:r>
              <a:rPr lang="en-US" dirty="0">
                <a:solidFill>
                  <a:schemeClr val="accent2"/>
                </a:solidFill>
              </a:rPr>
              <a:t> </a:t>
            </a:r>
            <a:r>
              <a:rPr lang="en-US" dirty="0" err="1">
                <a:solidFill>
                  <a:schemeClr val="accent2"/>
                </a:solidFill>
              </a:rPr>
              <a:t>mejorar</a:t>
            </a:r>
            <a:r>
              <a:rPr lang="en-US" dirty="0">
                <a:solidFill>
                  <a:schemeClr val="accent2"/>
                </a:solidFill>
              </a:rPr>
              <a:t>?</a:t>
            </a:r>
          </a:p>
          <a:p>
            <a:endParaRPr lang="en-US" dirty="0">
              <a:solidFill>
                <a:srgbClr val="000000"/>
              </a:solidFill>
            </a:endParaRPr>
          </a:p>
        </p:txBody>
      </p:sp>
    </p:spTree>
    <p:extLst>
      <p:ext uri="{BB962C8B-B14F-4D97-AF65-F5344CB8AC3E}">
        <p14:creationId xmlns:p14="http://schemas.microsoft.com/office/powerpoint/2010/main" val="182818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62693" y="2644169"/>
            <a:ext cx="4808547" cy="1077218"/>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b="1" dirty="0">
                <a:solidFill>
                  <a:schemeClr val="accent2"/>
                </a:solidFill>
                <a:latin typeface="Arial" panose="020B0604020202020204" pitchFamily="34" charset="0"/>
                <a:cs typeface="Arial" panose="020B0604020202020204" pitchFamily="34" charset="0"/>
              </a:rPr>
              <a:t>(¿Qué es la ingeniería</a:t>
            </a:r>
            <a:r>
              <a:rPr lang="es-ES" sz="3200" dirty="0">
                <a:solidFill>
                  <a:schemeClr val="accent2"/>
                </a:solidFill>
                <a:latin typeface="Arial" panose="020B0604020202020204" pitchFamily="34" charset="0"/>
                <a:cs typeface="Arial" panose="020B0604020202020204" pitchFamily="34" charset="0"/>
              </a:rPr>
              <a:t>?)</a:t>
            </a:r>
            <a:endParaRPr lang="en-US" sz="3200" b="1" dirty="0">
              <a:solidFill>
                <a:schemeClr val="accent2"/>
              </a:solidFill>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190706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44032" y="2092541"/>
            <a:ext cx="4555064"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chemeClr val="accent2"/>
                </a:solidFill>
                <a:latin typeface="Arial" panose="020B0604020202020204" pitchFamily="34" charset="0"/>
                <a:cs typeface="Arial" panose="020B0604020202020204" pitchFamily="34" charset="0"/>
              </a:rPr>
              <a:t>(¿Qué es la </a:t>
            </a:r>
            <a:r>
              <a:rPr lang="es-ES" sz="3200" b="1" dirty="0">
                <a:solidFill>
                  <a:schemeClr val="accent2"/>
                </a:solidFill>
                <a:latin typeface="Arial" panose="020B0604020202020204" pitchFamily="34" charset="0"/>
                <a:cs typeface="Arial" panose="020B0604020202020204" pitchFamily="34" charset="0"/>
              </a:rPr>
              <a:t>ingeniería</a:t>
            </a:r>
            <a:r>
              <a:rPr lang="es-ES" sz="3200" dirty="0">
                <a:solidFill>
                  <a:schemeClr val="accent2"/>
                </a:solidFill>
                <a:latin typeface="Arial" panose="020B0604020202020204" pitchFamily="34" charset="0"/>
                <a:cs typeface="Arial" panose="020B0604020202020204" pitchFamily="34" charset="0"/>
              </a:rPr>
              <a:t>?)</a:t>
            </a:r>
            <a:endParaRPr lang="en-US" sz="3200" b="1" dirty="0">
              <a:solidFill>
                <a:schemeClr val="accent2"/>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solidFill>
                  <a:srgbClr val="000000"/>
                </a:solidFill>
              </a:rPr>
              <a:t>What are engineering </a:t>
            </a:r>
            <a:r>
              <a:rPr lang="en-US" sz="3200" b="1" dirty="0">
                <a:solidFill>
                  <a:schemeClr val="accent1"/>
                </a:solidFill>
              </a:rPr>
              <a:t>jobs?</a:t>
            </a:r>
          </a:p>
          <a:p>
            <a:r>
              <a:rPr lang="es-ES" sz="3200" dirty="0">
                <a:solidFill>
                  <a:schemeClr val="accent2"/>
                </a:solidFill>
              </a:rPr>
              <a:t>(¿Qué son los </a:t>
            </a:r>
            <a:r>
              <a:rPr lang="es-ES" sz="3200" b="1" dirty="0">
                <a:solidFill>
                  <a:schemeClr val="accent2"/>
                </a:solidFill>
              </a:rPr>
              <a:t>trabajos</a:t>
            </a:r>
            <a:r>
              <a:rPr lang="es-ES" sz="3200" dirty="0">
                <a:solidFill>
                  <a:schemeClr val="accent2"/>
                </a:solidFill>
              </a:rPr>
              <a:t> de ingeniería?)</a:t>
            </a:r>
            <a:endParaRPr lang="en-US" sz="3200" dirty="0">
              <a:solidFill>
                <a:schemeClr val="accent2"/>
              </a:solidFill>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192165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solidFill>
                <a:schemeClr val="accent2"/>
              </a:solidFill>
            </a:endParaRPr>
          </a:p>
        </p:txBody>
      </p:sp>
      <p:pic>
        <p:nvPicPr>
          <p:cNvPr id="8" name="Content Placeholder 7" descr="A group of people in front of a building&#10;&#10;Description automatically generated">
            <a:extLst>
              <a:ext uri="{FF2B5EF4-FFF2-40B4-BE49-F238E27FC236}">
                <a16:creationId xmlns:a16="http://schemas.microsoft.com/office/drawing/2014/main" id="{07A94BCE-1043-614C-8C1E-91A1CB8E6970}"/>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4978" y="1775564"/>
            <a:ext cx="5801784" cy="4351338"/>
          </a:xfrm>
        </p:spPr>
      </p:pic>
      <p:pic>
        <p:nvPicPr>
          <p:cNvPr id="10" name="Picture 9" descr="A close up of a bridge&#10;&#10;Description automatically generated">
            <a:extLst>
              <a:ext uri="{FF2B5EF4-FFF2-40B4-BE49-F238E27FC236}">
                <a16:creationId xmlns:a16="http://schemas.microsoft.com/office/drawing/2014/main" id="{EE8AC805-CBEC-7048-B1E5-4008C5DBD23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93794" y="1762801"/>
            <a:ext cx="4514359" cy="4429714"/>
          </a:xfrm>
          <a:prstGeom prst="rect">
            <a:avLst/>
          </a:prstGeom>
        </p:spPr>
      </p:pic>
      <p:sp>
        <p:nvSpPr>
          <p:cNvPr id="11" name="TextBox 10">
            <a:extLst>
              <a:ext uri="{FF2B5EF4-FFF2-40B4-BE49-F238E27FC236}">
                <a16:creationId xmlns:a16="http://schemas.microsoft.com/office/drawing/2014/main" id="{16C9570F-FC47-A248-B136-975F896648A8}"/>
              </a:ext>
            </a:extLst>
          </p:cNvPr>
          <p:cNvSpPr txBox="1"/>
          <p:nvPr/>
        </p:nvSpPr>
        <p:spPr>
          <a:xfrm>
            <a:off x="6993794" y="5896070"/>
            <a:ext cx="3316397" cy="230832"/>
          </a:xfrm>
          <a:prstGeom prst="rect">
            <a:avLst/>
          </a:prstGeom>
          <a:noFill/>
        </p:spPr>
        <p:txBody>
          <a:bodyPr wrap="square" rtlCol="0">
            <a:spAutoFit/>
          </a:bodyPr>
          <a:lstStyle/>
          <a:p>
            <a:r>
              <a:rPr lang="en-US" sz="900" dirty="0">
                <a:hlinkClick r:id="rId6" tooltip="http://ocw.mit.edu/courses/civil-and-environmental-engineering/1-054-mechanics-and-design-of-concrete-structures-spring-2004/"/>
              </a:rPr>
              <a:t>This Photo</a:t>
            </a:r>
            <a:r>
              <a:rPr lang="en-US" sz="900" dirty="0"/>
              <a:t> by Unknown Author is licensed under </a:t>
            </a:r>
            <a:r>
              <a:rPr lang="en-US" sz="900" dirty="0">
                <a:hlinkClick r:id="rId7" tooltip="https://creativecommons.org/licenses/by-nc-sa/3.0/"/>
              </a:rPr>
              <a:t>CC BY-SA-NC</a:t>
            </a:r>
            <a:endParaRPr lang="en-US" sz="900" dirty="0"/>
          </a:p>
        </p:txBody>
      </p:sp>
    </p:spTree>
    <p:extLst>
      <p:ext uri="{BB962C8B-B14F-4D97-AF65-F5344CB8AC3E}">
        <p14:creationId xmlns:p14="http://schemas.microsoft.com/office/powerpoint/2010/main" val="95690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solidFill>
                <a:schemeClr val="accent2"/>
              </a:solidFill>
            </a:endParaRPr>
          </a:p>
        </p:txBody>
      </p:sp>
      <p:pic>
        <p:nvPicPr>
          <p:cNvPr id="20" name="Content Placeholder 19" descr="A picture containing outdoor, grass, person, holding&#10;&#10;Description automatically generated">
            <a:extLst>
              <a:ext uri="{FF2B5EF4-FFF2-40B4-BE49-F238E27FC236}">
                <a16:creationId xmlns:a16="http://schemas.microsoft.com/office/drawing/2014/main" id="{89445DA6-3F08-CA46-8C7E-2701FB57C441}"/>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1726" y="1762801"/>
            <a:ext cx="6531088" cy="4351338"/>
          </a:xfrm>
        </p:spPr>
      </p:pic>
      <p:sp>
        <p:nvSpPr>
          <p:cNvPr id="21" name="TextBox 20">
            <a:extLst>
              <a:ext uri="{FF2B5EF4-FFF2-40B4-BE49-F238E27FC236}">
                <a16:creationId xmlns:a16="http://schemas.microsoft.com/office/drawing/2014/main" id="{BC5BA73C-822B-A546-835E-A6B9F6AFDD23}"/>
              </a:ext>
            </a:extLst>
          </p:cNvPr>
          <p:cNvSpPr txBox="1"/>
          <p:nvPr/>
        </p:nvSpPr>
        <p:spPr>
          <a:xfrm>
            <a:off x="327941" y="5784884"/>
            <a:ext cx="7315200" cy="230832"/>
          </a:xfrm>
          <a:prstGeom prst="rect">
            <a:avLst/>
          </a:prstGeom>
          <a:noFill/>
        </p:spPr>
        <p:txBody>
          <a:bodyPr wrap="square" rtlCol="0">
            <a:spAutoFit/>
          </a:bodyPr>
          <a:lstStyle/>
          <a:p>
            <a:r>
              <a:rPr lang="en-US" sz="900" dirty="0">
                <a:hlinkClick r:id="rId4" tooltip="http://andresherrero.com/espana-concentra-el-95-de-los-cultivos-trasgenicos-de-europa/"/>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23" name="Picture 22" descr="A person in a garden&#10;&#10;Description automatically generated">
            <a:extLst>
              <a:ext uri="{FF2B5EF4-FFF2-40B4-BE49-F238E27FC236}">
                <a16:creationId xmlns:a16="http://schemas.microsoft.com/office/drawing/2014/main" id="{4A6AE213-6DF3-4C4F-A42F-B0617D6DD45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94589" y="2049153"/>
            <a:ext cx="5824964" cy="3868140"/>
          </a:xfrm>
          <a:prstGeom prst="rect">
            <a:avLst/>
          </a:prstGeom>
        </p:spPr>
      </p:pic>
      <p:sp>
        <p:nvSpPr>
          <p:cNvPr id="24" name="TextBox 23">
            <a:extLst>
              <a:ext uri="{FF2B5EF4-FFF2-40B4-BE49-F238E27FC236}">
                <a16:creationId xmlns:a16="http://schemas.microsoft.com/office/drawing/2014/main" id="{48FE66E0-D99D-7041-AB4C-62655348DAE6}"/>
              </a:ext>
            </a:extLst>
          </p:cNvPr>
          <p:cNvSpPr txBox="1"/>
          <p:nvPr/>
        </p:nvSpPr>
        <p:spPr>
          <a:xfrm>
            <a:off x="6360016" y="5633119"/>
            <a:ext cx="8128000" cy="230832"/>
          </a:xfrm>
          <a:prstGeom prst="rect">
            <a:avLst/>
          </a:prstGeom>
          <a:noFill/>
        </p:spPr>
        <p:txBody>
          <a:bodyPr wrap="square" rtlCol="0">
            <a:spAutoFit/>
          </a:bodyPr>
          <a:lstStyle/>
          <a:p>
            <a:r>
              <a:rPr lang="en-US" sz="900" dirty="0">
                <a:hlinkClick r:id="rId7" tooltip="https://ypard.net/2015-july-6/how-can-technology-reduce-gap-between-youth-and-agriculture"/>
              </a:rPr>
              <a:t>This Photo</a:t>
            </a:r>
            <a:r>
              <a:rPr lang="en-US" sz="900" dirty="0"/>
              <a:t> by Unknown Author is licensed under </a:t>
            </a:r>
            <a:r>
              <a:rPr lang="en-US" sz="900" dirty="0">
                <a:hlinkClick r:id="rId8" tooltip="https://creativecommons.org/licenses/by/3.0/"/>
              </a:rPr>
              <a:t>CC BY</a:t>
            </a:r>
            <a:endParaRPr lang="en-US" sz="900" dirty="0"/>
          </a:p>
        </p:txBody>
      </p:sp>
    </p:spTree>
    <p:extLst>
      <p:ext uri="{BB962C8B-B14F-4D97-AF65-F5344CB8AC3E}">
        <p14:creationId xmlns:p14="http://schemas.microsoft.com/office/powerpoint/2010/main" val="371122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solidFill>
                <a:schemeClr val="accent2"/>
              </a:solidFill>
            </a:endParaRPr>
          </a:p>
        </p:txBody>
      </p:sp>
      <p:pic>
        <p:nvPicPr>
          <p:cNvPr id="4" name="Content Placeholder 3" descr="A view of a city&#10;&#10;Description automatically generated">
            <a:extLst>
              <a:ext uri="{FF2B5EF4-FFF2-40B4-BE49-F238E27FC236}">
                <a16:creationId xmlns:a16="http://schemas.microsoft.com/office/drawing/2014/main" id="{AC07CC43-5B1D-9243-A822-073DAE8B39B1}"/>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64992" y="1762801"/>
            <a:ext cx="4419600" cy="2941320"/>
          </a:xfrm>
        </p:spPr>
      </p:pic>
      <p:sp>
        <p:nvSpPr>
          <p:cNvPr id="5" name="TextBox 4">
            <a:extLst>
              <a:ext uri="{FF2B5EF4-FFF2-40B4-BE49-F238E27FC236}">
                <a16:creationId xmlns:a16="http://schemas.microsoft.com/office/drawing/2014/main" id="{FFB891FF-A7CE-FE40-9724-01480C6BB6AB}"/>
              </a:ext>
            </a:extLst>
          </p:cNvPr>
          <p:cNvSpPr txBox="1"/>
          <p:nvPr/>
        </p:nvSpPr>
        <p:spPr>
          <a:xfrm>
            <a:off x="8600343" y="4424310"/>
            <a:ext cx="4419600" cy="230832"/>
          </a:xfrm>
          <a:prstGeom prst="rect">
            <a:avLst/>
          </a:prstGeom>
          <a:noFill/>
        </p:spPr>
        <p:txBody>
          <a:bodyPr wrap="square" rtlCol="0">
            <a:spAutoFit/>
          </a:bodyPr>
          <a:lstStyle/>
          <a:p>
            <a:r>
              <a:rPr lang="en-US" sz="900" dirty="0">
                <a:hlinkClick r:id="rId4" tooltip="http://theconversation.com/heres-how-to-fix-americas-crumbling-bridges-33781"/>
              </a:rPr>
              <a:t>This Photo</a:t>
            </a:r>
            <a:r>
              <a:rPr lang="en-US" sz="900" dirty="0"/>
              <a:t> by Unknown Author is licensed under </a:t>
            </a:r>
            <a:r>
              <a:rPr lang="en-US" sz="900" dirty="0">
                <a:hlinkClick r:id="rId5" tooltip="https://creativecommons.org/licenses/by-nd/3.0/"/>
              </a:rPr>
              <a:t>CC BY-ND</a:t>
            </a:r>
            <a:endParaRPr lang="en-US" sz="900" dirty="0"/>
          </a:p>
        </p:txBody>
      </p:sp>
      <p:pic>
        <p:nvPicPr>
          <p:cNvPr id="7" name="Picture 6" descr="A picture containing outdoor, transport, boat, water&#10;&#10;Description automatically generated">
            <a:extLst>
              <a:ext uri="{FF2B5EF4-FFF2-40B4-BE49-F238E27FC236}">
                <a16:creationId xmlns:a16="http://schemas.microsoft.com/office/drawing/2014/main" id="{2A34B889-D270-7F4A-801F-AFA70FF5353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692142" y="3618239"/>
            <a:ext cx="4440526" cy="2953915"/>
          </a:xfrm>
          <a:prstGeom prst="rect">
            <a:avLst/>
          </a:prstGeom>
        </p:spPr>
      </p:pic>
      <p:pic>
        <p:nvPicPr>
          <p:cNvPr id="9" name="Picture 8" descr="A picture containing outdoor, large, boat, ship&#10;&#10;Description automatically generated">
            <a:extLst>
              <a:ext uri="{FF2B5EF4-FFF2-40B4-BE49-F238E27FC236}">
                <a16:creationId xmlns:a16="http://schemas.microsoft.com/office/drawing/2014/main" id="{EFAF9646-9B14-204E-A460-55E5B255E8B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89751" y="1762801"/>
            <a:ext cx="4665381" cy="3108960"/>
          </a:xfrm>
          <a:prstGeom prst="rect">
            <a:avLst/>
          </a:prstGeom>
        </p:spPr>
      </p:pic>
    </p:spTree>
    <p:extLst>
      <p:ext uri="{BB962C8B-B14F-4D97-AF65-F5344CB8AC3E}">
        <p14:creationId xmlns:p14="http://schemas.microsoft.com/office/powerpoint/2010/main" val="117260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solidFill>
                <a:schemeClr val="accent2"/>
              </a:solidFill>
            </a:endParaRPr>
          </a:p>
        </p:txBody>
      </p:sp>
      <p:pic>
        <p:nvPicPr>
          <p:cNvPr id="4" name="Content Placeholder 3" descr="A windmill next to a body of water&#10;&#10;Description automatically generated">
            <a:extLst>
              <a:ext uri="{FF2B5EF4-FFF2-40B4-BE49-F238E27FC236}">
                <a16:creationId xmlns:a16="http://schemas.microsoft.com/office/drawing/2014/main" id="{F86D2BA3-F15F-A74A-9612-84C39FF83A9B}"/>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543" y="1759535"/>
            <a:ext cx="5801784" cy="4351338"/>
          </a:xfrm>
        </p:spPr>
      </p:pic>
      <p:sp>
        <p:nvSpPr>
          <p:cNvPr id="5" name="TextBox 4">
            <a:extLst>
              <a:ext uri="{FF2B5EF4-FFF2-40B4-BE49-F238E27FC236}">
                <a16:creationId xmlns:a16="http://schemas.microsoft.com/office/drawing/2014/main" id="{F533E597-C88D-9B49-AE17-95241203EAC8}"/>
              </a:ext>
            </a:extLst>
          </p:cNvPr>
          <p:cNvSpPr txBox="1"/>
          <p:nvPr/>
        </p:nvSpPr>
        <p:spPr>
          <a:xfrm>
            <a:off x="610543" y="5802898"/>
            <a:ext cx="6828366" cy="230832"/>
          </a:xfrm>
          <a:prstGeom prst="rect">
            <a:avLst/>
          </a:prstGeom>
          <a:noFill/>
        </p:spPr>
        <p:txBody>
          <a:bodyPr wrap="square" rtlCol="0">
            <a:spAutoFit/>
          </a:bodyPr>
          <a:lstStyle/>
          <a:p>
            <a:r>
              <a:rPr lang="en-US" sz="900" dirty="0">
                <a:hlinkClick r:id="rId4" tooltip="https://en.wikipedia.org/wiki/Offshore_construction"/>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8" name="TextBox 7">
            <a:extLst>
              <a:ext uri="{FF2B5EF4-FFF2-40B4-BE49-F238E27FC236}">
                <a16:creationId xmlns:a16="http://schemas.microsoft.com/office/drawing/2014/main" id="{D5B12E76-A56B-6240-AAA9-C74DB634F8DF}"/>
              </a:ext>
            </a:extLst>
          </p:cNvPr>
          <p:cNvSpPr txBox="1"/>
          <p:nvPr/>
        </p:nvSpPr>
        <p:spPr>
          <a:xfrm>
            <a:off x="8701869" y="5414512"/>
            <a:ext cx="3066950" cy="230832"/>
          </a:xfrm>
          <a:prstGeom prst="rect">
            <a:avLst/>
          </a:prstGeom>
          <a:noFill/>
        </p:spPr>
        <p:txBody>
          <a:bodyPr wrap="square" rtlCol="0">
            <a:spAutoFit/>
          </a:bodyPr>
          <a:lstStyle/>
          <a:p>
            <a:r>
              <a:rPr lang="en-US" sz="900" dirty="0">
                <a:hlinkClick r:id="rId6" tooltip="http://ocw.mit.edu/courses/civil-and-environmental-engineering/1-020-ecology-ii-engineering-for-sustainability-spring-2008/"/>
              </a:rPr>
              <a:t>This Photo</a:t>
            </a:r>
            <a:r>
              <a:rPr lang="en-US" sz="900" dirty="0"/>
              <a:t> by Unknown Author is licensed under </a:t>
            </a:r>
            <a:r>
              <a:rPr lang="en-US" sz="900" dirty="0">
                <a:hlinkClick r:id="rId7" tooltip="https://creativecommons.org/licenses/by-nc-sa/3.0/"/>
              </a:rPr>
              <a:t>CC BY-SA-NC</a:t>
            </a:r>
            <a:endParaRPr lang="en-US" sz="900" dirty="0"/>
          </a:p>
        </p:txBody>
      </p:sp>
      <p:pic>
        <p:nvPicPr>
          <p:cNvPr id="10" name="Picture 9" descr="A group of clouds in the sky&#10;&#10;Description automatically generated">
            <a:extLst>
              <a:ext uri="{FF2B5EF4-FFF2-40B4-BE49-F238E27FC236}">
                <a16:creationId xmlns:a16="http://schemas.microsoft.com/office/drawing/2014/main" id="{2B7CEC7A-44D5-3B46-A623-EF61FCA745E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509410" y="2566157"/>
            <a:ext cx="4231606" cy="3159599"/>
          </a:xfrm>
          <a:prstGeom prst="rect">
            <a:avLst/>
          </a:prstGeom>
        </p:spPr>
      </p:pic>
      <p:pic>
        <p:nvPicPr>
          <p:cNvPr id="7" name="Picture 6" descr="A windmill on top of a grass covered field&#10;&#10;Description automatically generated">
            <a:extLst>
              <a:ext uri="{FF2B5EF4-FFF2-40B4-BE49-F238E27FC236}">
                <a16:creationId xmlns:a16="http://schemas.microsoft.com/office/drawing/2014/main" id="{EB509078-E5B1-1E4B-972D-A051D36C1BE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62820" y="1759535"/>
            <a:ext cx="3066951" cy="4005346"/>
          </a:xfrm>
          <a:prstGeom prst="rect">
            <a:avLst/>
          </a:prstGeom>
        </p:spPr>
      </p:pic>
      <p:sp>
        <p:nvSpPr>
          <p:cNvPr id="11" name="TextBox 10">
            <a:extLst>
              <a:ext uri="{FF2B5EF4-FFF2-40B4-BE49-F238E27FC236}">
                <a16:creationId xmlns:a16="http://schemas.microsoft.com/office/drawing/2014/main" id="{6ACAA833-DD70-0E46-BA3A-D29D6C4AAB8E}"/>
              </a:ext>
            </a:extLst>
          </p:cNvPr>
          <p:cNvSpPr txBox="1"/>
          <p:nvPr/>
        </p:nvSpPr>
        <p:spPr>
          <a:xfrm>
            <a:off x="4599149" y="5459066"/>
            <a:ext cx="3616984" cy="230832"/>
          </a:xfrm>
          <a:prstGeom prst="rect">
            <a:avLst/>
          </a:prstGeom>
          <a:noFill/>
        </p:spPr>
        <p:txBody>
          <a:bodyPr wrap="square" rtlCol="0">
            <a:spAutoFit/>
          </a:bodyPr>
          <a:lstStyle/>
          <a:p>
            <a:r>
              <a:rPr lang="en-US" sz="900" dirty="0">
                <a:hlinkClick r:id="rId9" tooltip="https://engineering.stackexchange.com/questions/16329/estimating-wind-velocity-behind-a-wind-turbine"/>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6024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pic>
        <p:nvPicPr>
          <p:cNvPr id="4" name="Picture 3">
            <a:extLst>
              <a:ext uri="{FF2B5EF4-FFF2-40B4-BE49-F238E27FC236}">
                <a16:creationId xmlns:a16="http://schemas.microsoft.com/office/drawing/2014/main" id="{53452919-46F8-450A-B0A7-A57AF5DA102D}"/>
              </a:ext>
            </a:extLst>
          </p:cNvPr>
          <p:cNvPicPr/>
          <p:nvPr/>
        </p:nvPicPr>
        <p:blipFill rotWithShape="1">
          <a:blip r:embed="rId3">
            <a:extLst>
              <a:ext uri="{28A0092B-C50C-407E-A947-70E740481C1C}">
                <a14:useLocalDpi xmlns:a14="http://schemas.microsoft.com/office/drawing/2010/main" val="0"/>
              </a:ext>
            </a:extLst>
          </a:blip>
          <a:srcRect t="4968" b="1742"/>
          <a:stretch/>
        </p:blipFill>
        <p:spPr bwMode="auto">
          <a:xfrm>
            <a:off x="6449595" y="1497723"/>
            <a:ext cx="5489486" cy="4776953"/>
          </a:xfrm>
          <a:prstGeom prst="rect">
            <a:avLst/>
          </a:prstGeom>
          <a:noFill/>
          <a:ln>
            <a:noFill/>
          </a:ln>
        </p:spPr>
      </p:pic>
      <p:sp>
        <p:nvSpPr>
          <p:cNvPr id="6" name="TextBox 5">
            <a:extLst>
              <a:ext uri="{FF2B5EF4-FFF2-40B4-BE49-F238E27FC236}">
                <a16:creationId xmlns:a16="http://schemas.microsoft.com/office/drawing/2014/main" id="{8E144A92-9F8C-4496-8F27-237427E1FCE8}"/>
              </a:ext>
            </a:extLst>
          </p:cNvPr>
          <p:cNvSpPr txBox="1"/>
          <p:nvPr/>
        </p:nvSpPr>
        <p:spPr>
          <a:xfrm>
            <a:off x="466532" y="1624041"/>
            <a:ext cx="5991992" cy="4524315"/>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What is </a:t>
            </a:r>
            <a:r>
              <a:rPr lang="en-US" sz="3200" b="1" dirty="0">
                <a:solidFill>
                  <a:schemeClr val="accent1"/>
                </a:solidFill>
                <a:latin typeface="Arial" panose="020B0604020202020204" pitchFamily="34" charset="0"/>
                <a:cs typeface="Arial" panose="020B0604020202020204" pitchFamily="34" charset="0"/>
              </a:rPr>
              <a:t>engineering?</a:t>
            </a:r>
          </a:p>
          <a:p>
            <a:r>
              <a:rPr lang="es-ES" sz="3200" dirty="0">
                <a:solidFill>
                  <a:schemeClr val="accent2"/>
                </a:solidFill>
                <a:latin typeface="Arial" panose="020B0604020202020204" pitchFamily="34" charset="0"/>
                <a:cs typeface="Arial" panose="020B0604020202020204" pitchFamily="34" charset="0"/>
              </a:rPr>
              <a:t>(¿Qué es la </a:t>
            </a:r>
            <a:r>
              <a:rPr lang="es-ES" sz="3200" b="1" dirty="0">
                <a:solidFill>
                  <a:schemeClr val="accent2"/>
                </a:solidFill>
                <a:latin typeface="Arial" panose="020B0604020202020204" pitchFamily="34" charset="0"/>
                <a:cs typeface="Arial" panose="020B0604020202020204" pitchFamily="34" charset="0"/>
              </a:rPr>
              <a:t>ingeniería</a:t>
            </a:r>
            <a:r>
              <a:rPr lang="es-ES" sz="3200" dirty="0">
                <a:solidFill>
                  <a:schemeClr val="accent2"/>
                </a:solidFill>
                <a:latin typeface="Arial" panose="020B0604020202020204" pitchFamily="34" charset="0"/>
                <a:cs typeface="Arial" panose="020B0604020202020204" pitchFamily="34" charset="0"/>
              </a:rPr>
              <a:t>?)</a:t>
            </a:r>
            <a:endParaRPr lang="en-US" sz="3200" b="1" dirty="0">
              <a:solidFill>
                <a:schemeClr val="accent2"/>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solidFill>
                  <a:srgbClr val="000000"/>
                </a:solidFill>
              </a:rPr>
              <a:t>What are engineering </a:t>
            </a:r>
            <a:r>
              <a:rPr lang="en-US" sz="3200" b="1" dirty="0">
                <a:solidFill>
                  <a:schemeClr val="accent1"/>
                </a:solidFill>
              </a:rPr>
              <a:t>jobs?</a:t>
            </a:r>
          </a:p>
          <a:p>
            <a:r>
              <a:rPr lang="es-ES" sz="3200" dirty="0">
                <a:solidFill>
                  <a:schemeClr val="accent2"/>
                </a:solidFill>
              </a:rPr>
              <a:t>(¿Qué son los </a:t>
            </a:r>
            <a:r>
              <a:rPr lang="es-ES" sz="3200" b="1" dirty="0">
                <a:solidFill>
                  <a:schemeClr val="accent2"/>
                </a:solidFill>
              </a:rPr>
              <a:t>trabajos</a:t>
            </a:r>
            <a:r>
              <a:rPr lang="es-ES" sz="3200" dirty="0">
                <a:solidFill>
                  <a:schemeClr val="accent2"/>
                </a:solidFill>
              </a:rPr>
              <a:t> de ingeniería?)</a:t>
            </a:r>
            <a:endParaRPr lang="en-US" sz="3200" dirty="0">
              <a:solidFill>
                <a:schemeClr val="accent2"/>
              </a:solidFill>
            </a:endParaRPr>
          </a:p>
          <a:p>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Who can be an </a:t>
            </a:r>
            <a:r>
              <a:rPr lang="en-US" sz="3200" b="1" dirty="0">
                <a:solidFill>
                  <a:schemeClr val="accent1"/>
                </a:solidFill>
                <a:latin typeface="Arial" panose="020B0604020202020204" pitchFamily="34" charset="0"/>
                <a:cs typeface="Arial" panose="020B0604020202020204" pitchFamily="34" charset="0"/>
              </a:rPr>
              <a:t>engineer?</a:t>
            </a:r>
          </a:p>
          <a:p>
            <a:r>
              <a:rPr lang="en-US" sz="3200" dirty="0">
                <a:solidFill>
                  <a:schemeClr val="accent2"/>
                </a:solidFill>
                <a:latin typeface="Arial" panose="020B0604020202020204" pitchFamily="34" charset="0"/>
                <a:cs typeface="Arial" panose="020B0604020202020204" pitchFamily="34" charset="0"/>
              </a:rPr>
              <a:t>(¿</a:t>
            </a:r>
            <a:r>
              <a:rPr lang="en-US" sz="3200" dirty="0" err="1">
                <a:solidFill>
                  <a:schemeClr val="accent2"/>
                </a:solidFill>
                <a:latin typeface="Arial" panose="020B0604020202020204" pitchFamily="34" charset="0"/>
                <a:cs typeface="Arial" panose="020B0604020202020204" pitchFamily="34" charset="0"/>
              </a:rPr>
              <a:t>Quién</a:t>
            </a:r>
            <a:r>
              <a:rPr lang="en-US" sz="3200" dirty="0">
                <a:solidFill>
                  <a:schemeClr val="accent2"/>
                </a:solidFill>
                <a:latin typeface="Arial" panose="020B0604020202020204" pitchFamily="34" charset="0"/>
                <a:cs typeface="Arial" panose="020B0604020202020204" pitchFamily="34" charset="0"/>
              </a:rPr>
              <a:t> </a:t>
            </a:r>
            <a:r>
              <a:rPr lang="en-US" sz="3200" dirty="0" err="1">
                <a:solidFill>
                  <a:schemeClr val="accent2"/>
                </a:solidFill>
                <a:latin typeface="Arial" panose="020B0604020202020204" pitchFamily="34" charset="0"/>
                <a:cs typeface="Arial" panose="020B0604020202020204" pitchFamily="34" charset="0"/>
              </a:rPr>
              <a:t>puede</a:t>
            </a:r>
            <a:r>
              <a:rPr lang="en-US" sz="3200" dirty="0">
                <a:solidFill>
                  <a:schemeClr val="accent2"/>
                </a:solidFill>
                <a:latin typeface="Arial" panose="020B0604020202020204" pitchFamily="34" charset="0"/>
                <a:cs typeface="Arial" panose="020B0604020202020204" pitchFamily="34" charset="0"/>
              </a:rPr>
              <a:t> ser </a:t>
            </a:r>
            <a:r>
              <a:rPr lang="en-US" sz="3200" b="1" dirty="0" err="1">
                <a:solidFill>
                  <a:schemeClr val="accent2"/>
                </a:solidFill>
                <a:latin typeface="Arial" panose="020B0604020202020204" pitchFamily="34" charset="0"/>
                <a:cs typeface="Arial" panose="020B0604020202020204" pitchFamily="34" charset="0"/>
              </a:rPr>
              <a:t>ingeniero</a:t>
            </a:r>
            <a:r>
              <a:rPr lang="en-US" sz="3200"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6413846"/>
      </p:ext>
    </p:extLst>
  </p:cSld>
  <p:clrMapOvr>
    <a:masterClrMapping/>
  </p:clrMapOvr>
</p:sld>
</file>

<file path=ppt/theme/theme1.xml><?xml version="1.0" encoding="utf-8"?>
<a:theme xmlns:a="http://schemas.openxmlformats.org/drawingml/2006/main" name="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7091</TotalTime>
  <Words>1694</Words>
  <Application>Microsoft Macintosh PowerPoint</Application>
  <PresentationFormat>Widescreen</PresentationFormat>
  <Paragraphs>260</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Symbol</vt:lpstr>
      <vt:lpstr>Wingdings</vt:lpstr>
      <vt:lpstr>Office Theme</vt:lpstr>
      <vt:lpstr>Jack and the Beanstalk</vt:lpstr>
      <vt:lpstr>Read Aloud (Leer en Voz Alta)</vt:lpstr>
      <vt:lpstr>Engineering Design (Diseño de Ingeniería)</vt:lpstr>
      <vt:lpstr>Engineering Design (Diseño de Ingeniería)</vt:lpstr>
      <vt:lpstr>Engineering Jobs (Trabajos de Ingeniería)</vt:lpstr>
      <vt:lpstr>Engineering Jobs (Trabajos de Ingeniería)</vt:lpstr>
      <vt:lpstr>Engineering Jobs (Trabajos de Ingeniería)</vt:lpstr>
      <vt:lpstr>Engineering Jobs (Trabajos de Ingeniería)</vt:lpstr>
      <vt:lpstr>Engineering Design (Diseño de Ingeniería)</vt:lpstr>
      <vt:lpstr>Engineering Design Process  (Proceso de Diseño de Ingeniería)</vt:lpstr>
      <vt:lpstr>Problem</vt:lpstr>
      <vt:lpstr>Problema</vt:lpstr>
      <vt:lpstr>Criteria (Desired Outcomes)  (Criterios (Resultados Deseados))</vt:lpstr>
      <vt:lpstr>Constraints (Limitations)</vt:lpstr>
      <vt:lpstr>Restricciones (Limitaciones)</vt:lpstr>
      <vt:lpstr>Explore Materials (Explorar Materiales)</vt:lpstr>
      <vt:lpstr>Brainstorm (Idea Genial)</vt:lpstr>
      <vt:lpstr>Gather Materials (Reunir Materiales)</vt:lpstr>
      <vt:lpstr>Team Member Responsibilities (Responsabilidades de los Miembros del Equipo)</vt:lpstr>
      <vt:lpstr>Design Your Tower!  (¡Diseña Tu Torre!)</vt:lpstr>
      <vt:lpstr>Criteria: (Desired Outcomes)  (Criterios: (Resultados Deseados))</vt:lpstr>
      <vt:lpstr>Scorecard</vt:lpstr>
      <vt:lpstr>Tanteador</vt:lpstr>
      <vt:lpstr>Redesign: Discussion (Rediseño: Discusión)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 and the Beanstalk</dc:title>
  <dc:creator>James Hong</dc:creator>
  <cp:lastModifiedBy>Kristin Diamantides</cp:lastModifiedBy>
  <cp:revision>227</cp:revision>
  <dcterms:created xsi:type="dcterms:W3CDTF">2020-06-19T17:22:04Z</dcterms:created>
  <dcterms:modified xsi:type="dcterms:W3CDTF">2023-10-31T17:09:22Z</dcterms:modified>
</cp:coreProperties>
</file>