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4"/>
  </p:notesMasterIdLst>
  <p:handoutMasterIdLst>
    <p:handoutMasterId r:id="rId25"/>
  </p:handoutMasterIdLst>
  <p:sldIdLst>
    <p:sldId id="256" r:id="rId2"/>
    <p:sldId id="257" r:id="rId3"/>
    <p:sldId id="297" r:id="rId4"/>
    <p:sldId id="298" r:id="rId5"/>
    <p:sldId id="276" r:id="rId6"/>
    <p:sldId id="277" r:id="rId7"/>
    <p:sldId id="274" r:id="rId8"/>
    <p:sldId id="282" r:id="rId9"/>
    <p:sldId id="259" r:id="rId10"/>
    <p:sldId id="299" r:id="rId11"/>
    <p:sldId id="265" r:id="rId12"/>
    <p:sldId id="266" r:id="rId13"/>
    <p:sldId id="283" r:id="rId14"/>
    <p:sldId id="301" r:id="rId15"/>
    <p:sldId id="264" r:id="rId16"/>
    <p:sldId id="267" r:id="rId17"/>
    <p:sldId id="279" r:id="rId18"/>
    <p:sldId id="261" r:id="rId19"/>
    <p:sldId id="305" r:id="rId20"/>
    <p:sldId id="303" r:id="rId21"/>
    <p:sldId id="29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1360A-88BF-457B-CC18-F9062721411F}" name="Sedberry, Michelle" initials="SM" userId="S::Michelle.Sedberry@tea.texas.gov::e3f13f86-4298-4319-bfce-92d4fc9ae9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dberry, Michelle" initials="SM" lastIdx="1" clrIdx="0">
    <p:extLst>
      <p:ext uri="{19B8F6BF-5375-455C-9EA6-DF929625EA0E}">
        <p15:presenceInfo xmlns:p15="http://schemas.microsoft.com/office/powerpoint/2012/main" userId="S::Michelle.Sedberry@tea.texas.gov::e3f13f86-4298-4319-bfce-92d4fc9ae9cc" providerId="AD"/>
      </p:ext>
    </p:extLst>
  </p:cmAuthor>
  <p:cmAuthor id="2" name="Kate Muma" initials="KM" lastIdx="11" clrIdx="1">
    <p:extLst>
      <p:ext uri="{19B8F6BF-5375-455C-9EA6-DF929625EA0E}">
        <p15:presenceInfo xmlns:p15="http://schemas.microsoft.com/office/powerpoint/2012/main" userId="S::kate@learningundefeated.org::bcc5c530-d396-4f28-a127-0269eb35227d" providerId="AD"/>
      </p:ext>
    </p:extLst>
  </p:cmAuthor>
  <p:cmAuthor id="3" name="Janee Pelletier" initials="JP" lastIdx="1" clrIdx="2">
    <p:extLst>
      <p:ext uri="{19B8F6BF-5375-455C-9EA6-DF929625EA0E}">
        <p15:presenceInfo xmlns:p15="http://schemas.microsoft.com/office/powerpoint/2012/main" userId="S::janee@learningundefeated.org::8d64b083-9fed-49e0-b4ab-f8fb87ee9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6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9428" autoAdjust="0"/>
  </p:normalViewPr>
  <p:slideViewPr>
    <p:cSldViewPr snapToGrid="0">
      <p:cViewPr varScale="1">
        <p:scale>
          <a:sx n="121" d="100"/>
          <a:sy n="121" d="100"/>
        </p:scale>
        <p:origin x="376" y="184"/>
      </p:cViewPr>
      <p:guideLst/>
    </p:cSldViewPr>
  </p:slideViewPr>
  <p:notesTextViewPr>
    <p:cViewPr>
      <p:scale>
        <a:sx n="3" d="2"/>
        <a:sy n="3" d="2"/>
      </p:scale>
      <p:origin x="0" y="0"/>
    </p:cViewPr>
  </p:notesTextViewPr>
  <p:notesViewPr>
    <p:cSldViewPr snapToGrid="0">
      <p:cViewPr varScale="1">
        <p:scale>
          <a:sx n="123" d="100"/>
          <a:sy n="123" d="100"/>
        </p:scale>
        <p:origin x="497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1D8D4C-8864-45C2-9F0A-8A761BB36D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72F982-1CBB-4989-8503-8AA5B411B2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191902-85A2-45E3-BE76-22996CA9DD49}" type="datetimeFigureOut">
              <a:rPr lang="en-US" smtClean="0"/>
              <a:t>11/8/23</a:t>
            </a:fld>
            <a:endParaRPr lang="en-US"/>
          </a:p>
        </p:txBody>
      </p:sp>
      <p:sp>
        <p:nvSpPr>
          <p:cNvPr id="4" name="Footer Placeholder 3">
            <a:extLst>
              <a:ext uri="{FF2B5EF4-FFF2-40B4-BE49-F238E27FC236}">
                <a16:creationId xmlns:a16="http://schemas.microsoft.com/office/drawing/2014/main" id="{2F6451DC-3F93-44F1-957E-348981635D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AB7451-AEC4-4334-9792-6631CC6A2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50F00-7D42-4E7E-8547-46BF612D59CF}" type="slidenum">
              <a:rPr lang="en-US" smtClean="0"/>
              <a:t>‹#›</a:t>
            </a:fld>
            <a:endParaRPr lang="en-US"/>
          </a:p>
        </p:txBody>
      </p:sp>
    </p:spTree>
    <p:extLst>
      <p:ext uri="{BB962C8B-B14F-4D97-AF65-F5344CB8AC3E}">
        <p14:creationId xmlns:p14="http://schemas.microsoft.com/office/powerpoint/2010/main" val="1867554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E12BD-7EF2-F242-AAC4-E42985981000}" type="datetimeFigureOut">
              <a:rPr lang="en-US" smtClean="0"/>
              <a:t>11/8/23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4ADD7-9298-E940-94F0-952E751C5144}" type="slidenum">
              <a:rPr lang="en-US" smtClean="0"/>
              <a:t>‹#›</a:t>
            </a:fld>
            <a:endParaRPr lang="en-US" dirty="0"/>
          </a:p>
        </p:txBody>
      </p:sp>
      <p:sp>
        <p:nvSpPr>
          <p:cNvPr id="8" name="Notes Placeholder 7">
            <a:extLst>
              <a:ext uri="{FF2B5EF4-FFF2-40B4-BE49-F238E27FC236}">
                <a16:creationId xmlns:a16="http://schemas.microsoft.com/office/drawing/2014/main" id="{735BEC9C-F44F-42B1-AE42-D0FA1743B11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43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Hello everyone, today we’re going to learn about magnets!</a:t>
            </a:r>
          </a:p>
        </p:txBody>
      </p:sp>
      <p:sp>
        <p:nvSpPr>
          <p:cNvPr id="4" name="Slide Number Placeholder 3"/>
          <p:cNvSpPr>
            <a:spLocks noGrp="1"/>
          </p:cNvSpPr>
          <p:nvPr>
            <p:ph type="sldNum" sz="quarter" idx="5"/>
          </p:nvPr>
        </p:nvSpPr>
        <p:spPr/>
        <p:txBody>
          <a:bodyPr/>
          <a:lstStyle/>
          <a:p>
            <a:fld id="{0E44ADD7-9298-E940-94F0-952E751C5144}" type="slidenum">
              <a:rPr lang="en-US" smtClean="0"/>
              <a:t>1</a:t>
            </a:fld>
            <a:endParaRPr lang="en-US" dirty="0"/>
          </a:p>
        </p:txBody>
      </p:sp>
    </p:spTree>
    <p:extLst>
      <p:ext uri="{BB962C8B-B14F-4D97-AF65-F5344CB8AC3E}">
        <p14:creationId xmlns:p14="http://schemas.microsoft.com/office/powerpoint/2010/main" val="42346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marR="0" lvl="0" indent="-342900">
              <a:lnSpc>
                <a:spcPct val="115000"/>
              </a:lnSpc>
              <a:spcBef>
                <a:spcPts val="0"/>
              </a:spcBef>
              <a:spcAft>
                <a:spcPts val="0"/>
              </a:spcAft>
              <a:buClr>
                <a:srgbClr val="0D6CB9"/>
              </a:buClr>
              <a:buFont typeface="Symbol" panose="05050102010706020507" pitchFamily="18"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Teacher will read the bolded scenario to students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Ask students what problem Jose is having right now.</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Clr>
                <a:srgbClr val="0D6CB9"/>
              </a:buClr>
              <a:buFont typeface="Symbol" panose="05050102010706020507" pitchFamily="18"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Explain to students that they will put on their engineering hat today to help Jose design a maze.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dirty="0"/>
          </a:p>
        </p:txBody>
      </p:sp>
    </p:spTree>
    <p:extLst>
      <p:ext uri="{BB962C8B-B14F-4D97-AF65-F5344CB8AC3E}">
        <p14:creationId xmlns:p14="http://schemas.microsoft.com/office/powerpoint/2010/main" val="30575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3550768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351648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231415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219957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185383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250113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342110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marR="0" lvl="0" indent="-342900">
              <a:lnSpc>
                <a:spcPct val="115000"/>
              </a:lnSpc>
              <a:spcBef>
                <a:spcPts val="0"/>
              </a:spcBef>
              <a:spcAft>
                <a:spcPts val="0"/>
              </a:spcAft>
              <a:buClr>
                <a:srgbClr val="0D6CB9"/>
              </a:buClr>
              <a:buFont typeface="Symbol" panose="05050102010706020507" pitchFamily="18" charset="2"/>
              <a:buChar char=""/>
            </a:pPr>
            <a:r>
              <a:rPr lang="en-US" sz="1200" dirty="0">
                <a:effectLst/>
                <a:latin typeface="Arial" panose="020B0604020202020204" pitchFamily="34" charset="0"/>
                <a:ea typeface="Malgun Gothic" panose="020B0503020000020004" pitchFamily="34" charset="-127"/>
                <a:cs typeface="Times New Roman" panose="02020603050405020304" pitchFamily="18" charset="0"/>
              </a:rPr>
              <a:t>Read the storybook </a:t>
            </a:r>
            <a:r>
              <a:rPr lang="en-US" sz="1200" i="1" dirty="0">
                <a:effectLst/>
                <a:latin typeface="Arial" panose="020B0604020202020204" pitchFamily="34" charset="0"/>
                <a:ea typeface="Malgun Gothic" panose="020B0503020000020004" pitchFamily="34" charset="-127"/>
                <a:cs typeface="Times New Roman" panose="02020603050405020304" pitchFamily="18" charset="0"/>
              </a:rPr>
              <a:t>Magnets Push, Magnets Pull</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Clr>
                <a:srgbClr val="0D6CB9"/>
              </a:buClr>
              <a:buFont typeface="Symbol" panose="05050102010706020507" pitchFamily="18" charset="2"/>
              <a:buChar char=""/>
            </a:pPr>
            <a:r>
              <a:rPr lang="en-US" sz="1200" dirty="0">
                <a:effectLst/>
                <a:latin typeface="Arial" panose="020B0604020202020204" pitchFamily="34" charset="0"/>
                <a:ea typeface="Malgun Gothic" panose="020B0503020000020004" pitchFamily="34" charset="-127"/>
                <a:cs typeface="Times New Roman" panose="02020603050405020304" pitchFamily="18" charset="0"/>
              </a:rPr>
              <a:t>Ask students what they thought was the most interesting thing they learned about magnets.  </a:t>
            </a:r>
          </a:p>
          <a:p>
            <a:pPr marL="342900" marR="0" lvl="0" indent="-342900">
              <a:lnSpc>
                <a:spcPct val="115000"/>
              </a:lnSpc>
              <a:spcBef>
                <a:spcPts val="0"/>
              </a:spcBef>
              <a:spcAft>
                <a:spcPts val="0"/>
              </a:spcAft>
              <a:buClr>
                <a:srgbClr val="0D6CB9"/>
              </a:buClr>
              <a:buFont typeface="Symbol" panose="05050102010706020507" pitchFamily="18" charset="2"/>
              <a:buChar char=""/>
            </a:pPr>
            <a:r>
              <a:rPr lang="en-US" sz="12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Ask if they can think of any jobs that let people work with magnets for a living.</a:t>
            </a:r>
            <a:endParaRPr lang="en-US" sz="1200" dirty="0">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Clr>
                <a:srgbClr val="0D6CB9"/>
              </a:buClr>
              <a:buFont typeface="Symbol" panose="05050102010706020507" pitchFamily="18" charset="2"/>
              <a:buChar char=""/>
            </a:pPr>
            <a:r>
              <a:rPr lang="en-US" sz="1200" dirty="0">
                <a:effectLst/>
                <a:latin typeface="Arial" panose="020B0604020202020204" pitchFamily="34" charset="0"/>
                <a:ea typeface="Malgun Gothic" panose="020B0503020000020004" pitchFamily="34" charset="-127"/>
                <a:cs typeface="Times New Roman" panose="02020603050405020304" pitchFamily="18" charset="0"/>
              </a:rPr>
              <a:t>Ask students what jobs they think work with magnets. Explain to students that there are jobs that specialize in the use of magnets to help make our lives better.  For example, there are trains that use magnets to make them go very fast and shorten how long it takes to go from once place to another.</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44ADD7-9298-E940-94F0-952E751C5144}" type="slidenum">
              <a:rPr lang="en-US" smtClean="0"/>
              <a:t>2</a:t>
            </a:fld>
            <a:endParaRPr lang="en-US" dirty="0"/>
          </a:p>
        </p:txBody>
      </p:sp>
    </p:spTree>
    <p:extLst>
      <p:ext uri="{BB962C8B-B14F-4D97-AF65-F5344CB8AC3E}">
        <p14:creationId xmlns:p14="http://schemas.microsoft.com/office/powerpoint/2010/main" val="1233564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152762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165448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Materials Engineering</a:t>
            </a:r>
          </a:p>
          <a:p>
            <a:pPr marL="742950" marR="0" lvl="1" indent="-285750">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Ask students what they see in the pictures.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Explain to students that learning about and using different materials is called material engineering.</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Ask students if all the magnets in the book looked the same</a:t>
            </a:r>
          </a:p>
          <a:p>
            <a:pPr marL="742950" marR="0" lvl="1" indent="-285750">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Ask students if the materials that were attracted to the magnets were the same.  </a:t>
            </a:r>
          </a:p>
          <a:p>
            <a:pPr marL="742950" marR="0" lvl="1" indent="-285750">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Explain to students that not all things have the same strength of attraction to magnets.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dirty="0"/>
          </a:p>
        </p:txBody>
      </p:sp>
    </p:spTree>
    <p:extLst>
      <p:ext uri="{BB962C8B-B14F-4D97-AF65-F5344CB8AC3E}">
        <p14:creationId xmlns:p14="http://schemas.microsoft.com/office/powerpoint/2010/main" val="2706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1"/>
            <a:r>
              <a:rPr lang="en-US" sz="1200" kern="1200" dirty="0">
                <a:solidFill>
                  <a:schemeClr val="tx1"/>
                </a:solidFill>
                <a:effectLst/>
                <a:latin typeface="+mn-lt"/>
                <a:ea typeface="+mn-ea"/>
                <a:cs typeface="+mn-cs"/>
              </a:rPr>
              <a:t>Ask students what they see in the pictures.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Explain to students what they are seeing in the pictures is called civil engineering. Civil engineers use a type of science called physics and math to build structures that help people.  Civil engineers will build many different things like bridges, highways, towers, and water systems!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Ask students if they think we use magnets in our buildings. Explain to students that civil engineers have started to use magnetic materials to improve our buildings and streets!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dirty="0"/>
          </a:p>
        </p:txBody>
      </p:sp>
    </p:spTree>
    <p:extLst>
      <p:ext uri="{BB962C8B-B14F-4D97-AF65-F5344CB8AC3E}">
        <p14:creationId xmlns:p14="http://schemas.microsoft.com/office/powerpoint/2010/main" val="238046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24969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112228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marR="0" lvl="0" indent="-342900">
              <a:lnSpc>
                <a:spcPct val="115000"/>
              </a:lnSpc>
              <a:spcBef>
                <a:spcPts val="0"/>
              </a:spcBef>
              <a:spcAft>
                <a:spcPts val="0"/>
              </a:spcAft>
              <a:buClr>
                <a:srgbClr val="0D6CB9"/>
              </a:buClr>
              <a:buFont typeface="Symbol" panose="05050102010706020507" pitchFamily="18"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Teacher will read the bolded scenario to students  </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Ask students what problem Jose is having right now.</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Clr>
                <a:srgbClr val="0D6CB9"/>
              </a:buClr>
              <a:buFont typeface="Symbol" panose="05050102010706020507" pitchFamily="18" charset="2"/>
              <a:buChar char=""/>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Explain to students that they will put on their engineering hat today to help Jose design a maze.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dirty="0"/>
          </a:p>
        </p:txBody>
      </p:sp>
    </p:spTree>
    <p:extLst>
      <p:ext uri="{BB962C8B-B14F-4D97-AF65-F5344CB8AC3E}">
        <p14:creationId xmlns:p14="http://schemas.microsoft.com/office/powerpoint/2010/main" val="38474779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Neodymium_magnet_toys"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commons.wikimedia.org/wiki/File:Neodimijski_magneti,_(Neodymium_magnets).JPG" TargetMode="Externa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981804-AC0E-4AC9-B13F-FDA72D979654}"/>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760912"/>
            <a:ext cx="6528797" cy="4896598"/>
          </a:xfrm>
          <a:prstGeom prst="rect">
            <a:avLst/>
          </a:prstGeom>
        </p:spPr>
      </p:pic>
      <p:pic>
        <p:nvPicPr>
          <p:cNvPr id="6" name="Picture 5">
            <a:extLst>
              <a:ext uri="{FF2B5EF4-FFF2-40B4-BE49-F238E27FC236}">
                <a16:creationId xmlns:a16="http://schemas.microsoft.com/office/drawing/2014/main" id="{DBB6F004-0746-44D4-8DDB-1B8714D0EE73}"/>
              </a:ext>
            </a:extLst>
          </p:cNvPr>
          <p:cNvPicPr>
            <a:picLocks noChangeAspect="1"/>
          </p:cNvPicPr>
          <p:nvPr userDrawn="1"/>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6126" y="760912"/>
            <a:ext cx="5928367" cy="4896598"/>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6"/>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7"/>
          <a:srcRect b="7193"/>
          <a:stretch/>
        </p:blipFill>
        <p:spPr>
          <a:xfrm>
            <a:off x="538200" y="987045"/>
            <a:ext cx="1971599" cy="1801539"/>
          </a:xfrm>
          <a:prstGeom prst="rect">
            <a:avLst/>
          </a:prstGeom>
        </p:spPr>
      </p:pic>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
        <p:nvSpPr>
          <p:cNvPr id="7" name="TextBox 6">
            <a:extLst>
              <a:ext uri="{FF2B5EF4-FFF2-40B4-BE49-F238E27FC236}">
                <a16:creationId xmlns:a16="http://schemas.microsoft.com/office/drawing/2014/main" id="{424D259E-DBCB-4D03-98E4-EF3038B43468}"/>
              </a:ext>
            </a:extLst>
          </p:cNvPr>
          <p:cNvSpPr txBox="1"/>
          <p:nvPr userDrawn="1"/>
        </p:nvSpPr>
        <p:spPr>
          <a:xfrm>
            <a:off x="1494471" y="7113320"/>
            <a:ext cx="8303057" cy="230832"/>
          </a:xfrm>
          <a:prstGeom prst="rect">
            <a:avLst/>
          </a:prstGeom>
          <a:noFill/>
        </p:spPr>
        <p:txBody>
          <a:bodyPr wrap="square" rtlCol="0">
            <a:spAutoFit/>
          </a:bodyPr>
          <a:lstStyle/>
          <a:p>
            <a:r>
              <a:rPr lang="en-US" sz="900">
                <a:hlinkClick r:id="rId5" tooltip="http://commons.wikimedia.org/wiki/File:Neodimijski_magneti,_(Neodymium_magnets).JPG"/>
              </a:rPr>
              <a:t>This Photo</a:t>
            </a:r>
            <a:r>
              <a:rPr lang="en-US" sz="900"/>
              <a:t> by Unknown Author is licensed under </a:t>
            </a:r>
            <a:r>
              <a:rPr lang="en-US" sz="900">
                <a:hlinkClick r:id="rId8" tooltip="https://creativecommons.org/licenses/by-sa/3.0/"/>
              </a:rPr>
              <a:t>CC BY-SA</a:t>
            </a:r>
            <a:endParaRPr lang="en-US" sz="900"/>
          </a:p>
        </p:txBody>
      </p:sp>
      <p:sp>
        <p:nvSpPr>
          <p:cNvPr id="10" name="TextBox 9">
            <a:extLst>
              <a:ext uri="{FF2B5EF4-FFF2-40B4-BE49-F238E27FC236}">
                <a16:creationId xmlns:a16="http://schemas.microsoft.com/office/drawing/2014/main" id="{8CC3F5A5-E8A0-42F4-B3F7-6D4105245A64}"/>
              </a:ext>
            </a:extLst>
          </p:cNvPr>
          <p:cNvSpPr txBox="1"/>
          <p:nvPr userDrawn="1"/>
        </p:nvSpPr>
        <p:spPr>
          <a:xfrm>
            <a:off x="163155" y="5379820"/>
            <a:ext cx="6096000" cy="230832"/>
          </a:xfrm>
          <a:prstGeom prst="rect">
            <a:avLst/>
          </a:prstGeom>
          <a:noFill/>
        </p:spPr>
        <p:txBody>
          <a:bodyPr wrap="square" rtlCol="0">
            <a:spAutoFit/>
          </a:bodyPr>
          <a:lstStyle/>
          <a:p>
            <a:r>
              <a:rPr lang="en-US" sz="900" dirty="0">
                <a:hlinkClick r:id="rId3" tooltip="https://en.wikipedia.org/wiki/Neodymium_magnet_toys"/>
              </a:rPr>
              <a:t>This Photo</a:t>
            </a:r>
            <a:r>
              <a:rPr lang="en-US" sz="900" dirty="0"/>
              <a:t> by Unknown Author is licensed under </a:t>
            </a:r>
            <a:r>
              <a:rPr lang="en-US" sz="900" dirty="0">
                <a:hlinkClick r:id="rId8" tooltip="https://creativecommons.org/licenses/by-sa/3.0/"/>
              </a:rPr>
              <a:t>CC BY-SA</a:t>
            </a:r>
            <a:endParaRPr lang="en-US" sz="900" dirty="0"/>
          </a:p>
        </p:txBody>
      </p:sp>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163155" y="5968072"/>
            <a:ext cx="9144000" cy="738598"/>
          </a:xfrm>
        </p:spPr>
        <p:txBody>
          <a:bodyPr anchor="b">
            <a:normAutofit/>
          </a:bodyPr>
          <a:lstStyle>
            <a:lvl1pPr algn="l">
              <a:defRPr sz="3600" b="1" i="1">
                <a:solidFill>
                  <a:srgbClr val="000000"/>
                </a:solidFill>
                <a:latin typeface="Arial" panose="020B0604020202020204" pitchFamily="34" charset="0"/>
                <a:cs typeface="Arial" panose="020B0604020202020204" pitchFamily="34" charset="0"/>
              </a:defRPr>
            </a:lvl1pPr>
          </a:lstStyle>
          <a:p>
            <a:r>
              <a:rPr lang="en-US" dirty="0"/>
              <a:t>Magnets Push, Magnets Pull</a:t>
            </a:r>
          </a:p>
        </p:txBody>
      </p:sp>
      <p:sp>
        <p:nvSpPr>
          <p:cNvPr id="17" name="TextBox 16">
            <a:extLst>
              <a:ext uri="{FF2B5EF4-FFF2-40B4-BE49-F238E27FC236}">
                <a16:creationId xmlns:a16="http://schemas.microsoft.com/office/drawing/2014/main" id="{03721A10-A5F8-40DC-90E3-2AA3518975A0}"/>
              </a:ext>
            </a:extLst>
          </p:cNvPr>
          <p:cNvSpPr txBox="1"/>
          <p:nvPr userDrawn="1"/>
        </p:nvSpPr>
        <p:spPr>
          <a:xfrm>
            <a:off x="6422309" y="5329784"/>
            <a:ext cx="6096000" cy="230832"/>
          </a:xfrm>
          <a:prstGeom prst="rect">
            <a:avLst/>
          </a:prstGeom>
          <a:noFill/>
        </p:spPr>
        <p:txBody>
          <a:bodyPr wrap="square" rtlCol="0">
            <a:spAutoFit/>
          </a:bodyPr>
          <a:lstStyle/>
          <a:p>
            <a:r>
              <a:rPr lang="en-US" sz="900" dirty="0">
                <a:hlinkClick r:id="rId3" tooltip="https://en.wikipedia.org/wiki/Neodymium_magnet_toys"/>
              </a:rPr>
              <a:t>This Photo</a:t>
            </a:r>
            <a:r>
              <a:rPr lang="en-US" sz="900" dirty="0"/>
              <a:t> by Unknown Author is licensed under </a:t>
            </a:r>
            <a:r>
              <a:rPr lang="en-US" sz="900" dirty="0">
                <a:hlinkClick r:id="rId8" tooltip="https://creativecommons.org/licenses/by-sa/3.0/"/>
              </a:rPr>
              <a:t>CC BY-SA</a:t>
            </a:r>
            <a:endParaRPr lang="en-US" sz="900" dirty="0"/>
          </a:p>
        </p:txBody>
      </p:sp>
    </p:spTree>
    <p:extLst>
      <p:ext uri="{BB962C8B-B14F-4D97-AF65-F5344CB8AC3E}">
        <p14:creationId xmlns:p14="http://schemas.microsoft.com/office/powerpoint/2010/main" val="221966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12">
            <a:extLst>
              <a:ext uri="{FF2B5EF4-FFF2-40B4-BE49-F238E27FC236}">
                <a16:creationId xmlns:a16="http://schemas.microsoft.com/office/drawing/2014/main" id="{5D668802-CBC9-1E97-EE92-04E9CACFFF40}"/>
              </a:ext>
            </a:extLst>
          </p:cNvPr>
          <p:cNvSpPr/>
          <p:nvPr userDrawn="1"/>
        </p:nvSpPr>
        <p:spPr>
          <a:xfrm>
            <a:off x="381226"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4" name="Freeform: Shape 13">
            <a:extLst>
              <a:ext uri="{FF2B5EF4-FFF2-40B4-BE49-F238E27FC236}">
                <a16:creationId xmlns:a16="http://schemas.microsoft.com/office/drawing/2014/main" id="{F76F1FE6-4AC3-C4DF-81AA-74C00CBE0D8F}"/>
              </a:ext>
            </a:extLst>
          </p:cNvPr>
          <p:cNvSpPr/>
          <p:nvPr userDrawn="1"/>
        </p:nvSpPr>
        <p:spPr>
          <a:xfrm>
            <a:off x="1285832"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Look at the score </a:t>
            </a:r>
            <a:r>
              <a:rPr lang="en-US" sz="1600" kern="1200" dirty="0">
                <a:solidFill>
                  <a:schemeClr val="accent2"/>
                </a:solidFill>
              </a:rPr>
              <a:t>(Mira la </a:t>
            </a:r>
            <a:r>
              <a:rPr lang="en-US" sz="1600" kern="1200" dirty="0" err="1">
                <a:solidFill>
                  <a:schemeClr val="accent2"/>
                </a:solidFill>
              </a:rPr>
              <a:t>puntuación</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Make the design better </a:t>
            </a:r>
            <a:r>
              <a:rPr lang="en-US" sz="1600" kern="1200" dirty="0">
                <a:solidFill>
                  <a:schemeClr val="accent2"/>
                </a:solidFill>
              </a:rPr>
              <a:t>(</a:t>
            </a:r>
            <a:r>
              <a:rPr lang="en-US" sz="1600" kern="1200" dirty="0" err="1">
                <a:solidFill>
                  <a:schemeClr val="accent2"/>
                </a:solidFill>
              </a:rPr>
              <a:t>Mejora</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diseño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Repeat if needed </a:t>
            </a:r>
            <a:r>
              <a:rPr lang="en-US" sz="1600" kern="1200" dirty="0">
                <a:solidFill>
                  <a:schemeClr val="accent2"/>
                </a:solidFill>
              </a:rPr>
              <a:t>(</a:t>
            </a:r>
            <a:r>
              <a:rPr lang="en-US" sz="1600" kern="1200" dirty="0" err="1">
                <a:solidFill>
                  <a:schemeClr val="accent2"/>
                </a:solidFill>
              </a:rPr>
              <a:t>Repita</a:t>
            </a:r>
            <a:r>
              <a:rPr lang="en-US" sz="1600" kern="1200" dirty="0">
                <a:solidFill>
                  <a:schemeClr val="accent2"/>
                </a:solidFill>
              </a:rPr>
              <a:t> </a:t>
            </a:r>
            <a:r>
              <a:rPr lang="en-US" sz="1600" kern="1200" dirty="0" err="1">
                <a:solidFill>
                  <a:schemeClr val="accent2"/>
                </a:solidFill>
              </a:rPr>
              <a:t>si</a:t>
            </a:r>
            <a:r>
              <a:rPr lang="en-US" sz="1600" kern="1200" dirty="0">
                <a:solidFill>
                  <a:schemeClr val="accent2"/>
                </a:solidFill>
              </a:rPr>
              <a:t> es </a:t>
            </a:r>
            <a:r>
              <a:rPr lang="en-US" sz="1600" kern="1200" dirty="0" err="1">
                <a:solidFill>
                  <a:schemeClr val="accent2"/>
                </a:solidFill>
              </a:rPr>
              <a:t>necesario</a:t>
            </a:r>
            <a:r>
              <a:rPr lang="en-US" sz="1600" kern="1200" dirty="0">
                <a:solidFill>
                  <a:schemeClr val="accent2"/>
                </a:solidFill>
              </a:rPr>
              <a:t>)</a:t>
            </a:r>
          </a:p>
        </p:txBody>
      </p:sp>
    </p:spTree>
    <p:extLst>
      <p:ext uri="{BB962C8B-B14F-4D97-AF65-F5344CB8AC3E}">
        <p14:creationId xmlns:p14="http://schemas.microsoft.com/office/powerpoint/2010/main" val="338257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292561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ineering Design Process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What is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¿Cuál es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What are the rules? (Criteria/Constraints)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¿Cuales son las normas? (Criterios/Restricciones))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Piensa</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en</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para </a:t>
              </a:r>
              <a:r>
                <a:rPr lang="en-US" sz="1300" kern="1200" dirty="0" err="1">
                  <a:solidFill>
                    <a:schemeClr val="accent2"/>
                  </a:solidFill>
                  <a:latin typeface="Arial" panose="020B0604020202020204" pitchFamily="34" charset="0"/>
                  <a:ea typeface="+mn-ea"/>
                  <a:cs typeface="Arial" panose="020B0604020202020204" pitchFamily="34" charset="0"/>
                </a:rPr>
                <a:t>compartir</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Seleccione</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de </a:t>
              </a:r>
              <a:r>
                <a:rPr lang="en-US" sz="1300" kern="1200" dirty="0" err="1">
                  <a:solidFill>
                    <a:schemeClr val="accent2"/>
                  </a:solidFill>
                  <a:latin typeface="Arial" panose="020B0604020202020204" pitchFamily="34" charset="0"/>
                  <a:ea typeface="+mn-ea"/>
                  <a:cs typeface="Arial" panose="020B0604020202020204" pitchFamily="34" charset="0"/>
                </a:rPr>
                <a:t>grupo</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Reunir</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materiales</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Create your idea </a:t>
              </a:r>
              <a:r>
                <a:rPr lang="en-US" sz="1600" kern="1200" dirty="0">
                  <a:solidFill>
                    <a:schemeClr val="accent2"/>
                  </a:solidFill>
                </a:rPr>
                <a:t>(</a:t>
              </a:r>
              <a:r>
                <a:rPr lang="en-US" sz="1600" kern="1200" dirty="0" err="1">
                  <a:solidFill>
                    <a:schemeClr val="accent2"/>
                  </a:solidFill>
                </a:rPr>
                <a:t>Haces</a:t>
              </a:r>
              <a:r>
                <a:rPr lang="en-US" sz="1600" kern="1200" dirty="0">
                  <a:solidFill>
                    <a:schemeClr val="accent2"/>
                  </a:solidFill>
                </a:rPr>
                <a:t> </a:t>
              </a:r>
              <a:r>
                <a:rPr lang="en-US" sz="1600" kern="1200" dirty="0" err="1">
                  <a:solidFill>
                    <a:schemeClr val="accent2"/>
                  </a:solidFill>
                </a:rPr>
                <a:t>tu</a:t>
              </a:r>
              <a:r>
                <a:rPr lang="en-US" sz="1600" kern="1200" dirty="0">
                  <a:solidFill>
                    <a:schemeClr val="accent2"/>
                  </a:solidFill>
                </a:rPr>
                <a:t> idea)</a:t>
              </a:r>
            </a:p>
            <a:p>
              <a:pPr marL="171450" lvl="1" indent="-171450" algn="l" defTabSz="711200">
                <a:lnSpc>
                  <a:spcPct val="90000"/>
                </a:lnSpc>
                <a:spcBef>
                  <a:spcPct val="0"/>
                </a:spcBef>
                <a:spcAft>
                  <a:spcPct val="15000"/>
                </a:spcAft>
                <a:buChar char="•"/>
              </a:pPr>
              <a:r>
                <a:rPr lang="en-US" sz="1600" kern="1200" dirty="0">
                  <a:solidFill>
                    <a:srgbClr val="000000"/>
                  </a:solidFill>
                </a:rPr>
                <a:t>Test your ideas </a:t>
              </a:r>
              <a:r>
                <a:rPr lang="en-US" sz="1600" kern="1200" dirty="0">
                  <a:solidFill>
                    <a:schemeClr val="accent2"/>
                  </a:solidFill>
                </a:rPr>
                <a:t>(</a:t>
              </a:r>
              <a:r>
                <a:rPr lang="en-US" sz="1600" kern="1200" dirty="0" err="1">
                  <a:solidFill>
                    <a:schemeClr val="accent2"/>
                  </a:solidFill>
                </a:rPr>
                <a:t>Pon</a:t>
              </a:r>
              <a:r>
                <a:rPr lang="en-US" sz="1600" kern="1200" dirty="0">
                  <a:solidFill>
                    <a:schemeClr val="accent2"/>
                  </a:solidFill>
                </a:rPr>
                <a:t> a </a:t>
              </a:r>
              <a:r>
                <a:rPr lang="en-US" sz="1600" kern="1200" dirty="0" err="1">
                  <a:solidFill>
                    <a:schemeClr val="accent2"/>
                  </a:solidFill>
                </a:rPr>
                <a:t>prueba</a:t>
              </a:r>
              <a:r>
                <a:rPr lang="en-US" sz="1600" kern="1200" dirty="0">
                  <a:solidFill>
                    <a:schemeClr val="accent2"/>
                  </a:solidFill>
                </a:rPr>
                <a:t> </a:t>
              </a:r>
              <a:r>
                <a:rPr lang="en-US" sz="1600" kern="1200" dirty="0" err="1">
                  <a:solidFill>
                    <a:schemeClr val="accent2"/>
                  </a:solidFill>
                </a:rPr>
                <a:t>tus</a:t>
              </a:r>
              <a:r>
                <a:rPr lang="en-US" sz="1600" kern="1200" dirty="0">
                  <a:solidFill>
                    <a:schemeClr val="accent2"/>
                  </a:solidFill>
                </a:rPr>
                <a:t> ideas)</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Look at the score </a:t>
              </a:r>
              <a:r>
                <a:rPr lang="en-US" sz="1600" kern="1200" dirty="0">
                  <a:solidFill>
                    <a:schemeClr val="accent2"/>
                  </a:solidFill>
                </a:rPr>
                <a:t>(Mira la </a:t>
              </a:r>
              <a:r>
                <a:rPr lang="en-US" sz="1600" kern="1200" dirty="0" err="1">
                  <a:solidFill>
                    <a:schemeClr val="accent2"/>
                  </a:solidFill>
                </a:rPr>
                <a:t>puntuación</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Make the design better </a:t>
              </a:r>
              <a:r>
                <a:rPr lang="en-US" sz="1600" kern="1200" dirty="0">
                  <a:solidFill>
                    <a:schemeClr val="accent2"/>
                  </a:solidFill>
                </a:rPr>
                <a:t>(</a:t>
              </a:r>
              <a:r>
                <a:rPr lang="en-US" sz="1600" kern="1200" dirty="0" err="1">
                  <a:solidFill>
                    <a:schemeClr val="accent2"/>
                  </a:solidFill>
                </a:rPr>
                <a:t>Mejora</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diseño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Repeat if needed </a:t>
              </a:r>
              <a:r>
                <a:rPr lang="en-US" sz="1600" kern="1200" dirty="0">
                  <a:solidFill>
                    <a:schemeClr val="accent2"/>
                  </a:solidFill>
                </a:rPr>
                <a:t>(</a:t>
              </a:r>
              <a:r>
                <a:rPr lang="en-US" sz="1600" kern="1200" dirty="0" err="1">
                  <a:solidFill>
                    <a:schemeClr val="accent2"/>
                  </a:solidFill>
                </a:rPr>
                <a:t>Repita</a:t>
              </a:r>
              <a:r>
                <a:rPr lang="en-US" sz="1600" kern="1200" dirty="0">
                  <a:solidFill>
                    <a:schemeClr val="accent2"/>
                  </a:solidFill>
                </a:rPr>
                <a:t> </a:t>
              </a:r>
              <a:r>
                <a:rPr lang="en-US" sz="1600" kern="1200" dirty="0" err="1">
                  <a:solidFill>
                    <a:schemeClr val="accent2"/>
                  </a:solidFill>
                </a:rPr>
                <a:t>si</a:t>
              </a:r>
              <a:r>
                <a:rPr lang="en-US" sz="1600" kern="1200" dirty="0">
                  <a:solidFill>
                    <a:schemeClr val="accent2"/>
                  </a:solidFill>
                </a:rPr>
                <a:t> es </a:t>
              </a:r>
              <a:r>
                <a:rPr lang="en-US" sz="1600" kern="1200" dirty="0" err="1">
                  <a:solidFill>
                    <a:schemeClr val="accent2"/>
                  </a:solidFill>
                </a:rPr>
                <a:t>necesario</a:t>
              </a:r>
              <a:r>
                <a:rPr lang="en-US" sz="1600" kern="1200" dirty="0">
                  <a:solidFill>
                    <a:schemeClr val="accent2"/>
                  </a:solidFill>
                </a:rPr>
                <a:t>)</a:t>
              </a:r>
            </a:p>
          </p:txBody>
        </p:sp>
      </p:grpSp>
    </p:spTree>
    <p:extLst>
      <p:ext uri="{BB962C8B-B14F-4D97-AF65-F5344CB8AC3E}">
        <p14:creationId xmlns:p14="http://schemas.microsoft.com/office/powerpoint/2010/main" val="363023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grpSp>
        <p:nvGrpSpPr>
          <p:cNvPr id="5" name="Group 4">
            <a:extLst>
              <a:ext uri="{FF2B5EF4-FFF2-40B4-BE49-F238E27FC236}">
                <a16:creationId xmlns:a16="http://schemas.microsoft.com/office/drawing/2014/main" id="{119429CC-C4CF-0C84-786A-F8B69F7B47C1}"/>
              </a:ext>
            </a:extLst>
          </p:cNvPr>
          <p:cNvGrpSpPr>
            <a:grpSpLocks noChangeAspect="1"/>
          </p:cNvGrpSpPr>
          <p:nvPr userDrawn="1"/>
        </p:nvGrpSpPr>
        <p:grpSpPr>
          <a:xfrm>
            <a:off x="389146" y="5574384"/>
            <a:ext cx="6309360" cy="1290473"/>
            <a:chOff x="383828" y="5565703"/>
            <a:chExt cx="6318285" cy="1292297"/>
          </a:xfrm>
        </p:grpSpPr>
        <p:sp>
          <p:nvSpPr>
            <p:cNvPr id="3" name="Freeform: Shape 2">
              <a:extLst>
                <a:ext uri="{FF2B5EF4-FFF2-40B4-BE49-F238E27FC236}">
                  <a16:creationId xmlns:a16="http://schemas.microsoft.com/office/drawing/2014/main" id="{3CEE9D8E-8B98-3D89-87DE-95AD8A7D017C}"/>
                </a:ext>
              </a:extLst>
            </p:cNvPr>
            <p:cNvSpPr/>
            <p:nvPr userDrawn="1"/>
          </p:nvSpPr>
          <p:spPr>
            <a:xfrm>
              <a:off x="383828" y="5565703"/>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4" name="Freeform: Shape 4">
              <a:extLst>
                <a:ext uri="{FF2B5EF4-FFF2-40B4-BE49-F238E27FC236}">
                  <a16:creationId xmlns:a16="http://schemas.microsoft.com/office/drawing/2014/main" id="{27CB5322-CD5E-5B9F-978F-8FF33419B5A4}"/>
                </a:ext>
              </a:extLst>
            </p:cNvPr>
            <p:cNvSpPr/>
            <p:nvPr userDrawn="1"/>
          </p:nvSpPr>
          <p:spPr>
            <a:xfrm>
              <a:off x="1288434" y="5566621"/>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What is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¿Cuál es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What are the rules? (Criteria/Constraints)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¿Cuáles son las normas? (Criterios/Restricciones))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5037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rPr>
              <a:t>Here are the materials we will be using. </a:t>
            </a:r>
          </a:p>
          <a:p>
            <a:pPr marL="0" indent="0">
              <a:buNone/>
            </a:pPr>
            <a:r>
              <a:rPr lang="en-US" sz="2400" dirty="0">
                <a:solidFill>
                  <a:srgbClr val="000000"/>
                </a:solidFill>
              </a:rPr>
              <a:t>Can you classify them?   </a:t>
            </a:r>
          </a:p>
          <a:p>
            <a:pPr marL="0" indent="0">
              <a:buNone/>
            </a:pPr>
            <a:r>
              <a:rPr lang="en-US" sz="2400" dirty="0">
                <a:solidFill>
                  <a:srgbClr val="000000"/>
                </a:solidFill>
              </a:rPr>
              <a:t>What do they have in common?</a:t>
            </a:r>
          </a:p>
          <a:p>
            <a:endParaRPr lang="en-US" sz="2400" dirty="0"/>
          </a:p>
          <a:p>
            <a:pPr marL="0" indent="0">
              <a:buNone/>
            </a:pPr>
            <a:r>
              <a:rPr lang="en-US" sz="2400" dirty="0" err="1">
                <a:solidFill>
                  <a:srgbClr val="F16038"/>
                </a:solidFill>
              </a:rPr>
              <a:t>Estos</a:t>
            </a:r>
            <a:r>
              <a:rPr lang="en-US" sz="2400" dirty="0">
                <a:solidFill>
                  <a:srgbClr val="F16038"/>
                </a:solidFill>
              </a:rPr>
              <a:t> son </a:t>
            </a:r>
            <a:r>
              <a:rPr lang="en-US" sz="2400" dirty="0" err="1">
                <a:solidFill>
                  <a:srgbClr val="F16038"/>
                </a:solidFill>
              </a:rPr>
              <a:t>los</a:t>
            </a:r>
            <a:r>
              <a:rPr lang="en-US" sz="2400" dirty="0">
                <a:solidFill>
                  <a:srgbClr val="F16038"/>
                </a:solidFill>
              </a:rPr>
              <a:t> </a:t>
            </a:r>
            <a:r>
              <a:rPr lang="en-US" sz="2400" dirty="0" err="1">
                <a:solidFill>
                  <a:srgbClr val="F16038"/>
                </a:solidFill>
              </a:rPr>
              <a:t>materiales</a:t>
            </a:r>
            <a:r>
              <a:rPr lang="en-US" sz="2400" dirty="0">
                <a:solidFill>
                  <a:srgbClr val="F16038"/>
                </a:solidFill>
              </a:rPr>
              <a:t> que </a:t>
            </a:r>
            <a:r>
              <a:rPr lang="en-US" sz="2400" dirty="0" err="1">
                <a:solidFill>
                  <a:srgbClr val="F16038"/>
                </a:solidFill>
              </a:rPr>
              <a:t>usaremos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Puedes</a:t>
            </a:r>
            <a:r>
              <a:rPr lang="en-US" sz="2400" dirty="0">
                <a:solidFill>
                  <a:srgbClr val="F16038"/>
                </a:solidFill>
              </a:rPr>
              <a:t> </a:t>
            </a:r>
            <a:r>
              <a:rPr lang="en-US" sz="2400" dirty="0" err="1">
                <a:solidFill>
                  <a:srgbClr val="F16038"/>
                </a:solidFill>
              </a:rPr>
              <a:t>clasificarlos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Qué</a:t>
            </a:r>
            <a:r>
              <a:rPr lang="en-US" sz="2400" dirty="0">
                <a:solidFill>
                  <a:srgbClr val="F16038"/>
                </a:solidFill>
              </a:rPr>
              <a:t> </a:t>
            </a:r>
            <a:r>
              <a:rPr lang="en-US" sz="2400" dirty="0" err="1">
                <a:solidFill>
                  <a:srgbClr val="F16038"/>
                </a:solidFill>
              </a:rPr>
              <a:t>tienen</a:t>
            </a:r>
            <a:r>
              <a:rPr lang="en-US" sz="2400" dirty="0">
                <a:solidFill>
                  <a:srgbClr val="F16038"/>
                </a:solidFill>
              </a:rPr>
              <a:t> </a:t>
            </a:r>
            <a:r>
              <a:rPr lang="en-US" sz="2400" dirty="0" err="1">
                <a:solidFill>
                  <a:srgbClr val="F16038"/>
                </a:solidFill>
              </a:rPr>
              <a:t>en</a:t>
            </a:r>
            <a:r>
              <a:rPr lang="en-US" sz="2400" dirty="0">
                <a:solidFill>
                  <a:srgbClr val="F16038"/>
                </a:solidFill>
              </a:rPr>
              <a:t> </a:t>
            </a:r>
            <a:r>
              <a:rPr lang="en-US" sz="2400" dirty="0" err="1">
                <a:solidFill>
                  <a:srgbClr val="F16038"/>
                </a:solidFill>
              </a:rPr>
              <a:t>común</a:t>
            </a:r>
            <a:r>
              <a:rPr lang="en-US" sz="2400" dirty="0">
                <a:solidFill>
                  <a:srgbClr val="F16038"/>
                </a:solidFill>
              </a:rPr>
              <a:t>?</a:t>
            </a:r>
          </a:p>
          <a:p>
            <a:endParaRPr lang="en-US" dirty="0"/>
          </a:p>
        </p:txBody>
      </p:sp>
    </p:spTree>
    <p:extLst>
      <p:ext uri="{BB962C8B-B14F-4D97-AF65-F5344CB8AC3E}">
        <p14:creationId xmlns:p14="http://schemas.microsoft.com/office/powerpoint/2010/main" val="290718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380094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8">
            <a:extLst>
              <a:ext uri="{FF2B5EF4-FFF2-40B4-BE49-F238E27FC236}">
                <a16:creationId xmlns:a16="http://schemas.microsoft.com/office/drawing/2014/main" id="{D7ECC451-D9C0-082D-D91E-8A9A54821D6E}"/>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4" name="Freeform: Shape 9">
            <a:extLst>
              <a:ext uri="{FF2B5EF4-FFF2-40B4-BE49-F238E27FC236}">
                <a16:creationId xmlns:a16="http://schemas.microsoft.com/office/drawing/2014/main" id="{04A3FE71-1128-B230-359F-4844C74CC9B1}"/>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Piensa</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en</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para </a:t>
            </a:r>
            <a:r>
              <a:rPr lang="en-US" sz="1300" kern="1200" dirty="0" err="1">
                <a:solidFill>
                  <a:schemeClr val="accent2"/>
                </a:solidFill>
                <a:latin typeface="Arial" panose="020B0604020202020204" pitchFamily="34" charset="0"/>
                <a:ea typeface="+mn-ea"/>
                <a:cs typeface="Arial" panose="020B0604020202020204" pitchFamily="34" charset="0"/>
              </a:rPr>
              <a:t>compartir</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Seleccione</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de </a:t>
            </a:r>
            <a:r>
              <a:rPr lang="en-US" sz="1300" kern="1200" dirty="0" err="1">
                <a:solidFill>
                  <a:schemeClr val="accent2"/>
                </a:solidFill>
                <a:latin typeface="Arial" panose="020B0604020202020204" pitchFamily="34" charset="0"/>
                <a:ea typeface="+mn-ea"/>
                <a:cs typeface="Arial" panose="020B0604020202020204" pitchFamily="34" charset="0"/>
              </a:rPr>
              <a:t>grupo</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Reunir</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materiales</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Tree>
    <p:extLst>
      <p:ext uri="{BB962C8B-B14F-4D97-AF65-F5344CB8AC3E}">
        <p14:creationId xmlns:p14="http://schemas.microsoft.com/office/powerpoint/2010/main" val="366730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6" name="Freeform: Shape 11">
            <a:extLst>
              <a:ext uri="{FF2B5EF4-FFF2-40B4-BE49-F238E27FC236}">
                <a16:creationId xmlns:a16="http://schemas.microsoft.com/office/drawing/2014/main" id="{FABD231E-60A3-9724-B7E3-DD5578F9085E}"/>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Create your idea </a:t>
            </a:r>
            <a:r>
              <a:rPr lang="en-US" sz="1600" kern="1200" dirty="0">
                <a:solidFill>
                  <a:schemeClr val="accent2"/>
                </a:solidFill>
              </a:rPr>
              <a:t>(</a:t>
            </a:r>
            <a:r>
              <a:rPr lang="en-US" sz="1600" kern="1200" dirty="0" err="1">
                <a:solidFill>
                  <a:schemeClr val="accent2"/>
                </a:solidFill>
              </a:rPr>
              <a:t>Haces</a:t>
            </a:r>
            <a:r>
              <a:rPr lang="en-US" sz="1600" kern="1200" dirty="0">
                <a:solidFill>
                  <a:schemeClr val="accent2"/>
                </a:solidFill>
              </a:rPr>
              <a:t> </a:t>
            </a:r>
            <a:r>
              <a:rPr lang="en-US" sz="1600" kern="1200" dirty="0" err="1">
                <a:solidFill>
                  <a:schemeClr val="accent2"/>
                </a:solidFill>
              </a:rPr>
              <a:t>tu</a:t>
            </a:r>
            <a:r>
              <a:rPr lang="en-US" sz="1600" kern="1200" dirty="0">
                <a:solidFill>
                  <a:schemeClr val="accent2"/>
                </a:solidFill>
              </a:rPr>
              <a:t> idea)</a:t>
            </a:r>
          </a:p>
          <a:p>
            <a:pPr marL="171450" lvl="1" indent="-171450" algn="l" defTabSz="711200">
              <a:lnSpc>
                <a:spcPct val="90000"/>
              </a:lnSpc>
              <a:spcBef>
                <a:spcPct val="0"/>
              </a:spcBef>
              <a:spcAft>
                <a:spcPct val="15000"/>
              </a:spcAft>
              <a:buChar char="•"/>
            </a:pPr>
            <a:r>
              <a:rPr lang="en-US" sz="1600" kern="1200" dirty="0">
                <a:solidFill>
                  <a:srgbClr val="000000"/>
                </a:solidFill>
              </a:rPr>
              <a:t>Test your ideas </a:t>
            </a:r>
            <a:r>
              <a:rPr lang="en-US" sz="1600" kern="1200" dirty="0">
                <a:solidFill>
                  <a:schemeClr val="accent2"/>
                </a:solidFill>
              </a:rPr>
              <a:t>(</a:t>
            </a:r>
            <a:r>
              <a:rPr lang="en-US" sz="1600" kern="1200" dirty="0" err="1">
                <a:solidFill>
                  <a:schemeClr val="accent2"/>
                </a:solidFill>
              </a:rPr>
              <a:t>Pon</a:t>
            </a:r>
            <a:r>
              <a:rPr lang="en-US" sz="1600" kern="1200" dirty="0">
                <a:solidFill>
                  <a:schemeClr val="accent2"/>
                </a:solidFill>
              </a:rPr>
              <a:t> a </a:t>
            </a:r>
            <a:r>
              <a:rPr lang="en-US" sz="1600" kern="1200" dirty="0" err="1">
                <a:solidFill>
                  <a:schemeClr val="accent2"/>
                </a:solidFill>
              </a:rPr>
              <a:t>prueba</a:t>
            </a:r>
            <a:r>
              <a:rPr lang="en-US" sz="1600" kern="1200" dirty="0">
                <a:solidFill>
                  <a:schemeClr val="accent2"/>
                </a:solidFill>
              </a:rPr>
              <a:t> </a:t>
            </a:r>
            <a:r>
              <a:rPr lang="en-US" sz="1600" kern="1200" dirty="0" err="1">
                <a:solidFill>
                  <a:schemeClr val="accent2"/>
                </a:solidFill>
              </a:rPr>
              <a:t>tus</a:t>
            </a:r>
            <a:r>
              <a:rPr lang="en-US" sz="1600" kern="1200" dirty="0">
                <a:solidFill>
                  <a:schemeClr val="accent2"/>
                </a:solidFill>
              </a:rPr>
              <a:t> ideas)</a:t>
            </a:r>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75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277607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11/8/23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289123189"/>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tprentice/9267447818/" TargetMode="External"/><Relationship Id="rId3" Type="http://schemas.openxmlformats.org/officeDocument/2006/relationships/image" Target="../media/image7.jpg"/><Relationship Id="rId7" Type="http://schemas.openxmlformats.org/officeDocument/2006/relationships/hyperlink" Target="https://creativecommons.org/licenses/by-nd/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heconversation.com/can-magnetically-levitating-trains-run-at-3-000km-h-27615" TargetMode="External"/><Relationship Id="rId11" Type="http://schemas.openxmlformats.org/officeDocument/2006/relationships/hyperlink" Target="https://creativecommons.org/licenses/by/3.0/" TargetMode="External"/><Relationship Id="rId5" Type="http://schemas.openxmlformats.org/officeDocument/2006/relationships/image" Target="../media/image8.jpg"/><Relationship Id="rId10" Type="http://schemas.openxmlformats.org/officeDocument/2006/relationships/image" Target="../media/image9.jpg"/><Relationship Id="rId4" Type="http://schemas.openxmlformats.org/officeDocument/2006/relationships/hyperlink" Target="https://www.flickr.com/photos/149561324@N03/42646407572" TargetMode="External"/><Relationship Id="rId9"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0.jpg"/><Relationship Id="rId7" Type="http://schemas.openxmlformats.org/officeDocument/2006/relationships/hyperlink" Target="https://jsdtl.sciview.net/index.php/jsdtl/article/view/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creativecommons.org/licenses/by-sa/3.0/" TargetMode="External"/><Relationship Id="rId4" Type="http://schemas.openxmlformats.org/officeDocument/2006/relationships/hyperlink" Target="https://en.wikipedia.org/wiki/Civil_enginee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A9FC-E616-40F3-8198-41B99506B551}"/>
              </a:ext>
            </a:extLst>
          </p:cNvPr>
          <p:cNvSpPr>
            <a:spLocks noGrp="1"/>
          </p:cNvSpPr>
          <p:nvPr>
            <p:ph type="ctrTitle"/>
          </p:nvPr>
        </p:nvSpPr>
        <p:spPr/>
        <p:txBody>
          <a:bodyPr/>
          <a:lstStyle/>
          <a:p>
            <a:r>
              <a:rPr lang="en-US" i="1" dirty="0"/>
              <a:t>Magnets Push,  Magnets Pull</a:t>
            </a:r>
          </a:p>
        </p:txBody>
      </p:sp>
    </p:spTree>
    <p:extLst>
      <p:ext uri="{BB962C8B-B14F-4D97-AF65-F5344CB8AC3E}">
        <p14:creationId xmlns:p14="http://schemas.microsoft.com/office/powerpoint/2010/main" val="46155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b="1" dirty="0">
                <a:solidFill>
                  <a:srgbClr val="F16038"/>
                </a:solidFill>
              </a:rPr>
              <a:t>A José le </a:t>
            </a:r>
            <a:r>
              <a:rPr lang="en-US" b="1" dirty="0" err="1">
                <a:solidFill>
                  <a:srgbClr val="F16038"/>
                </a:solidFill>
              </a:rPr>
              <a:t>encanta</a:t>
            </a:r>
            <a:r>
              <a:rPr lang="en-US" b="1" dirty="0">
                <a:solidFill>
                  <a:srgbClr val="F16038"/>
                </a:solidFill>
              </a:rPr>
              <a:t> </a:t>
            </a:r>
            <a:r>
              <a:rPr lang="en-US" b="1" dirty="0" err="1">
                <a:solidFill>
                  <a:srgbClr val="F16038"/>
                </a:solidFill>
              </a:rPr>
              <a:t>entretener</a:t>
            </a:r>
            <a:r>
              <a:rPr lang="en-US" b="1" dirty="0">
                <a:solidFill>
                  <a:srgbClr val="F16038"/>
                </a:solidFill>
              </a:rPr>
              <a:t> a </a:t>
            </a:r>
            <a:r>
              <a:rPr lang="en-US" b="1" dirty="0" err="1">
                <a:solidFill>
                  <a:srgbClr val="F16038"/>
                </a:solidFill>
              </a:rPr>
              <a:t>su</a:t>
            </a:r>
            <a:r>
              <a:rPr lang="en-US" b="1" dirty="0">
                <a:solidFill>
                  <a:srgbClr val="F16038"/>
                </a:solidFill>
              </a:rPr>
              <a:t> </a:t>
            </a:r>
            <a:r>
              <a:rPr lang="en-US" b="1" dirty="0" err="1">
                <a:solidFill>
                  <a:srgbClr val="F16038"/>
                </a:solidFill>
              </a:rPr>
              <a:t>comunidad</a:t>
            </a:r>
            <a:r>
              <a:rPr lang="en-US" b="1" dirty="0">
                <a:solidFill>
                  <a:srgbClr val="F16038"/>
                </a:solidFill>
              </a:rPr>
              <a:t> </a:t>
            </a:r>
            <a:r>
              <a:rPr lang="en-US" b="1" dirty="0" err="1">
                <a:solidFill>
                  <a:srgbClr val="F16038"/>
                </a:solidFill>
              </a:rPr>
              <a:t>diseñando</a:t>
            </a:r>
            <a:r>
              <a:rPr lang="en-US" b="1" dirty="0">
                <a:solidFill>
                  <a:srgbClr val="F16038"/>
                </a:solidFill>
              </a:rPr>
              <a:t> </a:t>
            </a:r>
            <a:r>
              <a:rPr lang="en-US" b="1" dirty="0" err="1">
                <a:solidFill>
                  <a:srgbClr val="F16038"/>
                </a:solidFill>
              </a:rPr>
              <a:t>laberintos</a:t>
            </a:r>
            <a:r>
              <a:rPr lang="en-US" b="1" dirty="0">
                <a:solidFill>
                  <a:srgbClr val="F16038"/>
                </a:solidFill>
              </a:rPr>
              <a:t> de </a:t>
            </a:r>
            <a:r>
              <a:rPr lang="en-US" b="1" dirty="0" err="1">
                <a:solidFill>
                  <a:srgbClr val="F16038"/>
                </a:solidFill>
              </a:rPr>
              <a:t>heno</a:t>
            </a:r>
            <a:r>
              <a:rPr lang="en-US" b="1" dirty="0">
                <a:solidFill>
                  <a:srgbClr val="F16038"/>
                </a:solidFill>
              </a:rPr>
              <a:t> </a:t>
            </a:r>
            <a:r>
              <a:rPr lang="en-US" b="1" dirty="0" err="1">
                <a:solidFill>
                  <a:srgbClr val="F16038"/>
                </a:solidFill>
              </a:rPr>
              <a:t>cada</a:t>
            </a:r>
            <a:r>
              <a:rPr lang="en-US" b="1" dirty="0">
                <a:solidFill>
                  <a:srgbClr val="F16038"/>
                </a:solidFill>
              </a:rPr>
              <a:t> </a:t>
            </a:r>
            <a:r>
              <a:rPr lang="en-US" b="1" dirty="0" err="1">
                <a:solidFill>
                  <a:srgbClr val="F16038"/>
                </a:solidFill>
              </a:rPr>
              <a:t>año</a:t>
            </a:r>
            <a:r>
              <a:rPr lang="en-US" b="1" dirty="0">
                <a:solidFill>
                  <a:srgbClr val="F16038"/>
                </a:solidFill>
              </a:rPr>
              <a:t>. </a:t>
            </a:r>
            <a:r>
              <a:rPr lang="en-US" b="1" dirty="0" err="1">
                <a:solidFill>
                  <a:srgbClr val="F16038"/>
                </a:solidFill>
              </a:rPr>
              <a:t>Necesita</a:t>
            </a:r>
            <a:r>
              <a:rPr lang="en-US" b="1" dirty="0">
                <a:solidFill>
                  <a:srgbClr val="F16038"/>
                </a:solidFill>
              </a:rPr>
              <a:t> </a:t>
            </a:r>
            <a:r>
              <a:rPr lang="en-US" b="1" dirty="0" err="1">
                <a:solidFill>
                  <a:srgbClr val="F16038"/>
                </a:solidFill>
              </a:rPr>
              <a:t>ayuda</a:t>
            </a:r>
            <a:r>
              <a:rPr lang="en-US" b="1" dirty="0">
                <a:solidFill>
                  <a:srgbClr val="F16038"/>
                </a:solidFill>
              </a:rPr>
              <a:t> </a:t>
            </a:r>
            <a:r>
              <a:rPr lang="en-US" b="1" dirty="0" err="1">
                <a:solidFill>
                  <a:srgbClr val="F16038"/>
                </a:solidFill>
              </a:rPr>
              <a:t>este</a:t>
            </a:r>
            <a:r>
              <a:rPr lang="en-US" b="1" dirty="0">
                <a:solidFill>
                  <a:srgbClr val="F16038"/>
                </a:solidFill>
              </a:rPr>
              <a:t> </a:t>
            </a:r>
            <a:r>
              <a:rPr lang="en-US" b="1" dirty="0" err="1">
                <a:solidFill>
                  <a:srgbClr val="F16038"/>
                </a:solidFill>
              </a:rPr>
              <a:t>año</a:t>
            </a:r>
            <a:r>
              <a:rPr lang="en-US" b="1" dirty="0">
                <a:solidFill>
                  <a:srgbClr val="F16038"/>
                </a:solidFill>
              </a:rPr>
              <a:t> para </a:t>
            </a:r>
            <a:r>
              <a:rPr lang="en-US" b="1" dirty="0" err="1">
                <a:solidFill>
                  <a:srgbClr val="F16038"/>
                </a:solidFill>
              </a:rPr>
              <a:t>pensar</a:t>
            </a:r>
            <a:r>
              <a:rPr lang="en-US" b="1" dirty="0">
                <a:solidFill>
                  <a:srgbClr val="F16038"/>
                </a:solidFill>
              </a:rPr>
              <a:t> </a:t>
            </a:r>
            <a:r>
              <a:rPr lang="en-US" b="1" dirty="0" err="1">
                <a:solidFill>
                  <a:srgbClr val="F16038"/>
                </a:solidFill>
              </a:rPr>
              <a:t>en</a:t>
            </a:r>
            <a:r>
              <a:rPr lang="en-US" b="1" dirty="0">
                <a:solidFill>
                  <a:srgbClr val="F16038"/>
                </a:solidFill>
              </a:rPr>
              <a:t> un nuevo </a:t>
            </a:r>
            <a:r>
              <a:rPr lang="en-US" b="1" dirty="0" err="1">
                <a:solidFill>
                  <a:srgbClr val="F16038"/>
                </a:solidFill>
              </a:rPr>
              <a:t>diseño</a:t>
            </a:r>
            <a:r>
              <a:rPr lang="en-US" b="1" dirty="0">
                <a:solidFill>
                  <a:srgbClr val="F16038"/>
                </a:solidFill>
              </a:rPr>
              <a:t> de </a:t>
            </a:r>
            <a:r>
              <a:rPr lang="en-US" b="1" dirty="0" err="1">
                <a:solidFill>
                  <a:srgbClr val="F16038"/>
                </a:solidFill>
              </a:rPr>
              <a:t>laberinto</a:t>
            </a:r>
            <a:r>
              <a:rPr lang="en-US" b="1" dirty="0">
                <a:solidFill>
                  <a:srgbClr val="F16038"/>
                </a:solidFill>
              </a:rPr>
              <a:t>.</a:t>
            </a:r>
          </a:p>
          <a:p>
            <a:endParaRPr lang="en-US" b="1" dirty="0">
              <a:solidFill>
                <a:srgbClr val="F16038"/>
              </a:solidFill>
            </a:endParaRPr>
          </a:p>
          <a:p>
            <a:r>
              <a:rPr lang="en-US" dirty="0">
                <a:solidFill>
                  <a:srgbClr val="F16038"/>
                </a:solidFill>
              </a:rPr>
              <a:t>¡Hoy </a:t>
            </a:r>
            <a:r>
              <a:rPr lang="en-US" dirty="0" err="1">
                <a:solidFill>
                  <a:srgbClr val="F16038"/>
                </a:solidFill>
              </a:rPr>
              <a:t>te</a:t>
            </a:r>
            <a:r>
              <a:rPr lang="en-US" dirty="0">
                <a:solidFill>
                  <a:srgbClr val="F16038"/>
                </a:solidFill>
              </a:rPr>
              <a:t> </a:t>
            </a:r>
            <a:r>
              <a:rPr lang="en-US" dirty="0" err="1">
                <a:solidFill>
                  <a:srgbClr val="F16038"/>
                </a:solidFill>
              </a:rPr>
              <a:t>pondrás</a:t>
            </a:r>
            <a:r>
              <a:rPr lang="en-US" dirty="0">
                <a:solidFill>
                  <a:srgbClr val="F16038"/>
                </a:solidFill>
              </a:rPr>
              <a:t> </a:t>
            </a:r>
            <a:r>
              <a:rPr lang="en-US" dirty="0" err="1">
                <a:solidFill>
                  <a:srgbClr val="F16038"/>
                </a:solidFill>
              </a:rPr>
              <a:t>tu</a:t>
            </a:r>
            <a:r>
              <a:rPr lang="en-US" dirty="0">
                <a:solidFill>
                  <a:srgbClr val="F16038"/>
                </a:solidFill>
              </a:rPr>
              <a:t> sombrero de </a:t>
            </a:r>
            <a:r>
              <a:rPr lang="en-US" dirty="0" err="1">
                <a:solidFill>
                  <a:srgbClr val="F16038"/>
                </a:solidFill>
              </a:rPr>
              <a:t>ingeniero</a:t>
            </a:r>
            <a:r>
              <a:rPr lang="en-US" dirty="0">
                <a:solidFill>
                  <a:srgbClr val="F16038"/>
                </a:solidFill>
              </a:rPr>
              <a:t> para </a:t>
            </a:r>
            <a:r>
              <a:rPr lang="en-US" dirty="0" err="1">
                <a:solidFill>
                  <a:srgbClr val="F16038"/>
                </a:solidFill>
              </a:rPr>
              <a:t>construir</a:t>
            </a:r>
            <a:r>
              <a:rPr lang="en-US" dirty="0">
                <a:solidFill>
                  <a:srgbClr val="F16038"/>
                </a:solidFill>
              </a:rPr>
              <a:t> un </a:t>
            </a:r>
            <a:r>
              <a:rPr lang="en-US" dirty="0" err="1">
                <a:solidFill>
                  <a:srgbClr val="F16038"/>
                </a:solidFill>
              </a:rPr>
              <a:t>laberinto</a:t>
            </a:r>
            <a:r>
              <a:rPr lang="en-US" dirty="0">
                <a:solidFill>
                  <a:srgbClr val="F16038"/>
                </a:solidFill>
              </a:rPr>
              <a:t>!</a:t>
            </a:r>
          </a:p>
        </p:txBody>
      </p:sp>
    </p:spTree>
    <p:extLst>
      <p:ext uri="{BB962C8B-B14F-4D97-AF65-F5344CB8AC3E}">
        <p14:creationId xmlns:p14="http://schemas.microsoft.com/office/powerpoint/2010/main" val="174950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a:bodyPr>
          <a:lstStyle/>
          <a:p>
            <a:pPr>
              <a:spcAft>
                <a:spcPts val="1000"/>
              </a:spcAft>
            </a:pPr>
            <a:r>
              <a:rPr lang="en-US" sz="2000" b="1" dirty="0">
                <a:solidFill>
                  <a:srgbClr val="000000"/>
                </a:solidFill>
              </a:rPr>
              <a:t>A successful maze design should include the following:</a:t>
            </a:r>
            <a:endParaRPr lang="en-US" sz="1800" b="1" dirty="0">
              <a:solidFill>
                <a:srgbClr val="000000"/>
              </a:solidFill>
            </a:endParaRPr>
          </a:p>
          <a:p>
            <a:pPr lvl="1"/>
            <a:r>
              <a:rPr lang="en-US" sz="1800" dirty="0">
                <a:solidFill>
                  <a:srgbClr val="000000"/>
                </a:solidFill>
              </a:rPr>
              <a:t>One path connecting one entrance and one exit</a:t>
            </a:r>
          </a:p>
          <a:p>
            <a:pPr lvl="1"/>
            <a:r>
              <a:rPr lang="en-US" sz="1800" dirty="0">
                <a:solidFill>
                  <a:srgbClr val="000000"/>
                </a:solidFill>
              </a:rPr>
              <a:t>Paths wide enough for a magnet to fit</a:t>
            </a:r>
          </a:p>
          <a:p>
            <a:pPr lvl="1">
              <a:spcAft>
                <a:spcPts val="1000"/>
              </a:spcAft>
            </a:pPr>
            <a:r>
              <a:rPr lang="en-US" sz="1800" dirty="0">
                <a:solidFill>
                  <a:srgbClr val="000000"/>
                </a:solidFill>
              </a:rPr>
              <a:t>All key elements drawn (connected walls, entrance, and exit)</a:t>
            </a:r>
          </a:p>
          <a:p>
            <a:r>
              <a:rPr lang="en-US" sz="1800" dirty="0">
                <a:solidFill>
                  <a:srgbClr val="000000"/>
                </a:solidFill>
              </a:rPr>
              <a:t>Bonus Points: The maze takes at least 20 seconds to solve.</a:t>
            </a:r>
          </a:p>
          <a:p>
            <a:r>
              <a:rPr lang="en-US" sz="1800" dirty="0">
                <a:solidFill>
                  <a:srgbClr val="000000"/>
                </a:solidFill>
              </a:rPr>
              <a:t>Bonus Points: The maze barriers stay up on their own.</a:t>
            </a:r>
          </a:p>
          <a:p>
            <a:endParaRPr lang="en-US" sz="1600" dirty="0">
              <a:solidFill>
                <a:srgbClr val="000000"/>
              </a:solidFill>
            </a:endParaRPr>
          </a:p>
          <a:p>
            <a:pPr marL="0" indent="0">
              <a:buNone/>
            </a:pPr>
            <a:endParaRPr lang="en-US" sz="1600" dirty="0">
              <a:solidFill>
                <a:srgbClr val="000000"/>
              </a:solidFill>
            </a:endParaRPr>
          </a:p>
          <a:p>
            <a:pPr marL="239713" indent="-239713">
              <a:spcAft>
                <a:spcPts val="1000"/>
              </a:spcAft>
            </a:pPr>
            <a:r>
              <a:rPr lang="en-US" sz="2200" b="1" dirty="0">
                <a:solidFill>
                  <a:srgbClr val="F16038"/>
                </a:solidFill>
                <a:ea typeface="+mn-lt"/>
                <a:cs typeface="+mn-lt"/>
              </a:rPr>
              <a:t>Un </a:t>
            </a:r>
            <a:r>
              <a:rPr lang="en-US" sz="2200" b="1" dirty="0" err="1">
                <a:solidFill>
                  <a:srgbClr val="F16038"/>
                </a:solidFill>
                <a:ea typeface="+mn-lt"/>
                <a:cs typeface="+mn-lt"/>
              </a:rPr>
              <a:t>diseño</a:t>
            </a:r>
            <a:r>
              <a:rPr lang="en-US" sz="2200" b="1" dirty="0">
                <a:solidFill>
                  <a:srgbClr val="F16038"/>
                </a:solidFill>
                <a:ea typeface="+mn-lt"/>
                <a:cs typeface="+mn-lt"/>
              </a:rPr>
              <a:t> de </a:t>
            </a:r>
            <a:r>
              <a:rPr lang="en-US" sz="2200" b="1" dirty="0" err="1">
                <a:solidFill>
                  <a:srgbClr val="F16038"/>
                </a:solidFill>
                <a:ea typeface="+mn-lt"/>
                <a:cs typeface="+mn-lt"/>
              </a:rPr>
              <a:t>laberinto</a:t>
            </a:r>
            <a:r>
              <a:rPr lang="en-US" sz="2200" b="1" dirty="0">
                <a:solidFill>
                  <a:srgbClr val="F16038"/>
                </a:solidFill>
                <a:ea typeface="+mn-lt"/>
                <a:cs typeface="+mn-lt"/>
              </a:rPr>
              <a:t> </a:t>
            </a:r>
            <a:r>
              <a:rPr lang="en-US" sz="2200" b="1" dirty="0" err="1">
                <a:solidFill>
                  <a:srgbClr val="F16038"/>
                </a:solidFill>
                <a:ea typeface="+mn-lt"/>
                <a:cs typeface="+mn-lt"/>
              </a:rPr>
              <a:t>exitoso</a:t>
            </a:r>
            <a:r>
              <a:rPr lang="en-US" sz="2200" b="1" dirty="0">
                <a:solidFill>
                  <a:srgbClr val="F16038"/>
                </a:solidFill>
                <a:ea typeface="+mn-lt"/>
                <a:cs typeface="+mn-lt"/>
              </a:rPr>
              <a:t> </a:t>
            </a:r>
            <a:r>
              <a:rPr lang="en-US" sz="2200" b="1" dirty="0" err="1">
                <a:solidFill>
                  <a:srgbClr val="F16038"/>
                </a:solidFill>
                <a:ea typeface="+mn-lt"/>
                <a:cs typeface="+mn-lt"/>
              </a:rPr>
              <a:t>debe</a:t>
            </a:r>
            <a:r>
              <a:rPr lang="en-US" sz="2200" b="1" dirty="0">
                <a:solidFill>
                  <a:srgbClr val="F16038"/>
                </a:solidFill>
                <a:ea typeface="+mn-lt"/>
                <a:cs typeface="+mn-lt"/>
              </a:rPr>
              <a:t> </a:t>
            </a:r>
            <a:r>
              <a:rPr lang="en-US" sz="2200" b="1" dirty="0" err="1">
                <a:solidFill>
                  <a:srgbClr val="F16038"/>
                </a:solidFill>
                <a:ea typeface="+mn-lt"/>
                <a:cs typeface="+mn-lt"/>
              </a:rPr>
              <a:t>incluir</a:t>
            </a:r>
            <a:r>
              <a:rPr lang="en-US" sz="2200" b="1" dirty="0">
                <a:solidFill>
                  <a:srgbClr val="F16038"/>
                </a:solidFill>
                <a:ea typeface="+mn-lt"/>
                <a:cs typeface="+mn-lt"/>
              </a:rPr>
              <a:t> lo </a:t>
            </a:r>
            <a:r>
              <a:rPr lang="en-US" sz="2200" b="1" dirty="0" err="1">
                <a:solidFill>
                  <a:srgbClr val="F16038"/>
                </a:solidFill>
                <a:ea typeface="+mn-lt"/>
                <a:cs typeface="+mn-lt"/>
              </a:rPr>
              <a:t>siguiente</a:t>
            </a:r>
            <a:r>
              <a:rPr lang="en-US" sz="2200" b="1" dirty="0">
                <a:solidFill>
                  <a:srgbClr val="F16038"/>
                </a:solidFill>
                <a:ea typeface="+mn-lt"/>
                <a:cs typeface="+mn-lt"/>
              </a:rPr>
              <a:t>:</a:t>
            </a:r>
          </a:p>
          <a:p>
            <a:pPr lvl="1"/>
            <a:r>
              <a:rPr lang="en-US" sz="1800" dirty="0">
                <a:solidFill>
                  <a:schemeClr val="accent2"/>
                </a:solidFill>
              </a:rPr>
              <a:t>Un </a:t>
            </a:r>
            <a:r>
              <a:rPr lang="en-US" sz="1800" dirty="0" err="1">
                <a:solidFill>
                  <a:schemeClr val="accent2"/>
                </a:solidFill>
              </a:rPr>
              <a:t>camino</a:t>
            </a:r>
            <a:r>
              <a:rPr lang="en-US" sz="1800" dirty="0">
                <a:solidFill>
                  <a:schemeClr val="accent2"/>
                </a:solidFill>
              </a:rPr>
              <a:t> que </a:t>
            </a:r>
            <a:r>
              <a:rPr lang="en-US" sz="1800" dirty="0" err="1">
                <a:solidFill>
                  <a:schemeClr val="accent2"/>
                </a:solidFill>
              </a:rPr>
              <a:t>conecta</a:t>
            </a:r>
            <a:r>
              <a:rPr lang="en-US" sz="1800" dirty="0">
                <a:solidFill>
                  <a:schemeClr val="accent2"/>
                </a:solidFill>
              </a:rPr>
              <a:t> </a:t>
            </a:r>
            <a:r>
              <a:rPr lang="en-US" sz="1800" dirty="0" err="1">
                <a:solidFill>
                  <a:schemeClr val="accent2"/>
                </a:solidFill>
              </a:rPr>
              <a:t>una</a:t>
            </a:r>
            <a:r>
              <a:rPr lang="en-US" sz="1800" dirty="0">
                <a:solidFill>
                  <a:schemeClr val="accent2"/>
                </a:solidFill>
              </a:rPr>
              <a:t> entrada y </a:t>
            </a:r>
            <a:r>
              <a:rPr lang="en-US" sz="1800" dirty="0" err="1">
                <a:solidFill>
                  <a:schemeClr val="accent2"/>
                </a:solidFill>
              </a:rPr>
              <a:t>una</a:t>
            </a:r>
            <a:r>
              <a:rPr lang="en-US" sz="1800" dirty="0">
                <a:solidFill>
                  <a:schemeClr val="accent2"/>
                </a:solidFill>
              </a:rPr>
              <a:t> </a:t>
            </a:r>
            <a:r>
              <a:rPr lang="en-US" sz="1800" dirty="0" err="1">
                <a:solidFill>
                  <a:schemeClr val="accent2"/>
                </a:solidFill>
              </a:rPr>
              <a:t>salida</a:t>
            </a:r>
            <a:endParaRPr lang="en-US" sz="1800" dirty="0">
              <a:solidFill>
                <a:schemeClr val="accent2"/>
              </a:solidFill>
            </a:endParaRPr>
          </a:p>
          <a:p>
            <a:pPr lvl="1"/>
            <a:r>
              <a:rPr lang="en-US" sz="1800" dirty="0">
                <a:solidFill>
                  <a:schemeClr val="accent2"/>
                </a:solidFill>
              </a:rPr>
              <a:t>Caminos lo </a:t>
            </a:r>
            <a:r>
              <a:rPr lang="en-US" sz="1800" dirty="0" err="1">
                <a:solidFill>
                  <a:schemeClr val="accent2"/>
                </a:solidFill>
              </a:rPr>
              <a:t>suficientemente</a:t>
            </a:r>
            <a:r>
              <a:rPr lang="en-US" sz="1800" dirty="0">
                <a:solidFill>
                  <a:schemeClr val="accent2"/>
                </a:solidFill>
              </a:rPr>
              <a:t> </a:t>
            </a:r>
            <a:r>
              <a:rPr lang="en-US" sz="1800" dirty="0" err="1">
                <a:solidFill>
                  <a:schemeClr val="accent2"/>
                </a:solidFill>
              </a:rPr>
              <a:t>anchos</a:t>
            </a:r>
            <a:r>
              <a:rPr lang="en-US" sz="1800" dirty="0">
                <a:solidFill>
                  <a:schemeClr val="accent2"/>
                </a:solidFill>
              </a:rPr>
              <a:t> </a:t>
            </a:r>
            <a:r>
              <a:rPr lang="en-US" sz="1800" dirty="0" err="1">
                <a:solidFill>
                  <a:schemeClr val="accent2"/>
                </a:solidFill>
              </a:rPr>
              <a:t>como</a:t>
            </a:r>
            <a:r>
              <a:rPr lang="en-US" sz="1800" dirty="0">
                <a:solidFill>
                  <a:schemeClr val="accent2"/>
                </a:solidFill>
              </a:rPr>
              <a:t> para que </a:t>
            </a:r>
            <a:r>
              <a:rPr lang="en-US" sz="1800" dirty="0" err="1">
                <a:solidFill>
                  <a:schemeClr val="accent2"/>
                </a:solidFill>
              </a:rPr>
              <a:t>quepa</a:t>
            </a:r>
            <a:r>
              <a:rPr lang="en-US" sz="1800" dirty="0">
                <a:solidFill>
                  <a:schemeClr val="accent2"/>
                </a:solidFill>
              </a:rPr>
              <a:t> un </a:t>
            </a:r>
            <a:r>
              <a:rPr lang="en-US" sz="1800" dirty="0" err="1">
                <a:solidFill>
                  <a:schemeClr val="accent2"/>
                </a:solidFill>
              </a:rPr>
              <a:t>imán</a:t>
            </a:r>
            <a:endParaRPr lang="en-US" sz="1800" dirty="0">
              <a:solidFill>
                <a:schemeClr val="accent2"/>
              </a:solidFill>
            </a:endParaRPr>
          </a:p>
          <a:p>
            <a:pPr lvl="1"/>
            <a:r>
              <a:rPr lang="en-US" sz="1800" dirty="0" err="1">
                <a:solidFill>
                  <a:schemeClr val="accent2"/>
                </a:solidFill>
              </a:rPr>
              <a:t>Todos</a:t>
            </a:r>
            <a:r>
              <a:rPr lang="en-US" sz="1800" dirty="0">
                <a:solidFill>
                  <a:schemeClr val="accent2"/>
                </a:solidFill>
              </a:rPr>
              <a:t> </a:t>
            </a:r>
            <a:r>
              <a:rPr lang="en-US" sz="1800" dirty="0" err="1">
                <a:solidFill>
                  <a:schemeClr val="accent2"/>
                </a:solidFill>
              </a:rPr>
              <a:t>los</a:t>
            </a:r>
            <a:r>
              <a:rPr lang="en-US" sz="1800" dirty="0">
                <a:solidFill>
                  <a:schemeClr val="accent2"/>
                </a:solidFill>
              </a:rPr>
              <a:t> </a:t>
            </a:r>
            <a:r>
              <a:rPr lang="en-US" sz="1800" dirty="0" err="1">
                <a:solidFill>
                  <a:schemeClr val="accent2"/>
                </a:solidFill>
              </a:rPr>
              <a:t>elementos</a:t>
            </a:r>
            <a:r>
              <a:rPr lang="en-US" sz="1800" dirty="0">
                <a:solidFill>
                  <a:schemeClr val="accent2"/>
                </a:solidFill>
              </a:rPr>
              <a:t> clave </a:t>
            </a:r>
            <a:r>
              <a:rPr lang="en-US" sz="1800" dirty="0" err="1">
                <a:solidFill>
                  <a:schemeClr val="accent2"/>
                </a:solidFill>
              </a:rPr>
              <a:t>dibujados</a:t>
            </a:r>
            <a:r>
              <a:rPr lang="en-US" sz="1800" dirty="0">
                <a:solidFill>
                  <a:schemeClr val="accent2"/>
                </a:solidFill>
              </a:rPr>
              <a:t> (</a:t>
            </a:r>
            <a:r>
              <a:rPr lang="en-US" sz="1800" dirty="0" err="1">
                <a:solidFill>
                  <a:schemeClr val="accent2"/>
                </a:solidFill>
              </a:rPr>
              <a:t>paredes</a:t>
            </a:r>
            <a:r>
              <a:rPr lang="en-US" sz="1800" dirty="0">
                <a:solidFill>
                  <a:schemeClr val="accent2"/>
                </a:solidFill>
              </a:rPr>
              <a:t> </a:t>
            </a:r>
            <a:r>
              <a:rPr lang="en-US" sz="1800" dirty="0" err="1">
                <a:solidFill>
                  <a:schemeClr val="accent2"/>
                </a:solidFill>
              </a:rPr>
              <a:t>conectadas</a:t>
            </a:r>
            <a:r>
              <a:rPr lang="en-US" sz="1800" dirty="0">
                <a:solidFill>
                  <a:schemeClr val="accent2"/>
                </a:solidFill>
              </a:rPr>
              <a:t>, entrada y </a:t>
            </a:r>
            <a:r>
              <a:rPr lang="en-US" sz="1800" dirty="0" err="1">
                <a:solidFill>
                  <a:schemeClr val="accent2"/>
                </a:solidFill>
              </a:rPr>
              <a:t>salida</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El </a:t>
            </a:r>
            <a:r>
              <a:rPr lang="en-US" sz="1800" dirty="0" err="1">
                <a:solidFill>
                  <a:schemeClr val="accent2"/>
                </a:solidFill>
              </a:rPr>
              <a:t>laberinto</a:t>
            </a:r>
            <a:r>
              <a:rPr lang="en-US" sz="1800" dirty="0">
                <a:solidFill>
                  <a:schemeClr val="accent2"/>
                </a:solidFill>
              </a:rPr>
              <a:t> </a:t>
            </a:r>
            <a:r>
              <a:rPr lang="en-US" sz="1800" dirty="0" err="1">
                <a:solidFill>
                  <a:schemeClr val="accent2"/>
                </a:solidFill>
              </a:rPr>
              <a:t>tarda</a:t>
            </a:r>
            <a:r>
              <a:rPr lang="en-US" sz="1800" dirty="0">
                <a:solidFill>
                  <a:schemeClr val="accent2"/>
                </a:solidFill>
              </a:rPr>
              <a:t> al </a:t>
            </a:r>
            <a:r>
              <a:rPr lang="en-US" sz="1800" dirty="0" err="1">
                <a:solidFill>
                  <a:schemeClr val="accent2"/>
                </a:solidFill>
              </a:rPr>
              <a:t>menos</a:t>
            </a:r>
            <a:r>
              <a:rPr lang="en-US" sz="1800" dirty="0">
                <a:solidFill>
                  <a:schemeClr val="accent2"/>
                </a:solidFill>
              </a:rPr>
              <a:t> 20 </a:t>
            </a:r>
            <a:r>
              <a:rPr lang="en-US" sz="1800" dirty="0" err="1">
                <a:solidFill>
                  <a:schemeClr val="accent2"/>
                </a:solidFill>
              </a:rPr>
              <a:t>segundos</a:t>
            </a:r>
            <a:r>
              <a:rPr lang="en-US" sz="1800" dirty="0">
                <a:solidFill>
                  <a:schemeClr val="accent2"/>
                </a:solidFill>
              </a:rPr>
              <a:t> </a:t>
            </a:r>
            <a:r>
              <a:rPr lang="en-US" sz="1800" dirty="0" err="1">
                <a:solidFill>
                  <a:schemeClr val="accent2"/>
                </a:solidFill>
              </a:rPr>
              <a:t>en</a:t>
            </a:r>
            <a:r>
              <a:rPr lang="en-US" sz="1800" dirty="0">
                <a:solidFill>
                  <a:schemeClr val="accent2"/>
                </a:solidFill>
              </a:rPr>
              <a:t> </a:t>
            </a:r>
            <a:r>
              <a:rPr lang="en-US" sz="1800" dirty="0" err="1">
                <a:solidFill>
                  <a:schemeClr val="accent2"/>
                </a:solidFill>
              </a:rPr>
              <a:t>resolverse</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Las barreras del </a:t>
            </a:r>
            <a:r>
              <a:rPr lang="en-US" sz="1800" dirty="0" err="1">
                <a:solidFill>
                  <a:schemeClr val="accent2"/>
                </a:solidFill>
              </a:rPr>
              <a:t>laberinto</a:t>
            </a:r>
            <a:r>
              <a:rPr lang="en-US" sz="1800" dirty="0">
                <a:solidFill>
                  <a:schemeClr val="accent2"/>
                </a:solidFill>
              </a:rPr>
              <a:t> se </a:t>
            </a:r>
            <a:r>
              <a:rPr lang="en-US" sz="1800" dirty="0" err="1">
                <a:solidFill>
                  <a:schemeClr val="accent2"/>
                </a:solidFill>
              </a:rPr>
              <a:t>mantienen</a:t>
            </a:r>
            <a:r>
              <a:rPr lang="en-US" sz="1800" dirty="0">
                <a:solidFill>
                  <a:schemeClr val="accent2"/>
                </a:solidFill>
              </a:rPr>
              <a:t> </a:t>
            </a:r>
            <a:r>
              <a:rPr lang="en-US" sz="1800" dirty="0" err="1">
                <a:solidFill>
                  <a:schemeClr val="accent2"/>
                </a:solidFill>
              </a:rPr>
              <a:t>en</a:t>
            </a:r>
            <a:r>
              <a:rPr lang="en-US" sz="1800" dirty="0">
                <a:solidFill>
                  <a:schemeClr val="accent2"/>
                </a:solidFill>
              </a:rPr>
              <a:t> pie </a:t>
            </a:r>
            <a:r>
              <a:rPr lang="en-US" sz="1800" dirty="0" err="1">
                <a:solidFill>
                  <a:schemeClr val="accent2"/>
                </a:solidFill>
              </a:rPr>
              <a:t>por</a:t>
            </a:r>
            <a:r>
              <a:rPr lang="en-US" sz="1800" dirty="0">
                <a:solidFill>
                  <a:schemeClr val="accent2"/>
                </a:solidFill>
              </a:rPr>
              <a:t> </a:t>
            </a:r>
            <a:r>
              <a:rPr lang="en-US" sz="1800" dirty="0" err="1">
                <a:solidFill>
                  <a:schemeClr val="accent2"/>
                </a:solidFill>
              </a:rPr>
              <a:t>sí</a:t>
            </a:r>
            <a:r>
              <a:rPr lang="en-US" sz="1800" dirty="0">
                <a:solidFill>
                  <a:schemeClr val="accent2"/>
                </a:solidFill>
              </a:rPr>
              <a:t> </a:t>
            </a:r>
            <a:r>
              <a:rPr lang="en-US" sz="1800" dirty="0" err="1">
                <a:solidFill>
                  <a:schemeClr val="accent2"/>
                </a:solidFill>
              </a:rPr>
              <a:t>solas</a:t>
            </a:r>
            <a:r>
              <a:rPr lang="en-US" sz="1800" dirty="0">
                <a:solidFill>
                  <a:schemeClr val="accent2"/>
                </a:solidFill>
              </a:rPr>
              <a:t>.</a:t>
            </a:r>
            <a:endParaRPr lang="en-US" sz="1800" dirty="0">
              <a:solidFill>
                <a:srgbClr val="000000"/>
              </a:solidFill>
            </a:endParaRPr>
          </a:p>
        </p:txBody>
      </p:sp>
    </p:spTree>
    <p:extLst>
      <p:ext uri="{BB962C8B-B14F-4D97-AF65-F5344CB8AC3E}">
        <p14:creationId xmlns:p14="http://schemas.microsoft.com/office/powerpoint/2010/main" val="48590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rgbClr val="000000"/>
                </a:solidFill>
              </a:rPr>
              <a:t>Time Limit</a:t>
            </a:r>
            <a:r>
              <a:rPr lang="en-US" sz="2400" dirty="0">
                <a:solidFill>
                  <a:srgbClr val="000000"/>
                </a:solidFill>
              </a:rPr>
              <a:t>: You will have 25 minutes to build the maze.</a:t>
            </a:r>
          </a:p>
          <a:p>
            <a:r>
              <a:rPr lang="en-US" sz="2400" u="sng" dirty="0">
                <a:solidFill>
                  <a:srgbClr val="000000"/>
                </a:solidFill>
              </a:rPr>
              <a:t>Materials</a:t>
            </a:r>
            <a:r>
              <a:rPr lang="en-US" sz="2400" dirty="0">
                <a:solidFill>
                  <a:srgbClr val="000000"/>
                </a:solidFill>
              </a:rPr>
              <a:t>: You will be able to use 20 items to build the maze.</a:t>
            </a:r>
          </a:p>
          <a:p>
            <a:r>
              <a:rPr lang="en-US" sz="2400" u="sng" dirty="0">
                <a:solidFill>
                  <a:srgbClr val="000000"/>
                </a:solidFill>
              </a:rPr>
              <a:t>Counters: </a:t>
            </a:r>
            <a:r>
              <a:rPr lang="en-US" sz="2400" dirty="0">
                <a:solidFill>
                  <a:srgbClr val="000000"/>
                </a:solidFill>
              </a:rPr>
              <a:t>You will have 20 counters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25-minute design phase.</a:t>
            </a:r>
          </a:p>
          <a:p>
            <a:endParaRPr lang="en-US" sz="2400" dirty="0">
              <a:solidFill>
                <a:srgbClr val="000000"/>
              </a:solidFill>
            </a:endParaRPr>
          </a:p>
        </p:txBody>
      </p:sp>
    </p:spTree>
    <p:extLst>
      <p:ext uri="{BB962C8B-B14F-4D97-AF65-F5344CB8AC3E}">
        <p14:creationId xmlns:p14="http://schemas.microsoft.com/office/powerpoint/2010/main" val="59612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err="1">
                <a:solidFill>
                  <a:schemeClr val="accent2"/>
                </a:solidFill>
              </a:rPr>
              <a:t>Límite</a:t>
            </a:r>
            <a:r>
              <a:rPr lang="en-US" sz="2400" u="sng" dirty="0">
                <a:solidFill>
                  <a:schemeClr val="accent2"/>
                </a:solidFill>
              </a:rPr>
              <a:t> de </a:t>
            </a:r>
            <a:r>
              <a:rPr lang="en-US" sz="2400" u="sng" dirty="0" err="1">
                <a:solidFill>
                  <a:schemeClr val="accent2"/>
                </a:solidFill>
              </a:rPr>
              <a:t>tiempo</a:t>
            </a:r>
            <a:r>
              <a:rPr lang="en-US" sz="2400" dirty="0">
                <a:solidFill>
                  <a:schemeClr val="accent2"/>
                </a:solidFill>
              </a:rPr>
              <a:t>: </a:t>
            </a:r>
            <a:r>
              <a:rPr lang="en-US" sz="2400" dirty="0" err="1">
                <a:solidFill>
                  <a:schemeClr val="accent2"/>
                </a:solidFill>
              </a:rPr>
              <a:t>Tendrás</a:t>
            </a:r>
            <a:r>
              <a:rPr lang="en-US" sz="2400" dirty="0">
                <a:solidFill>
                  <a:schemeClr val="accent2"/>
                </a:solidFill>
              </a:rPr>
              <a:t> 25 </a:t>
            </a:r>
            <a:r>
              <a:rPr lang="en-US" sz="2400" dirty="0" err="1">
                <a:solidFill>
                  <a:schemeClr val="accent2"/>
                </a:solidFill>
              </a:rPr>
              <a:t>minutos</a:t>
            </a:r>
            <a:r>
              <a:rPr lang="en-US" sz="2400" dirty="0">
                <a:solidFill>
                  <a:schemeClr val="accent2"/>
                </a:solidFill>
              </a:rPr>
              <a:t> para </a:t>
            </a:r>
            <a:r>
              <a:rPr lang="en-US" sz="2400" dirty="0" err="1">
                <a:solidFill>
                  <a:schemeClr val="accent2"/>
                </a:solidFill>
              </a:rPr>
              <a:t>construir</a:t>
            </a:r>
            <a:r>
              <a:rPr lang="en-US" sz="2400" dirty="0">
                <a:solidFill>
                  <a:schemeClr val="accent2"/>
                </a:solidFill>
              </a:rPr>
              <a:t> </a:t>
            </a:r>
            <a:r>
              <a:rPr lang="en-US" dirty="0" err="1">
                <a:solidFill>
                  <a:schemeClr val="accent2"/>
                </a:solidFill>
              </a:rPr>
              <a:t>e</a:t>
            </a:r>
            <a:r>
              <a:rPr lang="en-US" sz="2400" dirty="0" err="1">
                <a:solidFill>
                  <a:schemeClr val="accent2"/>
                </a:solidFill>
              </a:rPr>
              <a:t>l</a:t>
            </a:r>
            <a:r>
              <a:rPr lang="en-US" sz="2400" dirty="0">
                <a:solidFill>
                  <a:schemeClr val="accent2"/>
                </a:solidFill>
              </a:rPr>
              <a:t> </a:t>
            </a:r>
            <a:r>
              <a:rPr lang="en-US" sz="2400" dirty="0" err="1">
                <a:solidFill>
                  <a:schemeClr val="accent2"/>
                </a:solidFill>
              </a:rPr>
              <a:t>laberinto</a:t>
            </a:r>
            <a:r>
              <a:rPr lang="en-US" sz="2400" dirty="0">
                <a:solidFill>
                  <a:schemeClr val="accent2"/>
                </a:solidFill>
              </a:rPr>
              <a:t>.</a:t>
            </a:r>
          </a:p>
          <a:p>
            <a:r>
              <a:rPr lang="en-US" sz="2400" u="sng" dirty="0" err="1">
                <a:solidFill>
                  <a:schemeClr val="accent2"/>
                </a:solidFill>
              </a:rPr>
              <a:t>Materiales</a:t>
            </a:r>
            <a:r>
              <a:rPr lang="en-US" sz="2400" u="sng" dirty="0">
                <a:solidFill>
                  <a:schemeClr val="accent2"/>
                </a:solidFill>
              </a:rPr>
              <a:t>:</a:t>
            </a:r>
            <a:r>
              <a:rPr lang="en-US" sz="2400" dirty="0">
                <a:solidFill>
                  <a:schemeClr val="accent2"/>
                </a:solidFill>
              </a:rPr>
              <a:t> </a:t>
            </a:r>
            <a:r>
              <a:rPr lang="en-US" sz="2400" dirty="0" err="1">
                <a:solidFill>
                  <a:schemeClr val="accent2"/>
                </a:solidFill>
              </a:rPr>
              <a:t>Podrás</a:t>
            </a:r>
            <a:r>
              <a:rPr lang="en-US" sz="2400" dirty="0">
                <a:solidFill>
                  <a:schemeClr val="accent2"/>
                </a:solidFill>
              </a:rPr>
              <a:t> usar 20 </a:t>
            </a:r>
            <a:r>
              <a:rPr lang="en-US" sz="2400" dirty="0" err="1">
                <a:solidFill>
                  <a:schemeClr val="accent2"/>
                </a:solidFill>
              </a:rPr>
              <a:t>artículos</a:t>
            </a:r>
            <a:r>
              <a:rPr lang="en-US" sz="2400" dirty="0">
                <a:solidFill>
                  <a:schemeClr val="accent2"/>
                </a:solidFill>
              </a:rPr>
              <a:t> para </a:t>
            </a:r>
            <a:r>
              <a:rPr lang="en-US" sz="2400" dirty="0" err="1">
                <a:solidFill>
                  <a:schemeClr val="accent2"/>
                </a:solidFill>
              </a:rPr>
              <a:t>construir</a:t>
            </a:r>
            <a:r>
              <a:rPr lang="en-US" sz="2400" dirty="0">
                <a:solidFill>
                  <a:schemeClr val="accent2"/>
                </a:solidFill>
              </a:rPr>
              <a:t> </a:t>
            </a:r>
            <a:r>
              <a:rPr lang="en-US" dirty="0" err="1">
                <a:solidFill>
                  <a:schemeClr val="accent2"/>
                </a:solidFill>
              </a:rPr>
              <a:t>e</a:t>
            </a:r>
            <a:r>
              <a:rPr lang="en-US" sz="2400" dirty="0" err="1">
                <a:solidFill>
                  <a:schemeClr val="accent2"/>
                </a:solidFill>
              </a:rPr>
              <a:t>l</a:t>
            </a:r>
            <a:r>
              <a:rPr lang="en-US" sz="2400" dirty="0">
                <a:solidFill>
                  <a:schemeClr val="accent2"/>
                </a:solidFill>
              </a:rPr>
              <a:t> </a:t>
            </a:r>
            <a:r>
              <a:rPr lang="en-US" sz="2400" dirty="0" err="1">
                <a:solidFill>
                  <a:schemeClr val="accent2"/>
                </a:solidFill>
              </a:rPr>
              <a:t>laberinto</a:t>
            </a:r>
            <a:r>
              <a:rPr lang="en-US" sz="2400" dirty="0">
                <a:solidFill>
                  <a:schemeClr val="accent2"/>
                </a:solidFill>
              </a:rPr>
              <a:t>.</a:t>
            </a:r>
          </a:p>
          <a:p>
            <a:r>
              <a:rPr lang="en-US" sz="2400" u="sng" dirty="0" err="1">
                <a:solidFill>
                  <a:schemeClr val="accent2"/>
                </a:solidFill>
              </a:rPr>
              <a:t>Contadores</a:t>
            </a:r>
            <a:r>
              <a:rPr lang="en-US" sz="2400" u="sng" dirty="0">
                <a:solidFill>
                  <a:schemeClr val="accent2"/>
                </a:solidFill>
              </a:rPr>
              <a:t>:</a:t>
            </a:r>
            <a:r>
              <a:rPr lang="en-US" sz="2400" dirty="0">
                <a:solidFill>
                  <a:schemeClr val="accent2"/>
                </a:solidFill>
              </a:rPr>
              <a:t> </a:t>
            </a:r>
            <a:r>
              <a:rPr lang="en-US" sz="2400" dirty="0" err="1">
                <a:solidFill>
                  <a:schemeClr val="accent2"/>
                </a:solidFill>
              </a:rPr>
              <a:t>Tendrás</a:t>
            </a:r>
            <a:r>
              <a:rPr lang="en-US" sz="2400" dirty="0">
                <a:solidFill>
                  <a:schemeClr val="accent2"/>
                </a:solidFill>
              </a:rPr>
              <a:t> 20 </a:t>
            </a:r>
            <a:r>
              <a:rPr lang="en-US" sz="2400" dirty="0" err="1">
                <a:solidFill>
                  <a:schemeClr val="accent2"/>
                </a:solidFill>
              </a:rPr>
              <a:t>contadores</a:t>
            </a:r>
            <a:r>
              <a:rPr lang="en-US" sz="2400" dirty="0">
                <a:solidFill>
                  <a:schemeClr val="accent2"/>
                </a:solidFill>
              </a:rPr>
              <a:t> para </a:t>
            </a:r>
            <a:r>
              <a:rPr lang="en-US" sz="2400" dirty="0" err="1">
                <a:solidFill>
                  <a:schemeClr val="accent2"/>
                </a:solidFill>
              </a:rPr>
              <a:t>completar</a:t>
            </a:r>
            <a:r>
              <a:rPr lang="en-US" sz="2400" dirty="0">
                <a:solidFill>
                  <a:schemeClr val="accent2"/>
                </a:solidFill>
              </a:rPr>
              <a:t> </a:t>
            </a:r>
            <a:r>
              <a:rPr lang="en-US" sz="2400" dirty="0" err="1">
                <a:solidFill>
                  <a:schemeClr val="accent2"/>
                </a:solidFill>
              </a:rPr>
              <a:t>este</a:t>
            </a:r>
            <a:r>
              <a:rPr lang="en-US" sz="2400" dirty="0">
                <a:solidFill>
                  <a:schemeClr val="accent2"/>
                </a:solidFill>
              </a:rPr>
              <a:t> </a:t>
            </a:r>
            <a:r>
              <a:rPr lang="en-US" sz="2400" dirty="0" err="1">
                <a:solidFill>
                  <a:schemeClr val="accent2"/>
                </a:solidFill>
              </a:rPr>
              <a:t>desafío</a:t>
            </a:r>
            <a:r>
              <a:rPr lang="en-US" sz="2400" dirty="0">
                <a:solidFill>
                  <a:schemeClr val="accent2"/>
                </a:solidFill>
              </a:rPr>
              <a:t>.</a:t>
            </a:r>
          </a:p>
          <a:p>
            <a:r>
              <a:rPr lang="en-US" sz="2400" u="sng" dirty="0" err="1">
                <a:solidFill>
                  <a:schemeClr val="accent2"/>
                </a:solidFill>
              </a:rPr>
              <a:t>Colaboración</a:t>
            </a:r>
            <a:r>
              <a:rPr lang="en-US" sz="2400" u="sng" dirty="0">
                <a:solidFill>
                  <a:schemeClr val="accent2"/>
                </a:solidFill>
              </a:rPr>
              <a:t>:</a:t>
            </a:r>
            <a:r>
              <a:rPr lang="en-US" sz="2400" dirty="0">
                <a:solidFill>
                  <a:schemeClr val="accent2"/>
                </a:solidFill>
              </a:rPr>
              <a:t> </a:t>
            </a:r>
            <a:r>
              <a:rPr lang="es-ES" sz="2400" dirty="0">
                <a:solidFill>
                  <a:schemeClr val="accent2"/>
                </a:solidFill>
              </a:rPr>
              <a:t>El diseño final debe de incluir un elemento diseñado por cada miembro del equipo.</a:t>
            </a:r>
            <a:endParaRPr lang="en-US" sz="2400" dirty="0">
              <a:solidFill>
                <a:schemeClr val="accent2"/>
              </a:solidFill>
            </a:endParaRPr>
          </a:p>
          <a:p>
            <a:r>
              <a:rPr lang="en-US" sz="2400" u="sng" dirty="0" err="1">
                <a:solidFill>
                  <a:schemeClr val="accent2"/>
                </a:solidFill>
              </a:rPr>
              <a:t>Rediseño</a:t>
            </a:r>
            <a:r>
              <a:rPr lang="en-US" sz="2400" u="sng" dirty="0">
                <a:solidFill>
                  <a:schemeClr val="accent2"/>
                </a:solidFill>
              </a:rPr>
              <a:t>:</a:t>
            </a:r>
            <a:r>
              <a:rPr lang="en-US" sz="2400" dirty="0">
                <a:solidFill>
                  <a:schemeClr val="accent2"/>
                </a:solidFill>
              </a:rPr>
              <a:t> </a:t>
            </a:r>
            <a:r>
              <a:rPr lang="en-US" sz="2400" dirty="0" err="1">
                <a:solidFill>
                  <a:schemeClr val="accent2"/>
                </a:solidFill>
              </a:rPr>
              <a:t>Cada</a:t>
            </a:r>
            <a:r>
              <a:rPr lang="en-US" sz="2400" dirty="0">
                <a:solidFill>
                  <a:schemeClr val="accent2"/>
                </a:solidFill>
              </a:rPr>
              <a:t> </a:t>
            </a:r>
            <a:r>
              <a:rPr lang="en-US" sz="2400" dirty="0" err="1">
                <a:solidFill>
                  <a:schemeClr val="accent2"/>
                </a:solidFill>
              </a:rPr>
              <a:t>equipo</a:t>
            </a:r>
            <a:r>
              <a:rPr lang="en-US" sz="2400" dirty="0">
                <a:solidFill>
                  <a:schemeClr val="accent2"/>
                </a:solidFill>
              </a:rPr>
              <a:t> </a:t>
            </a:r>
            <a:r>
              <a:rPr lang="en-US" sz="2400" dirty="0" err="1">
                <a:solidFill>
                  <a:schemeClr val="accent2"/>
                </a:solidFill>
              </a:rPr>
              <a:t>puede</a:t>
            </a:r>
            <a:r>
              <a:rPr lang="en-US" sz="2400" dirty="0">
                <a:solidFill>
                  <a:schemeClr val="accent2"/>
                </a:solidFill>
              </a:rPr>
              <a:t> </a:t>
            </a:r>
            <a:r>
              <a:rPr lang="en-US" sz="2400" dirty="0" err="1">
                <a:solidFill>
                  <a:schemeClr val="accent2"/>
                </a:solidFill>
              </a:rPr>
              <a:t>probar</a:t>
            </a:r>
            <a:r>
              <a:rPr lang="en-US" sz="2400" dirty="0">
                <a:solidFill>
                  <a:schemeClr val="accent2"/>
                </a:solidFill>
              </a:rPr>
              <a:t> </a:t>
            </a:r>
            <a:r>
              <a:rPr lang="en-US" sz="2400" dirty="0" err="1">
                <a:solidFill>
                  <a:schemeClr val="accent2"/>
                </a:solidFill>
              </a:rPr>
              <a:t>su</a:t>
            </a:r>
            <a:r>
              <a:rPr lang="en-US" sz="2400" dirty="0">
                <a:solidFill>
                  <a:schemeClr val="accent2"/>
                </a:solidFill>
              </a:rPr>
              <a:t> </a:t>
            </a:r>
            <a:r>
              <a:rPr lang="en-US" sz="2400" dirty="0" err="1">
                <a:solidFill>
                  <a:schemeClr val="accent2"/>
                </a:solidFill>
              </a:rPr>
              <a:t>prototipo</a:t>
            </a:r>
            <a:r>
              <a:rPr lang="en-US" sz="2400" dirty="0">
                <a:solidFill>
                  <a:schemeClr val="accent2"/>
                </a:solidFill>
              </a:rPr>
              <a:t> </a:t>
            </a:r>
            <a:r>
              <a:rPr lang="en-US" sz="2400" dirty="0" err="1">
                <a:solidFill>
                  <a:schemeClr val="accent2"/>
                </a:solidFill>
              </a:rPr>
              <a:t>tantas</a:t>
            </a:r>
            <a:r>
              <a:rPr lang="en-US" sz="2400" dirty="0">
                <a:solidFill>
                  <a:schemeClr val="accent2"/>
                </a:solidFill>
              </a:rPr>
              <a:t> </a:t>
            </a:r>
            <a:r>
              <a:rPr lang="en-US" sz="2400" dirty="0" err="1">
                <a:solidFill>
                  <a:schemeClr val="accent2"/>
                </a:solidFill>
              </a:rPr>
              <a:t>veces</a:t>
            </a:r>
            <a:r>
              <a:rPr lang="en-US" sz="2400" dirty="0">
                <a:solidFill>
                  <a:schemeClr val="accent2"/>
                </a:solidFill>
              </a:rPr>
              <a:t> </a:t>
            </a:r>
            <a:r>
              <a:rPr lang="en-US" sz="2400" dirty="0" err="1">
                <a:solidFill>
                  <a:schemeClr val="accent2"/>
                </a:solidFill>
              </a:rPr>
              <a:t>como</a:t>
            </a:r>
            <a:r>
              <a:rPr lang="en-US" sz="2400" dirty="0">
                <a:solidFill>
                  <a:schemeClr val="accent2"/>
                </a:solidFill>
              </a:rPr>
              <a:t> sea </a:t>
            </a:r>
            <a:r>
              <a:rPr lang="en-US" sz="2400" dirty="0" err="1">
                <a:solidFill>
                  <a:schemeClr val="accent2"/>
                </a:solidFill>
              </a:rPr>
              <a:t>necesario</a:t>
            </a:r>
            <a:r>
              <a:rPr lang="en-US" sz="2400" dirty="0">
                <a:solidFill>
                  <a:schemeClr val="accent2"/>
                </a:solidFill>
              </a:rPr>
              <a:t> </a:t>
            </a:r>
            <a:r>
              <a:rPr lang="en-US" sz="2400" dirty="0" err="1">
                <a:solidFill>
                  <a:schemeClr val="accent2"/>
                </a:solidFill>
              </a:rPr>
              <a:t>durante</a:t>
            </a:r>
            <a:r>
              <a:rPr lang="en-US" sz="2400" dirty="0">
                <a:solidFill>
                  <a:schemeClr val="accent2"/>
                </a:solidFill>
              </a:rPr>
              <a:t> la </a:t>
            </a:r>
            <a:r>
              <a:rPr lang="en-US" sz="2400" dirty="0" err="1">
                <a:solidFill>
                  <a:schemeClr val="accent2"/>
                </a:solidFill>
              </a:rPr>
              <a:t>fase</a:t>
            </a:r>
            <a:r>
              <a:rPr lang="en-US" sz="2400" dirty="0">
                <a:solidFill>
                  <a:schemeClr val="accent2"/>
                </a:solidFill>
              </a:rPr>
              <a:t> de </a:t>
            </a:r>
            <a:r>
              <a:rPr lang="en-US" sz="2400" dirty="0" err="1">
                <a:solidFill>
                  <a:schemeClr val="accent2"/>
                </a:solidFill>
              </a:rPr>
              <a:t>diseño</a:t>
            </a:r>
            <a:r>
              <a:rPr lang="en-US" sz="2400" dirty="0">
                <a:solidFill>
                  <a:schemeClr val="accent2"/>
                </a:solidFill>
              </a:rPr>
              <a:t> de 25 </a:t>
            </a:r>
            <a:r>
              <a:rPr lang="en-US" sz="2400" dirty="0" err="1">
                <a:solidFill>
                  <a:schemeClr val="accent2"/>
                </a:solidFill>
              </a:rPr>
              <a:t>minutos</a:t>
            </a:r>
            <a:r>
              <a:rPr lang="en-US" sz="2400" dirty="0">
                <a:solidFill>
                  <a:schemeClr val="accent2"/>
                </a:solidFill>
              </a:rPr>
              <a:t>.</a:t>
            </a:r>
          </a:p>
        </p:txBody>
      </p:sp>
    </p:spTree>
    <p:extLst>
      <p:ext uri="{BB962C8B-B14F-4D97-AF65-F5344CB8AC3E}">
        <p14:creationId xmlns:p14="http://schemas.microsoft.com/office/powerpoint/2010/main" val="169629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a:xfrm>
            <a:off x="2119150" y="294916"/>
            <a:ext cx="8867226" cy="1325563"/>
          </a:xfrm>
        </p:spPr>
        <p:txBody>
          <a:bodyPr/>
          <a:lstStyle/>
          <a:p>
            <a:r>
              <a:rPr lang="en-US"/>
              <a:t>Explore Materials </a:t>
            </a:r>
            <a:r>
              <a:rPr lang="en-US">
                <a:solidFill>
                  <a:srgbClr val="F16038"/>
                </a:solidFill>
              </a:rPr>
              <a:t>(Explorar Materiales)</a:t>
            </a:r>
            <a:endParaRPr lang="en-US" dirty="0">
              <a:solidFill>
                <a:srgbClr val="F16038"/>
              </a:solidFill>
            </a:endParaRPr>
          </a:p>
        </p:txBody>
      </p:sp>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221743189"/>
              </p:ext>
            </p:extLst>
          </p:nvPr>
        </p:nvGraphicFramePr>
        <p:xfrm>
          <a:off x="4329953" y="1770468"/>
          <a:ext cx="7662672" cy="3684001"/>
        </p:xfrm>
        <a:graphic>
          <a:graphicData uri="http://schemas.openxmlformats.org/drawingml/2006/table">
            <a:tbl>
              <a:tblPr firstRow="1" bandRow="1">
                <a:tableStyleId>{5C22544A-7EE6-4342-B048-85BDC9FD1C3A}</a:tableStyleId>
              </a:tblPr>
              <a:tblGrid>
                <a:gridCol w="4655924">
                  <a:extLst>
                    <a:ext uri="{9D8B030D-6E8A-4147-A177-3AD203B41FA5}">
                      <a16:colId xmlns:a16="http://schemas.microsoft.com/office/drawing/2014/main" val="685035288"/>
                    </a:ext>
                  </a:extLst>
                </a:gridCol>
                <a:gridCol w="3006748">
                  <a:extLst>
                    <a:ext uri="{9D8B030D-6E8A-4147-A177-3AD203B41FA5}">
                      <a16:colId xmlns:a16="http://schemas.microsoft.com/office/drawing/2014/main" val="3675114989"/>
                    </a:ext>
                  </a:extLst>
                </a:gridCol>
              </a:tblGrid>
              <a:tr h="302813">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302813">
                <a:tc>
                  <a:txBody>
                    <a:bodyPr/>
                    <a:lstStyle/>
                    <a:p>
                      <a:pPr algn="l" fontAlgn="base"/>
                      <a:r>
                        <a:rPr lang="en-US" sz="1400" dirty="0">
                          <a:solidFill>
                            <a:srgbClr val="000000"/>
                          </a:solidFill>
                          <a:effectLst/>
                          <a:latin typeface="Arial"/>
                        </a:rPr>
                        <a:t>Thick Foam Sheet </a:t>
                      </a:r>
                      <a:r>
                        <a:rPr lang="en-US" sz="1400" dirty="0">
                          <a:solidFill>
                            <a:schemeClr val="accent2"/>
                          </a:solidFill>
                          <a:effectLst/>
                          <a:latin typeface="Arial"/>
                        </a:rPr>
                        <a:t>(</a:t>
                      </a:r>
                      <a:r>
                        <a:rPr lang="es" sz="1400" b="0" i="0" u="none" strike="noStrike" noProof="0" dirty="0">
                          <a:solidFill>
                            <a:schemeClr val="accent2"/>
                          </a:solidFill>
                          <a:effectLst/>
                          <a:latin typeface="Arial"/>
                        </a:rPr>
                        <a:t>Hoja de Espuma Gruesa)</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No cost</a:t>
                      </a:r>
                      <a:endParaRPr lang="en-US" b="0" i="0" dirty="0">
                        <a:solidFill>
                          <a:srgbClr val="000000"/>
                        </a:solidFill>
                        <a:effectLst/>
                      </a:endParaRPr>
                    </a:p>
                  </a:txBody>
                  <a:tcPr/>
                </a:tc>
                <a:extLst>
                  <a:ext uri="{0D108BD9-81ED-4DB2-BD59-A6C34878D82A}">
                    <a16:rowId xmlns:a16="http://schemas.microsoft.com/office/drawing/2014/main" val="2325012878"/>
                  </a:ext>
                </a:extLst>
              </a:tr>
              <a:tr h="302813">
                <a:tc>
                  <a:txBody>
                    <a:bodyPr/>
                    <a:lstStyle/>
                    <a:p>
                      <a:pPr algn="l" fontAlgn="base"/>
                      <a:r>
                        <a:rPr lang="en-US" sz="1400" dirty="0">
                          <a:solidFill>
                            <a:srgbClr val="000000"/>
                          </a:solidFill>
                          <a:effectLst/>
                          <a:latin typeface="Arial"/>
                        </a:rPr>
                        <a:t>Magnets </a:t>
                      </a:r>
                      <a:r>
                        <a:rPr lang="en-US" sz="1400" dirty="0">
                          <a:solidFill>
                            <a:schemeClr val="accent2"/>
                          </a:solidFill>
                          <a:effectLst/>
                          <a:latin typeface="Arial"/>
                        </a:rPr>
                        <a:t>(</a:t>
                      </a:r>
                      <a:r>
                        <a:rPr lang="es" sz="1400" b="0" i="0" u="none" strike="noStrike" noProof="0" dirty="0">
                          <a:solidFill>
                            <a:schemeClr val="accent2"/>
                          </a:solidFill>
                          <a:effectLst/>
                          <a:latin typeface="Arial"/>
                        </a:rPr>
                        <a:t>Imanes)</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No cost</a:t>
                      </a:r>
                      <a:endParaRPr lang="en-US" b="0" i="0" dirty="0">
                        <a:solidFill>
                          <a:srgbClr val="000000"/>
                        </a:solidFill>
                        <a:effectLst/>
                      </a:endParaRPr>
                    </a:p>
                  </a:txBody>
                  <a:tcPr/>
                </a:tc>
                <a:extLst>
                  <a:ext uri="{0D108BD9-81ED-4DB2-BD59-A6C34878D82A}">
                    <a16:rowId xmlns:a16="http://schemas.microsoft.com/office/drawing/2014/main" val="2243605285"/>
                  </a:ext>
                </a:extLst>
              </a:tr>
              <a:tr h="302813">
                <a:tc>
                  <a:txBody>
                    <a:bodyPr/>
                    <a:lstStyle/>
                    <a:p>
                      <a:pPr algn="l" fontAlgn="base"/>
                      <a:r>
                        <a:rPr lang="en-US" sz="1400" dirty="0">
                          <a:solidFill>
                            <a:srgbClr val="000000"/>
                          </a:solidFill>
                          <a:effectLst/>
                          <a:latin typeface="Arial"/>
                        </a:rPr>
                        <a:t>Magnetic Wand </a:t>
                      </a:r>
                      <a:r>
                        <a:rPr lang="en-US" sz="1400" dirty="0">
                          <a:solidFill>
                            <a:schemeClr val="accent2"/>
                          </a:solidFill>
                          <a:effectLst/>
                          <a:latin typeface="Arial"/>
                        </a:rPr>
                        <a:t>(</a:t>
                      </a:r>
                      <a:r>
                        <a:rPr lang="en-US" sz="1400" dirty="0" err="1">
                          <a:solidFill>
                            <a:schemeClr val="accent2"/>
                          </a:solidFill>
                          <a:effectLst/>
                          <a:latin typeface="Arial"/>
                        </a:rPr>
                        <a:t>Varita</a:t>
                      </a:r>
                      <a:r>
                        <a:rPr lang="en-US" sz="1400" dirty="0">
                          <a:solidFill>
                            <a:schemeClr val="accent2"/>
                          </a:solidFill>
                          <a:effectLst/>
                          <a:latin typeface="Arial"/>
                        </a:rPr>
                        <a:t> </a:t>
                      </a:r>
                      <a:r>
                        <a:rPr lang="en-US" sz="1400" dirty="0" err="1">
                          <a:solidFill>
                            <a:schemeClr val="accent2"/>
                          </a:solidFill>
                          <a:effectLst/>
                          <a:latin typeface="Arial"/>
                        </a:rPr>
                        <a:t>Magnética</a:t>
                      </a:r>
                      <a:r>
                        <a:rPr lang="es" sz="1400" b="0" i="0" u="none" strike="noStrike" noProof="0" dirty="0">
                          <a:solidFill>
                            <a:schemeClr val="accent2"/>
                          </a:solidFill>
                          <a:effectLst/>
                          <a:latin typeface="Arial"/>
                        </a:rPr>
                        <a:t>)</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No cost</a:t>
                      </a:r>
                      <a:endParaRPr lang="en-US" b="0" i="0" dirty="0">
                        <a:solidFill>
                          <a:srgbClr val="000000"/>
                        </a:solidFill>
                        <a:effectLst/>
                      </a:endParaRPr>
                    </a:p>
                  </a:txBody>
                  <a:tcPr/>
                </a:tc>
                <a:extLst>
                  <a:ext uri="{0D108BD9-81ED-4DB2-BD59-A6C34878D82A}">
                    <a16:rowId xmlns:a16="http://schemas.microsoft.com/office/drawing/2014/main" val="3659510500"/>
                  </a:ext>
                </a:extLst>
              </a:tr>
              <a:tr h="331201">
                <a:tc>
                  <a:txBody>
                    <a:bodyPr/>
                    <a:lstStyle/>
                    <a:p>
                      <a:pPr algn="l" fontAlgn="base"/>
                      <a:r>
                        <a:rPr lang="en-US" sz="1400" dirty="0">
                          <a:solidFill>
                            <a:srgbClr val="000000"/>
                          </a:solidFill>
                          <a:effectLst/>
                          <a:latin typeface="Arial"/>
                        </a:rPr>
                        <a:t>Chopsticks </a:t>
                      </a:r>
                      <a:r>
                        <a:rPr lang="en-US" sz="1400" dirty="0">
                          <a:solidFill>
                            <a:schemeClr val="accent2"/>
                          </a:solidFill>
                          <a:effectLst/>
                          <a:latin typeface="Arial"/>
                        </a:rPr>
                        <a:t>(</a:t>
                      </a:r>
                      <a:r>
                        <a:rPr lang="es" sz="1400" b="0" i="0" u="none" strike="noStrike" noProof="0" dirty="0">
                          <a:solidFill>
                            <a:schemeClr val="accent2"/>
                          </a:solidFill>
                          <a:effectLst/>
                          <a:latin typeface="Arial"/>
                        </a:rPr>
                        <a:t>Palillos)</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stick</a:t>
                      </a:r>
                      <a:endParaRPr lang="en-US" b="0" i="0" dirty="0">
                        <a:solidFill>
                          <a:srgbClr val="000000"/>
                        </a:solidFill>
                        <a:effectLst/>
                      </a:endParaRPr>
                    </a:p>
                  </a:txBody>
                  <a:tcPr/>
                </a:tc>
                <a:extLst>
                  <a:ext uri="{0D108BD9-81ED-4DB2-BD59-A6C34878D82A}">
                    <a16:rowId xmlns:a16="http://schemas.microsoft.com/office/drawing/2014/main" val="456281347"/>
                  </a:ext>
                </a:extLst>
              </a:tr>
              <a:tr h="302813">
                <a:tc>
                  <a:txBody>
                    <a:bodyPr/>
                    <a:lstStyle/>
                    <a:p>
                      <a:pPr algn="l" fontAlgn="base"/>
                      <a:r>
                        <a:rPr lang="en-US" sz="1400" dirty="0">
                          <a:solidFill>
                            <a:srgbClr val="000000"/>
                          </a:solidFill>
                          <a:effectLst/>
                          <a:latin typeface="Arial"/>
                        </a:rPr>
                        <a:t>Marker </a:t>
                      </a:r>
                      <a:r>
                        <a:rPr lang="en-US" sz="1400" dirty="0">
                          <a:solidFill>
                            <a:schemeClr val="accent2"/>
                          </a:solidFill>
                          <a:effectLst/>
                          <a:latin typeface="Arial"/>
                        </a:rPr>
                        <a:t>(</a:t>
                      </a:r>
                      <a:r>
                        <a:rPr lang="es" sz="1400" b="0" i="0" u="none" strike="noStrike" noProof="0" dirty="0">
                          <a:solidFill>
                            <a:schemeClr val="accent2"/>
                          </a:solidFill>
                          <a:effectLst/>
                          <a:latin typeface="Arial"/>
                        </a:rPr>
                        <a:t>Marcador)</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marker</a:t>
                      </a:r>
                      <a:endParaRPr lang="en-US" b="0" i="0" dirty="0">
                        <a:solidFill>
                          <a:srgbClr val="000000"/>
                        </a:solidFill>
                        <a:effectLst/>
                      </a:endParaRPr>
                    </a:p>
                  </a:txBody>
                  <a:tcPr/>
                </a:tc>
                <a:extLst>
                  <a:ext uri="{0D108BD9-81ED-4DB2-BD59-A6C34878D82A}">
                    <a16:rowId xmlns:a16="http://schemas.microsoft.com/office/drawing/2014/main" val="346595951"/>
                  </a:ext>
                </a:extLst>
              </a:tr>
              <a:tr h="302813">
                <a:tc>
                  <a:txBody>
                    <a:bodyPr/>
                    <a:lstStyle/>
                    <a:p>
                      <a:pPr algn="l" fontAlgn="base"/>
                      <a:r>
                        <a:rPr lang="en-US" sz="1400" dirty="0">
                          <a:solidFill>
                            <a:srgbClr val="000000"/>
                          </a:solidFill>
                          <a:effectLst/>
                          <a:latin typeface="Arial"/>
                        </a:rPr>
                        <a:t>Colored Pencils </a:t>
                      </a:r>
                      <a:r>
                        <a:rPr lang="en-US" sz="1400" dirty="0">
                          <a:solidFill>
                            <a:schemeClr val="accent2"/>
                          </a:solidFill>
                          <a:effectLst/>
                          <a:latin typeface="Arial"/>
                        </a:rPr>
                        <a:t>(</a:t>
                      </a:r>
                      <a:r>
                        <a:rPr lang="en-US" sz="1400" dirty="0" err="1">
                          <a:solidFill>
                            <a:schemeClr val="accent2"/>
                          </a:solidFill>
                          <a:effectLst/>
                          <a:latin typeface="Arial"/>
                        </a:rPr>
                        <a:t>Lápices</a:t>
                      </a:r>
                      <a:r>
                        <a:rPr lang="en-US" sz="1400" dirty="0">
                          <a:solidFill>
                            <a:schemeClr val="accent2"/>
                          </a:solidFill>
                          <a:effectLst/>
                          <a:latin typeface="Arial"/>
                        </a:rPr>
                        <a:t> de </a:t>
                      </a:r>
                      <a:r>
                        <a:rPr lang="en-US" sz="1400" dirty="0" err="1">
                          <a:solidFill>
                            <a:schemeClr val="accent2"/>
                          </a:solidFill>
                          <a:effectLst/>
                          <a:latin typeface="Arial"/>
                        </a:rPr>
                        <a:t>Colores</a:t>
                      </a:r>
                      <a:r>
                        <a:rPr lang="en-US" sz="1400" dirty="0">
                          <a:solidFill>
                            <a:schemeClr val="accent2"/>
                          </a:solidFill>
                          <a:effectLst/>
                          <a:latin typeface="Arial"/>
                        </a:rPr>
                        <a:t>)</a:t>
                      </a:r>
                    </a:p>
                  </a:txBody>
                  <a:tcPr/>
                </a:tc>
                <a:tc>
                  <a:txBody>
                    <a:bodyPr/>
                    <a:lstStyle/>
                    <a:p>
                      <a:pPr algn="l" fontAlgn="base"/>
                      <a:r>
                        <a:rPr lang="en-US" sz="1400" dirty="0">
                          <a:solidFill>
                            <a:srgbClr val="000000"/>
                          </a:solidFill>
                          <a:effectLst/>
                        </a:rPr>
                        <a:t>1 counter per pencil</a:t>
                      </a:r>
                      <a:endParaRPr lang="en-US" b="0" i="0" dirty="0">
                        <a:solidFill>
                          <a:srgbClr val="000000"/>
                        </a:solidFill>
                        <a:effectLst/>
                      </a:endParaRPr>
                    </a:p>
                  </a:txBody>
                  <a:tcPr/>
                </a:tc>
                <a:extLst>
                  <a:ext uri="{0D108BD9-81ED-4DB2-BD59-A6C34878D82A}">
                    <a16:rowId xmlns:a16="http://schemas.microsoft.com/office/drawing/2014/main" val="2439297170"/>
                  </a:ext>
                </a:extLst>
              </a:tr>
              <a:tr h="302813">
                <a:tc>
                  <a:txBody>
                    <a:bodyPr/>
                    <a:lstStyle/>
                    <a:p>
                      <a:pPr algn="l" fontAlgn="base"/>
                      <a:r>
                        <a:rPr lang="en-US" sz="1400" dirty="0">
                          <a:solidFill>
                            <a:srgbClr val="000000"/>
                          </a:solidFill>
                          <a:effectLst/>
                          <a:latin typeface="Arial"/>
                        </a:rPr>
                        <a:t>Glue Stick </a:t>
                      </a:r>
                      <a:r>
                        <a:rPr lang="en-US" sz="1400" dirty="0">
                          <a:solidFill>
                            <a:schemeClr val="accent2"/>
                          </a:solidFill>
                          <a:effectLst/>
                          <a:latin typeface="Arial"/>
                        </a:rPr>
                        <a:t>(Barra de </a:t>
                      </a:r>
                      <a:r>
                        <a:rPr lang="en-US" sz="1400" dirty="0" err="1">
                          <a:solidFill>
                            <a:schemeClr val="accent2"/>
                          </a:solidFill>
                          <a:effectLst/>
                          <a:latin typeface="Arial"/>
                        </a:rPr>
                        <a:t>Pegamento</a:t>
                      </a:r>
                      <a:r>
                        <a:rPr lang="es" sz="1400" b="0" i="0" u="none" strike="noStrike" noProof="0" dirty="0">
                          <a:solidFill>
                            <a:schemeClr val="accent2"/>
                          </a:solidFill>
                          <a:effectLst/>
                          <a:latin typeface="Arial"/>
                        </a:rPr>
                        <a:t>)</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4 counters per stick</a:t>
                      </a:r>
                      <a:endParaRPr lang="en-US" b="0" i="0" dirty="0">
                        <a:solidFill>
                          <a:srgbClr val="000000"/>
                        </a:solidFill>
                        <a:effectLst/>
                      </a:endParaRPr>
                    </a:p>
                  </a:txBody>
                  <a:tcPr/>
                </a:tc>
                <a:extLst>
                  <a:ext uri="{0D108BD9-81ED-4DB2-BD59-A6C34878D82A}">
                    <a16:rowId xmlns:a16="http://schemas.microsoft.com/office/drawing/2014/main" val="1123378639"/>
                  </a:ext>
                </a:extLst>
              </a:tr>
              <a:tr h="302813">
                <a:tc>
                  <a:txBody>
                    <a:bodyPr/>
                    <a:lstStyle/>
                    <a:p>
                      <a:pPr algn="l" fontAlgn="base"/>
                      <a:r>
                        <a:rPr lang="en-US" sz="1400" dirty="0">
                          <a:solidFill>
                            <a:srgbClr val="000000"/>
                          </a:solidFill>
                          <a:effectLst/>
                          <a:latin typeface="Arial"/>
                        </a:rPr>
                        <a:t>Scissors </a:t>
                      </a:r>
                      <a:r>
                        <a:rPr lang="en-US" sz="1400" dirty="0">
                          <a:solidFill>
                            <a:schemeClr val="accent2"/>
                          </a:solidFill>
                          <a:effectLst/>
                          <a:latin typeface="Arial"/>
                        </a:rPr>
                        <a:t>(Tijeras)</a:t>
                      </a:r>
                    </a:p>
                  </a:txBody>
                  <a:tcPr/>
                </a:tc>
                <a:tc>
                  <a:txBody>
                    <a:bodyPr/>
                    <a:lstStyle/>
                    <a:p>
                      <a:pPr algn="l" fontAlgn="base"/>
                      <a:r>
                        <a:rPr lang="en-US" sz="1400" dirty="0">
                          <a:solidFill>
                            <a:srgbClr val="000000"/>
                          </a:solidFill>
                          <a:effectLst/>
                        </a:rPr>
                        <a:t>1 counter per pair</a:t>
                      </a:r>
                      <a:endParaRPr lang="en-US" b="0" i="0" dirty="0">
                        <a:solidFill>
                          <a:srgbClr val="000000"/>
                        </a:solidFill>
                        <a:effectLst/>
                      </a:endParaRPr>
                    </a:p>
                  </a:txBody>
                  <a:tcPr/>
                </a:tc>
                <a:extLst>
                  <a:ext uri="{0D108BD9-81ED-4DB2-BD59-A6C34878D82A}">
                    <a16:rowId xmlns:a16="http://schemas.microsoft.com/office/drawing/2014/main" val="1820807493"/>
                  </a:ext>
                </a:extLst>
              </a:tr>
              <a:tr h="302813">
                <a:tc>
                  <a:txBody>
                    <a:bodyPr/>
                    <a:lstStyle/>
                    <a:p>
                      <a:pPr algn="l" fontAlgn="base"/>
                      <a:r>
                        <a:rPr lang="en-US" sz="1400" dirty="0">
                          <a:solidFill>
                            <a:srgbClr val="000000"/>
                          </a:solidFill>
                          <a:effectLst/>
                          <a:latin typeface="Arial"/>
                        </a:rPr>
                        <a:t>Construction Paper </a:t>
                      </a:r>
                      <a:r>
                        <a:rPr lang="en-US" sz="1400" dirty="0">
                          <a:solidFill>
                            <a:schemeClr val="accent2"/>
                          </a:solidFill>
                          <a:effectLst/>
                          <a:latin typeface="Arial"/>
                        </a:rPr>
                        <a:t>(</a:t>
                      </a:r>
                      <a:r>
                        <a:rPr lang="en-US" sz="1400" dirty="0" err="1">
                          <a:solidFill>
                            <a:schemeClr val="accent2"/>
                          </a:solidFill>
                          <a:effectLst/>
                          <a:latin typeface="Arial"/>
                        </a:rPr>
                        <a:t>Papel</a:t>
                      </a:r>
                      <a:r>
                        <a:rPr lang="en-US" sz="1400" dirty="0">
                          <a:solidFill>
                            <a:schemeClr val="accent2"/>
                          </a:solidFill>
                          <a:effectLst/>
                          <a:latin typeface="Arial"/>
                        </a:rPr>
                        <a:t> de </a:t>
                      </a:r>
                      <a:r>
                        <a:rPr lang="en-US" sz="1400" dirty="0" err="1">
                          <a:solidFill>
                            <a:schemeClr val="accent2"/>
                          </a:solidFill>
                          <a:effectLst/>
                          <a:latin typeface="Arial"/>
                        </a:rPr>
                        <a:t>Construcción</a:t>
                      </a:r>
                      <a:r>
                        <a:rPr lang="en-US" sz="1400" dirty="0">
                          <a:solidFill>
                            <a:schemeClr val="accent2"/>
                          </a:solidFill>
                          <a:effectLst/>
                          <a:latin typeface="Arial"/>
                        </a:rPr>
                        <a:t>)</a:t>
                      </a:r>
                    </a:p>
                  </a:txBody>
                  <a:tcPr/>
                </a:tc>
                <a:tc>
                  <a:txBody>
                    <a:bodyPr/>
                    <a:lstStyle/>
                    <a:p>
                      <a:pPr algn="l" fontAlgn="base"/>
                      <a:r>
                        <a:rPr lang="en-US" sz="1400" kern="1200" dirty="0">
                          <a:solidFill>
                            <a:srgbClr val="000000"/>
                          </a:solidFill>
                          <a:effectLst/>
                          <a:latin typeface="+mn-lt"/>
                          <a:ea typeface="+mn-ea"/>
                          <a:cs typeface="+mn-cs"/>
                        </a:rPr>
                        <a:t>1 counter per sheet</a:t>
                      </a:r>
                    </a:p>
                  </a:txBody>
                  <a:tcPr/>
                </a:tc>
                <a:extLst>
                  <a:ext uri="{0D108BD9-81ED-4DB2-BD59-A6C34878D82A}">
                    <a16:rowId xmlns:a16="http://schemas.microsoft.com/office/drawing/2014/main" val="2802458781"/>
                  </a:ext>
                </a:extLst>
              </a:tr>
              <a:tr h="302813">
                <a:tc>
                  <a:txBody>
                    <a:bodyPr/>
                    <a:lstStyle/>
                    <a:p>
                      <a:pPr algn="l" fontAlgn="base"/>
                      <a:r>
                        <a:rPr lang="en-US" sz="1400" dirty="0">
                          <a:solidFill>
                            <a:srgbClr val="000000"/>
                          </a:solidFill>
                          <a:effectLst/>
                          <a:latin typeface="Arial"/>
                        </a:rPr>
                        <a:t>Toilet Paper Rolls </a:t>
                      </a:r>
                      <a:r>
                        <a:rPr lang="en-US" sz="1400" dirty="0">
                          <a:solidFill>
                            <a:schemeClr val="accent2"/>
                          </a:solidFill>
                          <a:effectLst/>
                          <a:latin typeface="Arial"/>
                        </a:rPr>
                        <a:t>(</a:t>
                      </a:r>
                      <a:r>
                        <a:rPr lang="en-US" sz="1400" dirty="0" err="1">
                          <a:solidFill>
                            <a:schemeClr val="accent2"/>
                          </a:solidFill>
                          <a:effectLst/>
                          <a:latin typeface="Arial"/>
                        </a:rPr>
                        <a:t>Rollos</a:t>
                      </a:r>
                      <a:r>
                        <a:rPr lang="en-US" sz="1400" dirty="0">
                          <a:solidFill>
                            <a:schemeClr val="accent2"/>
                          </a:solidFill>
                          <a:effectLst/>
                          <a:latin typeface="Arial"/>
                        </a:rPr>
                        <a:t> de </a:t>
                      </a:r>
                      <a:r>
                        <a:rPr lang="en-US" sz="1400" dirty="0" err="1">
                          <a:solidFill>
                            <a:schemeClr val="accent2"/>
                          </a:solidFill>
                          <a:effectLst/>
                          <a:latin typeface="Arial"/>
                        </a:rPr>
                        <a:t>Papel</a:t>
                      </a:r>
                      <a:r>
                        <a:rPr lang="en-US" sz="1400" dirty="0">
                          <a:solidFill>
                            <a:schemeClr val="accent2"/>
                          </a:solidFill>
                          <a:effectLst/>
                          <a:latin typeface="Arial"/>
                        </a:rPr>
                        <a:t> </a:t>
                      </a:r>
                      <a:r>
                        <a:rPr lang="en-US" sz="1400" dirty="0" err="1">
                          <a:solidFill>
                            <a:schemeClr val="accent2"/>
                          </a:solidFill>
                          <a:effectLst/>
                          <a:latin typeface="Arial"/>
                        </a:rPr>
                        <a:t>Higienico</a:t>
                      </a:r>
                      <a:r>
                        <a:rPr lang="en-US" sz="1400" dirty="0">
                          <a:solidFill>
                            <a:schemeClr val="accent2"/>
                          </a:solidFill>
                          <a:effectLst/>
                          <a:latin typeface="Arial"/>
                        </a:rPr>
                        <a:t>)</a:t>
                      </a:r>
                    </a:p>
                  </a:txBody>
                  <a:tcPr/>
                </a:tc>
                <a:tc>
                  <a:txBody>
                    <a:bodyPr/>
                    <a:lstStyle/>
                    <a:p>
                      <a:pPr algn="l" fontAlgn="base"/>
                      <a:r>
                        <a:rPr lang="en-US" sz="1400" kern="1200" dirty="0">
                          <a:solidFill>
                            <a:srgbClr val="000000"/>
                          </a:solidFill>
                          <a:effectLst/>
                          <a:latin typeface="+mn-lt"/>
                          <a:ea typeface="+mn-ea"/>
                          <a:cs typeface="+mn-cs"/>
                        </a:rPr>
                        <a:t>1 counter per roll</a:t>
                      </a:r>
                    </a:p>
                  </a:txBody>
                  <a:tcPr/>
                </a:tc>
                <a:extLst>
                  <a:ext uri="{0D108BD9-81ED-4DB2-BD59-A6C34878D82A}">
                    <a16:rowId xmlns:a16="http://schemas.microsoft.com/office/drawing/2014/main" val="1693552869"/>
                  </a:ext>
                </a:extLst>
              </a:tr>
              <a:tr h="302813">
                <a:tc>
                  <a:txBody>
                    <a:bodyPr/>
                    <a:lstStyle/>
                    <a:p>
                      <a:pPr algn="l" fontAlgn="base"/>
                      <a:r>
                        <a:rPr lang="en-US" sz="1400" dirty="0">
                          <a:solidFill>
                            <a:srgbClr val="000000"/>
                          </a:solidFill>
                          <a:effectLst/>
                          <a:latin typeface="Arial"/>
                        </a:rPr>
                        <a:t>Chenille Sticks </a:t>
                      </a:r>
                      <a:r>
                        <a:rPr lang="en-US" sz="1400" dirty="0">
                          <a:solidFill>
                            <a:schemeClr val="accent2"/>
                          </a:solidFill>
                          <a:effectLst/>
                          <a:latin typeface="Arial"/>
                        </a:rPr>
                        <a:t>(</a:t>
                      </a:r>
                      <a:r>
                        <a:rPr lang="en-US" sz="1400" dirty="0" err="1">
                          <a:solidFill>
                            <a:schemeClr val="accent2"/>
                          </a:solidFill>
                          <a:effectLst/>
                          <a:latin typeface="Arial"/>
                        </a:rPr>
                        <a:t>Limpiapipas</a:t>
                      </a:r>
                      <a:r>
                        <a:rPr lang="en-US" sz="1400" dirty="0">
                          <a:solidFill>
                            <a:schemeClr val="accent2"/>
                          </a:solidFill>
                          <a:effectLst/>
                          <a:latin typeface="Arial"/>
                        </a:rPr>
                        <a:t>)</a:t>
                      </a:r>
                    </a:p>
                  </a:txBody>
                  <a:tcPr/>
                </a:tc>
                <a:tc>
                  <a:txBody>
                    <a:bodyPr/>
                    <a:lstStyle/>
                    <a:p>
                      <a:pPr algn="l" fontAlgn="base"/>
                      <a:r>
                        <a:rPr lang="en-US" sz="1400" kern="1200" dirty="0">
                          <a:solidFill>
                            <a:srgbClr val="000000"/>
                          </a:solidFill>
                          <a:effectLst/>
                          <a:latin typeface="+mn-lt"/>
                          <a:ea typeface="+mn-ea"/>
                          <a:cs typeface="+mn-cs"/>
                        </a:rPr>
                        <a:t>1 counter per stick</a:t>
                      </a:r>
                    </a:p>
                  </a:txBody>
                  <a:tcPr/>
                </a:tc>
                <a:extLst>
                  <a:ext uri="{0D108BD9-81ED-4DB2-BD59-A6C34878D82A}">
                    <a16:rowId xmlns:a16="http://schemas.microsoft.com/office/drawing/2014/main" val="831854500"/>
                  </a:ext>
                </a:extLst>
              </a:tr>
            </a:tbl>
          </a:graphicData>
        </a:graphic>
      </p:graphicFrame>
    </p:spTree>
    <p:extLst>
      <p:ext uri="{BB962C8B-B14F-4D97-AF65-F5344CB8AC3E}">
        <p14:creationId xmlns:p14="http://schemas.microsoft.com/office/powerpoint/2010/main" val="85342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chemeClr val="accent2"/>
                </a:solidFill>
              </a:rPr>
              <a:t>(Idea Genial)</a:t>
            </a:r>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p:txBody>
          <a:bodyPr numCol="2">
            <a:normAutofit fontScale="25000" lnSpcReduction="20000"/>
          </a:bodyPr>
          <a:lstStyle/>
          <a:p>
            <a:pPr>
              <a:lnSpc>
                <a:spcPct val="120000"/>
              </a:lnSpc>
            </a:pPr>
            <a:r>
              <a:rPr lang="en-US" sz="9600" dirty="0">
                <a:solidFill>
                  <a:srgbClr val="000000"/>
                </a:solidFill>
              </a:rPr>
              <a:t>1 minute: Individual Design</a:t>
            </a:r>
          </a:p>
          <a:p>
            <a:pPr lvl="1">
              <a:lnSpc>
                <a:spcPct val="120000"/>
              </a:lnSpc>
              <a:spcBef>
                <a:spcPts val="1000"/>
              </a:spcBef>
            </a:pPr>
            <a:r>
              <a:rPr lang="en-US" sz="8000" dirty="0">
                <a:solidFill>
                  <a:srgbClr val="000000"/>
                </a:solidFill>
              </a:rPr>
              <a:t>Draw a plan of how you think Jose should build his maze.</a:t>
            </a:r>
          </a:p>
          <a:p>
            <a:pPr>
              <a:lnSpc>
                <a:spcPct val="120000"/>
              </a:lnSpc>
            </a:pPr>
            <a:r>
              <a:rPr lang="en-US" sz="9600" dirty="0">
                <a:solidFill>
                  <a:srgbClr val="000000"/>
                </a:solidFill>
              </a:rPr>
              <a:t>5 minutes: Each member presents their ideas to the group.</a:t>
            </a:r>
          </a:p>
          <a:p>
            <a:pPr lvl="1">
              <a:lnSpc>
                <a:spcPct val="120000"/>
              </a:lnSpc>
              <a:spcBef>
                <a:spcPts val="1000"/>
              </a:spcBef>
            </a:pPr>
            <a:r>
              <a:rPr lang="en-US" sz="8000" dirty="0">
                <a:solidFill>
                  <a:srgbClr val="000000"/>
                </a:solidFill>
              </a:rPr>
              <a:t>Share your ideas and focus on things you like the most about your idea that you would like to see be used as a design element for the final design.</a:t>
            </a:r>
            <a:endParaRPr lang="en-US" sz="8000" dirty="0">
              <a:solidFill>
                <a:schemeClr val="accent2"/>
              </a:solidFill>
            </a:endParaRPr>
          </a:p>
          <a:p>
            <a:pPr marL="457200" lvl="1" indent="0">
              <a:lnSpc>
                <a:spcPct val="120000"/>
              </a:lnSpc>
              <a:spcBef>
                <a:spcPts val="0"/>
              </a:spcBef>
              <a:spcAft>
                <a:spcPts val="1000"/>
              </a:spcAft>
              <a:buNone/>
            </a:pPr>
            <a:endParaRPr lang="en-US" sz="8000" dirty="0">
              <a:solidFill>
                <a:schemeClr val="accent2"/>
              </a:solidFill>
            </a:endParaRPr>
          </a:p>
          <a:p>
            <a:pPr marL="457200" lvl="1" indent="0">
              <a:lnSpc>
                <a:spcPct val="120000"/>
              </a:lnSpc>
              <a:spcBef>
                <a:spcPts val="0"/>
              </a:spcBef>
              <a:spcAft>
                <a:spcPts val="1000"/>
              </a:spcAft>
              <a:buNone/>
            </a:pPr>
            <a:endParaRPr lang="en-US" sz="8000" dirty="0">
              <a:solidFill>
                <a:schemeClr val="accent2"/>
              </a:solidFill>
            </a:endParaRPr>
          </a:p>
          <a:p>
            <a:pPr>
              <a:lnSpc>
                <a:spcPct val="120000"/>
              </a:lnSpc>
            </a:pPr>
            <a:r>
              <a:rPr lang="en-US" sz="9600" dirty="0">
                <a:solidFill>
                  <a:schemeClr val="accent2"/>
                </a:solidFill>
              </a:rPr>
              <a:t>1 </a:t>
            </a:r>
            <a:r>
              <a:rPr lang="en-US" sz="9600" dirty="0" err="1">
                <a:solidFill>
                  <a:schemeClr val="accent2"/>
                </a:solidFill>
              </a:rPr>
              <a:t>minuto</a:t>
            </a:r>
            <a:r>
              <a:rPr lang="en-US" sz="9600" dirty="0">
                <a:solidFill>
                  <a:schemeClr val="accent2"/>
                </a:solidFill>
              </a:rPr>
              <a:t>: </a:t>
            </a:r>
            <a:r>
              <a:rPr lang="en-US" sz="9600" dirty="0" err="1">
                <a:solidFill>
                  <a:schemeClr val="accent2"/>
                </a:solidFill>
              </a:rPr>
              <a:t>Diseño</a:t>
            </a:r>
            <a:r>
              <a:rPr lang="en-US" sz="9600" dirty="0">
                <a:solidFill>
                  <a:schemeClr val="accent2"/>
                </a:solidFill>
              </a:rPr>
              <a:t> Individual</a:t>
            </a:r>
          </a:p>
          <a:p>
            <a:pPr lvl="1">
              <a:lnSpc>
                <a:spcPct val="120000"/>
              </a:lnSpc>
              <a:spcBef>
                <a:spcPts val="1000"/>
              </a:spcBef>
            </a:pPr>
            <a:r>
              <a:rPr lang="en-US" sz="8000" dirty="0" err="1">
                <a:solidFill>
                  <a:schemeClr val="accent2"/>
                </a:solidFill>
              </a:rPr>
              <a:t>Dibuja</a:t>
            </a:r>
            <a:r>
              <a:rPr lang="en-US" sz="8000" dirty="0">
                <a:solidFill>
                  <a:schemeClr val="accent2"/>
                </a:solidFill>
              </a:rPr>
              <a:t> un plan de </a:t>
            </a:r>
            <a:r>
              <a:rPr lang="en-US" sz="8000" dirty="0" err="1">
                <a:solidFill>
                  <a:schemeClr val="accent2"/>
                </a:solidFill>
              </a:rPr>
              <a:t>cómo</a:t>
            </a:r>
            <a:r>
              <a:rPr lang="en-US" sz="8000" dirty="0">
                <a:solidFill>
                  <a:schemeClr val="accent2"/>
                </a:solidFill>
              </a:rPr>
              <a:t> </a:t>
            </a:r>
            <a:r>
              <a:rPr lang="en-US" sz="8000" dirty="0" err="1">
                <a:solidFill>
                  <a:schemeClr val="accent2"/>
                </a:solidFill>
              </a:rPr>
              <a:t>crees</a:t>
            </a:r>
            <a:r>
              <a:rPr lang="en-US" sz="8000" dirty="0">
                <a:solidFill>
                  <a:schemeClr val="accent2"/>
                </a:solidFill>
              </a:rPr>
              <a:t> que Jose </a:t>
            </a:r>
            <a:r>
              <a:rPr lang="en-US" sz="8000" dirty="0" err="1">
                <a:solidFill>
                  <a:schemeClr val="accent2"/>
                </a:solidFill>
              </a:rPr>
              <a:t>debería</a:t>
            </a:r>
            <a:r>
              <a:rPr lang="en-US" sz="8000" dirty="0">
                <a:solidFill>
                  <a:schemeClr val="accent2"/>
                </a:solidFill>
              </a:rPr>
              <a:t> </a:t>
            </a:r>
            <a:r>
              <a:rPr lang="en-US" sz="8000" dirty="0" err="1">
                <a:solidFill>
                  <a:schemeClr val="accent2"/>
                </a:solidFill>
              </a:rPr>
              <a:t>construir</a:t>
            </a:r>
            <a:r>
              <a:rPr lang="en-US" sz="8000" dirty="0">
                <a:solidFill>
                  <a:schemeClr val="accent2"/>
                </a:solidFill>
              </a:rPr>
              <a:t> </a:t>
            </a:r>
            <a:r>
              <a:rPr lang="en-US" sz="8000" dirty="0" err="1">
                <a:solidFill>
                  <a:schemeClr val="accent2"/>
                </a:solidFill>
              </a:rPr>
              <a:t>su</a:t>
            </a:r>
            <a:r>
              <a:rPr lang="en-US" sz="8000" dirty="0">
                <a:solidFill>
                  <a:schemeClr val="accent2"/>
                </a:solidFill>
              </a:rPr>
              <a:t> </a:t>
            </a:r>
            <a:r>
              <a:rPr lang="en-US" sz="8000" dirty="0" err="1">
                <a:solidFill>
                  <a:schemeClr val="accent2"/>
                </a:solidFill>
              </a:rPr>
              <a:t>laberinto</a:t>
            </a:r>
            <a:r>
              <a:rPr lang="en-US" sz="8000" dirty="0">
                <a:solidFill>
                  <a:schemeClr val="accent2"/>
                </a:solidFill>
              </a:rPr>
              <a:t>.</a:t>
            </a:r>
          </a:p>
          <a:p>
            <a:pPr>
              <a:lnSpc>
                <a:spcPct val="120000"/>
              </a:lnSpc>
            </a:pPr>
            <a:r>
              <a:rPr lang="en-US" sz="9600" dirty="0">
                <a:solidFill>
                  <a:schemeClr val="accent2"/>
                </a:solidFill>
              </a:rPr>
              <a:t>5 </a:t>
            </a:r>
            <a:r>
              <a:rPr lang="en-US" sz="9600" dirty="0" err="1">
                <a:solidFill>
                  <a:schemeClr val="accent2"/>
                </a:solidFill>
              </a:rPr>
              <a:t>minutos</a:t>
            </a:r>
            <a:r>
              <a:rPr lang="en-US" sz="9600" dirty="0">
                <a:solidFill>
                  <a:schemeClr val="accent2"/>
                </a:solidFill>
              </a:rPr>
              <a:t>: </a:t>
            </a:r>
            <a:r>
              <a:rPr lang="en-US" sz="9600" dirty="0" err="1">
                <a:solidFill>
                  <a:schemeClr val="accent2"/>
                </a:solidFill>
              </a:rPr>
              <a:t>Cada</a:t>
            </a:r>
            <a:r>
              <a:rPr lang="en-US" sz="9600" dirty="0">
                <a:solidFill>
                  <a:schemeClr val="accent2"/>
                </a:solidFill>
              </a:rPr>
              <a:t> </a:t>
            </a:r>
            <a:r>
              <a:rPr lang="en-US" sz="9600" dirty="0" err="1">
                <a:solidFill>
                  <a:schemeClr val="accent2"/>
                </a:solidFill>
              </a:rPr>
              <a:t>miembro</a:t>
            </a:r>
            <a:r>
              <a:rPr lang="en-US" sz="9600" dirty="0">
                <a:solidFill>
                  <a:schemeClr val="accent2"/>
                </a:solidFill>
              </a:rPr>
              <a:t> </a:t>
            </a:r>
            <a:r>
              <a:rPr lang="en-US" sz="9600" dirty="0" err="1">
                <a:solidFill>
                  <a:schemeClr val="accent2"/>
                </a:solidFill>
              </a:rPr>
              <a:t>presenta</a:t>
            </a:r>
            <a:r>
              <a:rPr lang="en-US" sz="9600" dirty="0">
                <a:solidFill>
                  <a:schemeClr val="accent2"/>
                </a:solidFill>
              </a:rPr>
              <a:t> sus ideas al </a:t>
            </a:r>
            <a:r>
              <a:rPr lang="en-US" sz="9600" dirty="0" err="1">
                <a:solidFill>
                  <a:schemeClr val="accent2"/>
                </a:solidFill>
              </a:rPr>
              <a:t>grupo</a:t>
            </a:r>
            <a:r>
              <a:rPr lang="en-US" sz="9600" dirty="0">
                <a:solidFill>
                  <a:schemeClr val="accent2"/>
                </a:solidFill>
              </a:rPr>
              <a:t>.</a:t>
            </a:r>
          </a:p>
          <a:p>
            <a:pPr lvl="1">
              <a:lnSpc>
                <a:spcPct val="120000"/>
              </a:lnSpc>
              <a:spcBef>
                <a:spcPts val="1000"/>
              </a:spcBef>
            </a:pPr>
            <a:r>
              <a:rPr lang="es-ES" sz="8000" dirty="0">
                <a:solidFill>
                  <a:schemeClr val="accent2"/>
                </a:solidFill>
              </a:rPr>
              <a:t>Comparte tus ideas y señala las cosas que más te gustan de tu idea que te gustaría que se use como un elemento para el diseño final.</a:t>
            </a:r>
            <a:endParaRPr lang="en-US" sz="8000" dirty="0">
              <a:solidFill>
                <a:schemeClr val="accent2"/>
              </a:solidFill>
            </a:endParaRPr>
          </a:p>
          <a:p>
            <a:endParaRPr lang="en-US" sz="2400" dirty="0">
              <a:solidFill>
                <a:srgbClr val="000000"/>
              </a:solidFill>
            </a:endParaRPr>
          </a:p>
          <a:p>
            <a:pPr lvl="1"/>
            <a:endParaRPr lang="en-US" sz="20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87022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p>
        </p:txBody>
      </p:sp>
      <p:sp>
        <p:nvSpPr>
          <p:cNvPr id="3" name="Content Placeholder 2">
            <a:extLst>
              <a:ext uri="{FF2B5EF4-FFF2-40B4-BE49-F238E27FC236}">
                <a16:creationId xmlns:a16="http://schemas.microsoft.com/office/drawing/2014/main" id="{3AFF1619-6C1E-6AE1-DB66-9DE33361CDA9}"/>
              </a:ext>
            </a:extLst>
          </p:cNvPr>
          <p:cNvSpPr>
            <a:spLocks noGrp="1"/>
          </p:cNvSpPr>
          <p:nvPr>
            <p:ph idx="4294967295"/>
          </p:nvPr>
        </p:nvSpPr>
        <p:spPr>
          <a:xfrm>
            <a:off x="838200" y="1825625"/>
            <a:ext cx="10515600" cy="4351338"/>
          </a:xfrm>
        </p:spPr>
        <p:txBody>
          <a:bodyPr numCol="2">
            <a:normAutofit/>
          </a:bodyPr>
          <a:lstStyle/>
          <a:p>
            <a:pPr>
              <a:spcAft>
                <a:spcPts val="1000"/>
              </a:spcAft>
            </a:pPr>
            <a:r>
              <a:rPr lang="en-US" sz="2000" b="1" dirty="0">
                <a:solidFill>
                  <a:srgbClr val="000000"/>
                </a:solidFill>
              </a:rPr>
              <a:t>A successful maze design should include the following:</a:t>
            </a:r>
            <a:endParaRPr lang="en-US" sz="1800" b="1" dirty="0">
              <a:solidFill>
                <a:srgbClr val="000000"/>
              </a:solidFill>
            </a:endParaRPr>
          </a:p>
          <a:p>
            <a:pPr lvl="1"/>
            <a:r>
              <a:rPr lang="en-US" sz="1800" dirty="0">
                <a:solidFill>
                  <a:srgbClr val="000000"/>
                </a:solidFill>
              </a:rPr>
              <a:t>One path connecting one entrance and one exit</a:t>
            </a:r>
          </a:p>
          <a:p>
            <a:pPr lvl="1"/>
            <a:r>
              <a:rPr lang="en-US" sz="1800" dirty="0">
                <a:solidFill>
                  <a:srgbClr val="000000"/>
                </a:solidFill>
              </a:rPr>
              <a:t>Paths wide enough for a magnet to fit</a:t>
            </a:r>
          </a:p>
          <a:p>
            <a:pPr lvl="1">
              <a:spcAft>
                <a:spcPts val="1000"/>
              </a:spcAft>
            </a:pPr>
            <a:r>
              <a:rPr lang="en-US" sz="1800" dirty="0">
                <a:solidFill>
                  <a:srgbClr val="000000"/>
                </a:solidFill>
              </a:rPr>
              <a:t>All key elements drawn (connected walls, entrance, and exit)</a:t>
            </a:r>
          </a:p>
          <a:p>
            <a:r>
              <a:rPr lang="en-US" sz="1800" dirty="0">
                <a:solidFill>
                  <a:srgbClr val="000000"/>
                </a:solidFill>
              </a:rPr>
              <a:t>Bonus Points: The maze takes at least 20 seconds to solve.</a:t>
            </a:r>
          </a:p>
          <a:p>
            <a:r>
              <a:rPr lang="en-US" sz="1800" dirty="0">
                <a:solidFill>
                  <a:srgbClr val="000000"/>
                </a:solidFill>
              </a:rPr>
              <a:t>Bonus Points: The maze barriers stay up on their own.</a:t>
            </a:r>
          </a:p>
          <a:p>
            <a:endParaRPr lang="en-US" sz="1600" dirty="0">
              <a:solidFill>
                <a:srgbClr val="000000"/>
              </a:solidFill>
            </a:endParaRPr>
          </a:p>
          <a:p>
            <a:pPr marL="0" indent="0">
              <a:buNone/>
            </a:pPr>
            <a:endParaRPr lang="en-US" sz="1600" dirty="0">
              <a:solidFill>
                <a:srgbClr val="000000"/>
              </a:solidFill>
            </a:endParaRPr>
          </a:p>
          <a:p>
            <a:pPr marL="239713" indent="-239713">
              <a:spcAft>
                <a:spcPts val="1000"/>
              </a:spcAft>
            </a:pPr>
            <a:r>
              <a:rPr lang="en-US" sz="2200" b="1" dirty="0">
                <a:solidFill>
                  <a:srgbClr val="F16038"/>
                </a:solidFill>
                <a:ea typeface="+mn-lt"/>
                <a:cs typeface="+mn-lt"/>
              </a:rPr>
              <a:t>Un </a:t>
            </a:r>
            <a:r>
              <a:rPr lang="en-US" sz="2200" b="1" dirty="0" err="1">
                <a:solidFill>
                  <a:srgbClr val="F16038"/>
                </a:solidFill>
                <a:ea typeface="+mn-lt"/>
                <a:cs typeface="+mn-lt"/>
              </a:rPr>
              <a:t>diseño</a:t>
            </a:r>
            <a:r>
              <a:rPr lang="en-US" sz="2200" b="1" dirty="0">
                <a:solidFill>
                  <a:srgbClr val="F16038"/>
                </a:solidFill>
                <a:ea typeface="+mn-lt"/>
                <a:cs typeface="+mn-lt"/>
              </a:rPr>
              <a:t> de </a:t>
            </a:r>
            <a:r>
              <a:rPr lang="en-US" sz="2200" b="1" dirty="0" err="1">
                <a:solidFill>
                  <a:srgbClr val="F16038"/>
                </a:solidFill>
                <a:ea typeface="+mn-lt"/>
                <a:cs typeface="+mn-lt"/>
              </a:rPr>
              <a:t>laberinto</a:t>
            </a:r>
            <a:r>
              <a:rPr lang="en-US" sz="2200" b="1" dirty="0">
                <a:solidFill>
                  <a:srgbClr val="F16038"/>
                </a:solidFill>
                <a:ea typeface="+mn-lt"/>
                <a:cs typeface="+mn-lt"/>
              </a:rPr>
              <a:t> </a:t>
            </a:r>
            <a:r>
              <a:rPr lang="en-US" sz="2200" b="1" dirty="0" err="1">
                <a:solidFill>
                  <a:srgbClr val="F16038"/>
                </a:solidFill>
                <a:ea typeface="+mn-lt"/>
                <a:cs typeface="+mn-lt"/>
              </a:rPr>
              <a:t>exitoso</a:t>
            </a:r>
            <a:r>
              <a:rPr lang="en-US" sz="2200" b="1" dirty="0">
                <a:solidFill>
                  <a:srgbClr val="F16038"/>
                </a:solidFill>
                <a:ea typeface="+mn-lt"/>
                <a:cs typeface="+mn-lt"/>
              </a:rPr>
              <a:t> </a:t>
            </a:r>
            <a:r>
              <a:rPr lang="en-US" sz="2200" b="1" dirty="0" err="1">
                <a:solidFill>
                  <a:srgbClr val="F16038"/>
                </a:solidFill>
                <a:ea typeface="+mn-lt"/>
                <a:cs typeface="+mn-lt"/>
              </a:rPr>
              <a:t>debe</a:t>
            </a:r>
            <a:r>
              <a:rPr lang="en-US" sz="2200" b="1" dirty="0">
                <a:solidFill>
                  <a:srgbClr val="F16038"/>
                </a:solidFill>
                <a:ea typeface="+mn-lt"/>
                <a:cs typeface="+mn-lt"/>
              </a:rPr>
              <a:t> </a:t>
            </a:r>
            <a:r>
              <a:rPr lang="en-US" sz="2200" b="1" dirty="0" err="1">
                <a:solidFill>
                  <a:srgbClr val="F16038"/>
                </a:solidFill>
                <a:ea typeface="+mn-lt"/>
                <a:cs typeface="+mn-lt"/>
              </a:rPr>
              <a:t>incluir</a:t>
            </a:r>
            <a:r>
              <a:rPr lang="en-US" sz="2200" b="1" dirty="0">
                <a:solidFill>
                  <a:srgbClr val="F16038"/>
                </a:solidFill>
                <a:ea typeface="+mn-lt"/>
                <a:cs typeface="+mn-lt"/>
              </a:rPr>
              <a:t> lo </a:t>
            </a:r>
            <a:r>
              <a:rPr lang="en-US" sz="2200" b="1" dirty="0" err="1">
                <a:solidFill>
                  <a:srgbClr val="F16038"/>
                </a:solidFill>
                <a:ea typeface="+mn-lt"/>
                <a:cs typeface="+mn-lt"/>
              </a:rPr>
              <a:t>siguiente</a:t>
            </a:r>
            <a:r>
              <a:rPr lang="en-US" sz="2200" b="1" dirty="0">
                <a:solidFill>
                  <a:srgbClr val="F16038"/>
                </a:solidFill>
                <a:ea typeface="+mn-lt"/>
                <a:cs typeface="+mn-lt"/>
              </a:rPr>
              <a:t>:</a:t>
            </a:r>
          </a:p>
          <a:p>
            <a:pPr lvl="1"/>
            <a:r>
              <a:rPr lang="en-US" sz="1800" dirty="0">
                <a:solidFill>
                  <a:schemeClr val="accent2"/>
                </a:solidFill>
              </a:rPr>
              <a:t>Un </a:t>
            </a:r>
            <a:r>
              <a:rPr lang="en-US" sz="1800" dirty="0" err="1">
                <a:solidFill>
                  <a:schemeClr val="accent2"/>
                </a:solidFill>
              </a:rPr>
              <a:t>camino</a:t>
            </a:r>
            <a:r>
              <a:rPr lang="en-US" sz="1800" dirty="0">
                <a:solidFill>
                  <a:schemeClr val="accent2"/>
                </a:solidFill>
              </a:rPr>
              <a:t> que </a:t>
            </a:r>
            <a:r>
              <a:rPr lang="en-US" sz="1800" dirty="0" err="1">
                <a:solidFill>
                  <a:schemeClr val="accent2"/>
                </a:solidFill>
              </a:rPr>
              <a:t>conecta</a:t>
            </a:r>
            <a:r>
              <a:rPr lang="en-US" sz="1800" dirty="0">
                <a:solidFill>
                  <a:schemeClr val="accent2"/>
                </a:solidFill>
              </a:rPr>
              <a:t> </a:t>
            </a:r>
            <a:r>
              <a:rPr lang="en-US" sz="1800" dirty="0" err="1">
                <a:solidFill>
                  <a:schemeClr val="accent2"/>
                </a:solidFill>
              </a:rPr>
              <a:t>una</a:t>
            </a:r>
            <a:r>
              <a:rPr lang="en-US" sz="1800" dirty="0">
                <a:solidFill>
                  <a:schemeClr val="accent2"/>
                </a:solidFill>
              </a:rPr>
              <a:t> entrada y </a:t>
            </a:r>
            <a:r>
              <a:rPr lang="en-US" sz="1800" dirty="0" err="1">
                <a:solidFill>
                  <a:schemeClr val="accent2"/>
                </a:solidFill>
              </a:rPr>
              <a:t>una</a:t>
            </a:r>
            <a:r>
              <a:rPr lang="en-US" sz="1800" dirty="0">
                <a:solidFill>
                  <a:schemeClr val="accent2"/>
                </a:solidFill>
              </a:rPr>
              <a:t> </a:t>
            </a:r>
            <a:r>
              <a:rPr lang="en-US" sz="1800" dirty="0" err="1">
                <a:solidFill>
                  <a:schemeClr val="accent2"/>
                </a:solidFill>
              </a:rPr>
              <a:t>salida</a:t>
            </a:r>
            <a:endParaRPr lang="en-US" sz="1800" dirty="0">
              <a:solidFill>
                <a:schemeClr val="accent2"/>
              </a:solidFill>
            </a:endParaRPr>
          </a:p>
          <a:p>
            <a:pPr lvl="1"/>
            <a:r>
              <a:rPr lang="en-US" sz="1800" dirty="0">
                <a:solidFill>
                  <a:schemeClr val="accent2"/>
                </a:solidFill>
              </a:rPr>
              <a:t>Caminos lo </a:t>
            </a:r>
            <a:r>
              <a:rPr lang="en-US" sz="1800" dirty="0" err="1">
                <a:solidFill>
                  <a:schemeClr val="accent2"/>
                </a:solidFill>
              </a:rPr>
              <a:t>suficientemente</a:t>
            </a:r>
            <a:r>
              <a:rPr lang="en-US" sz="1800" dirty="0">
                <a:solidFill>
                  <a:schemeClr val="accent2"/>
                </a:solidFill>
              </a:rPr>
              <a:t> </a:t>
            </a:r>
            <a:r>
              <a:rPr lang="en-US" sz="1800" dirty="0" err="1">
                <a:solidFill>
                  <a:schemeClr val="accent2"/>
                </a:solidFill>
              </a:rPr>
              <a:t>anchos</a:t>
            </a:r>
            <a:r>
              <a:rPr lang="en-US" sz="1800" dirty="0">
                <a:solidFill>
                  <a:schemeClr val="accent2"/>
                </a:solidFill>
              </a:rPr>
              <a:t> </a:t>
            </a:r>
            <a:r>
              <a:rPr lang="en-US" sz="1800" dirty="0" err="1">
                <a:solidFill>
                  <a:schemeClr val="accent2"/>
                </a:solidFill>
              </a:rPr>
              <a:t>como</a:t>
            </a:r>
            <a:r>
              <a:rPr lang="en-US" sz="1800" dirty="0">
                <a:solidFill>
                  <a:schemeClr val="accent2"/>
                </a:solidFill>
              </a:rPr>
              <a:t> para que </a:t>
            </a:r>
            <a:r>
              <a:rPr lang="en-US" sz="1800" dirty="0" err="1">
                <a:solidFill>
                  <a:schemeClr val="accent2"/>
                </a:solidFill>
              </a:rPr>
              <a:t>quepa</a:t>
            </a:r>
            <a:r>
              <a:rPr lang="en-US" sz="1800" dirty="0">
                <a:solidFill>
                  <a:schemeClr val="accent2"/>
                </a:solidFill>
              </a:rPr>
              <a:t> un </a:t>
            </a:r>
            <a:r>
              <a:rPr lang="en-US" sz="1800" dirty="0" err="1">
                <a:solidFill>
                  <a:schemeClr val="accent2"/>
                </a:solidFill>
              </a:rPr>
              <a:t>imán</a:t>
            </a:r>
            <a:endParaRPr lang="en-US" sz="1800" dirty="0">
              <a:solidFill>
                <a:schemeClr val="accent2"/>
              </a:solidFill>
            </a:endParaRPr>
          </a:p>
          <a:p>
            <a:pPr lvl="1"/>
            <a:r>
              <a:rPr lang="en-US" sz="1800" dirty="0" err="1">
                <a:solidFill>
                  <a:schemeClr val="accent2"/>
                </a:solidFill>
              </a:rPr>
              <a:t>Todos</a:t>
            </a:r>
            <a:r>
              <a:rPr lang="en-US" sz="1800" dirty="0">
                <a:solidFill>
                  <a:schemeClr val="accent2"/>
                </a:solidFill>
              </a:rPr>
              <a:t> </a:t>
            </a:r>
            <a:r>
              <a:rPr lang="en-US" sz="1800" dirty="0" err="1">
                <a:solidFill>
                  <a:schemeClr val="accent2"/>
                </a:solidFill>
              </a:rPr>
              <a:t>los</a:t>
            </a:r>
            <a:r>
              <a:rPr lang="en-US" sz="1800" dirty="0">
                <a:solidFill>
                  <a:schemeClr val="accent2"/>
                </a:solidFill>
              </a:rPr>
              <a:t> </a:t>
            </a:r>
            <a:r>
              <a:rPr lang="en-US" sz="1800" dirty="0" err="1">
                <a:solidFill>
                  <a:schemeClr val="accent2"/>
                </a:solidFill>
              </a:rPr>
              <a:t>elementos</a:t>
            </a:r>
            <a:r>
              <a:rPr lang="en-US" sz="1800" dirty="0">
                <a:solidFill>
                  <a:schemeClr val="accent2"/>
                </a:solidFill>
              </a:rPr>
              <a:t> clave </a:t>
            </a:r>
            <a:r>
              <a:rPr lang="en-US" sz="1800" dirty="0" err="1">
                <a:solidFill>
                  <a:schemeClr val="accent2"/>
                </a:solidFill>
              </a:rPr>
              <a:t>dibujados</a:t>
            </a:r>
            <a:r>
              <a:rPr lang="en-US" sz="1800" dirty="0">
                <a:solidFill>
                  <a:schemeClr val="accent2"/>
                </a:solidFill>
              </a:rPr>
              <a:t> (</a:t>
            </a:r>
            <a:r>
              <a:rPr lang="en-US" sz="1800" dirty="0" err="1">
                <a:solidFill>
                  <a:schemeClr val="accent2"/>
                </a:solidFill>
              </a:rPr>
              <a:t>paredes</a:t>
            </a:r>
            <a:r>
              <a:rPr lang="en-US" sz="1800" dirty="0">
                <a:solidFill>
                  <a:schemeClr val="accent2"/>
                </a:solidFill>
              </a:rPr>
              <a:t> </a:t>
            </a:r>
            <a:r>
              <a:rPr lang="en-US" sz="1800" dirty="0" err="1">
                <a:solidFill>
                  <a:schemeClr val="accent2"/>
                </a:solidFill>
              </a:rPr>
              <a:t>conectadas</a:t>
            </a:r>
            <a:r>
              <a:rPr lang="en-US" sz="1800" dirty="0">
                <a:solidFill>
                  <a:schemeClr val="accent2"/>
                </a:solidFill>
              </a:rPr>
              <a:t>, entrada y </a:t>
            </a:r>
            <a:r>
              <a:rPr lang="en-US" sz="1800" dirty="0" err="1">
                <a:solidFill>
                  <a:schemeClr val="accent2"/>
                </a:solidFill>
              </a:rPr>
              <a:t>salida</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El </a:t>
            </a:r>
            <a:r>
              <a:rPr lang="en-US" sz="1800" dirty="0" err="1">
                <a:solidFill>
                  <a:schemeClr val="accent2"/>
                </a:solidFill>
              </a:rPr>
              <a:t>laberinto</a:t>
            </a:r>
            <a:r>
              <a:rPr lang="en-US" sz="1800" dirty="0">
                <a:solidFill>
                  <a:schemeClr val="accent2"/>
                </a:solidFill>
              </a:rPr>
              <a:t> </a:t>
            </a:r>
            <a:r>
              <a:rPr lang="en-US" sz="1800" dirty="0" err="1">
                <a:solidFill>
                  <a:schemeClr val="accent2"/>
                </a:solidFill>
              </a:rPr>
              <a:t>tarda</a:t>
            </a:r>
            <a:r>
              <a:rPr lang="en-US" sz="1800" dirty="0">
                <a:solidFill>
                  <a:schemeClr val="accent2"/>
                </a:solidFill>
              </a:rPr>
              <a:t> al </a:t>
            </a:r>
            <a:r>
              <a:rPr lang="en-US" sz="1800" dirty="0" err="1">
                <a:solidFill>
                  <a:schemeClr val="accent2"/>
                </a:solidFill>
              </a:rPr>
              <a:t>menos</a:t>
            </a:r>
            <a:r>
              <a:rPr lang="en-US" sz="1800" dirty="0">
                <a:solidFill>
                  <a:schemeClr val="accent2"/>
                </a:solidFill>
              </a:rPr>
              <a:t> 20 </a:t>
            </a:r>
            <a:r>
              <a:rPr lang="en-US" sz="1800" dirty="0" err="1">
                <a:solidFill>
                  <a:schemeClr val="accent2"/>
                </a:solidFill>
              </a:rPr>
              <a:t>segundos</a:t>
            </a:r>
            <a:r>
              <a:rPr lang="en-US" sz="1800" dirty="0">
                <a:solidFill>
                  <a:schemeClr val="accent2"/>
                </a:solidFill>
              </a:rPr>
              <a:t> </a:t>
            </a:r>
            <a:r>
              <a:rPr lang="en-US" sz="1800" dirty="0" err="1">
                <a:solidFill>
                  <a:schemeClr val="accent2"/>
                </a:solidFill>
              </a:rPr>
              <a:t>en</a:t>
            </a:r>
            <a:r>
              <a:rPr lang="en-US" sz="1800" dirty="0">
                <a:solidFill>
                  <a:schemeClr val="accent2"/>
                </a:solidFill>
              </a:rPr>
              <a:t> </a:t>
            </a:r>
            <a:r>
              <a:rPr lang="en-US" sz="1800" dirty="0" err="1">
                <a:solidFill>
                  <a:schemeClr val="accent2"/>
                </a:solidFill>
              </a:rPr>
              <a:t>resolverse</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Las barreras del </a:t>
            </a:r>
            <a:r>
              <a:rPr lang="en-US" sz="1800" dirty="0" err="1">
                <a:solidFill>
                  <a:schemeClr val="accent2"/>
                </a:solidFill>
              </a:rPr>
              <a:t>laberinto</a:t>
            </a:r>
            <a:r>
              <a:rPr lang="en-US" sz="1800" dirty="0">
                <a:solidFill>
                  <a:schemeClr val="accent2"/>
                </a:solidFill>
              </a:rPr>
              <a:t> se </a:t>
            </a:r>
            <a:r>
              <a:rPr lang="en-US" sz="1800" dirty="0" err="1">
                <a:solidFill>
                  <a:schemeClr val="accent2"/>
                </a:solidFill>
              </a:rPr>
              <a:t>mantienen</a:t>
            </a:r>
            <a:r>
              <a:rPr lang="en-US" sz="1800" dirty="0">
                <a:solidFill>
                  <a:schemeClr val="accent2"/>
                </a:solidFill>
              </a:rPr>
              <a:t> </a:t>
            </a:r>
            <a:r>
              <a:rPr lang="en-US" sz="1800" dirty="0" err="1">
                <a:solidFill>
                  <a:schemeClr val="accent2"/>
                </a:solidFill>
              </a:rPr>
              <a:t>en</a:t>
            </a:r>
            <a:r>
              <a:rPr lang="en-US" sz="1800" dirty="0">
                <a:solidFill>
                  <a:schemeClr val="accent2"/>
                </a:solidFill>
              </a:rPr>
              <a:t> pie </a:t>
            </a:r>
            <a:r>
              <a:rPr lang="en-US" sz="1800" dirty="0" err="1">
                <a:solidFill>
                  <a:schemeClr val="accent2"/>
                </a:solidFill>
              </a:rPr>
              <a:t>por</a:t>
            </a:r>
            <a:r>
              <a:rPr lang="en-US" sz="1800" dirty="0">
                <a:solidFill>
                  <a:schemeClr val="accent2"/>
                </a:solidFill>
              </a:rPr>
              <a:t> </a:t>
            </a:r>
            <a:r>
              <a:rPr lang="en-US" sz="1800" dirty="0" err="1">
                <a:solidFill>
                  <a:schemeClr val="accent2"/>
                </a:solidFill>
              </a:rPr>
              <a:t>sí</a:t>
            </a:r>
            <a:r>
              <a:rPr lang="en-US" sz="1800" dirty="0">
                <a:solidFill>
                  <a:schemeClr val="accent2"/>
                </a:solidFill>
              </a:rPr>
              <a:t> </a:t>
            </a:r>
            <a:r>
              <a:rPr lang="en-US" sz="1800" dirty="0" err="1">
                <a:solidFill>
                  <a:schemeClr val="accent2"/>
                </a:solidFill>
              </a:rPr>
              <a:t>solas</a:t>
            </a:r>
            <a:r>
              <a:rPr lang="en-US" sz="1800" dirty="0">
                <a:solidFill>
                  <a:schemeClr val="accent2"/>
                </a:solidFill>
              </a:rPr>
              <a:t>.</a:t>
            </a:r>
            <a:endParaRPr lang="en-US" sz="1800" dirty="0">
              <a:solidFill>
                <a:srgbClr val="000000"/>
              </a:solidFill>
            </a:endParaRPr>
          </a:p>
        </p:txBody>
      </p:sp>
    </p:spTree>
    <p:extLst>
      <p:ext uri="{BB962C8B-B14F-4D97-AF65-F5344CB8AC3E}">
        <p14:creationId xmlns:p14="http://schemas.microsoft.com/office/powerpoint/2010/main" val="27802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t>Team Member Responsibilities</a:t>
            </a:r>
            <a:br>
              <a:rPr lang="en-US" dirty="0"/>
            </a:br>
            <a:r>
              <a:rPr lang="en-US" dirty="0">
                <a:solidFill>
                  <a:schemeClr val="accent2"/>
                </a:solidFill>
              </a:rPr>
              <a:t>(</a:t>
            </a:r>
            <a:r>
              <a:rPr lang="en-US" dirty="0" err="1">
                <a:solidFill>
                  <a:schemeClr val="accent2"/>
                </a:solidFill>
              </a:rPr>
              <a:t>Responsabilidades</a:t>
            </a:r>
            <a:r>
              <a:rPr lang="en-US" dirty="0">
                <a:solidFill>
                  <a:schemeClr val="accent2"/>
                </a:solidFill>
              </a:rPr>
              <a:t> de </a:t>
            </a:r>
            <a:r>
              <a:rPr lang="en-US" dirty="0" err="1">
                <a:solidFill>
                  <a:schemeClr val="accent2"/>
                </a:solidFill>
              </a:rPr>
              <a:t>los</a:t>
            </a:r>
            <a:r>
              <a:rPr lang="en-US" dirty="0">
                <a:solidFill>
                  <a:schemeClr val="accent2"/>
                </a:solidFill>
              </a:rPr>
              <a:t> </a:t>
            </a:r>
            <a:r>
              <a:rPr lang="en-US" dirty="0" err="1">
                <a:solidFill>
                  <a:schemeClr val="accent2"/>
                </a:solidFill>
              </a:rPr>
              <a:t>Miembros</a:t>
            </a:r>
            <a:r>
              <a:rPr lang="en-US" dirty="0">
                <a:solidFill>
                  <a:schemeClr val="accent2"/>
                </a:solidFill>
              </a:rPr>
              <a:t> del </a:t>
            </a:r>
            <a:r>
              <a:rPr lang="en-US" dirty="0" err="1">
                <a:solidFill>
                  <a:schemeClr val="accent2"/>
                </a:solidFill>
              </a:rPr>
              <a:t>Equipo</a:t>
            </a:r>
            <a:r>
              <a:rPr lang="en-US" dirty="0">
                <a:solidFill>
                  <a:schemeClr val="accent2"/>
                </a:solidFill>
              </a:rPr>
              <a:t>)</a:t>
            </a:r>
          </a:p>
        </p:txBody>
      </p:sp>
      <p:sp>
        <p:nvSpPr>
          <p:cNvPr id="4" name="Content Placeholder 2">
            <a:extLst>
              <a:ext uri="{FF2B5EF4-FFF2-40B4-BE49-F238E27FC236}">
                <a16:creationId xmlns:a16="http://schemas.microsoft.com/office/drawing/2014/main" id="{FAAF45C1-7A4E-C7A0-8C89-160D7ED1F500}"/>
              </a:ext>
            </a:extLst>
          </p:cNvPr>
          <p:cNvSpPr>
            <a:spLocks noGrp="1"/>
          </p:cNvSpPr>
          <p:nvPr>
            <p:ph idx="4294967295"/>
          </p:nvPr>
        </p:nvSpPr>
        <p:spPr/>
        <p:txBody>
          <a:bodyPr vert="horz" lIns="91440" tIns="45720" rIns="91440" bIns="45720" numCol="2" rtlCol="0" anchor="t">
            <a:normAutofit/>
          </a:bodyPr>
          <a:lstStyle/>
          <a:p>
            <a:pPr>
              <a:lnSpc>
                <a:spcPct val="110000"/>
              </a:lnSpc>
              <a:spcBef>
                <a:spcPts val="500"/>
              </a:spcBef>
            </a:pPr>
            <a:r>
              <a:rPr lang="en-US" sz="2200" dirty="0">
                <a:solidFill>
                  <a:srgbClr val="000000"/>
                </a:solidFill>
              </a:rPr>
              <a:t>Assign responsibilities to each team member during the process.</a:t>
            </a:r>
            <a:endParaRPr lang="en-US" sz="2200" dirty="0">
              <a:solidFill>
                <a:srgbClr val="000000"/>
              </a:solidFill>
              <a:cs typeface="Arial" panose="020B0604020202020204"/>
            </a:endParaRPr>
          </a:p>
          <a:p>
            <a:pPr lvl="1">
              <a:lnSpc>
                <a:spcPct val="110000"/>
              </a:lnSpc>
            </a:pPr>
            <a:r>
              <a:rPr lang="en-US" sz="2200" u="sng" dirty="0">
                <a:solidFill>
                  <a:srgbClr val="000000"/>
                </a:solidFill>
              </a:rPr>
              <a:t>Material Manager:</a:t>
            </a:r>
            <a:r>
              <a:rPr lang="en-US" sz="2200" dirty="0">
                <a:solidFill>
                  <a:srgbClr val="000000"/>
                </a:solidFill>
              </a:rPr>
              <a:t> collects materials</a:t>
            </a:r>
            <a:endParaRPr lang="en-US" sz="2200" dirty="0">
              <a:solidFill>
                <a:srgbClr val="000000"/>
              </a:solidFill>
              <a:cs typeface="Arial"/>
            </a:endParaRPr>
          </a:p>
          <a:p>
            <a:pPr lvl="1">
              <a:lnSpc>
                <a:spcPct val="110000"/>
              </a:lnSpc>
            </a:pPr>
            <a:r>
              <a:rPr lang="en-US" sz="2200" u="sng" dirty="0">
                <a:solidFill>
                  <a:srgbClr val="000000"/>
                </a:solidFill>
              </a:rPr>
              <a:t>Banker:</a:t>
            </a:r>
            <a:r>
              <a:rPr lang="en-US" sz="2200" dirty="0">
                <a:solidFill>
                  <a:srgbClr val="000000"/>
                </a:solidFill>
              </a:rPr>
              <a:t> manages the counters</a:t>
            </a:r>
            <a:endParaRPr lang="en-US" sz="2200" dirty="0">
              <a:solidFill>
                <a:srgbClr val="000000"/>
              </a:solidFill>
              <a:cs typeface="Arial"/>
            </a:endParaRPr>
          </a:p>
          <a:p>
            <a:pPr lvl="1">
              <a:lnSpc>
                <a:spcPct val="110000"/>
              </a:lnSpc>
            </a:pPr>
            <a:r>
              <a:rPr lang="en-US" sz="2200" u="sng" dirty="0">
                <a:solidFill>
                  <a:srgbClr val="000000"/>
                </a:solidFill>
              </a:rPr>
              <a:t>Head Engineer</a:t>
            </a:r>
            <a:r>
              <a:rPr lang="en-US" sz="2200" dirty="0">
                <a:solidFill>
                  <a:srgbClr val="000000"/>
                </a:solidFill>
              </a:rPr>
              <a:t>: measure the maze </a:t>
            </a:r>
            <a:endParaRPr lang="en-US" sz="2200" dirty="0">
              <a:solidFill>
                <a:srgbClr val="000000"/>
              </a:solidFill>
              <a:cs typeface="Arial"/>
            </a:endParaRPr>
          </a:p>
          <a:p>
            <a:pPr lvl="1">
              <a:lnSpc>
                <a:spcPct val="110000"/>
              </a:lnSpc>
            </a:pPr>
            <a:r>
              <a:rPr lang="en-US" sz="2200" u="sng" dirty="0">
                <a:solidFill>
                  <a:srgbClr val="000000"/>
                </a:solidFill>
              </a:rPr>
              <a:t>Quality Control Manager:</a:t>
            </a:r>
            <a:r>
              <a:rPr lang="en-US" sz="2200" dirty="0">
                <a:solidFill>
                  <a:srgbClr val="000000"/>
                </a:solidFill>
              </a:rPr>
              <a:t> match the design to the prototype</a:t>
            </a:r>
          </a:p>
          <a:p>
            <a:pPr lvl="1">
              <a:lnSpc>
                <a:spcPct val="110000"/>
              </a:lnSpc>
            </a:pPr>
            <a:endParaRPr lang="en-US" sz="2200" dirty="0">
              <a:solidFill>
                <a:srgbClr val="000000"/>
              </a:solidFill>
            </a:endParaRPr>
          </a:p>
          <a:p>
            <a:pPr lvl="1">
              <a:lnSpc>
                <a:spcPct val="110000"/>
              </a:lnSpc>
            </a:pPr>
            <a:endParaRPr lang="en-US" sz="2200" dirty="0">
              <a:solidFill>
                <a:srgbClr val="000000"/>
              </a:solidFill>
            </a:endParaRPr>
          </a:p>
          <a:p>
            <a:pPr lvl="1">
              <a:lnSpc>
                <a:spcPct val="110000"/>
              </a:lnSpc>
            </a:pPr>
            <a:endParaRPr lang="en-US" sz="2200" dirty="0">
              <a:solidFill>
                <a:srgbClr val="000000"/>
              </a:solidFill>
            </a:endParaRPr>
          </a:p>
          <a:p>
            <a:pPr>
              <a:lnSpc>
                <a:spcPct val="110000"/>
              </a:lnSpc>
              <a:spcBef>
                <a:spcPts val="500"/>
              </a:spcBef>
            </a:pPr>
            <a:r>
              <a:rPr lang="en-US" sz="2200" dirty="0" err="1">
                <a:solidFill>
                  <a:schemeClr val="accent2"/>
                </a:solidFill>
              </a:rPr>
              <a:t>Asignar</a:t>
            </a:r>
            <a:r>
              <a:rPr lang="en-US" sz="2200" dirty="0">
                <a:solidFill>
                  <a:schemeClr val="accent2"/>
                </a:solidFill>
              </a:rPr>
              <a:t> </a:t>
            </a:r>
            <a:r>
              <a:rPr lang="en-US" sz="2200" dirty="0" err="1">
                <a:solidFill>
                  <a:schemeClr val="accent2"/>
                </a:solidFill>
              </a:rPr>
              <a:t>responsabilidades</a:t>
            </a:r>
            <a:r>
              <a:rPr lang="en-US" sz="2200" dirty="0">
                <a:solidFill>
                  <a:schemeClr val="accent2"/>
                </a:solidFill>
              </a:rPr>
              <a:t> a </a:t>
            </a:r>
            <a:r>
              <a:rPr lang="en-US" sz="2200" dirty="0" err="1">
                <a:solidFill>
                  <a:schemeClr val="accent2"/>
                </a:solidFill>
              </a:rPr>
              <a:t>cada</a:t>
            </a:r>
            <a:r>
              <a:rPr lang="en-US" sz="2200" dirty="0">
                <a:solidFill>
                  <a:schemeClr val="accent2"/>
                </a:solidFill>
              </a:rPr>
              <a:t> </a:t>
            </a:r>
            <a:r>
              <a:rPr lang="en-US" sz="2200" dirty="0" err="1">
                <a:solidFill>
                  <a:schemeClr val="accent2"/>
                </a:solidFill>
              </a:rPr>
              <a:t>miembro</a:t>
            </a:r>
            <a:r>
              <a:rPr lang="en-US" sz="2200" dirty="0">
                <a:solidFill>
                  <a:schemeClr val="accent2"/>
                </a:solidFill>
              </a:rPr>
              <a:t> del </a:t>
            </a:r>
            <a:r>
              <a:rPr lang="en-US" sz="2200" dirty="0" err="1">
                <a:solidFill>
                  <a:schemeClr val="accent2"/>
                </a:solidFill>
              </a:rPr>
              <a:t>equipo</a:t>
            </a:r>
            <a:r>
              <a:rPr lang="en-US" sz="2200" dirty="0">
                <a:solidFill>
                  <a:schemeClr val="accent2"/>
                </a:solidFill>
              </a:rPr>
              <a:t> </a:t>
            </a:r>
            <a:r>
              <a:rPr lang="en-US" sz="2200" dirty="0" err="1">
                <a:solidFill>
                  <a:schemeClr val="accent2"/>
                </a:solidFill>
              </a:rPr>
              <a:t>durante</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proceso</a:t>
            </a:r>
            <a:r>
              <a:rPr lang="en-US" sz="2200" dirty="0">
                <a:solidFill>
                  <a:schemeClr val="accent2"/>
                </a:solidFill>
              </a:rPr>
              <a:t>.</a:t>
            </a:r>
            <a:endParaRPr lang="en-US" sz="2200" dirty="0">
              <a:solidFill>
                <a:schemeClr val="accent2"/>
              </a:solidFill>
              <a:cs typeface="Arial"/>
            </a:endParaRPr>
          </a:p>
          <a:p>
            <a:pPr lvl="1">
              <a:lnSpc>
                <a:spcPct val="110000"/>
              </a:lnSpc>
            </a:pPr>
            <a:r>
              <a:rPr lang="en-US" sz="2200" u="sng" dirty="0" err="1">
                <a:solidFill>
                  <a:schemeClr val="accent2"/>
                </a:solidFill>
              </a:rPr>
              <a:t>Administrador</a:t>
            </a:r>
            <a:r>
              <a:rPr lang="en-US" sz="2200" u="sng" dirty="0">
                <a:solidFill>
                  <a:schemeClr val="accent2"/>
                </a:solidFill>
              </a:rPr>
              <a:t> de </a:t>
            </a:r>
            <a:r>
              <a:rPr lang="en-US" sz="2200" u="sng" dirty="0" err="1">
                <a:solidFill>
                  <a:schemeClr val="accent2"/>
                </a:solidFill>
              </a:rPr>
              <a:t>Materiales</a:t>
            </a:r>
            <a:r>
              <a:rPr lang="en-US" sz="2200" u="sng" dirty="0">
                <a:solidFill>
                  <a:schemeClr val="accent2"/>
                </a:solidFill>
              </a:rPr>
              <a:t>:</a:t>
            </a:r>
            <a:r>
              <a:rPr lang="en-US" sz="2200" dirty="0">
                <a:solidFill>
                  <a:schemeClr val="accent2"/>
                </a:solidFill>
              </a:rPr>
              <a:t> </a:t>
            </a:r>
            <a:r>
              <a:rPr lang="en-US" sz="2200" dirty="0" err="1">
                <a:solidFill>
                  <a:schemeClr val="accent2"/>
                </a:solidFill>
              </a:rPr>
              <a:t>recopila</a:t>
            </a:r>
            <a:r>
              <a:rPr lang="en-US" sz="2200" dirty="0">
                <a:solidFill>
                  <a:schemeClr val="accent2"/>
                </a:solidFill>
              </a:rPr>
              <a:t> </a:t>
            </a:r>
            <a:r>
              <a:rPr lang="en-US" sz="2200" dirty="0" err="1">
                <a:solidFill>
                  <a:schemeClr val="accent2"/>
                </a:solidFill>
              </a:rPr>
              <a:t>materiales</a:t>
            </a:r>
            <a:endParaRPr lang="en-US" sz="2200" dirty="0">
              <a:solidFill>
                <a:schemeClr val="accent2"/>
              </a:solidFill>
            </a:endParaRPr>
          </a:p>
          <a:p>
            <a:pPr lvl="1">
              <a:lnSpc>
                <a:spcPct val="110000"/>
              </a:lnSpc>
            </a:pPr>
            <a:r>
              <a:rPr lang="en-US" sz="2200" u="sng" dirty="0" err="1">
                <a:solidFill>
                  <a:schemeClr val="accent2"/>
                </a:solidFill>
              </a:rPr>
              <a:t>Banquero</a:t>
            </a:r>
            <a:r>
              <a:rPr lang="en-US" sz="2200" u="sng" dirty="0">
                <a:solidFill>
                  <a:schemeClr val="accent2"/>
                </a:solidFill>
              </a:rPr>
              <a:t>:</a:t>
            </a:r>
            <a:r>
              <a:rPr lang="en-US" sz="2200" dirty="0">
                <a:solidFill>
                  <a:schemeClr val="accent2"/>
                </a:solidFill>
              </a:rPr>
              <a:t> </a:t>
            </a:r>
            <a:r>
              <a:rPr lang="en-US" sz="2200" dirty="0" err="1">
                <a:solidFill>
                  <a:schemeClr val="accent2"/>
                </a:solidFill>
              </a:rPr>
              <a:t>maneja</a:t>
            </a:r>
            <a:r>
              <a:rPr lang="en-US" sz="2200" dirty="0">
                <a:solidFill>
                  <a:schemeClr val="accent2"/>
                </a:solidFill>
              </a:rPr>
              <a:t> </a:t>
            </a:r>
            <a:r>
              <a:rPr lang="en-US" sz="2200" dirty="0" err="1">
                <a:solidFill>
                  <a:schemeClr val="accent2"/>
                </a:solidFill>
              </a:rPr>
              <a:t>los</a:t>
            </a:r>
            <a:r>
              <a:rPr lang="en-US" sz="2200" dirty="0">
                <a:solidFill>
                  <a:schemeClr val="accent2"/>
                </a:solidFill>
              </a:rPr>
              <a:t> </a:t>
            </a:r>
            <a:r>
              <a:rPr lang="en-US" sz="2200" dirty="0" err="1">
                <a:solidFill>
                  <a:schemeClr val="accent2"/>
                </a:solidFill>
              </a:rPr>
              <a:t>contadores</a:t>
            </a:r>
            <a:endParaRPr lang="en-US" sz="2200" dirty="0">
              <a:solidFill>
                <a:schemeClr val="accent2"/>
              </a:solidFill>
            </a:endParaRPr>
          </a:p>
          <a:p>
            <a:pPr lvl="1">
              <a:lnSpc>
                <a:spcPct val="110000"/>
              </a:lnSpc>
            </a:pPr>
            <a:r>
              <a:rPr lang="en-US" sz="2200" u="sng" dirty="0" err="1">
                <a:solidFill>
                  <a:schemeClr val="accent2"/>
                </a:solidFill>
              </a:rPr>
              <a:t>Ingeniero</a:t>
            </a:r>
            <a:r>
              <a:rPr lang="en-US" sz="2200" u="sng" dirty="0">
                <a:solidFill>
                  <a:schemeClr val="accent2"/>
                </a:solidFill>
              </a:rPr>
              <a:t> Jefe:</a:t>
            </a:r>
            <a:r>
              <a:rPr lang="en-US" sz="2200" dirty="0">
                <a:solidFill>
                  <a:schemeClr val="accent2"/>
                </a:solidFill>
              </a:rPr>
              <a:t> </a:t>
            </a:r>
            <a:r>
              <a:rPr lang="en-US" sz="2200" dirty="0" err="1">
                <a:solidFill>
                  <a:schemeClr val="accent2"/>
                </a:solidFill>
              </a:rPr>
              <a:t>medir</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laberinto</a:t>
            </a:r>
            <a:endParaRPr lang="en-US" sz="2200" dirty="0">
              <a:solidFill>
                <a:schemeClr val="accent2"/>
              </a:solidFill>
            </a:endParaRPr>
          </a:p>
          <a:p>
            <a:pPr lvl="1">
              <a:lnSpc>
                <a:spcPct val="110000"/>
              </a:lnSpc>
            </a:pPr>
            <a:r>
              <a:rPr lang="en-US" sz="2200" u="sng" dirty="0" err="1">
                <a:solidFill>
                  <a:schemeClr val="accent2"/>
                </a:solidFill>
              </a:rPr>
              <a:t>Gerente</a:t>
            </a:r>
            <a:r>
              <a:rPr lang="en-US" sz="2200" u="sng" dirty="0">
                <a:solidFill>
                  <a:schemeClr val="accent2"/>
                </a:solidFill>
              </a:rPr>
              <a:t> de Control de Calidad:</a:t>
            </a:r>
            <a:r>
              <a:rPr lang="en-US" sz="2200" dirty="0">
                <a:solidFill>
                  <a:schemeClr val="accent2"/>
                </a:solidFill>
              </a:rPr>
              <a:t> </a:t>
            </a:r>
            <a:r>
              <a:rPr lang="en-US" sz="2200" dirty="0" err="1">
                <a:solidFill>
                  <a:schemeClr val="accent2"/>
                </a:solidFill>
              </a:rPr>
              <a:t>haga</a:t>
            </a:r>
            <a:r>
              <a:rPr lang="en-US" sz="2200" dirty="0">
                <a:solidFill>
                  <a:schemeClr val="accent2"/>
                </a:solidFill>
              </a:rPr>
              <a:t> </a:t>
            </a:r>
            <a:r>
              <a:rPr lang="en-US" sz="2200" dirty="0" err="1">
                <a:solidFill>
                  <a:schemeClr val="accent2"/>
                </a:solidFill>
              </a:rPr>
              <a:t>coincidir</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diseño</a:t>
            </a:r>
            <a:r>
              <a:rPr lang="en-US" sz="2200" dirty="0">
                <a:solidFill>
                  <a:schemeClr val="accent2"/>
                </a:solidFill>
              </a:rPr>
              <a:t> con </a:t>
            </a:r>
            <a:r>
              <a:rPr lang="en-US" sz="2200" dirty="0" err="1">
                <a:solidFill>
                  <a:schemeClr val="accent2"/>
                </a:solidFill>
              </a:rPr>
              <a:t>el</a:t>
            </a:r>
            <a:r>
              <a:rPr lang="en-US" sz="2200" dirty="0">
                <a:solidFill>
                  <a:schemeClr val="accent2"/>
                </a:solidFill>
              </a:rPr>
              <a:t> </a:t>
            </a:r>
            <a:r>
              <a:rPr lang="en-US" sz="2200" dirty="0" err="1">
                <a:solidFill>
                  <a:schemeClr val="accent2"/>
                </a:solidFill>
              </a:rPr>
              <a:t>prototipo</a:t>
            </a:r>
            <a:endParaRPr lang="en-US" sz="2200" dirty="0">
              <a:solidFill>
                <a:srgbClr val="000000"/>
              </a:solidFill>
            </a:endParaRPr>
          </a:p>
          <a:p>
            <a:endParaRPr lang="en-US" dirty="0"/>
          </a:p>
        </p:txBody>
      </p:sp>
    </p:spTree>
    <p:extLst>
      <p:ext uri="{BB962C8B-B14F-4D97-AF65-F5344CB8AC3E}">
        <p14:creationId xmlns:p14="http://schemas.microsoft.com/office/powerpoint/2010/main" val="145619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Maze! </a:t>
            </a:r>
            <a:r>
              <a:rPr lang="en-US" dirty="0">
                <a:solidFill>
                  <a:schemeClr val="accent2"/>
                </a:solidFill>
              </a:rPr>
              <a:t>(¡</a:t>
            </a:r>
            <a:r>
              <a:rPr lang="en-US" dirty="0" err="1">
                <a:solidFill>
                  <a:schemeClr val="accent2"/>
                </a:solidFill>
              </a:rPr>
              <a:t>Diseña</a:t>
            </a:r>
            <a:r>
              <a:rPr lang="en-US" dirty="0">
                <a:solidFill>
                  <a:schemeClr val="accent2"/>
                </a:solidFill>
              </a:rPr>
              <a:t> Tu </a:t>
            </a:r>
            <a:r>
              <a:rPr lang="en-US" dirty="0" err="1">
                <a:solidFill>
                  <a:schemeClr val="accent2"/>
                </a:solidFill>
              </a:rPr>
              <a:t>Laberinto</a:t>
            </a:r>
            <a:r>
              <a:rPr lang="en-US" dirty="0">
                <a:solidFill>
                  <a:schemeClr val="accent2"/>
                </a:solidFill>
              </a:rPr>
              <a:t>!)</a:t>
            </a:r>
          </a:p>
        </p:txBody>
      </p:sp>
    </p:spTree>
    <p:extLst>
      <p:ext uri="{BB962C8B-B14F-4D97-AF65-F5344CB8AC3E}">
        <p14:creationId xmlns:p14="http://schemas.microsoft.com/office/powerpoint/2010/main" val="428922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a:t>
            </a:r>
            <a:r>
              <a:rPr lang="en-US"/>
              <a:t>Outcomes)</a:t>
            </a:r>
            <a:br>
              <a:rPr lang="en-US" dirty="0"/>
            </a:br>
            <a:r>
              <a:rPr lang="en-US">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a:bodyPr>
          <a:lstStyle/>
          <a:p>
            <a:pPr>
              <a:spcAft>
                <a:spcPts val="1000"/>
              </a:spcAft>
            </a:pPr>
            <a:r>
              <a:rPr lang="en-US" sz="2000" b="1" dirty="0">
                <a:solidFill>
                  <a:srgbClr val="000000"/>
                </a:solidFill>
              </a:rPr>
              <a:t>A successful maze design should include the following:</a:t>
            </a:r>
            <a:endParaRPr lang="en-US" sz="1800" b="1" dirty="0">
              <a:solidFill>
                <a:srgbClr val="000000"/>
              </a:solidFill>
            </a:endParaRPr>
          </a:p>
          <a:p>
            <a:pPr lvl="1"/>
            <a:r>
              <a:rPr lang="en-US" sz="1800" dirty="0">
                <a:solidFill>
                  <a:srgbClr val="000000"/>
                </a:solidFill>
              </a:rPr>
              <a:t>One path connecting one entrance and one exit</a:t>
            </a:r>
          </a:p>
          <a:p>
            <a:pPr lvl="1"/>
            <a:r>
              <a:rPr lang="en-US" sz="1800" dirty="0">
                <a:solidFill>
                  <a:srgbClr val="000000"/>
                </a:solidFill>
              </a:rPr>
              <a:t>Paths wide enough for a magnet to fit</a:t>
            </a:r>
          </a:p>
          <a:p>
            <a:pPr lvl="1">
              <a:spcAft>
                <a:spcPts val="1000"/>
              </a:spcAft>
            </a:pPr>
            <a:r>
              <a:rPr lang="en-US" sz="1800" dirty="0">
                <a:solidFill>
                  <a:srgbClr val="000000"/>
                </a:solidFill>
              </a:rPr>
              <a:t>All key elements drawn (connected walls, entrance, and exit)</a:t>
            </a:r>
          </a:p>
          <a:p>
            <a:r>
              <a:rPr lang="en-US" sz="1800" dirty="0">
                <a:solidFill>
                  <a:srgbClr val="000000"/>
                </a:solidFill>
              </a:rPr>
              <a:t>Bonus Points: The maze takes at least 20 seconds to solve.</a:t>
            </a:r>
          </a:p>
          <a:p>
            <a:r>
              <a:rPr lang="en-US" sz="1800" dirty="0">
                <a:solidFill>
                  <a:srgbClr val="000000"/>
                </a:solidFill>
              </a:rPr>
              <a:t>Bonus Points: The maze barriers stay up on their own.</a:t>
            </a:r>
          </a:p>
          <a:p>
            <a:endParaRPr lang="en-US" sz="1600" dirty="0">
              <a:solidFill>
                <a:srgbClr val="000000"/>
              </a:solidFill>
            </a:endParaRPr>
          </a:p>
          <a:p>
            <a:pPr marL="0" indent="0">
              <a:buNone/>
            </a:pPr>
            <a:endParaRPr lang="en-US" sz="1600" dirty="0">
              <a:solidFill>
                <a:srgbClr val="000000"/>
              </a:solidFill>
            </a:endParaRPr>
          </a:p>
          <a:p>
            <a:pPr marL="239713" indent="-239713">
              <a:spcAft>
                <a:spcPts val="1000"/>
              </a:spcAft>
            </a:pPr>
            <a:r>
              <a:rPr lang="en-US" sz="2200" b="1" dirty="0">
                <a:solidFill>
                  <a:srgbClr val="F16038"/>
                </a:solidFill>
                <a:ea typeface="+mn-lt"/>
                <a:cs typeface="+mn-lt"/>
              </a:rPr>
              <a:t>Un </a:t>
            </a:r>
            <a:r>
              <a:rPr lang="en-US" sz="2200" b="1" dirty="0" err="1">
                <a:solidFill>
                  <a:srgbClr val="F16038"/>
                </a:solidFill>
                <a:ea typeface="+mn-lt"/>
                <a:cs typeface="+mn-lt"/>
              </a:rPr>
              <a:t>diseño</a:t>
            </a:r>
            <a:r>
              <a:rPr lang="en-US" sz="2200" b="1" dirty="0">
                <a:solidFill>
                  <a:srgbClr val="F16038"/>
                </a:solidFill>
                <a:ea typeface="+mn-lt"/>
                <a:cs typeface="+mn-lt"/>
              </a:rPr>
              <a:t> de </a:t>
            </a:r>
            <a:r>
              <a:rPr lang="en-US" sz="2200" b="1" dirty="0" err="1">
                <a:solidFill>
                  <a:srgbClr val="F16038"/>
                </a:solidFill>
                <a:ea typeface="+mn-lt"/>
                <a:cs typeface="+mn-lt"/>
              </a:rPr>
              <a:t>laberinto</a:t>
            </a:r>
            <a:r>
              <a:rPr lang="en-US" sz="2200" b="1" dirty="0">
                <a:solidFill>
                  <a:srgbClr val="F16038"/>
                </a:solidFill>
                <a:ea typeface="+mn-lt"/>
                <a:cs typeface="+mn-lt"/>
              </a:rPr>
              <a:t> </a:t>
            </a:r>
            <a:r>
              <a:rPr lang="en-US" sz="2200" b="1" dirty="0" err="1">
                <a:solidFill>
                  <a:srgbClr val="F16038"/>
                </a:solidFill>
                <a:ea typeface="+mn-lt"/>
                <a:cs typeface="+mn-lt"/>
              </a:rPr>
              <a:t>exitoso</a:t>
            </a:r>
            <a:r>
              <a:rPr lang="en-US" sz="2200" b="1" dirty="0">
                <a:solidFill>
                  <a:srgbClr val="F16038"/>
                </a:solidFill>
                <a:ea typeface="+mn-lt"/>
                <a:cs typeface="+mn-lt"/>
              </a:rPr>
              <a:t> </a:t>
            </a:r>
            <a:r>
              <a:rPr lang="en-US" sz="2200" b="1" dirty="0" err="1">
                <a:solidFill>
                  <a:srgbClr val="F16038"/>
                </a:solidFill>
                <a:ea typeface="+mn-lt"/>
                <a:cs typeface="+mn-lt"/>
              </a:rPr>
              <a:t>debe</a:t>
            </a:r>
            <a:r>
              <a:rPr lang="en-US" sz="2200" b="1" dirty="0">
                <a:solidFill>
                  <a:srgbClr val="F16038"/>
                </a:solidFill>
                <a:ea typeface="+mn-lt"/>
                <a:cs typeface="+mn-lt"/>
              </a:rPr>
              <a:t> </a:t>
            </a:r>
            <a:r>
              <a:rPr lang="en-US" sz="2200" b="1" dirty="0" err="1">
                <a:solidFill>
                  <a:srgbClr val="F16038"/>
                </a:solidFill>
                <a:ea typeface="+mn-lt"/>
                <a:cs typeface="+mn-lt"/>
              </a:rPr>
              <a:t>incluir</a:t>
            </a:r>
            <a:r>
              <a:rPr lang="en-US" sz="2200" b="1" dirty="0">
                <a:solidFill>
                  <a:srgbClr val="F16038"/>
                </a:solidFill>
                <a:ea typeface="+mn-lt"/>
                <a:cs typeface="+mn-lt"/>
              </a:rPr>
              <a:t> lo </a:t>
            </a:r>
            <a:r>
              <a:rPr lang="en-US" sz="2200" b="1" dirty="0" err="1">
                <a:solidFill>
                  <a:srgbClr val="F16038"/>
                </a:solidFill>
                <a:ea typeface="+mn-lt"/>
                <a:cs typeface="+mn-lt"/>
              </a:rPr>
              <a:t>siguiente</a:t>
            </a:r>
            <a:r>
              <a:rPr lang="en-US" sz="2200" b="1" dirty="0">
                <a:solidFill>
                  <a:srgbClr val="F16038"/>
                </a:solidFill>
                <a:ea typeface="+mn-lt"/>
                <a:cs typeface="+mn-lt"/>
              </a:rPr>
              <a:t>:</a:t>
            </a:r>
          </a:p>
          <a:p>
            <a:pPr lvl="1"/>
            <a:r>
              <a:rPr lang="en-US" sz="1800" dirty="0">
                <a:solidFill>
                  <a:schemeClr val="accent2"/>
                </a:solidFill>
              </a:rPr>
              <a:t>Un </a:t>
            </a:r>
            <a:r>
              <a:rPr lang="en-US" sz="1800" dirty="0" err="1">
                <a:solidFill>
                  <a:schemeClr val="accent2"/>
                </a:solidFill>
              </a:rPr>
              <a:t>camino</a:t>
            </a:r>
            <a:r>
              <a:rPr lang="en-US" sz="1800" dirty="0">
                <a:solidFill>
                  <a:schemeClr val="accent2"/>
                </a:solidFill>
              </a:rPr>
              <a:t> que </a:t>
            </a:r>
            <a:r>
              <a:rPr lang="en-US" sz="1800" dirty="0" err="1">
                <a:solidFill>
                  <a:schemeClr val="accent2"/>
                </a:solidFill>
              </a:rPr>
              <a:t>conecta</a:t>
            </a:r>
            <a:r>
              <a:rPr lang="en-US" sz="1800" dirty="0">
                <a:solidFill>
                  <a:schemeClr val="accent2"/>
                </a:solidFill>
              </a:rPr>
              <a:t> </a:t>
            </a:r>
            <a:r>
              <a:rPr lang="en-US" sz="1800" dirty="0" err="1">
                <a:solidFill>
                  <a:schemeClr val="accent2"/>
                </a:solidFill>
              </a:rPr>
              <a:t>una</a:t>
            </a:r>
            <a:r>
              <a:rPr lang="en-US" sz="1800" dirty="0">
                <a:solidFill>
                  <a:schemeClr val="accent2"/>
                </a:solidFill>
              </a:rPr>
              <a:t> entrada y </a:t>
            </a:r>
            <a:r>
              <a:rPr lang="en-US" sz="1800" dirty="0" err="1">
                <a:solidFill>
                  <a:schemeClr val="accent2"/>
                </a:solidFill>
              </a:rPr>
              <a:t>una</a:t>
            </a:r>
            <a:r>
              <a:rPr lang="en-US" sz="1800" dirty="0">
                <a:solidFill>
                  <a:schemeClr val="accent2"/>
                </a:solidFill>
              </a:rPr>
              <a:t> </a:t>
            </a:r>
            <a:r>
              <a:rPr lang="en-US" sz="1800" dirty="0" err="1">
                <a:solidFill>
                  <a:schemeClr val="accent2"/>
                </a:solidFill>
              </a:rPr>
              <a:t>salida</a:t>
            </a:r>
            <a:endParaRPr lang="en-US" sz="1800" dirty="0">
              <a:solidFill>
                <a:schemeClr val="accent2"/>
              </a:solidFill>
            </a:endParaRPr>
          </a:p>
          <a:p>
            <a:pPr lvl="1"/>
            <a:r>
              <a:rPr lang="en-US" sz="1800" dirty="0">
                <a:solidFill>
                  <a:schemeClr val="accent2"/>
                </a:solidFill>
              </a:rPr>
              <a:t>Caminos lo </a:t>
            </a:r>
            <a:r>
              <a:rPr lang="en-US" sz="1800" dirty="0" err="1">
                <a:solidFill>
                  <a:schemeClr val="accent2"/>
                </a:solidFill>
              </a:rPr>
              <a:t>suficientemente</a:t>
            </a:r>
            <a:r>
              <a:rPr lang="en-US" sz="1800" dirty="0">
                <a:solidFill>
                  <a:schemeClr val="accent2"/>
                </a:solidFill>
              </a:rPr>
              <a:t> </a:t>
            </a:r>
            <a:r>
              <a:rPr lang="en-US" sz="1800" dirty="0" err="1">
                <a:solidFill>
                  <a:schemeClr val="accent2"/>
                </a:solidFill>
              </a:rPr>
              <a:t>anchos</a:t>
            </a:r>
            <a:r>
              <a:rPr lang="en-US" sz="1800" dirty="0">
                <a:solidFill>
                  <a:schemeClr val="accent2"/>
                </a:solidFill>
              </a:rPr>
              <a:t> </a:t>
            </a:r>
            <a:r>
              <a:rPr lang="en-US" sz="1800" dirty="0" err="1">
                <a:solidFill>
                  <a:schemeClr val="accent2"/>
                </a:solidFill>
              </a:rPr>
              <a:t>como</a:t>
            </a:r>
            <a:r>
              <a:rPr lang="en-US" sz="1800" dirty="0">
                <a:solidFill>
                  <a:schemeClr val="accent2"/>
                </a:solidFill>
              </a:rPr>
              <a:t> para que </a:t>
            </a:r>
            <a:r>
              <a:rPr lang="en-US" sz="1800" dirty="0" err="1">
                <a:solidFill>
                  <a:schemeClr val="accent2"/>
                </a:solidFill>
              </a:rPr>
              <a:t>quepa</a:t>
            </a:r>
            <a:r>
              <a:rPr lang="en-US" sz="1800" dirty="0">
                <a:solidFill>
                  <a:schemeClr val="accent2"/>
                </a:solidFill>
              </a:rPr>
              <a:t> un </a:t>
            </a:r>
            <a:r>
              <a:rPr lang="en-US" sz="1800" dirty="0" err="1">
                <a:solidFill>
                  <a:schemeClr val="accent2"/>
                </a:solidFill>
              </a:rPr>
              <a:t>imán</a:t>
            </a:r>
            <a:endParaRPr lang="en-US" sz="1800" dirty="0">
              <a:solidFill>
                <a:schemeClr val="accent2"/>
              </a:solidFill>
            </a:endParaRPr>
          </a:p>
          <a:p>
            <a:pPr lvl="1"/>
            <a:r>
              <a:rPr lang="en-US" sz="1800" dirty="0" err="1">
                <a:solidFill>
                  <a:schemeClr val="accent2"/>
                </a:solidFill>
              </a:rPr>
              <a:t>Todos</a:t>
            </a:r>
            <a:r>
              <a:rPr lang="en-US" sz="1800" dirty="0">
                <a:solidFill>
                  <a:schemeClr val="accent2"/>
                </a:solidFill>
              </a:rPr>
              <a:t> </a:t>
            </a:r>
            <a:r>
              <a:rPr lang="en-US" sz="1800" dirty="0" err="1">
                <a:solidFill>
                  <a:schemeClr val="accent2"/>
                </a:solidFill>
              </a:rPr>
              <a:t>los</a:t>
            </a:r>
            <a:r>
              <a:rPr lang="en-US" sz="1800" dirty="0">
                <a:solidFill>
                  <a:schemeClr val="accent2"/>
                </a:solidFill>
              </a:rPr>
              <a:t> </a:t>
            </a:r>
            <a:r>
              <a:rPr lang="en-US" sz="1800" dirty="0" err="1">
                <a:solidFill>
                  <a:schemeClr val="accent2"/>
                </a:solidFill>
              </a:rPr>
              <a:t>elementos</a:t>
            </a:r>
            <a:r>
              <a:rPr lang="en-US" sz="1800" dirty="0">
                <a:solidFill>
                  <a:schemeClr val="accent2"/>
                </a:solidFill>
              </a:rPr>
              <a:t> clave </a:t>
            </a:r>
            <a:r>
              <a:rPr lang="en-US" sz="1800" dirty="0" err="1">
                <a:solidFill>
                  <a:schemeClr val="accent2"/>
                </a:solidFill>
              </a:rPr>
              <a:t>dibujados</a:t>
            </a:r>
            <a:r>
              <a:rPr lang="en-US" sz="1800" dirty="0">
                <a:solidFill>
                  <a:schemeClr val="accent2"/>
                </a:solidFill>
              </a:rPr>
              <a:t> (</a:t>
            </a:r>
            <a:r>
              <a:rPr lang="en-US" sz="1800" dirty="0" err="1">
                <a:solidFill>
                  <a:schemeClr val="accent2"/>
                </a:solidFill>
              </a:rPr>
              <a:t>paredes</a:t>
            </a:r>
            <a:r>
              <a:rPr lang="en-US" sz="1800" dirty="0">
                <a:solidFill>
                  <a:schemeClr val="accent2"/>
                </a:solidFill>
              </a:rPr>
              <a:t> </a:t>
            </a:r>
            <a:r>
              <a:rPr lang="en-US" sz="1800" dirty="0" err="1">
                <a:solidFill>
                  <a:schemeClr val="accent2"/>
                </a:solidFill>
              </a:rPr>
              <a:t>conectadas</a:t>
            </a:r>
            <a:r>
              <a:rPr lang="en-US" sz="1800" dirty="0">
                <a:solidFill>
                  <a:schemeClr val="accent2"/>
                </a:solidFill>
              </a:rPr>
              <a:t>, entrada y </a:t>
            </a:r>
            <a:r>
              <a:rPr lang="en-US" sz="1800" dirty="0" err="1">
                <a:solidFill>
                  <a:schemeClr val="accent2"/>
                </a:solidFill>
              </a:rPr>
              <a:t>salida</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El </a:t>
            </a:r>
            <a:r>
              <a:rPr lang="en-US" sz="1800" dirty="0" err="1">
                <a:solidFill>
                  <a:schemeClr val="accent2"/>
                </a:solidFill>
              </a:rPr>
              <a:t>laberinto</a:t>
            </a:r>
            <a:r>
              <a:rPr lang="en-US" sz="1800" dirty="0">
                <a:solidFill>
                  <a:schemeClr val="accent2"/>
                </a:solidFill>
              </a:rPr>
              <a:t> </a:t>
            </a:r>
            <a:r>
              <a:rPr lang="en-US" sz="1800" dirty="0" err="1">
                <a:solidFill>
                  <a:schemeClr val="accent2"/>
                </a:solidFill>
              </a:rPr>
              <a:t>tarda</a:t>
            </a:r>
            <a:r>
              <a:rPr lang="en-US" sz="1800" dirty="0">
                <a:solidFill>
                  <a:schemeClr val="accent2"/>
                </a:solidFill>
              </a:rPr>
              <a:t> al </a:t>
            </a:r>
            <a:r>
              <a:rPr lang="en-US" sz="1800" dirty="0" err="1">
                <a:solidFill>
                  <a:schemeClr val="accent2"/>
                </a:solidFill>
              </a:rPr>
              <a:t>menos</a:t>
            </a:r>
            <a:r>
              <a:rPr lang="en-US" sz="1800" dirty="0">
                <a:solidFill>
                  <a:schemeClr val="accent2"/>
                </a:solidFill>
              </a:rPr>
              <a:t> 20 </a:t>
            </a:r>
            <a:r>
              <a:rPr lang="en-US" sz="1800" dirty="0" err="1">
                <a:solidFill>
                  <a:schemeClr val="accent2"/>
                </a:solidFill>
              </a:rPr>
              <a:t>segundos</a:t>
            </a:r>
            <a:r>
              <a:rPr lang="en-US" sz="1800" dirty="0">
                <a:solidFill>
                  <a:schemeClr val="accent2"/>
                </a:solidFill>
              </a:rPr>
              <a:t> </a:t>
            </a:r>
            <a:r>
              <a:rPr lang="en-US" sz="1800" dirty="0" err="1">
                <a:solidFill>
                  <a:schemeClr val="accent2"/>
                </a:solidFill>
              </a:rPr>
              <a:t>en</a:t>
            </a:r>
            <a:r>
              <a:rPr lang="en-US" sz="1800" dirty="0">
                <a:solidFill>
                  <a:schemeClr val="accent2"/>
                </a:solidFill>
              </a:rPr>
              <a:t> </a:t>
            </a:r>
            <a:r>
              <a:rPr lang="en-US" sz="1800" dirty="0" err="1">
                <a:solidFill>
                  <a:schemeClr val="accent2"/>
                </a:solidFill>
              </a:rPr>
              <a:t>resolverse</a:t>
            </a:r>
            <a:r>
              <a:rPr lang="en-US" sz="1800" dirty="0">
                <a:solidFill>
                  <a:schemeClr val="accent2"/>
                </a:solidFill>
              </a:rPr>
              <a:t>.</a:t>
            </a:r>
          </a:p>
          <a:p>
            <a:pPr marL="239713" indent="-239713"/>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Las barreras del </a:t>
            </a:r>
            <a:r>
              <a:rPr lang="en-US" sz="1800" dirty="0" err="1">
                <a:solidFill>
                  <a:schemeClr val="accent2"/>
                </a:solidFill>
              </a:rPr>
              <a:t>laberinto</a:t>
            </a:r>
            <a:r>
              <a:rPr lang="en-US" sz="1800" dirty="0">
                <a:solidFill>
                  <a:schemeClr val="accent2"/>
                </a:solidFill>
              </a:rPr>
              <a:t> se </a:t>
            </a:r>
            <a:r>
              <a:rPr lang="en-US" sz="1800" dirty="0" err="1">
                <a:solidFill>
                  <a:schemeClr val="accent2"/>
                </a:solidFill>
              </a:rPr>
              <a:t>mantienen</a:t>
            </a:r>
            <a:r>
              <a:rPr lang="en-US" sz="1800" dirty="0">
                <a:solidFill>
                  <a:schemeClr val="accent2"/>
                </a:solidFill>
              </a:rPr>
              <a:t> </a:t>
            </a:r>
            <a:r>
              <a:rPr lang="en-US" sz="1800" dirty="0" err="1">
                <a:solidFill>
                  <a:schemeClr val="accent2"/>
                </a:solidFill>
              </a:rPr>
              <a:t>en</a:t>
            </a:r>
            <a:r>
              <a:rPr lang="en-US" sz="1800" dirty="0">
                <a:solidFill>
                  <a:schemeClr val="accent2"/>
                </a:solidFill>
              </a:rPr>
              <a:t> pie </a:t>
            </a:r>
            <a:r>
              <a:rPr lang="en-US" sz="1800" dirty="0" err="1">
                <a:solidFill>
                  <a:schemeClr val="accent2"/>
                </a:solidFill>
              </a:rPr>
              <a:t>por</a:t>
            </a:r>
            <a:r>
              <a:rPr lang="en-US" sz="1800" dirty="0">
                <a:solidFill>
                  <a:schemeClr val="accent2"/>
                </a:solidFill>
              </a:rPr>
              <a:t> </a:t>
            </a:r>
            <a:r>
              <a:rPr lang="en-US" sz="1800" dirty="0" err="1">
                <a:solidFill>
                  <a:schemeClr val="accent2"/>
                </a:solidFill>
              </a:rPr>
              <a:t>sí</a:t>
            </a:r>
            <a:r>
              <a:rPr lang="en-US" sz="1800" dirty="0">
                <a:solidFill>
                  <a:schemeClr val="accent2"/>
                </a:solidFill>
              </a:rPr>
              <a:t> </a:t>
            </a:r>
            <a:r>
              <a:rPr lang="en-US" sz="1800" dirty="0" err="1">
                <a:solidFill>
                  <a:schemeClr val="accent2"/>
                </a:solidFill>
              </a:rPr>
              <a:t>solas</a:t>
            </a:r>
            <a:r>
              <a:rPr lang="en-US" sz="1800" dirty="0">
                <a:solidFill>
                  <a:schemeClr val="accent2"/>
                </a:solidFill>
              </a:rPr>
              <a:t>.</a:t>
            </a:r>
            <a:endParaRPr lang="en-US" sz="1800" dirty="0">
              <a:solidFill>
                <a:srgbClr val="000000"/>
              </a:solidFill>
            </a:endParaRPr>
          </a:p>
        </p:txBody>
      </p:sp>
    </p:spTree>
    <p:extLst>
      <p:ext uri="{BB962C8B-B14F-4D97-AF65-F5344CB8AC3E}">
        <p14:creationId xmlns:p14="http://schemas.microsoft.com/office/powerpoint/2010/main" val="23377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2255-8AED-4533-96A2-C6F63C5BE504}"/>
              </a:ext>
            </a:extLst>
          </p:cNvPr>
          <p:cNvSpPr>
            <a:spLocks noGrp="1"/>
          </p:cNvSpPr>
          <p:nvPr>
            <p:ph type="title"/>
          </p:nvPr>
        </p:nvSpPr>
        <p:spPr/>
        <p:txBody>
          <a:bodyPr/>
          <a:lstStyle/>
          <a:p>
            <a:r>
              <a:rPr lang="en-US" dirty="0"/>
              <a:t>Read Aloud </a:t>
            </a:r>
            <a:r>
              <a:rPr lang="en-US" dirty="0">
                <a:solidFill>
                  <a:schemeClr val="accent2"/>
                </a:solidFill>
              </a:rPr>
              <a:t>(Leer </a:t>
            </a:r>
            <a:r>
              <a:rPr lang="en-US" dirty="0" err="1">
                <a:solidFill>
                  <a:schemeClr val="accent2"/>
                </a:solidFill>
              </a:rPr>
              <a:t>en</a:t>
            </a:r>
            <a:r>
              <a:rPr lang="en-US" dirty="0">
                <a:solidFill>
                  <a:schemeClr val="accent2"/>
                </a:solidFill>
              </a:rPr>
              <a:t> </a:t>
            </a:r>
            <a:r>
              <a:rPr lang="en-US" dirty="0" err="1">
                <a:solidFill>
                  <a:schemeClr val="accent2"/>
                </a:solidFill>
              </a:rPr>
              <a:t>Voz</a:t>
            </a:r>
            <a:r>
              <a:rPr lang="en-US" dirty="0">
                <a:solidFill>
                  <a:schemeClr val="accent2"/>
                </a:solidFill>
              </a:rPr>
              <a:t> Alta)</a:t>
            </a:r>
            <a:endParaRPr lang="en-US" dirty="0"/>
          </a:p>
        </p:txBody>
      </p:sp>
      <p:pic>
        <p:nvPicPr>
          <p:cNvPr id="5" name="Content Placeholder 4">
            <a:extLst>
              <a:ext uri="{FF2B5EF4-FFF2-40B4-BE49-F238E27FC236}">
                <a16:creationId xmlns:a16="http://schemas.microsoft.com/office/drawing/2014/main" id="{25FC4FFE-8675-4B07-B470-C317F98F39A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21200" y="1885966"/>
            <a:ext cx="3149600" cy="4001278"/>
          </a:xfrm>
        </p:spPr>
      </p:pic>
    </p:spTree>
    <p:extLst>
      <p:ext uri="{BB962C8B-B14F-4D97-AF65-F5344CB8AC3E}">
        <p14:creationId xmlns:p14="http://schemas.microsoft.com/office/powerpoint/2010/main" val="38576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a:xfrm>
            <a:off x="241549" y="311847"/>
            <a:ext cx="8867226" cy="1325563"/>
          </a:xfrm>
        </p:spPr>
        <p:txBody>
          <a:bodyPr/>
          <a:lstStyle/>
          <a:p>
            <a:pPr algn="r"/>
            <a:r>
              <a:rPr lang="en-US" dirty="0"/>
              <a:t>Scorecard</a:t>
            </a:r>
          </a:p>
        </p:txBody>
      </p:sp>
      <p:graphicFrame>
        <p:nvGraphicFramePr>
          <p:cNvPr id="5" name="Table 4">
            <a:extLst>
              <a:ext uri="{FF2B5EF4-FFF2-40B4-BE49-F238E27FC236}">
                <a16:creationId xmlns:a16="http://schemas.microsoft.com/office/drawing/2014/main" id="{B48E380E-CE13-6280-774C-D119A3267873}"/>
              </a:ext>
            </a:extLst>
          </p:cNvPr>
          <p:cNvGraphicFramePr>
            <a:graphicFrameLocks noGrp="1"/>
          </p:cNvGraphicFramePr>
          <p:nvPr>
            <p:extLst>
              <p:ext uri="{D42A27DB-BD31-4B8C-83A1-F6EECF244321}">
                <p14:modId xmlns:p14="http://schemas.microsoft.com/office/powerpoint/2010/main" val="2620567487"/>
              </p:ext>
            </p:extLst>
          </p:nvPr>
        </p:nvGraphicFramePr>
        <p:xfrm>
          <a:off x="2250776" y="1637410"/>
          <a:ext cx="6857999" cy="5056633"/>
        </p:xfrm>
        <a:graphic>
          <a:graphicData uri="http://schemas.openxmlformats.org/drawingml/2006/table">
            <a:tbl>
              <a:tblPr firstRow="1" firstCol="1" bandRow="1"/>
              <a:tblGrid>
                <a:gridCol w="1562557">
                  <a:extLst>
                    <a:ext uri="{9D8B030D-6E8A-4147-A177-3AD203B41FA5}">
                      <a16:colId xmlns:a16="http://schemas.microsoft.com/office/drawing/2014/main" val="2189070579"/>
                    </a:ext>
                  </a:extLst>
                </a:gridCol>
                <a:gridCol w="1504387">
                  <a:extLst>
                    <a:ext uri="{9D8B030D-6E8A-4147-A177-3AD203B41FA5}">
                      <a16:colId xmlns:a16="http://schemas.microsoft.com/office/drawing/2014/main" val="4292398103"/>
                    </a:ext>
                  </a:extLst>
                </a:gridCol>
                <a:gridCol w="1504387">
                  <a:extLst>
                    <a:ext uri="{9D8B030D-6E8A-4147-A177-3AD203B41FA5}">
                      <a16:colId xmlns:a16="http://schemas.microsoft.com/office/drawing/2014/main" val="855189721"/>
                    </a:ext>
                  </a:extLst>
                </a:gridCol>
                <a:gridCol w="1478980">
                  <a:extLst>
                    <a:ext uri="{9D8B030D-6E8A-4147-A177-3AD203B41FA5}">
                      <a16:colId xmlns:a16="http://schemas.microsoft.com/office/drawing/2014/main" val="476106309"/>
                    </a:ext>
                  </a:extLst>
                </a:gridCol>
                <a:gridCol w="807688">
                  <a:extLst>
                    <a:ext uri="{9D8B030D-6E8A-4147-A177-3AD203B41FA5}">
                      <a16:colId xmlns:a16="http://schemas.microsoft.com/office/drawing/2014/main" val="3384540085"/>
                    </a:ext>
                  </a:extLst>
                </a:gridCol>
              </a:tblGrid>
              <a:tr h="238008">
                <a:tc rowSpan="2">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3316513912"/>
                  </a:ext>
                </a:extLst>
              </a:tr>
              <a:tr h="236739">
                <a:tc v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5E09"/>
                    </a:solidFill>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2C83E"/>
                    </a:solidFill>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0ACBB"/>
                    </a:solidFill>
                  </a:tcPr>
                </a:tc>
                <a:tc vMerge="1">
                  <a:txBody>
                    <a:bodyPr/>
                    <a:lstStyle/>
                    <a:p>
                      <a:endParaRPr lang="en-US"/>
                    </a:p>
                  </a:txBody>
                  <a:tcPr/>
                </a:tc>
                <a:extLst>
                  <a:ext uri="{0D108BD9-81ED-4DB2-BD59-A6C34878D82A}">
                    <a16:rowId xmlns:a16="http://schemas.microsoft.com/office/drawing/2014/main" val="2883148272"/>
                  </a:ext>
                </a:extLst>
              </a:tr>
              <a:tr h="684529">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078930972"/>
                  </a:ext>
                </a:extLst>
              </a:tr>
              <a:tr h="615518">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SOLVABLE MAZE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a solvable entrance and exit.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a solvable entrance and exit.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an entrance and/or exit.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665118913"/>
                  </a:ext>
                </a:extLst>
              </a:tr>
              <a:tr h="684529">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PATH WIDTH</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enough space for the magnet/maze runner to fit everywhere.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some areas where the magnet/maze runner does not fit.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enough space for the magnet/maze runner.</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189564880"/>
                  </a:ext>
                </a:extLst>
              </a:tr>
              <a:tr h="684529">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KEY ELEMENTS DRAWN</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all three key elements drawn (connected walls, entrance, exit).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two of three key elements drawn (connected walls, entrance, exit).</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key elements drawn.</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932388972"/>
                  </a:ext>
                </a:extLst>
              </a:tr>
              <a:tr h="422492">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COUNTERS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tabLst>
                          <a:tab pos="542925" algn="l"/>
                          <a:tab pos="619760" algn="ctr"/>
                        </a:tabLs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15 counters or less.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16 – 20 counters.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21 counters or more.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512606474"/>
                  </a:ext>
                </a:extLst>
              </a:tr>
              <a:tr h="684529">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TIME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maze took more than 20 seconds to solve.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maze took between 10 seconds and 19 seconds to solve.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maze took less than 10 seconds to solve.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081395821"/>
                  </a:ext>
                </a:extLst>
              </a:tr>
              <a:tr h="542129">
                <a:tc>
                  <a:txBody>
                    <a:bodyPr/>
                    <a:lstStyle/>
                    <a:p>
                      <a:pPr marL="0" marR="0">
                        <a:lnSpc>
                          <a:spcPct val="115000"/>
                        </a:lnSpc>
                        <a:spcBef>
                          <a:spcPts val="0"/>
                        </a:spcBef>
                        <a:spcAft>
                          <a:spcPts val="0"/>
                        </a:spcAft>
                      </a:pPr>
                      <a:r>
                        <a:rPr lang="en-US" sz="9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BARRIERS</a:t>
                      </a:r>
                      <a:endParaRPr lang="en-US" sz="1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barriers that all stay up on their own.</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some barriers that stay up on their own.</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barriers that stay up on their own.</a:t>
                      </a:r>
                      <a:endParaRPr lang="en-US" sz="1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521074992"/>
                  </a:ext>
                </a:extLst>
              </a:tr>
              <a:tr h="263631">
                <a:tc gridSpan="3">
                  <a:txBody>
                    <a:bodyPr/>
                    <a:lstStyle/>
                    <a:p>
                      <a:pPr marL="0" marR="0" algn="ctr">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553" marR="28553" marT="28553" marB="2855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090863365"/>
                  </a:ext>
                </a:extLst>
              </a:tr>
            </a:tbl>
          </a:graphicData>
        </a:graphic>
      </p:graphicFrame>
    </p:spTree>
    <p:extLst>
      <p:ext uri="{BB962C8B-B14F-4D97-AF65-F5344CB8AC3E}">
        <p14:creationId xmlns:p14="http://schemas.microsoft.com/office/powerpoint/2010/main" val="51624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rgbClr val="F16038"/>
                </a:solidFill>
              </a:rPr>
              <a:t>Tanteador</a:t>
            </a:r>
            <a:endParaRPr lang="en-US" dirty="0">
              <a:solidFill>
                <a:srgbClr val="F16038"/>
              </a:solidFill>
            </a:endParaRPr>
          </a:p>
        </p:txBody>
      </p:sp>
      <p:graphicFrame>
        <p:nvGraphicFramePr>
          <p:cNvPr id="7" name="Table 6">
            <a:extLst>
              <a:ext uri="{FF2B5EF4-FFF2-40B4-BE49-F238E27FC236}">
                <a16:creationId xmlns:a16="http://schemas.microsoft.com/office/drawing/2014/main" id="{F60EBB6F-D44E-7887-563A-D13410DC41FC}"/>
              </a:ext>
            </a:extLst>
          </p:cNvPr>
          <p:cNvGraphicFramePr>
            <a:graphicFrameLocks noGrp="1"/>
          </p:cNvGraphicFramePr>
          <p:nvPr>
            <p:extLst>
              <p:ext uri="{D42A27DB-BD31-4B8C-83A1-F6EECF244321}">
                <p14:modId xmlns:p14="http://schemas.microsoft.com/office/powerpoint/2010/main" val="4057740210"/>
              </p:ext>
            </p:extLst>
          </p:nvPr>
        </p:nvGraphicFramePr>
        <p:xfrm>
          <a:off x="2251834" y="1637410"/>
          <a:ext cx="6857999" cy="5079845"/>
        </p:xfrm>
        <a:graphic>
          <a:graphicData uri="http://schemas.openxmlformats.org/drawingml/2006/table">
            <a:tbl>
              <a:tblPr firstRow="1" firstCol="1" bandRow="1"/>
              <a:tblGrid>
                <a:gridCol w="1562557">
                  <a:extLst>
                    <a:ext uri="{9D8B030D-6E8A-4147-A177-3AD203B41FA5}">
                      <a16:colId xmlns:a16="http://schemas.microsoft.com/office/drawing/2014/main" val="2276271692"/>
                    </a:ext>
                  </a:extLst>
                </a:gridCol>
                <a:gridCol w="1504387">
                  <a:extLst>
                    <a:ext uri="{9D8B030D-6E8A-4147-A177-3AD203B41FA5}">
                      <a16:colId xmlns:a16="http://schemas.microsoft.com/office/drawing/2014/main" val="2056555693"/>
                    </a:ext>
                  </a:extLst>
                </a:gridCol>
                <a:gridCol w="1504387">
                  <a:extLst>
                    <a:ext uri="{9D8B030D-6E8A-4147-A177-3AD203B41FA5}">
                      <a16:colId xmlns:a16="http://schemas.microsoft.com/office/drawing/2014/main" val="1992343564"/>
                    </a:ext>
                  </a:extLst>
                </a:gridCol>
                <a:gridCol w="1478980">
                  <a:extLst>
                    <a:ext uri="{9D8B030D-6E8A-4147-A177-3AD203B41FA5}">
                      <a16:colId xmlns:a16="http://schemas.microsoft.com/office/drawing/2014/main" val="3532783720"/>
                    </a:ext>
                  </a:extLst>
                </a:gridCol>
                <a:gridCol w="807688">
                  <a:extLst>
                    <a:ext uri="{9D8B030D-6E8A-4147-A177-3AD203B41FA5}">
                      <a16:colId xmlns:a16="http://schemas.microsoft.com/office/drawing/2014/main" val="2298425313"/>
                    </a:ext>
                  </a:extLst>
                </a:gridCol>
              </a:tblGrid>
              <a:tr h="230608">
                <a:tc rowSpan="2">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918983924"/>
                  </a:ext>
                </a:extLst>
              </a:tr>
              <a:tr h="220678">
                <a:tc v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5E09"/>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2C83E"/>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0ACBB"/>
                    </a:solidFill>
                  </a:tcPr>
                </a:tc>
                <a:tc vMerge="1">
                  <a:txBody>
                    <a:bodyPr/>
                    <a:lstStyle/>
                    <a:p>
                      <a:endParaRPr lang="en-US"/>
                    </a:p>
                  </a:txBody>
                  <a:tcPr/>
                </a:tc>
                <a:extLst>
                  <a:ext uri="{0D108BD9-81ED-4DB2-BD59-A6C34878D82A}">
                    <a16:rowId xmlns:a16="http://schemas.microsoft.com/office/drawing/2014/main" val="3564667231"/>
                  </a:ext>
                </a:extLst>
              </a:tr>
              <a:tr h="66324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a:noFill/>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2112980"/>
                  </a:ext>
                </a:extLst>
              </a:tr>
              <a:tr h="510980">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LABERINTO SOLUCIONABLE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una entrada y una salida solucionables.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una entrada y salida que se puedan resolver.</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entrada y/o salida.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430981636"/>
                  </a:ext>
                </a:extLst>
              </a:tr>
              <a:tr h="815516">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ANCHO DEL CAMINO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suficiente espacio para que el imán/corredor de laberinto quepa en todas partes.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algunas áreas donde el imán/corredor del laberinto no encaja.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suficiente espacio para el imán/corredor del laberinto.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286066037"/>
                  </a:ext>
                </a:extLst>
              </a:tr>
              <a:tr h="815516">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ELEMENTOS CLAVE DIBUJADOS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dibujados los tres elementos clave (paredes conectadas, entrada, salida).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dibujados dos de los tres elementos clave (paredes conectadas, entrada, salida).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clave dibujados.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278642427"/>
                  </a:ext>
                </a:extLst>
              </a:tr>
              <a:tr h="379566">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CONTADORES UTILIZADOS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tabLst>
                          <a:tab pos="542925" algn="l"/>
                          <a:tab pos="619760" algn="ctr"/>
                        </a:tabLs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15 contadores o menos.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16 – 20 contadores.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21 contadores o más.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904864608"/>
                  </a:ext>
                </a:extLst>
              </a:tr>
              <a:tr h="66324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TIEMPO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laberinto tardó más de 20 segundos en resolverse.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laberinto tardó entre 10 y 19 segundos en resolverse.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laberinto tardó menos de 10 segundos en resolverse.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628276815"/>
                  </a:ext>
                </a:extLst>
              </a:tr>
              <a:tr h="510980">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BARRERAS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barreras que se mantienen solas.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algunas barreras que se mantienen por sí solas.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barreras que se mantengan solas.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941342666"/>
                  </a:ext>
                </a:extLst>
              </a:tr>
              <a:tr h="255435">
                <a:tc gridSpan="3">
                  <a:txBody>
                    <a:bodyPr/>
                    <a:lstStyle/>
                    <a:p>
                      <a:pPr marL="0" marR="0" algn="ctr">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7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486" marR="27486" marT="27486" marB="274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210415910"/>
                  </a:ext>
                </a:extLst>
              </a:tr>
            </a:tbl>
          </a:graphicData>
        </a:graphic>
      </p:graphicFrame>
    </p:spTree>
    <p:extLst>
      <p:ext uri="{BB962C8B-B14F-4D97-AF65-F5344CB8AC3E}">
        <p14:creationId xmlns:p14="http://schemas.microsoft.com/office/powerpoint/2010/main" val="87647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dirty="0"/>
              <a:t>Redesign: Discussion </a:t>
            </a:r>
            <a:r>
              <a:rPr lang="en-US" dirty="0">
                <a:solidFill>
                  <a:schemeClr val="accent2"/>
                </a:solidFill>
              </a:rPr>
              <a:t>(</a:t>
            </a:r>
            <a:r>
              <a:rPr lang="en-US" dirty="0" err="1">
                <a:solidFill>
                  <a:schemeClr val="accent2"/>
                </a:solidFill>
              </a:rPr>
              <a:t>Rediseño</a:t>
            </a:r>
            <a:r>
              <a:rPr lang="en-US" dirty="0">
                <a:solidFill>
                  <a:schemeClr val="accent2"/>
                </a:solidFill>
              </a:rPr>
              <a:t>: </a:t>
            </a:r>
            <a:r>
              <a:rPr lang="en-US" dirty="0" err="1">
                <a:solidFill>
                  <a:schemeClr val="accent2"/>
                </a:solidFill>
              </a:rPr>
              <a:t>Discusión</a:t>
            </a:r>
            <a:r>
              <a:rPr lang="en-US" dirty="0">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sz="2800" dirty="0">
                <a:solidFill>
                  <a:srgbClr val="000000"/>
                </a:solidFill>
              </a:rPr>
              <a:t>What worked?</a:t>
            </a:r>
          </a:p>
          <a:p>
            <a:r>
              <a:rPr lang="en-US" sz="2800" dirty="0">
                <a:solidFill>
                  <a:srgbClr val="000000"/>
                </a:solidFill>
              </a:rPr>
              <a:t>What did not work?</a:t>
            </a:r>
          </a:p>
          <a:p>
            <a:r>
              <a:rPr lang="en-US" sz="2800" dirty="0">
                <a:solidFill>
                  <a:srgbClr val="000000"/>
                </a:solidFill>
              </a:rPr>
              <a:t>What do you want to improve?</a:t>
            </a:r>
          </a:p>
          <a:p>
            <a:endParaRPr lang="en-US" sz="2800" dirty="0">
              <a:solidFill>
                <a:srgbClr val="000000"/>
              </a:solidFill>
            </a:endParaRPr>
          </a:p>
          <a:p>
            <a:pPr marL="0" indent="0">
              <a:buNone/>
            </a:pPr>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r>
              <a:rPr lang="en-US" sz="2800" dirty="0">
                <a:solidFill>
                  <a:schemeClr val="accent2"/>
                </a:solidFill>
              </a:rPr>
              <a:t>¿</a:t>
            </a:r>
            <a:r>
              <a:rPr lang="en-US" sz="2800" dirty="0" err="1">
                <a:solidFill>
                  <a:schemeClr val="accent2"/>
                </a:solidFill>
              </a:rPr>
              <a:t>Qué</a:t>
            </a:r>
            <a:r>
              <a:rPr lang="en-US" sz="2800" dirty="0">
                <a:solidFill>
                  <a:schemeClr val="accent2"/>
                </a:solidFill>
              </a:rPr>
              <a:t> </a:t>
            </a:r>
            <a:r>
              <a:rPr lang="en-US" sz="2800" dirty="0" err="1">
                <a:solidFill>
                  <a:schemeClr val="accent2"/>
                </a:solidFill>
              </a:rPr>
              <a:t>funcionó</a:t>
            </a:r>
            <a:r>
              <a:rPr lang="en-US" sz="2800" dirty="0">
                <a:solidFill>
                  <a:schemeClr val="accent2"/>
                </a:solidFill>
              </a:rPr>
              <a:t>?</a:t>
            </a:r>
          </a:p>
          <a:p>
            <a:r>
              <a:rPr lang="es-ES" sz="2800" dirty="0">
                <a:solidFill>
                  <a:schemeClr val="accent2"/>
                </a:solidFill>
              </a:rPr>
              <a:t>¿Qué fue lo que no funcionó</a:t>
            </a:r>
          </a:p>
          <a:p>
            <a:r>
              <a:rPr lang="en-US" sz="2800" dirty="0">
                <a:solidFill>
                  <a:schemeClr val="accent2"/>
                </a:solidFill>
              </a:rPr>
              <a:t>¿</a:t>
            </a:r>
            <a:r>
              <a:rPr lang="en-US" sz="2800" dirty="0" err="1">
                <a:solidFill>
                  <a:schemeClr val="accent2"/>
                </a:solidFill>
              </a:rPr>
              <a:t>Qué</a:t>
            </a:r>
            <a:r>
              <a:rPr lang="en-US" sz="2800" dirty="0">
                <a:solidFill>
                  <a:schemeClr val="accent2"/>
                </a:solidFill>
              </a:rPr>
              <a:t> </a:t>
            </a:r>
            <a:r>
              <a:rPr lang="en-US" sz="2800" dirty="0" err="1">
                <a:solidFill>
                  <a:schemeClr val="accent2"/>
                </a:solidFill>
              </a:rPr>
              <a:t>quieres</a:t>
            </a:r>
            <a:r>
              <a:rPr lang="en-US" sz="2800" dirty="0">
                <a:solidFill>
                  <a:schemeClr val="accent2"/>
                </a:solidFill>
              </a:rPr>
              <a:t> </a:t>
            </a:r>
            <a:r>
              <a:rPr lang="en-US" sz="2800" dirty="0" err="1">
                <a:solidFill>
                  <a:schemeClr val="accent2"/>
                </a:solidFill>
              </a:rPr>
              <a:t>mejorar</a:t>
            </a:r>
            <a:r>
              <a:rPr lang="en-US" sz="2800"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1828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b="1" dirty="0">
                <a:solidFill>
                  <a:schemeClr val="accent2"/>
                </a:solidFill>
                <a:latin typeface="Arial" panose="020B0604020202020204" pitchFamily="34" charset="0"/>
                <a:cs typeface="Arial" panose="020B0604020202020204" pitchFamily="34" charset="0"/>
              </a:rPr>
              <a:t>(¿Qué es la 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74394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chemeClr val="accent2"/>
                </a:solidFill>
                <a:latin typeface="Arial" panose="020B0604020202020204" pitchFamily="34" charset="0"/>
                <a:cs typeface="Arial" panose="020B0604020202020204" pitchFamily="34" charset="0"/>
              </a:rPr>
              <a:t>(¿Qué es la </a:t>
            </a:r>
            <a:r>
              <a:rPr lang="es-ES" sz="3200" b="1" dirty="0">
                <a:solidFill>
                  <a:schemeClr val="accent2"/>
                </a:solidFill>
                <a:latin typeface="Arial" panose="020B0604020202020204" pitchFamily="34" charset="0"/>
                <a:cs typeface="Arial" panose="020B0604020202020204" pitchFamily="34" charset="0"/>
              </a:rPr>
              <a:t>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chemeClr val="accent2"/>
                </a:solidFill>
              </a:rPr>
              <a:t>(¿Qué son los </a:t>
            </a:r>
            <a:r>
              <a:rPr lang="es-ES" sz="3200" b="1" dirty="0">
                <a:solidFill>
                  <a:schemeClr val="accent2"/>
                </a:solidFill>
              </a:rPr>
              <a:t>trabajos</a:t>
            </a:r>
            <a:r>
              <a:rPr lang="es-ES" sz="3200" dirty="0">
                <a:solidFill>
                  <a:schemeClr val="accent2"/>
                </a:solidFill>
              </a:rPr>
              <a:t> de ingeniería?)</a:t>
            </a:r>
            <a:endParaRPr lang="en-US" sz="3200" dirty="0">
              <a:solidFill>
                <a:schemeClr val="accent2"/>
              </a:solidFill>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326407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EBC7E7-D273-4E76-889C-D82EDC49C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2373" y="1692909"/>
            <a:ext cx="4346256" cy="2898919"/>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sp>
        <p:nvSpPr>
          <p:cNvPr id="3" name="Content Placeholder 2">
            <a:extLst>
              <a:ext uri="{FF2B5EF4-FFF2-40B4-BE49-F238E27FC236}">
                <a16:creationId xmlns:a16="http://schemas.microsoft.com/office/drawing/2014/main" id="{7E24B9C4-F049-8403-7F51-1DCCE96CC511}"/>
              </a:ext>
            </a:extLst>
          </p:cNvPr>
          <p:cNvSpPr>
            <a:spLocks noGrp="1"/>
          </p:cNvSpPr>
          <p:nvPr>
            <p:ph idx="4294967295"/>
          </p:nvPr>
        </p:nvSpPr>
        <p:spPr/>
        <p:txBody>
          <a:bodyPr/>
          <a:lstStyle/>
          <a:p>
            <a:endParaRPr lang="en-US"/>
          </a:p>
        </p:txBody>
      </p:sp>
      <p:pic>
        <p:nvPicPr>
          <p:cNvPr id="8" name="Picture 7">
            <a:extLst>
              <a:ext uri="{FF2B5EF4-FFF2-40B4-BE49-F238E27FC236}">
                <a16:creationId xmlns:a16="http://schemas.microsoft.com/office/drawing/2014/main" id="{A05D3CC3-ED15-409C-9ABF-547AFC1698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3206" y="1679473"/>
            <a:ext cx="5741021" cy="3229097"/>
          </a:xfrm>
          <a:prstGeom prst="rect">
            <a:avLst/>
          </a:prstGeom>
        </p:spPr>
      </p:pic>
      <p:sp>
        <p:nvSpPr>
          <p:cNvPr id="9" name="TextBox 8">
            <a:extLst>
              <a:ext uri="{FF2B5EF4-FFF2-40B4-BE49-F238E27FC236}">
                <a16:creationId xmlns:a16="http://schemas.microsoft.com/office/drawing/2014/main" id="{F07ECD47-10BE-49C3-B47E-FD7FAA439399}"/>
              </a:ext>
            </a:extLst>
          </p:cNvPr>
          <p:cNvSpPr txBox="1"/>
          <p:nvPr/>
        </p:nvSpPr>
        <p:spPr>
          <a:xfrm>
            <a:off x="8092238" y="4582150"/>
            <a:ext cx="3232925" cy="230832"/>
          </a:xfrm>
          <a:prstGeom prst="rect">
            <a:avLst/>
          </a:prstGeom>
          <a:noFill/>
        </p:spPr>
        <p:txBody>
          <a:bodyPr wrap="square" rtlCol="0">
            <a:spAutoFit/>
          </a:bodyPr>
          <a:lstStyle/>
          <a:p>
            <a:r>
              <a:rPr lang="en-US" sz="900" dirty="0">
                <a:hlinkClick r:id="rId6" tooltip="https://theconversation.com/can-magnetically-levitating-trains-run-at-3-000km-h-27615"/>
              </a:rPr>
              <a:t>This Photo</a:t>
            </a:r>
            <a:r>
              <a:rPr lang="en-US" sz="900" dirty="0"/>
              <a:t> by Unknown Author is licensed under </a:t>
            </a:r>
            <a:r>
              <a:rPr lang="en-US" sz="900" dirty="0">
                <a:hlinkClick r:id="rId7" tooltip="https://creativecommons.org/licenses/by-nd/3.0/"/>
              </a:rPr>
              <a:t>CC BY-ND</a:t>
            </a:r>
            <a:endParaRPr lang="en-US" sz="900" dirty="0"/>
          </a:p>
        </p:txBody>
      </p:sp>
      <p:sp>
        <p:nvSpPr>
          <p:cNvPr id="12" name="TextBox 11">
            <a:extLst>
              <a:ext uri="{FF2B5EF4-FFF2-40B4-BE49-F238E27FC236}">
                <a16:creationId xmlns:a16="http://schemas.microsoft.com/office/drawing/2014/main" id="{ADBE40EC-1142-413F-832F-CB75DF1E3BDE}"/>
              </a:ext>
            </a:extLst>
          </p:cNvPr>
          <p:cNvSpPr txBox="1"/>
          <p:nvPr/>
        </p:nvSpPr>
        <p:spPr>
          <a:xfrm>
            <a:off x="921527" y="4351318"/>
            <a:ext cx="3288632" cy="230832"/>
          </a:xfrm>
          <a:prstGeom prst="rect">
            <a:avLst/>
          </a:prstGeom>
          <a:noFill/>
        </p:spPr>
        <p:txBody>
          <a:bodyPr wrap="square" rtlCol="0">
            <a:spAutoFit/>
          </a:bodyPr>
          <a:lstStyle/>
          <a:p>
            <a:r>
              <a:rPr lang="en-US" sz="900" dirty="0">
                <a:hlinkClick r:id="rId8" tooltip="https://www.flickr.com/photos/tprentice/9267447818/"/>
              </a:rPr>
              <a:t>This Photo</a:t>
            </a:r>
            <a:r>
              <a:rPr lang="en-US" sz="900" dirty="0"/>
              <a:t> by Unknown Author is licensed under </a:t>
            </a:r>
            <a:r>
              <a:rPr lang="en-US" sz="900" dirty="0">
                <a:hlinkClick r:id="rId9" tooltip="https://creativecommons.org/licenses/by-sa/3.0/"/>
              </a:rPr>
              <a:t>CC BY-SA</a:t>
            </a:r>
            <a:endParaRPr lang="en-US" sz="900" dirty="0"/>
          </a:p>
        </p:txBody>
      </p:sp>
      <p:pic>
        <p:nvPicPr>
          <p:cNvPr id="11" name="Picture 10">
            <a:extLst>
              <a:ext uri="{FF2B5EF4-FFF2-40B4-BE49-F238E27FC236}">
                <a16:creationId xmlns:a16="http://schemas.microsoft.com/office/drawing/2014/main" id="{A269B9E5-196B-4F22-9F6C-2461E066F3A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12630" y="3989662"/>
            <a:ext cx="3655031" cy="2741273"/>
          </a:xfrm>
          <a:prstGeom prst="rect">
            <a:avLst/>
          </a:prstGeom>
        </p:spPr>
      </p:pic>
      <p:sp>
        <p:nvSpPr>
          <p:cNvPr id="21" name="TextBox 20">
            <a:extLst>
              <a:ext uri="{FF2B5EF4-FFF2-40B4-BE49-F238E27FC236}">
                <a16:creationId xmlns:a16="http://schemas.microsoft.com/office/drawing/2014/main" id="{ED1F739E-8650-4A67-814A-732B5DFC4B0C}"/>
              </a:ext>
            </a:extLst>
          </p:cNvPr>
          <p:cNvSpPr txBox="1"/>
          <p:nvPr/>
        </p:nvSpPr>
        <p:spPr>
          <a:xfrm>
            <a:off x="4112630" y="6438899"/>
            <a:ext cx="4346257" cy="230832"/>
          </a:xfrm>
          <a:prstGeom prst="rect">
            <a:avLst/>
          </a:prstGeom>
          <a:noFill/>
        </p:spPr>
        <p:txBody>
          <a:bodyPr wrap="square" rtlCol="0">
            <a:spAutoFit/>
          </a:bodyPr>
          <a:lstStyle/>
          <a:p>
            <a:r>
              <a:rPr lang="en-US" sz="900" dirty="0">
                <a:hlinkClick r:id="rId4" tooltip="https://www.flickr.com/photos/149561324@N03/42646407572"/>
              </a:rPr>
              <a:t>This Photo</a:t>
            </a:r>
            <a:r>
              <a:rPr lang="en-US" sz="900" dirty="0"/>
              <a:t> by Unknown Author is licensed under </a:t>
            </a:r>
            <a:r>
              <a:rPr lang="en-US" sz="900" dirty="0">
                <a:hlinkClick r:id="rId11" tooltip="https://creativecommons.org/licenses/by/3.0/"/>
              </a:rPr>
              <a:t>CC BY</a:t>
            </a:r>
            <a:endParaRPr lang="en-US" sz="900" dirty="0"/>
          </a:p>
        </p:txBody>
      </p:sp>
    </p:spTree>
    <p:extLst>
      <p:ext uri="{BB962C8B-B14F-4D97-AF65-F5344CB8AC3E}">
        <p14:creationId xmlns:p14="http://schemas.microsoft.com/office/powerpoint/2010/main" val="144588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sp>
        <p:nvSpPr>
          <p:cNvPr id="3" name="Content Placeholder 2">
            <a:extLst>
              <a:ext uri="{FF2B5EF4-FFF2-40B4-BE49-F238E27FC236}">
                <a16:creationId xmlns:a16="http://schemas.microsoft.com/office/drawing/2014/main" id="{0DA93FB8-2A99-6BD5-0152-64CB47A56BB5}"/>
              </a:ext>
            </a:extLst>
          </p:cNvPr>
          <p:cNvSpPr>
            <a:spLocks noGrp="1"/>
          </p:cNvSpPr>
          <p:nvPr>
            <p:ph idx="4294967295"/>
          </p:nvPr>
        </p:nvSpPr>
        <p:spPr/>
        <p:txBody>
          <a:bodyPr/>
          <a:lstStyle/>
          <a:p>
            <a:endParaRPr lang="en-US"/>
          </a:p>
        </p:txBody>
      </p:sp>
      <p:pic>
        <p:nvPicPr>
          <p:cNvPr id="14" name="Picture 13">
            <a:extLst>
              <a:ext uri="{FF2B5EF4-FFF2-40B4-BE49-F238E27FC236}">
                <a16:creationId xmlns:a16="http://schemas.microsoft.com/office/drawing/2014/main" id="{698A2F5D-9D26-40D9-A841-3DAB0191CE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072" y="2055966"/>
            <a:ext cx="5509831" cy="4132373"/>
          </a:xfrm>
          <a:prstGeom prst="rect">
            <a:avLst/>
          </a:prstGeom>
        </p:spPr>
      </p:pic>
      <p:sp>
        <p:nvSpPr>
          <p:cNvPr id="15" name="TextBox 14">
            <a:extLst>
              <a:ext uri="{FF2B5EF4-FFF2-40B4-BE49-F238E27FC236}">
                <a16:creationId xmlns:a16="http://schemas.microsoft.com/office/drawing/2014/main" id="{7DD2CE2E-CE31-4280-B3C2-31134157B4B2}"/>
              </a:ext>
            </a:extLst>
          </p:cNvPr>
          <p:cNvSpPr txBox="1"/>
          <p:nvPr/>
        </p:nvSpPr>
        <p:spPr>
          <a:xfrm>
            <a:off x="671120" y="5898868"/>
            <a:ext cx="7315200" cy="230832"/>
          </a:xfrm>
          <a:prstGeom prst="rect">
            <a:avLst/>
          </a:prstGeom>
          <a:noFill/>
        </p:spPr>
        <p:txBody>
          <a:bodyPr wrap="square" rtlCol="0">
            <a:spAutoFit/>
          </a:bodyPr>
          <a:lstStyle/>
          <a:p>
            <a:r>
              <a:rPr lang="en-US" sz="900" dirty="0">
                <a:hlinkClick r:id="rId4" tooltip="https://en.wikipedia.org/wiki/Civil_engineering"/>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17" name="Picture 16">
            <a:extLst>
              <a:ext uri="{FF2B5EF4-FFF2-40B4-BE49-F238E27FC236}">
                <a16:creationId xmlns:a16="http://schemas.microsoft.com/office/drawing/2014/main" id="{6FD2A23E-7D0F-48B0-87F5-0C252E7FF61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31604" y="2052243"/>
            <a:ext cx="5944699" cy="3343415"/>
          </a:xfrm>
          <a:prstGeom prst="rect">
            <a:avLst/>
          </a:prstGeom>
        </p:spPr>
      </p:pic>
      <p:sp>
        <p:nvSpPr>
          <p:cNvPr id="18" name="TextBox 17">
            <a:extLst>
              <a:ext uri="{FF2B5EF4-FFF2-40B4-BE49-F238E27FC236}">
                <a16:creationId xmlns:a16="http://schemas.microsoft.com/office/drawing/2014/main" id="{7EE0D911-BB17-4C0A-9035-81319D7F4226}"/>
              </a:ext>
            </a:extLst>
          </p:cNvPr>
          <p:cNvSpPr txBox="1"/>
          <p:nvPr/>
        </p:nvSpPr>
        <p:spPr>
          <a:xfrm>
            <a:off x="6208855" y="5164826"/>
            <a:ext cx="3235292" cy="230832"/>
          </a:xfrm>
          <a:prstGeom prst="rect">
            <a:avLst/>
          </a:prstGeom>
          <a:noFill/>
        </p:spPr>
        <p:txBody>
          <a:bodyPr wrap="square" rtlCol="0">
            <a:spAutoFit/>
          </a:bodyPr>
          <a:lstStyle/>
          <a:p>
            <a:r>
              <a:rPr lang="en-US" sz="900" dirty="0">
                <a:hlinkClick r:id="rId7" tooltip="https://jsdtl.sciview.net/index.php/jsdtl/article/view/20"/>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173948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chemeClr val="accent2"/>
                </a:solidFill>
                <a:latin typeface="Arial" panose="020B0604020202020204" pitchFamily="34" charset="0"/>
                <a:cs typeface="Arial" panose="020B0604020202020204" pitchFamily="34" charset="0"/>
              </a:rPr>
              <a:t>(¿Qué es la </a:t>
            </a:r>
            <a:r>
              <a:rPr lang="es-ES" sz="3200" b="1" dirty="0">
                <a:solidFill>
                  <a:schemeClr val="accent2"/>
                </a:solidFill>
                <a:latin typeface="Arial" panose="020B0604020202020204" pitchFamily="34" charset="0"/>
                <a:cs typeface="Arial" panose="020B0604020202020204" pitchFamily="34" charset="0"/>
              </a:rPr>
              <a:t>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chemeClr val="accent2"/>
                </a:solidFill>
              </a:rPr>
              <a:t>(¿Qué son los </a:t>
            </a:r>
            <a:r>
              <a:rPr lang="es-ES" sz="3200" b="1" dirty="0">
                <a:solidFill>
                  <a:schemeClr val="accent2"/>
                </a:solidFill>
              </a:rPr>
              <a:t>trabajos</a:t>
            </a:r>
            <a:r>
              <a:rPr lang="es-ES" sz="3200" dirty="0">
                <a:solidFill>
                  <a:schemeClr val="accent2"/>
                </a:solidFill>
              </a:rPr>
              <a:t> de ingeniería?)</a:t>
            </a:r>
            <a:endParaRPr lang="en-US" sz="3200" dirty="0">
              <a:solidFill>
                <a:schemeClr val="accent2"/>
              </a:solidFill>
            </a:endParaRPr>
          </a:p>
          <a:p>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Who can be an </a:t>
            </a:r>
            <a:r>
              <a:rPr lang="en-US" sz="3200" b="1" dirty="0">
                <a:solidFill>
                  <a:schemeClr val="accent1"/>
                </a:solidFill>
                <a:latin typeface="Arial" panose="020B0604020202020204" pitchFamily="34" charset="0"/>
                <a:cs typeface="Arial" panose="020B0604020202020204" pitchFamily="34" charset="0"/>
              </a:rPr>
              <a:t>engineer?</a:t>
            </a:r>
          </a:p>
          <a:p>
            <a:r>
              <a:rPr lang="en-US" sz="3200" dirty="0">
                <a:solidFill>
                  <a:schemeClr val="accent2"/>
                </a:solidFill>
                <a:latin typeface="Arial" panose="020B0604020202020204" pitchFamily="34" charset="0"/>
                <a:cs typeface="Arial" panose="020B0604020202020204" pitchFamily="34" charset="0"/>
              </a:rPr>
              <a:t>(¿</a:t>
            </a:r>
            <a:r>
              <a:rPr lang="en-US" sz="3200" dirty="0" err="1">
                <a:solidFill>
                  <a:schemeClr val="accent2"/>
                </a:solidFill>
                <a:latin typeface="Arial" panose="020B0604020202020204" pitchFamily="34" charset="0"/>
                <a:cs typeface="Arial" panose="020B0604020202020204" pitchFamily="34" charset="0"/>
              </a:rPr>
              <a:t>Quién</a:t>
            </a:r>
            <a:r>
              <a:rPr lang="en-US" sz="3200" dirty="0">
                <a:solidFill>
                  <a:schemeClr val="accent2"/>
                </a:solidFill>
                <a:latin typeface="Arial" panose="020B0604020202020204" pitchFamily="34" charset="0"/>
                <a:cs typeface="Arial" panose="020B0604020202020204" pitchFamily="34" charset="0"/>
              </a:rPr>
              <a:t> </a:t>
            </a:r>
            <a:r>
              <a:rPr lang="en-US" sz="3200" dirty="0" err="1">
                <a:solidFill>
                  <a:schemeClr val="accent2"/>
                </a:solidFill>
                <a:latin typeface="Arial" panose="020B0604020202020204" pitchFamily="34" charset="0"/>
                <a:cs typeface="Arial" panose="020B0604020202020204" pitchFamily="34" charset="0"/>
              </a:rPr>
              <a:t>puede</a:t>
            </a:r>
            <a:r>
              <a:rPr lang="en-US" sz="3200" dirty="0">
                <a:solidFill>
                  <a:schemeClr val="accent2"/>
                </a:solidFill>
                <a:latin typeface="Arial" panose="020B0604020202020204" pitchFamily="34" charset="0"/>
                <a:cs typeface="Arial" panose="020B0604020202020204" pitchFamily="34" charset="0"/>
              </a:rPr>
              <a:t> ser </a:t>
            </a:r>
            <a:r>
              <a:rPr lang="en-US" sz="3200" b="1" dirty="0" err="1">
                <a:solidFill>
                  <a:schemeClr val="accent2"/>
                </a:solidFill>
                <a:latin typeface="Arial" panose="020B0604020202020204" pitchFamily="34" charset="0"/>
                <a:cs typeface="Arial" panose="020B0604020202020204" pitchFamily="34" charset="0"/>
              </a:rPr>
              <a:t>ingeniero</a:t>
            </a:r>
            <a:r>
              <a:rPr lang="en-US" sz="3200"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641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rgbClr val="F16038"/>
                </a:solidFill>
              </a:rPr>
              <a:t>(</a:t>
            </a:r>
            <a:r>
              <a:rPr lang="en-US" dirty="0" err="1">
                <a:solidFill>
                  <a:srgbClr val="F16038"/>
                </a:solidFill>
              </a:rPr>
              <a:t>Proceso</a:t>
            </a:r>
            <a:r>
              <a:rPr lang="en-US" dirty="0">
                <a:solidFill>
                  <a:srgbClr val="F16038"/>
                </a:solidFill>
              </a:rPr>
              <a:t> de </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395894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b="1" dirty="0"/>
              <a:t>Jose loves to entertain his community by designing hay mazes every year.  He needs some help this year in thinking of a new maze design.</a:t>
            </a:r>
          </a:p>
          <a:p>
            <a:pPr marL="0" indent="0">
              <a:buNone/>
            </a:pPr>
            <a:endParaRPr lang="en-US" b="1" dirty="0"/>
          </a:p>
          <a:p>
            <a:r>
              <a:rPr lang="en-US" dirty="0"/>
              <a:t>Today, you will be putting on your engineering hat to build a maze!</a:t>
            </a:r>
          </a:p>
        </p:txBody>
      </p:sp>
    </p:spTree>
    <p:extLst>
      <p:ext uri="{BB962C8B-B14F-4D97-AF65-F5344CB8AC3E}">
        <p14:creationId xmlns:p14="http://schemas.microsoft.com/office/powerpoint/2010/main" val="1759922888"/>
      </p:ext>
    </p:extLst>
  </p:cSld>
  <p:clrMapOvr>
    <a:masterClrMapping/>
  </p:clrMapOvr>
</p:sld>
</file>

<file path=ppt/theme/theme1.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2137</Words>
  <Application>Microsoft Macintosh PowerPoint</Application>
  <PresentationFormat>Widescreen</PresentationFormat>
  <Paragraphs>289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Symbol</vt:lpstr>
      <vt:lpstr>Wingdings</vt:lpstr>
      <vt:lpstr>Office Theme</vt:lpstr>
      <vt:lpstr>Magnets Push,  Magnets Pull</vt:lpstr>
      <vt:lpstr>Read Aloud (Leer en Voz Alta)</vt:lpstr>
      <vt:lpstr>Engineering Design (Diseño de Ingeniería)</vt:lpstr>
      <vt:lpstr>Engineering Design (Diseño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vt:lpstr>
      <vt:lpstr>Restricciones (Limitaciones)</vt:lpstr>
      <vt:lpstr>Explore Materials (Explorar Materiales)</vt:lpstr>
      <vt:lpstr>Brainstorm (Idea Genial)</vt:lpstr>
      <vt:lpstr>Gather Materials (Reunir Materiales)</vt:lpstr>
      <vt:lpstr>Team Member Responsibilities (Responsabilidades de los Miembros del Equipo)</vt:lpstr>
      <vt:lpstr>Design Your Maze! (¡Diseña Tu Laberinto!)</vt:lpstr>
      <vt:lpstr>Criteria (Desired Outcomes) (Criterios (Resultados Deseados))</vt:lpstr>
      <vt:lpstr>Scorecard</vt:lpstr>
      <vt:lpstr>Tanteador</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Magnets Push,  Magnets Pull</dc:title>
  <dc:creator>James Hong</dc:creator>
  <cp:lastModifiedBy>Kristin Diamantides</cp:lastModifiedBy>
  <cp:revision>148</cp:revision>
  <dcterms:created xsi:type="dcterms:W3CDTF">2020-06-19T18:17:29Z</dcterms:created>
  <dcterms:modified xsi:type="dcterms:W3CDTF">2023-11-08T14:55:56Z</dcterms:modified>
</cp:coreProperties>
</file>