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26"/>
  </p:notesMasterIdLst>
  <p:sldIdLst>
    <p:sldId id="259" r:id="rId3"/>
    <p:sldId id="258" r:id="rId4"/>
    <p:sldId id="277" r:id="rId5"/>
    <p:sldId id="276" r:id="rId6"/>
    <p:sldId id="289" r:id="rId7"/>
    <p:sldId id="288" r:id="rId8"/>
    <p:sldId id="287" r:id="rId9"/>
    <p:sldId id="274" r:id="rId10"/>
    <p:sldId id="282" r:id="rId11"/>
    <p:sldId id="295" r:id="rId12"/>
    <p:sldId id="306" r:id="rId13"/>
    <p:sldId id="296" r:id="rId14"/>
    <p:sldId id="297" r:id="rId15"/>
    <p:sldId id="283" r:id="rId16"/>
    <p:sldId id="298" r:id="rId17"/>
    <p:sldId id="299" r:id="rId18"/>
    <p:sldId id="267" r:id="rId19"/>
    <p:sldId id="307" r:id="rId20"/>
    <p:sldId id="261" r:id="rId21"/>
    <p:sldId id="309" r:id="rId22"/>
    <p:sldId id="302" r:id="rId23"/>
    <p:sldId id="285"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1360A-88BF-457B-CC18-F9062721411F}" name="Sedberry, Michelle" initials="SM" userId="S::Michelle.Sedberry@tea.texas.gov::e3f13f86-4298-4319-bfce-92d4fc9ae9cc" providerId="AD"/>
  <p188:author id="{7D1CF463-C14E-AE68-C865-974A43A297F8}" name="Andujar, Guiomar" initials="AG" userId="S::Guiomar.Andujar@tea.texas.gov::3075a10c-a3b4-4aa7-9dcd-f25b125cb4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4D4D4F"/>
    <a:srgbClr val="4472C4"/>
    <a:srgbClr val="ED7D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2" autoAdjust="0"/>
    <p:restoredTop sz="96159" autoAdjust="0"/>
  </p:normalViewPr>
  <p:slideViewPr>
    <p:cSldViewPr snapToGrid="0" snapToObjects="1">
      <p:cViewPr varScale="1">
        <p:scale>
          <a:sx n="117" d="100"/>
          <a:sy n="117"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5B5B-BA2D-A240-9A62-7A516845FAA0}" type="datetimeFigureOut">
              <a:rPr lang="en-US" smtClean="0"/>
              <a:t>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89934-9A16-494E-AC84-ACB1E1909124}" type="slidenum">
              <a:rPr lang="en-US" smtClean="0"/>
              <a:t>‹#›</a:t>
            </a:fld>
            <a:endParaRPr lang="en-US"/>
          </a:p>
        </p:txBody>
      </p:sp>
    </p:spTree>
    <p:extLst>
      <p:ext uri="{BB962C8B-B14F-4D97-AF65-F5344CB8AC3E}">
        <p14:creationId xmlns:p14="http://schemas.microsoft.com/office/powerpoint/2010/main" val="69622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743F7-5FEE-5149-BDA4-2CF8DCBF6FF2}" type="slidenum">
              <a:rPr lang="en-US" smtClean="0"/>
              <a:t>1</a:t>
            </a:fld>
            <a:endParaRPr lang="en-US"/>
          </a:p>
        </p:txBody>
      </p:sp>
    </p:spTree>
    <p:extLst>
      <p:ext uri="{BB962C8B-B14F-4D97-AF65-F5344CB8AC3E}">
        <p14:creationId xmlns:p14="http://schemas.microsoft.com/office/powerpoint/2010/main" val="234790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a:p>
        </p:txBody>
      </p:sp>
    </p:spTree>
    <p:extLst>
      <p:ext uri="{BB962C8B-B14F-4D97-AF65-F5344CB8AC3E}">
        <p14:creationId xmlns:p14="http://schemas.microsoft.com/office/powerpoint/2010/main" val="86122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11</a:t>
            </a:fld>
            <a:endParaRPr lang="en-US"/>
          </a:p>
        </p:txBody>
      </p:sp>
    </p:spTree>
    <p:extLst>
      <p:ext uri="{BB962C8B-B14F-4D97-AF65-F5344CB8AC3E}">
        <p14:creationId xmlns:p14="http://schemas.microsoft.com/office/powerpoint/2010/main" val="272946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127725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183838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14</a:t>
            </a:fld>
            <a:endParaRPr lang="en-US"/>
          </a:p>
        </p:txBody>
      </p:sp>
    </p:spTree>
    <p:extLst>
      <p:ext uri="{BB962C8B-B14F-4D97-AF65-F5344CB8AC3E}">
        <p14:creationId xmlns:p14="http://schemas.microsoft.com/office/powerpoint/2010/main" val="2314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994138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16</a:t>
            </a:fld>
            <a:endParaRPr lang="en-US"/>
          </a:p>
        </p:txBody>
      </p:sp>
    </p:spTree>
    <p:extLst>
      <p:ext uri="{BB962C8B-B14F-4D97-AF65-F5344CB8AC3E}">
        <p14:creationId xmlns:p14="http://schemas.microsoft.com/office/powerpoint/2010/main" val="415799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260999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2908642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395762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3743F7-5FEE-5149-BDA4-2CF8DCBF6FF2}" type="slidenum">
              <a:rPr lang="en-US" smtClean="0"/>
              <a:t>2</a:t>
            </a:fld>
            <a:endParaRPr lang="en-US"/>
          </a:p>
        </p:txBody>
      </p:sp>
    </p:spTree>
    <p:extLst>
      <p:ext uri="{BB962C8B-B14F-4D97-AF65-F5344CB8AC3E}">
        <p14:creationId xmlns:p14="http://schemas.microsoft.com/office/powerpoint/2010/main" val="101593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3750900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we will test your home! We will use this sheet and count with your how many points your design collects. Write down your total score at the bottom right to see how well you did! Remember, you can test as many times as you in the 25 minutes to get as a high of a score as possible!</a:t>
            </a:r>
          </a:p>
          <a:p>
            <a:endParaRPr lang="en-US" dirty="0"/>
          </a:p>
          <a:p>
            <a:pPr lvl="0"/>
            <a:r>
              <a:rPr lang="en-US" sz="1200" kern="1200" dirty="0">
                <a:solidFill>
                  <a:schemeClr val="tx1"/>
                </a:solidFill>
                <a:effectLst/>
                <a:latin typeface="+mn-lt"/>
                <a:ea typeface="+mn-ea"/>
                <a:cs typeface="+mn-cs"/>
              </a:rPr>
              <a:t>The teacher will bring the fan to each team when they are ready to test.  They will go through each of the categories on the scorecard with the students as testing is done by the teacher.</a:t>
            </a:r>
          </a:p>
          <a:p>
            <a:r>
              <a:rPr lang="en-US" sz="1200" kern="1200" dirty="0">
                <a:solidFill>
                  <a:schemeClr val="tx1"/>
                </a:solidFill>
                <a:effectLst/>
                <a:latin typeface="+mn-lt"/>
                <a:ea typeface="+mn-ea"/>
                <a:cs typeface="+mn-cs"/>
              </a:rPr>
              <a:t>Teacher will then recap the point total with the students and how many points the team received for each category.</a:t>
            </a:r>
            <a:r>
              <a:rPr lang="en-US" dirty="0">
                <a:effectLst/>
              </a:rPr>
              <a:t> </a:t>
            </a: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93326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22</a:t>
            </a:fld>
            <a:endParaRPr lang="en-US"/>
          </a:p>
        </p:txBody>
      </p:sp>
    </p:spTree>
    <p:extLst>
      <p:ext uri="{BB962C8B-B14F-4D97-AF65-F5344CB8AC3E}">
        <p14:creationId xmlns:p14="http://schemas.microsoft.com/office/powerpoint/2010/main" val="246385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23</a:t>
            </a:fld>
            <a:endParaRPr lang="en-US"/>
          </a:p>
        </p:txBody>
      </p:sp>
    </p:spTree>
    <p:extLst>
      <p:ext uri="{BB962C8B-B14F-4D97-AF65-F5344CB8AC3E}">
        <p14:creationId xmlns:p14="http://schemas.microsoft.com/office/powerpoint/2010/main" val="194652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3</a:t>
            </a:fld>
            <a:endParaRPr lang="en-US"/>
          </a:p>
        </p:txBody>
      </p:sp>
    </p:spTree>
    <p:extLst>
      <p:ext uri="{BB962C8B-B14F-4D97-AF65-F5344CB8AC3E}">
        <p14:creationId xmlns:p14="http://schemas.microsoft.com/office/powerpoint/2010/main" val="41672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4</a:t>
            </a:fld>
            <a:endParaRPr lang="en-US"/>
          </a:p>
        </p:txBody>
      </p:sp>
    </p:spTree>
    <p:extLst>
      <p:ext uri="{BB962C8B-B14F-4D97-AF65-F5344CB8AC3E}">
        <p14:creationId xmlns:p14="http://schemas.microsoft.com/office/powerpoint/2010/main" val="24666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335141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22667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380435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8</a:t>
            </a:fld>
            <a:endParaRPr lang="en-US"/>
          </a:p>
        </p:txBody>
      </p:sp>
    </p:spTree>
    <p:extLst>
      <p:ext uri="{BB962C8B-B14F-4D97-AF65-F5344CB8AC3E}">
        <p14:creationId xmlns:p14="http://schemas.microsoft.com/office/powerpoint/2010/main" val="249698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9</a:t>
            </a:fld>
            <a:endParaRPr lang="en-US"/>
          </a:p>
        </p:txBody>
      </p:sp>
    </p:spTree>
    <p:extLst>
      <p:ext uri="{BB962C8B-B14F-4D97-AF65-F5344CB8AC3E}">
        <p14:creationId xmlns:p14="http://schemas.microsoft.com/office/powerpoint/2010/main" val="1122286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freecadweb.org/wiki/Screenshot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creativecommons.org/licenses/by/3.0/"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ypard.net/2015-july-6/how-can-technology-reduce-gap-between-youth-and-agriculture" TargetMode="External"/><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6668B52-B835-F643-B0F8-D8AE843B414B}"/>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48881" y="662634"/>
            <a:ext cx="12240882" cy="5208321"/>
          </a:xfrm>
          <a:prstGeom prst="rect">
            <a:avLst/>
          </a:prstGeom>
        </p:spPr>
      </p:pic>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4"/>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5"/>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p:nvPr>
        </p:nvSpPr>
        <p:spPr>
          <a:xfrm>
            <a:off x="538200" y="4414731"/>
            <a:ext cx="9144000" cy="738598"/>
          </a:xfrm>
        </p:spPr>
        <p:txBody>
          <a:bodyPr anchor="b">
            <a:normAutofit/>
          </a:bodyPr>
          <a:lstStyle>
            <a:lvl1pPr algn="l">
              <a:defRPr sz="3600" b="1" i="1">
                <a:solidFill>
                  <a:schemeClr val="bg1"/>
                </a:solidFill>
                <a:latin typeface="Arial" panose="020B0604020202020204" pitchFamily="34" charset="0"/>
                <a:cs typeface="Arial" panose="020B0604020202020204" pitchFamily="34" charset="0"/>
              </a:defRPr>
            </a:lvl1pPr>
          </a:lstStyle>
          <a:p>
            <a:endParaRPr lang="en-US" dirty="0"/>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
        <p:nvSpPr>
          <p:cNvPr id="6" name="TextBox 5">
            <a:extLst>
              <a:ext uri="{FF2B5EF4-FFF2-40B4-BE49-F238E27FC236}">
                <a16:creationId xmlns:a16="http://schemas.microsoft.com/office/drawing/2014/main" id="{ED8DC942-506E-594A-B5B7-8ADDFB0BFD3C}"/>
              </a:ext>
            </a:extLst>
          </p:cNvPr>
          <p:cNvSpPr txBox="1"/>
          <p:nvPr userDrawn="1"/>
        </p:nvSpPr>
        <p:spPr>
          <a:xfrm>
            <a:off x="-48881" y="5800253"/>
            <a:ext cx="6502400" cy="230832"/>
          </a:xfrm>
          <a:prstGeom prst="rect">
            <a:avLst/>
          </a:prstGeom>
          <a:noFill/>
        </p:spPr>
        <p:txBody>
          <a:bodyPr wrap="square" rtlCol="0">
            <a:spAutoFit/>
          </a:bodyPr>
          <a:lstStyle/>
          <a:p>
            <a:r>
              <a:rPr lang="en-US" sz="900" dirty="0">
                <a:hlinkClick r:id="rId3" tooltip="http://www.freecadweb.org/wiki/Screenshots"/>
              </a:rPr>
              <a:t>This Photo</a:t>
            </a:r>
            <a:r>
              <a:rPr lang="en-US" sz="900" dirty="0"/>
              <a:t> by Unknown Author is licensed under </a:t>
            </a:r>
            <a:r>
              <a:rPr lang="en-US" sz="900" dirty="0">
                <a:hlinkClick r:id="rId6" tooltip="https://creativecommons.org/licenses/by/3.0/"/>
              </a:rPr>
              <a:t>CC BY</a:t>
            </a:r>
            <a:endParaRPr lang="en-US" sz="900" dirty="0"/>
          </a:p>
        </p:txBody>
      </p:sp>
    </p:spTree>
    <p:extLst>
      <p:ext uri="{BB962C8B-B14F-4D97-AF65-F5344CB8AC3E}">
        <p14:creationId xmlns:p14="http://schemas.microsoft.com/office/powerpoint/2010/main" val="344607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19627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rov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lvl1pPr>
              <a:defRPr>
                <a:latin typeface="Arial" panose="020B0604020202020204" pitchFamily="34" charset="0"/>
                <a:cs typeface="Arial" panose="020B0604020202020204" pitchFamily="34" charset="0"/>
              </a:defRPr>
            </a:lvl1pPr>
          </a:lstStyle>
          <a:p>
            <a:endParaRPr lang="en-US" sz="2400" dirty="0">
              <a:solidFill>
                <a:srgbClr val="000000"/>
              </a:solidFill>
            </a:endParaRPr>
          </a:p>
        </p:txBody>
      </p:sp>
      <p:sp>
        <p:nvSpPr>
          <p:cNvPr id="5" name="Freeform: Shape 12">
            <a:extLst>
              <a:ext uri="{FF2B5EF4-FFF2-40B4-BE49-F238E27FC236}">
                <a16:creationId xmlns:a16="http://schemas.microsoft.com/office/drawing/2014/main" id="{54EA2E8D-49D8-A6CD-545F-D54EB345CC40}"/>
              </a:ext>
            </a:extLst>
          </p:cNvPr>
          <p:cNvSpPr/>
          <p:nvPr userDrawn="1"/>
        </p:nvSpPr>
        <p:spPr>
          <a:xfrm>
            <a:off x="381226"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4D4D4F"/>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Improve (M</a:t>
            </a:r>
            <a:r>
              <a:rPr lang="es-ES" sz="1100" b="1" kern="1200" dirty="0" err="1">
                <a:latin typeface="Arial" panose="020B0604020202020204" pitchFamily="34" charset="0"/>
                <a:cs typeface="Arial" panose="020B0604020202020204" pitchFamily="34" charset="0"/>
              </a:rPr>
              <a:t>ejorar</a:t>
            </a:r>
            <a:r>
              <a:rPr lang="es-ES" sz="1100" b="1" kern="1200" dirty="0">
                <a:latin typeface="Arial" panose="020B0604020202020204" pitchFamily="34" charset="0"/>
                <a:cs typeface="Arial" panose="020B0604020202020204" pitchFamily="34" charset="0"/>
              </a:rPr>
              <a:t>)</a:t>
            </a:r>
            <a:endParaRPr lang="en-US" sz="1100" b="1" kern="1200" dirty="0">
              <a:latin typeface="Arial" panose="020B0604020202020204" pitchFamily="34" charset="0"/>
              <a:cs typeface="Arial" panose="020B0604020202020204" pitchFamily="34" charset="0"/>
            </a:endParaRPr>
          </a:p>
        </p:txBody>
      </p:sp>
      <p:sp>
        <p:nvSpPr>
          <p:cNvPr id="6" name="Freeform: Shape 13">
            <a:extLst>
              <a:ext uri="{FF2B5EF4-FFF2-40B4-BE49-F238E27FC236}">
                <a16:creationId xmlns:a16="http://schemas.microsoft.com/office/drawing/2014/main" id="{CFD4B419-615A-A9A2-B632-B3E32A2C04C5}"/>
              </a:ext>
            </a:extLst>
          </p:cNvPr>
          <p:cNvSpPr/>
          <p:nvPr userDrawn="1"/>
        </p:nvSpPr>
        <p:spPr>
          <a:xfrm>
            <a:off x="1285832"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Look at the score </a:t>
            </a:r>
            <a:r>
              <a:rPr lang="en-US" sz="1600" kern="1200" dirty="0">
                <a:solidFill>
                  <a:srgbClr val="F16038"/>
                </a:solidFill>
                <a:latin typeface="Arial" panose="020B0604020202020204" pitchFamily="34" charset="0"/>
                <a:cs typeface="Arial" panose="020B0604020202020204" pitchFamily="34" charset="0"/>
              </a:rPr>
              <a:t>(Mira la </a:t>
            </a:r>
            <a:r>
              <a:rPr lang="en-US" sz="1600" kern="1200" dirty="0" err="1">
                <a:solidFill>
                  <a:srgbClr val="F16038"/>
                </a:solidFill>
                <a:latin typeface="Arial" panose="020B0604020202020204" pitchFamily="34" charset="0"/>
                <a:cs typeface="Arial" panose="020B0604020202020204" pitchFamily="34" charset="0"/>
              </a:rPr>
              <a:t>puntuación</a:t>
            </a:r>
            <a:r>
              <a:rPr lang="en-US" sz="1600" kern="1200" dirty="0">
                <a:solidFill>
                  <a:srgbClr val="F16038"/>
                </a:solidFill>
                <a:latin typeface="Arial" panose="020B0604020202020204" pitchFamily="34" charset="0"/>
                <a:cs typeface="Arial" panose="020B0604020202020204" pitchFamily="34" charset="0"/>
              </a:rPr>
              <a:t>)</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Make the design better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Mejora</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el</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diseño</a:t>
            </a:r>
            <a:r>
              <a:rPr lang="en-US" sz="1600" kern="1200" dirty="0">
                <a:solidFill>
                  <a:srgbClr val="F16038"/>
                </a:solidFill>
                <a:latin typeface="Arial" panose="020B0604020202020204" pitchFamily="34" charset="0"/>
                <a:cs typeface="Arial" panose="020B0604020202020204" pitchFamily="34" charset="0"/>
              </a:rPr>
              <a:t>)</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Repeat if needed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Repita</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si</a:t>
            </a:r>
            <a:r>
              <a:rPr lang="en-US" sz="1600" kern="1200" dirty="0">
                <a:solidFill>
                  <a:srgbClr val="F16038"/>
                </a:solidFill>
                <a:latin typeface="Arial" panose="020B0604020202020204" pitchFamily="34" charset="0"/>
                <a:cs typeface="Arial" panose="020B0604020202020204" pitchFamily="34" charset="0"/>
              </a:rPr>
              <a:t> es </a:t>
            </a:r>
            <a:r>
              <a:rPr lang="en-US" sz="1600" kern="1200" dirty="0" err="1">
                <a:solidFill>
                  <a:srgbClr val="F16038"/>
                </a:solidFill>
                <a:latin typeface="Arial" panose="020B0604020202020204" pitchFamily="34" charset="0"/>
                <a:cs typeface="Arial" panose="020B0604020202020204" pitchFamily="34" charset="0"/>
              </a:rPr>
              <a:t>necesario</a:t>
            </a:r>
            <a:r>
              <a:rPr lang="en-US" sz="1600" kern="1200" dirty="0">
                <a:solidFill>
                  <a:srgbClr val="F1603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081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descr="A person in a garden&#10;&#10;Description automatically generated">
            <a:extLst>
              <a:ext uri="{FF2B5EF4-FFF2-40B4-BE49-F238E27FC236}">
                <a16:creationId xmlns:a16="http://schemas.microsoft.com/office/drawing/2014/main" id="{134B4F39-E941-E149-8F77-83D5F71508CB}"/>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297" b="17787"/>
          <a:stretch/>
        </p:blipFill>
        <p:spPr>
          <a:xfrm>
            <a:off x="-1615758" y="801278"/>
            <a:ext cx="13976116" cy="4818307"/>
          </a:xfrm>
          <a:prstGeom prst="rect">
            <a:avLst/>
          </a:prstGeom>
        </p:spPr>
      </p:pic>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4"/>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5"/>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538200" y="4414731"/>
            <a:ext cx="9144000" cy="738598"/>
          </a:xfrm>
        </p:spPr>
        <p:txBody>
          <a:bodyPr anchor="b">
            <a:normAutofit/>
          </a:bodyPr>
          <a:lstStyle>
            <a:lvl1pPr algn="l">
              <a:defRPr sz="3600" b="1" i="1">
                <a:solidFill>
                  <a:schemeClr val="bg1"/>
                </a:solidFill>
                <a:latin typeface="Arial" panose="020B0604020202020204" pitchFamily="34" charset="0"/>
                <a:cs typeface="Arial" panose="020B0604020202020204" pitchFamily="34" charset="0"/>
              </a:defRPr>
            </a:lvl1pPr>
          </a:lstStyle>
          <a:p>
            <a:r>
              <a:rPr lang="en-US" dirty="0"/>
              <a:t>Jack &amp; the Beanstalk</a:t>
            </a:r>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268227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385708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p>
        </p:txBody>
      </p:sp>
      <p:sp>
        <p:nvSpPr>
          <p:cNvPr id="9" name="Content Placeholder 2">
            <a:extLst>
              <a:ext uri="{FF2B5EF4-FFF2-40B4-BE49-F238E27FC236}">
                <a16:creationId xmlns:a16="http://schemas.microsoft.com/office/drawing/2014/main" id="{4D780061-91AD-744C-B1FE-D43B9FB01097}"/>
              </a:ext>
            </a:extLst>
          </p:cNvPr>
          <p:cNvSpPr>
            <a:spLocks noGrp="1"/>
          </p:cNvSpPr>
          <p:nvPr>
            <p:ph idx="4294967295"/>
          </p:nvPr>
        </p:nvSpPr>
        <p:spPr>
          <a:xfrm>
            <a:off x="838200" y="1825625"/>
            <a:ext cx="10515600" cy="4351338"/>
          </a:xfrm>
        </p:spPr>
        <p:txBody>
          <a:bodyPr/>
          <a:lstStyle/>
          <a:p>
            <a:r>
              <a:rPr lang="en-US" dirty="0"/>
              <a:t>1 minute: Individual Design-</a:t>
            </a:r>
          </a:p>
          <a:p>
            <a:pPr lvl="1"/>
            <a:r>
              <a:rPr lang="en-US" dirty="0"/>
              <a:t>Draw a plan of how you think Maria should build her new and improved </a:t>
            </a:r>
            <a:r>
              <a:rPr lang="en-US" dirty="0" err="1"/>
              <a:t>wigglebot</a:t>
            </a:r>
            <a:r>
              <a:rPr lang="en-US" dirty="0"/>
              <a:t>.</a:t>
            </a:r>
          </a:p>
          <a:p>
            <a:r>
              <a:rPr lang="en-US" dirty="0"/>
              <a:t>5 minutes: Each member presents their ideas to the group.</a:t>
            </a:r>
          </a:p>
          <a:p>
            <a:endParaRPr lang="en-US" dirty="0"/>
          </a:p>
        </p:txBody>
      </p:sp>
    </p:spTree>
    <p:extLst>
      <p:ext uri="{BB962C8B-B14F-4D97-AF65-F5344CB8AC3E}">
        <p14:creationId xmlns:p14="http://schemas.microsoft.com/office/powerpoint/2010/main" val="21997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lvl1pPr>
              <a:defRPr>
                <a:latin typeface="Arial" panose="020B0604020202020204" pitchFamily="34" charset="0"/>
                <a:cs typeface="Arial" panose="020B0604020202020204" pitchFamily="34" charset="0"/>
              </a:defRPr>
            </a:lvl1pPr>
          </a:lstStyle>
          <a:p>
            <a:endParaRPr lang="en-US" sz="2400" dirty="0">
              <a:solidFill>
                <a:srgbClr val="000000"/>
              </a:solidFill>
            </a:endParaRPr>
          </a:p>
        </p:txBody>
      </p:sp>
    </p:spTree>
    <p:extLst>
      <p:ext uri="{BB962C8B-B14F-4D97-AF65-F5344CB8AC3E}">
        <p14:creationId xmlns:p14="http://schemas.microsoft.com/office/powerpoint/2010/main" val="258054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ineering Design Process Overview">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4689" y="292035"/>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br>
              <a:rPr lang="en-US" dirty="0"/>
            </a:br>
            <a:r>
              <a:rPr lang="en-US" dirty="0" err="1"/>
              <a:t>spanish</a:t>
            </a:r>
            <a:endParaRPr lang="en-US" dirty="0"/>
          </a:p>
        </p:txBody>
      </p:sp>
      <p:grpSp>
        <p:nvGrpSpPr>
          <p:cNvPr id="3" name="Group 2">
            <a:extLst>
              <a:ext uri="{FF2B5EF4-FFF2-40B4-BE49-F238E27FC236}">
                <a16:creationId xmlns:a16="http://schemas.microsoft.com/office/drawing/2014/main" id="{21ED08E2-78E8-7885-06B8-3E6E2FB6F680}"/>
              </a:ext>
            </a:extLst>
          </p:cNvPr>
          <p:cNvGrpSpPr>
            <a:grpSpLocks noChangeAspect="1"/>
          </p:cNvGrpSpPr>
          <p:nvPr userDrawn="1"/>
        </p:nvGrpSpPr>
        <p:grpSpPr>
          <a:xfrm>
            <a:off x="2936857" y="1579418"/>
            <a:ext cx="6318285" cy="5278582"/>
            <a:chOff x="3124200" y="1329914"/>
            <a:chExt cx="5851848" cy="4888899"/>
          </a:xfrm>
        </p:grpSpPr>
        <p:sp>
          <p:nvSpPr>
            <p:cNvPr id="4" name="Freeform: Shape 2">
              <a:extLst>
                <a:ext uri="{FF2B5EF4-FFF2-40B4-BE49-F238E27FC236}">
                  <a16:creationId xmlns:a16="http://schemas.microsoft.com/office/drawing/2014/main" id="{4AABD1A1-417A-B003-FFD3-F6B4563A5309}"/>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Arial" panose="020B0604020202020204" pitchFamily="34" charset="0"/>
                  <a:ea typeface="+mn-ea"/>
                  <a:cs typeface="Arial" panose="020B0604020202020204" pitchFamily="34" charset="0"/>
                </a:rPr>
                <a:t>Identify (</a:t>
              </a:r>
              <a:r>
                <a:rPr lang="es-ES" sz="1100" b="1" kern="1200" dirty="0">
                  <a:latin typeface="Arial" panose="020B0604020202020204" pitchFamily="34" charset="0"/>
                  <a:cs typeface="Arial" panose="020B0604020202020204" pitchFamily="34" charset="0"/>
                </a:rPr>
                <a:t>Identificar)</a:t>
              </a:r>
              <a:endParaRPr lang="en-US" sz="1100" b="1" kern="1200" dirty="0">
                <a:solidFill>
                  <a:sysClr val="window" lastClr="FFFFFF"/>
                </a:solidFill>
                <a:latin typeface="Arial" panose="020B0604020202020204" pitchFamily="34" charset="0"/>
                <a:ea typeface="+mn-ea"/>
                <a:cs typeface="Arial" panose="020B0604020202020204" pitchFamily="34" charset="0"/>
              </a:endParaRPr>
            </a:p>
          </p:txBody>
        </p:sp>
        <p:sp>
          <p:nvSpPr>
            <p:cNvPr id="5" name="Freeform: Shape 4">
              <a:extLst>
                <a:ext uri="{FF2B5EF4-FFF2-40B4-BE49-F238E27FC236}">
                  <a16:creationId xmlns:a16="http://schemas.microsoft.com/office/drawing/2014/main" id="{AF064C4F-CC12-A648-11AE-C242C69F4819}"/>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ea typeface="+mn-ea"/>
                  <a:cs typeface="Arial" panose="020B0604020202020204" pitchFamily="34" charset="0"/>
                </a:rPr>
                <a:t>What is the problem? </a:t>
              </a:r>
              <a:r>
                <a:rPr lang="en-US" sz="1600" kern="1200" dirty="0">
                  <a:solidFill>
                    <a:srgbClr val="F16038"/>
                  </a:solidFill>
                  <a:latin typeface="Arial" panose="020B0604020202020204" pitchFamily="34" charset="0"/>
                  <a:ea typeface="+mn-ea"/>
                  <a:cs typeface="Arial" panose="020B0604020202020204" pitchFamily="34" charset="0"/>
                </a:rPr>
                <a:t>(</a:t>
              </a:r>
              <a:r>
                <a:rPr lang="es-ES" sz="1600" kern="1200" dirty="0">
                  <a:solidFill>
                    <a:srgbClr val="F16038"/>
                  </a:solidFill>
                  <a:latin typeface="Arial" panose="020B0604020202020204" pitchFamily="34" charset="0"/>
                  <a:cs typeface="Arial" panose="020B0604020202020204" pitchFamily="34" charset="0"/>
                </a:rPr>
                <a:t>¿Cuál es el problema?)</a:t>
              </a:r>
              <a:endParaRPr lang="en-US" sz="1600" kern="1200" dirty="0">
                <a:solidFill>
                  <a:srgbClr val="F16038"/>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rules? (Criteria/Constraints) </a:t>
              </a:r>
              <a:r>
                <a:rPr lang="en-US" sz="1600" kern="1200" dirty="0">
                  <a:solidFill>
                    <a:srgbClr val="F16038"/>
                  </a:solidFill>
                  <a:latin typeface="Arial" panose="020B0604020202020204" pitchFamily="34" charset="0"/>
                  <a:ea typeface="+mn-ea"/>
                  <a:cs typeface="Arial" panose="020B0604020202020204" pitchFamily="34" charset="0"/>
                </a:rPr>
                <a:t>(</a:t>
              </a:r>
              <a:r>
                <a:rPr lang="es-ES" sz="1600" kern="1200" dirty="0">
                  <a:solidFill>
                    <a:srgbClr val="F16038"/>
                  </a:solidFill>
                  <a:latin typeface="Arial" panose="020B0604020202020204" pitchFamily="34" charset="0"/>
                  <a:cs typeface="Arial" panose="020B0604020202020204" pitchFamily="34" charset="0"/>
                </a:rPr>
                <a:t>¿Cuales son las normas? (Criterios/Restricciones))</a:t>
              </a:r>
              <a:endParaRPr lang="en-US" sz="1600" kern="1200" dirty="0">
                <a:solidFill>
                  <a:srgbClr val="F16038"/>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F4DC8A5A-290A-D370-0EB6-B9FBE9103847}"/>
                </a:ext>
              </a:extLst>
            </p:cNvPr>
            <p:cNvSpPr/>
            <p:nvPr/>
          </p:nvSpPr>
          <p:spPr>
            <a:xfrm>
              <a:off x="3124200" y="2253277"/>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Arial" panose="020B0604020202020204" pitchFamily="34" charset="0"/>
                  <a:ea typeface="+mn-ea"/>
                  <a:cs typeface="Arial" panose="020B0604020202020204" pitchFamily="34" charset="0"/>
                </a:rPr>
                <a:t>Imagine (</a:t>
              </a:r>
              <a:r>
                <a:rPr lang="es-ES" sz="1100" b="1" kern="1200" dirty="0">
                  <a:latin typeface="Arial" panose="020B0604020202020204" pitchFamily="34" charset="0"/>
                  <a:cs typeface="Arial" panose="020B0604020202020204" pitchFamily="34" charset="0"/>
                </a:rPr>
                <a:t>Imaginar)</a:t>
              </a:r>
              <a:endParaRPr lang="en-US" sz="1100" b="1" kern="1200" dirty="0">
                <a:solidFill>
                  <a:sysClr val="window" lastClr="FFFFFF"/>
                </a:solidFill>
                <a:latin typeface="Arial" panose="020B0604020202020204" pitchFamily="34" charset="0"/>
                <a:ea typeface="+mn-ea"/>
                <a:cs typeface="Arial" panose="020B0604020202020204" pitchFamily="34" charset="0"/>
              </a:endParaRPr>
            </a:p>
          </p:txBody>
        </p:sp>
        <p:sp>
          <p:nvSpPr>
            <p:cNvPr id="7" name="Freeform: Shape 7">
              <a:extLst>
                <a:ext uri="{FF2B5EF4-FFF2-40B4-BE49-F238E27FC236}">
                  <a16:creationId xmlns:a16="http://schemas.microsoft.com/office/drawing/2014/main" id="{1C24C116-22D4-A376-FE49-2C4AE6FA9FA8}"/>
                </a:ext>
              </a:extLst>
            </p:cNvPr>
            <p:cNvSpPr/>
            <p:nvPr/>
          </p:nvSpPr>
          <p:spPr>
            <a:xfrm>
              <a:off x="3962025" y="2253273"/>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ea typeface="+mn-ea"/>
                  <a:cs typeface="Arial" panose="020B0604020202020204" pitchFamily="34" charset="0"/>
                </a:rPr>
                <a:t>Explore the materials </a:t>
              </a:r>
              <a:r>
                <a:rPr lang="en-US" sz="1600" kern="1200" dirty="0">
                  <a:solidFill>
                    <a:srgbClr val="F16038"/>
                  </a:solidFill>
                  <a:latin typeface="Arial" panose="020B0604020202020204" pitchFamily="34" charset="0"/>
                  <a:ea typeface="+mn-ea"/>
                  <a:cs typeface="Arial" panose="020B0604020202020204" pitchFamily="34" charset="0"/>
                </a:rPr>
                <a:t>(</a:t>
              </a:r>
              <a:r>
                <a:rPr lang="es-ES" sz="1600" kern="1200" dirty="0">
                  <a:solidFill>
                    <a:srgbClr val="F16038"/>
                  </a:solidFill>
                  <a:latin typeface="Arial" panose="020B0604020202020204" pitchFamily="34" charset="0"/>
                  <a:cs typeface="Arial" panose="020B0604020202020204" pitchFamily="34" charset="0"/>
                </a:rPr>
                <a:t>Explorar los materiales)</a:t>
              </a:r>
              <a:endParaRPr lang="en-US" sz="1600" kern="1200" dirty="0">
                <a:solidFill>
                  <a:srgbClr val="F16038"/>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rgbClr val="F16038"/>
                  </a:solidFill>
                  <a:latin typeface="Arial" panose="020B0604020202020204" pitchFamily="34" charset="0"/>
                  <a:ea typeface="+mn-ea"/>
                  <a:cs typeface="Arial" panose="020B0604020202020204" pitchFamily="34" charset="0"/>
                </a:rPr>
                <a:t>(Tormenta de ideas)</a:t>
              </a:r>
            </a:p>
          </p:txBody>
        </p:sp>
        <p:sp>
          <p:nvSpPr>
            <p:cNvPr id="10" name="Freeform: Shape 8">
              <a:extLst>
                <a:ext uri="{FF2B5EF4-FFF2-40B4-BE49-F238E27FC236}">
                  <a16:creationId xmlns:a16="http://schemas.microsoft.com/office/drawing/2014/main" id="{55CC3741-EABE-38F0-74F7-F71487AFEBD3}"/>
                </a:ext>
              </a:extLst>
            </p:cNvPr>
            <p:cNvSpPr/>
            <p:nvPr/>
          </p:nvSpPr>
          <p:spPr>
            <a:xfrm>
              <a:off x="3124200" y="3176902"/>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Arial" panose="020B0604020202020204" pitchFamily="34" charset="0"/>
                  <a:ea typeface="+mn-ea"/>
                  <a:cs typeface="Arial" panose="020B0604020202020204" pitchFamily="34" charset="0"/>
                </a:rPr>
                <a:t>Plan</a:t>
              </a:r>
            </a:p>
          </p:txBody>
        </p:sp>
        <p:sp>
          <p:nvSpPr>
            <p:cNvPr id="11" name="Freeform: Shape 9">
              <a:extLst>
                <a:ext uri="{FF2B5EF4-FFF2-40B4-BE49-F238E27FC236}">
                  <a16:creationId xmlns:a16="http://schemas.microsoft.com/office/drawing/2014/main" id="{F4323C40-1EB2-B6F5-3AE5-C177993BC615}"/>
                </a:ext>
              </a:extLst>
            </p:cNvPr>
            <p:cNvSpPr/>
            <p:nvPr/>
          </p:nvSpPr>
          <p:spPr>
            <a:xfrm>
              <a:off x="3962026" y="3175785"/>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dirty="0">
                  <a:solidFill>
                    <a:srgbClr val="F16038"/>
                  </a:solidFill>
                  <a:latin typeface="Arial" panose="020B0604020202020204" pitchFamily="34" charset="0"/>
                  <a:ea typeface="+mn-ea"/>
                  <a:cs typeface="Arial" panose="020B0604020202020204" pitchFamily="34" charset="0"/>
                </a:rPr>
                <a:t>(</a:t>
              </a:r>
              <a:r>
                <a:rPr lang="en-US" sz="1300" kern="1200" dirty="0" err="1">
                  <a:solidFill>
                    <a:srgbClr val="F16038"/>
                  </a:solidFill>
                  <a:latin typeface="Arial" panose="020B0604020202020204" pitchFamily="34" charset="0"/>
                  <a:ea typeface="+mn-ea"/>
                  <a:cs typeface="Arial" panose="020B0604020202020204" pitchFamily="34" charset="0"/>
                </a:rPr>
                <a:t>Piensa</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en</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una</a:t>
              </a:r>
              <a:r>
                <a:rPr lang="en-US" sz="1300" kern="1200" dirty="0">
                  <a:solidFill>
                    <a:srgbClr val="F16038"/>
                  </a:solidFill>
                  <a:latin typeface="Arial" panose="020B0604020202020204" pitchFamily="34" charset="0"/>
                  <a:ea typeface="+mn-ea"/>
                  <a:cs typeface="Arial" panose="020B0604020202020204" pitchFamily="34" charset="0"/>
                </a:rPr>
                <a:t> idea para </a:t>
              </a:r>
              <a:r>
                <a:rPr lang="en-US" sz="1300" kern="1200" dirty="0" err="1">
                  <a:solidFill>
                    <a:srgbClr val="F16038"/>
                  </a:solidFill>
                  <a:latin typeface="Arial" panose="020B0604020202020204" pitchFamily="34" charset="0"/>
                  <a:ea typeface="+mn-ea"/>
                  <a:cs typeface="Arial" panose="020B0604020202020204" pitchFamily="34" charset="0"/>
                </a:rPr>
                <a:t>compartir</a:t>
              </a:r>
              <a:r>
                <a:rPr lang="en-US" sz="1300" kern="1200" dirty="0">
                  <a:solidFill>
                    <a:srgbClr val="F16038"/>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dirty="0">
                  <a:solidFill>
                    <a:srgbClr val="F16038"/>
                  </a:solidFill>
                  <a:latin typeface="Arial" panose="020B0604020202020204" pitchFamily="34" charset="0"/>
                  <a:ea typeface="+mn-ea"/>
                  <a:cs typeface="Arial" panose="020B0604020202020204" pitchFamily="34" charset="0"/>
                </a:rPr>
                <a:t>(</a:t>
              </a:r>
              <a:r>
                <a:rPr lang="en-US" sz="1300" kern="1200" dirty="0" err="1">
                  <a:solidFill>
                    <a:srgbClr val="F16038"/>
                  </a:solidFill>
                  <a:latin typeface="Arial" panose="020B0604020202020204" pitchFamily="34" charset="0"/>
                  <a:ea typeface="+mn-ea"/>
                  <a:cs typeface="Arial" panose="020B0604020202020204" pitchFamily="34" charset="0"/>
                </a:rPr>
                <a:t>Seleccione</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una</a:t>
              </a:r>
              <a:r>
                <a:rPr lang="en-US" sz="1300" kern="1200" dirty="0">
                  <a:solidFill>
                    <a:srgbClr val="F16038"/>
                  </a:solidFill>
                  <a:latin typeface="Arial" panose="020B0604020202020204" pitchFamily="34" charset="0"/>
                  <a:ea typeface="+mn-ea"/>
                  <a:cs typeface="Arial" panose="020B0604020202020204" pitchFamily="34" charset="0"/>
                </a:rPr>
                <a:t> idea de </a:t>
              </a:r>
              <a:r>
                <a:rPr lang="en-US" sz="1300" kern="1200" dirty="0" err="1">
                  <a:solidFill>
                    <a:srgbClr val="F16038"/>
                  </a:solidFill>
                  <a:latin typeface="Arial" panose="020B0604020202020204" pitchFamily="34" charset="0"/>
                  <a:ea typeface="+mn-ea"/>
                  <a:cs typeface="Arial" panose="020B0604020202020204" pitchFamily="34" charset="0"/>
                </a:rPr>
                <a:t>grupo</a:t>
              </a:r>
              <a:r>
                <a:rPr lang="en-US" sz="1300" kern="1200" dirty="0">
                  <a:solidFill>
                    <a:srgbClr val="F16038"/>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dirty="0">
                  <a:solidFill>
                    <a:srgbClr val="F16038"/>
                  </a:solidFill>
                  <a:latin typeface="Arial" panose="020B0604020202020204" pitchFamily="34" charset="0"/>
                  <a:ea typeface="+mn-ea"/>
                  <a:cs typeface="Arial" panose="020B0604020202020204" pitchFamily="34" charset="0"/>
                </a:rPr>
                <a:t>(</a:t>
              </a:r>
              <a:r>
                <a:rPr lang="en-US" sz="1300" kern="1200" dirty="0" err="1">
                  <a:solidFill>
                    <a:srgbClr val="F16038"/>
                  </a:solidFill>
                  <a:latin typeface="Arial" panose="020B0604020202020204" pitchFamily="34" charset="0"/>
                  <a:ea typeface="+mn-ea"/>
                  <a:cs typeface="Arial" panose="020B0604020202020204" pitchFamily="34" charset="0"/>
                </a:rPr>
                <a:t>Reunir</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materiales</a:t>
              </a:r>
              <a:r>
                <a:rPr lang="en-US" sz="1300" kern="1200" dirty="0">
                  <a:solidFill>
                    <a:srgbClr val="F16038"/>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12" name="Freeform: Shape 10">
              <a:extLst>
                <a:ext uri="{FF2B5EF4-FFF2-40B4-BE49-F238E27FC236}">
                  <a16:creationId xmlns:a16="http://schemas.microsoft.com/office/drawing/2014/main" id="{2E06206A-EE9C-3F3D-8401-DAB62CD3AF45}"/>
                </a:ext>
              </a:extLst>
            </p:cNvPr>
            <p:cNvSpPr/>
            <p:nvPr/>
          </p:nvSpPr>
          <p:spPr>
            <a:xfrm>
              <a:off x="3124200" y="4099411"/>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Create (H</a:t>
              </a:r>
              <a:r>
                <a:rPr lang="es-ES" sz="1100" b="1" kern="1200" dirty="0" err="1">
                  <a:latin typeface="Arial" panose="020B0604020202020204" pitchFamily="34" charset="0"/>
                  <a:cs typeface="Arial" panose="020B0604020202020204" pitchFamily="34" charset="0"/>
                </a:rPr>
                <a:t>acer</a:t>
              </a:r>
              <a:r>
                <a:rPr lang="es-ES" sz="1100" b="1" kern="1200" dirty="0">
                  <a:latin typeface="Arial" panose="020B0604020202020204" pitchFamily="34" charset="0"/>
                  <a:cs typeface="Arial" panose="020B0604020202020204" pitchFamily="34" charset="0"/>
                </a:rPr>
                <a:t>)</a:t>
              </a:r>
              <a:endParaRPr lang="en-US" sz="1100" b="1" kern="1200" dirty="0">
                <a:latin typeface="Arial" panose="020B0604020202020204" pitchFamily="34" charset="0"/>
                <a:cs typeface="Arial" panose="020B0604020202020204" pitchFamily="34" charset="0"/>
              </a:endParaRPr>
            </a:p>
          </p:txBody>
        </p:sp>
        <p:sp>
          <p:nvSpPr>
            <p:cNvPr id="13" name="Freeform: Shape 11">
              <a:extLst>
                <a:ext uri="{FF2B5EF4-FFF2-40B4-BE49-F238E27FC236}">
                  <a16:creationId xmlns:a16="http://schemas.microsoft.com/office/drawing/2014/main" id="{2294B055-517E-E773-C690-4C690235D55A}"/>
                </a:ext>
              </a:extLst>
            </p:cNvPr>
            <p:cNvSpPr/>
            <p:nvPr/>
          </p:nvSpPr>
          <p:spPr>
            <a:xfrm>
              <a:off x="3962025" y="409855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Create your idea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Haces</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tu</a:t>
              </a:r>
              <a:r>
                <a:rPr lang="en-US" sz="1600" kern="1200" dirty="0">
                  <a:solidFill>
                    <a:srgbClr val="F16038"/>
                  </a:solidFill>
                  <a:latin typeface="Arial" panose="020B0604020202020204" pitchFamily="34" charset="0"/>
                  <a:cs typeface="Arial" panose="020B0604020202020204" pitchFamily="34" charset="0"/>
                </a:rPr>
                <a:t> idea)</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Test your ideas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Pon</a:t>
              </a:r>
              <a:r>
                <a:rPr lang="en-US" sz="1600" kern="1200" dirty="0">
                  <a:solidFill>
                    <a:srgbClr val="F16038"/>
                  </a:solidFill>
                  <a:latin typeface="Arial" panose="020B0604020202020204" pitchFamily="34" charset="0"/>
                  <a:cs typeface="Arial" panose="020B0604020202020204" pitchFamily="34" charset="0"/>
                </a:rPr>
                <a:t> a </a:t>
              </a:r>
              <a:r>
                <a:rPr lang="en-US" sz="1600" kern="1200" dirty="0" err="1">
                  <a:solidFill>
                    <a:srgbClr val="F16038"/>
                  </a:solidFill>
                  <a:latin typeface="Arial" panose="020B0604020202020204" pitchFamily="34" charset="0"/>
                  <a:cs typeface="Arial" panose="020B0604020202020204" pitchFamily="34" charset="0"/>
                </a:rPr>
                <a:t>prueba</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tus</a:t>
              </a:r>
              <a:r>
                <a:rPr lang="en-US" sz="1600" kern="1200" dirty="0">
                  <a:solidFill>
                    <a:srgbClr val="F16038"/>
                  </a:solidFill>
                  <a:latin typeface="Arial" panose="020B0604020202020204" pitchFamily="34" charset="0"/>
                  <a:cs typeface="Arial" panose="020B0604020202020204" pitchFamily="34" charset="0"/>
                </a:rPr>
                <a:t> ideas)</a:t>
              </a:r>
            </a:p>
          </p:txBody>
        </p:sp>
        <p:sp>
          <p:nvSpPr>
            <p:cNvPr id="14" name="Freeform: Shape 12">
              <a:extLst>
                <a:ext uri="{FF2B5EF4-FFF2-40B4-BE49-F238E27FC236}">
                  <a16:creationId xmlns:a16="http://schemas.microsoft.com/office/drawing/2014/main" id="{B22AB8AB-49D8-E38E-3327-2446E9085C16}"/>
                </a:ext>
              </a:extLst>
            </p:cNvPr>
            <p:cNvSpPr/>
            <p:nvPr/>
          </p:nvSpPr>
          <p:spPr>
            <a:xfrm>
              <a:off x="3124200" y="502191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4D4D4F"/>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Improve (M</a:t>
              </a:r>
              <a:r>
                <a:rPr lang="es-ES" sz="1100" b="1" kern="1200" dirty="0" err="1">
                  <a:latin typeface="Arial" panose="020B0604020202020204" pitchFamily="34" charset="0"/>
                  <a:cs typeface="Arial" panose="020B0604020202020204" pitchFamily="34" charset="0"/>
                </a:rPr>
                <a:t>ejorar</a:t>
              </a:r>
              <a:r>
                <a:rPr lang="es-ES" sz="1100" b="1" kern="1200" dirty="0">
                  <a:latin typeface="Arial" panose="020B0604020202020204" pitchFamily="34" charset="0"/>
                  <a:cs typeface="Arial" panose="020B0604020202020204" pitchFamily="34" charset="0"/>
                </a:rPr>
                <a:t>)</a:t>
              </a:r>
              <a:endParaRPr lang="en-US" sz="1100" b="1" kern="1200" dirty="0">
                <a:latin typeface="Arial" panose="020B0604020202020204" pitchFamily="34" charset="0"/>
                <a:cs typeface="Arial" panose="020B0604020202020204" pitchFamily="34" charset="0"/>
              </a:endParaRPr>
            </a:p>
          </p:txBody>
        </p:sp>
        <p:sp>
          <p:nvSpPr>
            <p:cNvPr id="15" name="Freeform: Shape 13">
              <a:extLst>
                <a:ext uri="{FF2B5EF4-FFF2-40B4-BE49-F238E27FC236}">
                  <a16:creationId xmlns:a16="http://schemas.microsoft.com/office/drawing/2014/main" id="{262D44D2-A32B-235A-127F-ACA743287335}"/>
                </a:ext>
              </a:extLst>
            </p:cNvPr>
            <p:cNvSpPr/>
            <p:nvPr/>
          </p:nvSpPr>
          <p:spPr>
            <a:xfrm>
              <a:off x="3962025" y="5021919"/>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Look at the score </a:t>
              </a:r>
              <a:r>
                <a:rPr lang="en-US" sz="1600" kern="1200" dirty="0">
                  <a:solidFill>
                    <a:srgbClr val="F16038"/>
                  </a:solidFill>
                  <a:latin typeface="Arial" panose="020B0604020202020204" pitchFamily="34" charset="0"/>
                  <a:cs typeface="Arial" panose="020B0604020202020204" pitchFamily="34" charset="0"/>
                </a:rPr>
                <a:t>(Mira la </a:t>
              </a:r>
              <a:r>
                <a:rPr lang="en-US" sz="1600" kern="1200" dirty="0" err="1">
                  <a:solidFill>
                    <a:srgbClr val="F16038"/>
                  </a:solidFill>
                  <a:latin typeface="Arial" panose="020B0604020202020204" pitchFamily="34" charset="0"/>
                  <a:cs typeface="Arial" panose="020B0604020202020204" pitchFamily="34" charset="0"/>
                </a:rPr>
                <a:t>puntuación</a:t>
              </a:r>
              <a:r>
                <a:rPr lang="en-US" sz="1600" kern="1200" dirty="0">
                  <a:solidFill>
                    <a:srgbClr val="F16038"/>
                  </a:solidFill>
                  <a:latin typeface="Arial" panose="020B0604020202020204" pitchFamily="34" charset="0"/>
                  <a:cs typeface="Arial" panose="020B0604020202020204" pitchFamily="34" charset="0"/>
                </a:rPr>
                <a:t>)</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Make the design better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Mejora</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el</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diseño</a:t>
              </a:r>
              <a:r>
                <a:rPr lang="en-US" sz="1600" kern="1200" dirty="0">
                  <a:solidFill>
                    <a:srgbClr val="F16038"/>
                  </a:solidFill>
                  <a:latin typeface="Arial" panose="020B0604020202020204" pitchFamily="34" charset="0"/>
                  <a:cs typeface="Arial" panose="020B0604020202020204" pitchFamily="34" charset="0"/>
                </a:rPr>
                <a:t>)</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Repeat if needed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Repita</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si</a:t>
              </a:r>
              <a:r>
                <a:rPr lang="en-US" sz="1600" kern="1200" dirty="0">
                  <a:solidFill>
                    <a:srgbClr val="F16038"/>
                  </a:solidFill>
                  <a:latin typeface="Arial" panose="020B0604020202020204" pitchFamily="34" charset="0"/>
                  <a:cs typeface="Arial" panose="020B0604020202020204" pitchFamily="34" charset="0"/>
                </a:rPr>
                <a:t> es </a:t>
              </a:r>
              <a:r>
                <a:rPr lang="en-US" sz="1600" kern="1200" dirty="0" err="1">
                  <a:solidFill>
                    <a:srgbClr val="F16038"/>
                  </a:solidFill>
                  <a:latin typeface="Arial" panose="020B0604020202020204" pitchFamily="34" charset="0"/>
                  <a:cs typeface="Arial" panose="020B0604020202020204" pitchFamily="34" charset="0"/>
                </a:rPr>
                <a:t>necesario</a:t>
              </a:r>
              <a:r>
                <a:rPr lang="en-US" sz="1600" kern="1200" dirty="0">
                  <a:solidFill>
                    <a:srgbClr val="F16038"/>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73282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dentify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3910"/>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Identify</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lvl1pPr>
              <a:defRPr>
                <a:latin typeface="Arial" panose="020B0604020202020204" pitchFamily="34" charset="0"/>
                <a:cs typeface="Arial" panose="020B0604020202020204" pitchFamily="34" charset="0"/>
              </a:defRPr>
            </a:lvl1pPr>
          </a:lstStyle>
          <a:p>
            <a:endParaRPr lang="en-US" sz="2400" dirty="0">
              <a:solidFill>
                <a:srgbClr val="000000"/>
              </a:solidFill>
            </a:endParaRPr>
          </a:p>
        </p:txBody>
      </p:sp>
      <p:grpSp>
        <p:nvGrpSpPr>
          <p:cNvPr id="5" name="Group 4">
            <a:extLst>
              <a:ext uri="{FF2B5EF4-FFF2-40B4-BE49-F238E27FC236}">
                <a16:creationId xmlns:a16="http://schemas.microsoft.com/office/drawing/2014/main" id="{119429CC-C4CF-0C84-786A-F8B69F7B47C1}"/>
              </a:ext>
            </a:extLst>
          </p:cNvPr>
          <p:cNvGrpSpPr>
            <a:grpSpLocks noChangeAspect="1"/>
          </p:cNvGrpSpPr>
          <p:nvPr userDrawn="1"/>
        </p:nvGrpSpPr>
        <p:grpSpPr>
          <a:xfrm>
            <a:off x="389146" y="5574384"/>
            <a:ext cx="6309360" cy="1290473"/>
            <a:chOff x="383828" y="5565703"/>
            <a:chExt cx="6318285" cy="1292297"/>
          </a:xfrm>
        </p:grpSpPr>
        <p:sp>
          <p:nvSpPr>
            <p:cNvPr id="3" name="Freeform: Shape 2">
              <a:extLst>
                <a:ext uri="{FF2B5EF4-FFF2-40B4-BE49-F238E27FC236}">
                  <a16:creationId xmlns:a16="http://schemas.microsoft.com/office/drawing/2014/main" id="{3CEE9D8E-8B98-3D89-87DE-95AD8A7D017C}"/>
                </a:ext>
              </a:extLst>
            </p:cNvPr>
            <p:cNvSpPr/>
            <p:nvPr userDrawn="1"/>
          </p:nvSpPr>
          <p:spPr>
            <a:xfrm>
              <a:off x="383828" y="5565703"/>
              <a:ext cx="904607" cy="1292297"/>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Arial" panose="020B0604020202020204" pitchFamily="34" charset="0"/>
                  <a:ea typeface="+mn-ea"/>
                  <a:cs typeface="Arial" panose="020B0604020202020204" pitchFamily="34" charset="0"/>
                </a:rPr>
                <a:t>Identify (</a:t>
              </a:r>
              <a:r>
                <a:rPr lang="es-ES" sz="1100" b="1" kern="1200" dirty="0">
                  <a:latin typeface="Arial" panose="020B0604020202020204" pitchFamily="34" charset="0"/>
                  <a:cs typeface="Arial" panose="020B0604020202020204" pitchFamily="34" charset="0"/>
                </a:rPr>
                <a:t>Identificar)</a:t>
              </a:r>
              <a:endParaRPr lang="en-US" sz="1100" b="1" kern="1200" dirty="0">
                <a:solidFill>
                  <a:sysClr val="window" lastClr="FFFFFF"/>
                </a:solidFill>
                <a:latin typeface="Arial" panose="020B0604020202020204" pitchFamily="34" charset="0"/>
                <a:ea typeface="+mn-ea"/>
                <a:cs typeface="Arial" panose="020B0604020202020204" pitchFamily="34" charset="0"/>
              </a:endParaRPr>
            </a:p>
          </p:txBody>
        </p:sp>
        <p:sp>
          <p:nvSpPr>
            <p:cNvPr id="4" name="Freeform: Shape 4">
              <a:extLst>
                <a:ext uri="{FF2B5EF4-FFF2-40B4-BE49-F238E27FC236}">
                  <a16:creationId xmlns:a16="http://schemas.microsoft.com/office/drawing/2014/main" id="{27CB5322-CD5E-5B9F-978F-8FF33419B5A4}"/>
                </a:ext>
              </a:extLst>
            </p:cNvPr>
            <p:cNvSpPr/>
            <p:nvPr userDrawn="1"/>
          </p:nvSpPr>
          <p:spPr>
            <a:xfrm>
              <a:off x="1288434" y="5566621"/>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ea typeface="+mn-ea"/>
                  <a:cs typeface="Arial" panose="020B0604020202020204" pitchFamily="34" charset="0"/>
                </a:rPr>
                <a:t>What is the problem? </a:t>
              </a:r>
              <a:r>
                <a:rPr lang="en-US" sz="1600" kern="1200" dirty="0">
                  <a:solidFill>
                    <a:srgbClr val="F16038"/>
                  </a:solidFill>
                  <a:latin typeface="Arial" panose="020B0604020202020204" pitchFamily="34" charset="0"/>
                  <a:ea typeface="+mn-ea"/>
                  <a:cs typeface="Arial" panose="020B0604020202020204" pitchFamily="34" charset="0"/>
                </a:rPr>
                <a:t>(</a:t>
              </a:r>
              <a:r>
                <a:rPr lang="es-ES" sz="1600" kern="1200" dirty="0">
                  <a:solidFill>
                    <a:srgbClr val="F16038"/>
                  </a:solidFill>
                  <a:latin typeface="Arial" panose="020B0604020202020204" pitchFamily="34" charset="0"/>
                  <a:cs typeface="Arial" panose="020B0604020202020204" pitchFamily="34" charset="0"/>
                </a:rPr>
                <a:t>¿Cuál es el problema?)</a:t>
              </a:r>
              <a:endParaRPr lang="en-US" sz="1600" kern="1200" dirty="0">
                <a:solidFill>
                  <a:srgbClr val="F16038"/>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rules? (Criteria/Constraints) </a:t>
              </a:r>
              <a:r>
                <a:rPr lang="en-US" sz="1600" kern="1200" dirty="0">
                  <a:solidFill>
                    <a:srgbClr val="F16038"/>
                  </a:solidFill>
                  <a:latin typeface="Arial" panose="020B0604020202020204" pitchFamily="34" charset="0"/>
                  <a:ea typeface="+mn-ea"/>
                  <a:cs typeface="Arial" panose="020B0604020202020204" pitchFamily="34" charset="0"/>
                </a:rPr>
                <a:t>(</a:t>
              </a:r>
              <a:r>
                <a:rPr lang="es-ES" sz="1600" kern="1200" dirty="0">
                  <a:solidFill>
                    <a:srgbClr val="F16038"/>
                  </a:solidFill>
                  <a:latin typeface="Arial" panose="020B0604020202020204" pitchFamily="34" charset="0"/>
                  <a:cs typeface="Arial" panose="020B0604020202020204" pitchFamily="34" charset="0"/>
                </a:rPr>
                <a:t>¿Cuáles son las normas? (Criterios/Restricciones))</a:t>
              </a:r>
              <a:endParaRPr lang="en-US" sz="1600" kern="1200" dirty="0">
                <a:solidFill>
                  <a:srgbClr val="F16038"/>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26228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Arial" panose="020B0604020202020204" pitchFamily="34" charset="0"/>
                  <a:ea typeface="+mn-ea"/>
                  <a:cs typeface="Arial" panose="020B0604020202020204" pitchFamily="34" charset="0"/>
                </a:rPr>
                <a:t>Imagine (</a:t>
              </a:r>
              <a:r>
                <a:rPr lang="es-ES" sz="1100" b="1" kern="1200" dirty="0">
                  <a:latin typeface="Arial" panose="020B0604020202020204" pitchFamily="34" charset="0"/>
                  <a:cs typeface="Arial" panose="020B0604020202020204" pitchFamily="34" charset="0"/>
                </a:rPr>
                <a:t>Imaginar)</a:t>
              </a:r>
              <a:endParaRPr lang="en-US" sz="1100" b="1" kern="1200" dirty="0">
                <a:solidFill>
                  <a:sysClr val="window" lastClr="FFFFFF"/>
                </a:solidFill>
                <a:latin typeface="Arial" panose="020B0604020202020204" pitchFamily="34" charset="0"/>
                <a:ea typeface="+mn-ea"/>
                <a:cs typeface="Arial" panose="020B0604020202020204" pitchFamily="34" charset="0"/>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ea typeface="+mn-ea"/>
                  <a:cs typeface="Arial" panose="020B0604020202020204" pitchFamily="34" charset="0"/>
                </a:rPr>
                <a:t>Explore the materials </a:t>
              </a:r>
              <a:r>
                <a:rPr lang="en-US" sz="1600" kern="1200" dirty="0">
                  <a:solidFill>
                    <a:srgbClr val="F16038"/>
                  </a:solidFill>
                  <a:latin typeface="Arial" panose="020B0604020202020204" pitchFamily="34" charset="0"/>
                  <a:ea typeface="+mn-ea"/>
                  <a:cs typeface="Arial" panose="020B0604020202020204" pitchFamily="34" charset="0"/>
                </a:rPr>
                <a:t>(</a:t>
              </a:r>
              <a:r>
                <a:rPr lang="es-ES" sz="1600" kern="1200" dirty="0">
                  <a:solidFill>
                    <a:srgbClr val="F16038"/>
                  </a:solidFill>
                  <a:latin typeface="Arial" panose="020B0604020202020204" pitchFamily="34" charset="0"/>
                  <a:cs typeface="Arial" panose="020B0604020202020204" pitchFamily="34" charset="0"/>
                </a:rPr>
                <a:t>Explorar los materiales)</a:t>
              </a:r>
              <a:endParaRPr lang="en-US" sz="1600" kern="1200" dirty="0">
                <a:solidFill>
                  <a:srgbClr val="F16038"/>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rgbClr val="F16038"/>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4603750" y="1722438"/>
            <a:ext cx="7326313" cy="3756025"/>
          </a:xfrm>
        </p:spPr>
        <p:txBody>
          <a:bodyPr/>
          <a:lstStyle/>
          <a:p>
            <a:endParaRPr lang="en-US"/>
          </a:p>
        </p:txBody>
      </p:sp>
      <p:sp>
        <p:nvSpPr>
          <p:cNvPr id="7" name="TextBox 6">
            <a:extLst>
              <a:ext uri="{FF2B5EF4-FFF2-40B4-BE49-F238E27FC236}">
                <a16:creationId xmlns:a16="http://schemas.microsoft.com/office/drawing/2014/main" id="{CEECE5CD-1288-73F2-9840-7E8B1F015A46}"/>
              </a:ext>
            </a:extLst>
          </p:cNvPr>
          <p:cNvSpPr txBox="1"/>
          <p:nvPr userDrawn="1"/>
        </p:nvSpPr>
        <p:spPr>
          <a:xfrm>
            <a:off x="633132" y="1779791"/>
            <a:ext cx="3668233" cy="4062651"/>
          </a:xfrm>
          <a:prstGeom prst="rect">
            <a:avLst/>
          </a:prstGeom>
          <a:noFill/>
        </p:spPr>
        <p:txBody>
          <a:bodyPr wrap="square" rtlCol="0">
            <a:spAutoFit/>
          </a:bodyPr>
          <a:lstStyle/>
          <a:p>
            <a:pPr marL="0" indent="0">
              <a:buNone/>
            </a:pPr>
            <a:r>
              <a:rPr lang="en-US" sz="2400" dirty="0">
                <a:solidFill>
                  <a:srgbClr val="000000"/>
                </a:solidFill>
                <a:latin typeface="Arial" panose="020B0604020202020204" pitchFamily="34" charset="0"/>
                <a:cs typeface="Arial" panose="020B0604020202020204" pitchFamily="34" charset="0"/>
              </a:rPr>
              <a:t>Here are the materials we will be using. </a:t>
            </a:r>
          </a:p>
          <a:p>
            <a:pPr marL="0" indent="0">
              <a:buNone/>
            </a:pPr>
            <a:r>
              <a:rPr lang="en-US" sz="2400" dirty="0">
                <a:solidFill>
                  <a:srgbClr val="000000"/>
                </a:solidFill>
                <a:latin typeface="Arial" panose="020B0604020202020204" pitchFamily="34" charset="0"/>
                <a:cs typeface="Arial" panose="020B0604020202020204" pitchFamily="34" charset="0"/>
              </a:rPr>
              <a:t>Can you classify them?   </a:t>
            </a:r>
          </a:p>
          <a:p>
            <a:pPr marL="0" indent="0">
              <a:buNone/>
            </a:pPr>
            <a:r>
              <a:rPr lang="en-US" sz="2400" dirty="0">
                <a:solidFill>
                  <a:srgbClr val="000000"/>
                </a:solidFill>
                <a:latin typeface="Arial" panose="020B0604020202020204" pitchFamily="34" charset="0"/>
                <a:cs typeface="Arial" panose="020B0604020202020204" pitchFamily="34" charset="0"/>
              </a:rPr>
              <a:t>What do they have in common?</a:t>
            </a:r>
          </a:p>
          <a:p>
            <a:endParaRPr lang="en-US" sz="2400" dirty="0">
              <a:latin typeface="Arial" panose="020B0604020202020204" pitchFamily="34" charset="0"/>
              <a:cs typeface="Arial" panose="020B0604020202020204" pitchFamily="34" charset="0"/>
            </a:endParaRPr>
          </a:p>
          <a:p>
            <a:pPr marL="0" indent="0">
              <a:buNone/>
            </a:pPr>
            <a:r>
              <a:rPr lang="en-US" sz="2400" dirty="0" err="1">
                <a:solidFill>
                  <a:srgbClr val="F16038"/>
                </a:solidFill>
                <a:latin typeface="Arial" panose="020B0604020202020204" pitchFamily="34" charset="0"/>
                <a:cs typeface="Arial" panose="020B0604020202020204" pitchFamily="34" charset="0"/>
              </a:rPr>
              <a:t>Estos</a:t>
            </a:r>
            <a:r>
              <a:rPr lang="en-US" sz="2400" dirty="0">
                <a:solidFill>
                  <a:srgbClr val="F16038"/>
                </a:solidFill>
                <a:latin typeface="Arial" panose="020B0604020202020204" pitchFamily="34" charset="0"/>
                <a:cs typeface="Arial" panose="020B0604020202020204" pitchFamily="34" charset="0"/>
              </a:rPr>
              <a:t> son </a:t>
            </a:r>
            <a:r>
              <a:rPr lang="en-US" sz="2400" dirty="0" err="1">
                <a:solidFill>
                  <a:srgbClr val="F16038"/>
                </a:solidFill>
                <a:latin typeface="Arial" panose="020B0604020202020204" pitchFamily="34" charset="0"/>
                <a:cs typeface="Arial" panose="020B0604020202020204" pitchFamily="34" charset="0"/>
              </a:rPr>
              <a:t>los</a:t>
            </a:r>
            <a:r>
              <a:rPr lang="en-US" sz="2400" dirty="0">
                <a:solidFill>
                  <a:srgbClr val="F16038"/>
                </a:solidFill>
                <a:latin typeface="Arial" panose="020B0604020202020204" pitchFamily="34" charset="0"/>
                <a:cs typeface="Arial" panose="020B0604020202020204" pitchFamily="34" charset="0"/>
              </a:rPr>
              <a:t> </a:t>
            </a:r>
            <a:r>
              <a:rPr lang="en-US" sz="2400" dirty="0" err="1">
                <a:solidFill>
                  <a:srgbClr val="F16038"/>
                </a:solidFill>
                <a:latin typeface="Arial" panose="020B0604020202020204" pitchFamily="34" charset="0"/>
                <a:cs typeface="Arial" panose="020B0604020202020204" pitchFamily="34" charset="0"/>
              </a:rPr>
              <a:t>materiales</a:t>
            </a:r>
            <a:r>
              <a:rPr lang="en-US" sz="2400" dirty="0">
                <a:solidFill>
                  <a:srgbClr val="F16038"/>
                </a:solidFill>
                <a:latin typeface="Arial" panose="020B0604020202020204" pitchFamily="34" charset="0"/>
                <a:cs typeface="Arial" panose="020B0604020202020204" pitchFamily="34" charset="0"/>
              </a:rPr>
              <a:t> que </a:t>
            </a:r>
            <a:r>
              <a:rPr lang="en-US" sz="2400" dirty="0" err="1">
                <a:solidFill>
                  <a:srgbClr val="F16038"/>
                </a:solidFill>
                <a:latin typeface="Arial" panose="020B0604020202020204" pitchFamily="34" charset="0"/>
                <a:cs typeface="Arial" panose="020B0604020202020204" pitchFamily="34" charset="0"/>
              </a:rPr>
              <a:t>usaremos</a:t>
            </a:r>
            <a:r>
              <a:rPr lang="en-US" sz="2400" dirty="0">
                <a:solidFill>
                  <a:srgbClr val="F16038"/>
                </a:solidFill>
                <a:latin typeface="Arial" panose="020B0604020202020204" pitchFamily="34" charset="0"/>
                <a:cs typeface="Arial" panose="020B0604020202020204" pitchFamily="34" charset="0"/>
              </a:rPr>
              <a:t>.</a:t>
            </a:r>
          </a:p>
          <a:p>
            <a:pPr marL="0" indent="0">
              <a:buNone/>
            </a:pPr>
            <a:r>
              <a:rPr lang="en-US" sz="2400" dirty="0">
                <a:solidFill>
                  <a:srgbClr val="F16038"/>
                </a:solidFill>
                <a:latin typeface="Arial" panose="020B0604020202020204" pitchFamily="34" charset="0"/>
                <a:cs typeface="Arial" panose="020B0604020202020204" pitchFamily="34" charset="0"/>
              </a:rPr>
              <a:t>¿</a:t>
            </a:r>
            <a:r>
              <a:rPr lang="en-US" sz="2400" dirty="0" err="1">
                <a:solidFill>
                  <a:srgbClr val="F16038"/>
                </a:solidFill>
                <a:latin typeface="Arial" panose="020B0604020202020204" pitchFamily="34" charset="0"/>
                <a:cs typeface="Arial" panose="020B0604020202020204" pitchFamily="34" charset="0"/>
              </a:rPr>
              <a:t>Puedes</a:t>
            </a:r>
            <a:r>
              <a:rPr lang="en-US" sz="2400" dirty="0">
                <a:solidFill>
                  <a:srgbClr val="F16038"/>
                </a:solidFill>
                <a:latin typeface="Arial" panose="020B0604020202020204" pitchFamily="34" charset="0"/>
                <a:cs typeface="Arial" panose="020B0604020202020204" pitchFamily="34" charset="0"/>
              </a:rPr>
              <a:t> </a:t>
            </a:r>
            <a:r>
              <a:rPr lang="en-US" sz="2400" dirty="0" err="1">
                <a:solidFill>
                  <a:srgbClr val="F16038"/>
                </a:solidFill>
                <a:latin typeface="Arial" panose="020B0604020202020204" pitchFamily="34" charset="0"/>
                <a:cs typeface="Arial" panose="020B0604020202020204" pitchFamily="34" charset="0"/>
              </a:rPr>
              <a:t>clasificarlos</a:t>
            </a:r>
            <a:r>
              <a:rPr lang="en-US" sz="2400" dirty="0">
                <a:solidFill>
                  <a:srgbClr val="F16038"/>
                </a:solidFill>
                <a:latin typeface="Arial" panose="020B0604020202020204" pitchFamily="34" charset="0"/>
                <a:cs typeface="Arial" panose="020B0604020202020204" pitchFamily="34" charset="0"/>
              </a:rPr>
              <a:t>?</a:t>
            </a:r>
          </a:p>
          <a:p>
            <a:pPr marL="0" indent="0">
              <a:buNone/>
            </a:pPr>
            <a:r>
              <a:rPr lang="en-US" sz="2400" dirty="0">
                <a:solidFill>
                  <a:srgbClr val="F16038"/>
                </a:solidFill>
                <a:latin typeface="Arial" panose="020B0604020202020204" pitchFamily="34" charset="0"/>
                <a:cs typeface="Arial" panose="020B0604020202020204" pitchFamily="34" charset="0"/>
              </a:rPr>
              <a:t>¿</a:t>
            </a:r>
            <a:r>
              <a:rPr lang="en-US" sz="2400" dirty="0" err="1">
                <a:solidFill>
                  <a:srgbClr val="F16038"/>
                </a:solidFill>
                <a:latin typeface="Arial" panose="020B0604020202020204" pitchFamily="34" charset="0"/>
                <a:cs typeface="Arial" panose="020B0604020202020204" pitchFamily="34" charset="0"/>
              </a:rPr>
              <a:t>Qué</a:t>
            </a:r>
            <a:r>
              <a:rPr lang="en-US" sz="2400" dirty="0">
                <a:solidFill>
                  <a:srgbClr val="F16038"/>
                </a:solidFill>
                <a:latin typeface="Arial" panose="020B0604020202020204" pitchFamily="34" charset="0"/>
                <a:cs typeface="Arial" panose="020B0604020202020204" pitchFamily="34" charset="0"/>
              </a:rPr>
              <a:t> </a:t>
            </a:r>
            <a:r>
              <a:rPr lang="en-US" sz="2400" dirty="0" err="1">
                <a:solidFill>
                  <a:srgbClr val="F16038"/>
                </a:solidFill>
                <a:latin typeface="Arial" panose="020B0604020202020204" pitchFamily="34" charset="0"/>
                <a:cs typeface="Arial" panose="020B0604020202020204" pitchFamily="34" charset="0"/>
              </a:rPr>
              <a:t>tienen</a:t>
            </a:r>
            <a:r>
              <a:rPr lang="en-US" sz="2400" dirty="0">
                <a:solidFill>
                  <a:srgbClr val="F16038"/>
                </a:solidFill>
                <a:latin typeface="Arial" panose="020B0604020202020204" pitchFamily="34" charset="0"/>
                <a:cs typeface="Arial" panose="020B0604020202020204" pitchFamily="34" charset="0"/>
              </a:rPr>
              <a:t> </a:t>
            </a:r>
            <a:r>
              <a:rPr lang="en-US" sz="2400" dirty="0" err="1">
                <a:solidFill>
                  <a:srgbClr val="F16038"/>
                </a:solidFill>
                <a:latin typeface="Arial" panose="020B0604020202020204" pitchFamily="34" charset="0"/>
                <a:cs typeface="Arial" panose="020B0604020202020204" pitchFamily="34" charset="0"/>
              </a:rPr>
              <a:t>en</a:t>
            </a:r>
            <a:r>
              <a:rPr lang="en-US" sz="2400" dirty="0">
                <a:solidFill>
                  <a:srgbClr val="F16038"/>
                </a:solidFill>
                <a:latin typeface="Arial" panose="020B0604020202020204" pitchFamily="34" charset="0"/>
                <a:cs typeface="Arial" panose="020B0604020202020204" pitchFamily="34" charset="0"/>
              </a:rPr>
              <a:t> </a:t>
            </a:r>
            <a:r>
              <a:rPr lang="en-US" sz="2400" dirty="0" err="1">
                <a:solidFill>
                  <a:srgbClr val="F16038"/>
                </a:solidFill>
                <a:latin typeface="Arial" panose="020B0604020202020204" pitchFamily="34" charset="0"/>
                <a:cs typeface="Arial" panose="020B0604020202020204" pitchFamily="34" charset="0"/>
              </a:rPr>
              <a:t>común</a:t>
            </a:r>
            <a:r>
              <a:rPr lang="en-US" sz="2400" dirty="0">
                <a:solidFill>
                  <a:srgbClr val="F16038"/>
                </a:solidFill>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16183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lvl1pPr>
              <a:defRPr>
                <a:latin typeface="Arial" panose="020B0604020202020204" pitchFamily="34" charset="0"/>
                <a:cs typeface="Arial" panose="020B0604020202020204" pitchFamily="34" charset="0"/>
              </a:defRPr>
            </a:lvl1p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Arial" panose="020B0604020202020204" pitchFamily="34" charset="0"/>
                <a:ea typeface="+mn-ea"/>
                <a:cs typeface="Arial" panose="020B0604020202020204" pitchFamily="34" charset="0"/>
              </a:rPr>
              <a:t>Imagine (</a:t>
            </a:r>
            <a:r>
              <a:rPr lang="es-ES" sz="1100" b="1" kern="1200" dirty="0">
                <a:latin typeface="Arial" panose="020B0604020202020204" pitchFamily="34" charset="0"/>
                <a:cs typeface="Arial" panose="020B0604020202020204" pitchFamily="34" charset="0"/>
              </a:rPr>
              <a:t>Imaginar)</a:t>
            </a:r>
            <a:endParaRPr lang="en-US" sz="1100" b="1" kern="1200" dirty="0">
              <a:solidFill>
                <a:sysClr val="window" lastClr="FFFFFF"/>
              </a:solidFill>
              <a:latin typeface="Arial" panose="020B0604020202020204" pitchFamily="34" charset="0"/>
              <a:ea typeface="+mn-ea"/>
              <a:cs typeface="Arial" panose="020B0604020202020204" pitchFamily="34" charset="0"/>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ea typeface="+mn-ea"/>
                <a:cs typeface="Arial" panose="020B0604020202020204" pitchFamily="34" charset="0"/>
              </a:rPr>
              <a:t>Explore the materials </a:t>
            </a:r>
            <a:r>
              <a:rPr lang="en-US" sz="1600" kern="1200" dirty="0">
                <a:solidFill>
                  <a:srgbClr val="F16038"/>
                </a:solidFill>
                <a:latin typeface="Arial" panose="020B0604020202020204" pitchFamily="34" charset="0"/>
                <a:ea typeface="+mn-ea"/>
                <a:cs typeface="Arial" panose="020B0604020202020204" pitchFamily="34" charset="0"/>
              </a:rPr>
              <a:t>(</a:t>
            </a:r>
            <a:r>
              <a:rPr lang="es-ES" sz="1600" kern="1200" dirty="0">
                <a:solidFill>
                  <a:srgbClr val="F16038"/>
                </a:solidFill>
                <a:latin typeface="Arial" panose="020B0604020202020204" pitchFamily="34" charset="0"/>
                <a:cs typeface="Arial" panose="020B0604020202020204" pitchFamily="34" charset="0"/>
              </a:rPr>
              <a:t>Explorar los materiales)</a:t>
            </a:r>
            <a:endParaRPr lang="en-US" sz="1600" kern="1200" dirty="0">
              <a:solidFill>
                <a:srgbClr val="F16038"/>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rgbClr val="F16038"/>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428320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n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lvl1pPr>
              <a:defRPr>
                <a:latin typeface="Arial" panose="020B0604020202020204" pitchFamily="34" charset="0"/>
                <a:cs typeface="Arial" panose="020B0604020202020204" pitchFamily="34" charset="0"/>
              </a:defRPr>
            </a:lvl1pPr>
          </a:lstStyle>
          <a:p>
            <a:endParaRPr lang="en-US" sz="2400" dirty="0">
              <a:solidFill>
                <a:srgbClr val="000000"/>
              </a:solidFill>
            </a:endParaRPr>
          </a:p>
        </p:txBody>
      </p:sp>
      <p:sp>
        <p:nvSpPr>
          <p:cNvPr id="3" name="Freeform: Shape 8">
            <a:extLst>
              <a:ext uri="{FF2B5EF4-FFF2-40B4-BE49-F238E27FC236}">
                <a16:creationId xmlns:a16="http://schemas.microsoft.com/office/drawing/2014/main" id="{D7ECC451-D9C0-082D-D91E-8A9A54821D6E}"/>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Arial" panose="020B0604020202020204" pitchFamily="34" charset="0"/>
                <a:ea typeface="+mn-ea"/>
                <a:cs typeface="Arial" panose="020B0604020202020204" pitchFamily="34" charset="0"/>
              </a:rPr>
              <a:t>Plan</a:t>
            </a:r>
          </a:p>
        </p:txBody>
      </p:sp>
      <p:sp>
        <p:nvSpPr>
          <p:cNvPr id="4" name="Freeform: Shape 9">
            <a:extLst>
              <a:ext uri="{FF2B5EF4-FFF2-40B4-BE49-F238E27FC236}">
                <a16:creationId xmlns:a16="http://schemas.microsoft.com/office/drawing/2014/main" id="{04A3FE71-1128-B230-359F-4844C74CC9B1}"/>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dirty="0">
                <a:solidFill>
                  <a:srgbClr val="F16038"/>
                </a:solidFill>
                <a:latin typeface="Arial" panose="020B0604020202020204" pitchFamily="34" charset="0"/>
                <a:ea typeface="+mn-ea"/>
                <a:cs typeface="Arial" panose="020B0604020202020204" pitchFamily="34" charset="0"/>
              </a:rPr>
              <a:t>(</a:t>
            </a:r>
            <a:r>
              <a:rPr lang="en-US" sz="1300" kern="1200" dirty="0" err="1">
                <a:solidFill>
                  <a:srgbClr val="F16038"/>
                </a:solidFill>
                <a:latin typeface="Arial" panose="020B0604020202020204" pitchFamily="34" charset="0"/>
                <a:ea typeface="+mn-ea"/>
                <a:cs typeface="Arial" panose="020B0604020202020204" pitchFamily="34" charset="0"/>
              </a:rPr>
              <a:t>Piensa</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en</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una</a:t>
            </a:r>
            <a:r>
              <a:rPr lang="en-US" sz="1300" kern="1200" dirty="0">
                <a:solidFill>
                  <a:srgbClr val="F16038"/>
                </a:solidFill>
                <a:latin typeface="Arial" panose="020B0604020202020204" pitchFamily="34" charset="0"/>
                <a:ea typeface="+mn-ea"/>
                <a:cs typeface="Arial" panose="020B0604020202020204" pitchFamily="34" charset="0"/>
              </a:rPr>
              <a:t> idea para </a:t>
            </a:r>
            <a:r>
              <a:rPr lang="en-US" sz="1300" kern="1200" dirty="0" err="1">
                <a:solidFill>
                  <a:srgbClr val="F16038"/>
                </a:solidFill>
                <a:latin typeface="Arial" panose="020B0604020202020204" pitchFamily="34" charset="0"/>
                <a:ea typeface="+mn-ea"/>
                <a:cs typeface="Arial" panose="020B0604020202020204" pitchFamily="34" charset="0"/>
              </a:rPr>
              <a:t>compartir</a:t>
            </a:r>
            <a:r>
              <a:rPr lang="en-US" sz="1300" kern="1200" dirty="0">
                <a:solidFill>
                  <a:srgbClr val="F16038"/>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dirty="0">
                <a:solidFill>
                  <a:srgbClr val="F16038"/>
                </a:solidFill>
                <a:latin typeface="Arial" panose="020B0604020202020204" pitchFamily="34" charset="0"/>
                <a:ea typeface="+mn-ea"/>
                <a:cs typeface="Arial" panose="020B0604020202020204" pitchFamily="34" charset="0"/>
              </a:rPr>
              <a:t>(</a:t>
            </a:r>
            <a:r>
              <a:rPr lang="en-US" sz="1300" kern="1200" dirty="0" err="1">
                <a:solidFill>
                  <a:srgbClr val="F16038"/>
                </a:solidFill>
                <a:latin typeface="Arial" panose="020B0604020202020204" pitchFamily="34" charset="0"/>
                <a:ea typeface="+mn-ea"/>
                <a:cs typeface="Arial" panose="020B0604020202020204" pitchFamily="34" charset="0"/>
              </a:rPr>
              <a:t>Seleccione</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una</a:t>
            </a:r>
            <a:r>
              <a:rPr lang="en-US" sz="1300" kern="1200" dirty="0">
                <a:solidFill>
                  <a:srgbClr val="F16038"/>
                </a:solidFill>
                <a:latin typeface="Arial" panose="020B0604020202020204" pitchFamily="34" charset="0"/>
                <a:ea typeface="+mn-ea"/>
                <a:cs typeface="Arial" panose="020B0604020202020204" pitchFamily="34" charset="0"/>
              </a:rPr>
              <a:t> idea de </a:t>
            </a:r>
            <a:r>
              <a:rPr lang="en-US" sz="1300" kern="1200" dirty="0" err="1">
                <a:solidFill>
                  <a:srgbClr val="F16038"/>
                </a:solidFill>
                <a:latin typeface="Arial" panose="020B0604020202020204" pitchFamily="34" charset="0"/>
                <a:ea typeface="+mn-ea"/>
                <a:cs typeface="Arial" panose="020B0604020202020204" pitchFamily="34" charset="0"/>
              </a:rPr>
              <a:t>grupo</a:t>
            </a:r>
            <a:r>
              <a:rPr lang="en-US" sz="1300" kern="1200" dirty="0">
                <a:solidFill>
                  <a:srgbClr val="F16038"/>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dirty="0">
                <a:solidFill>
                  <a:srgbClr val="F16038"/>
                </a:solidFill>
                <a:latin typeface="Arial" panose="020B0604020202020204" pitchFamily="34" charset="0"/>
                <a:ea typeface="+mn-ea"/>
                <a:cs typeface="Arial" panose="020B0604020202020204" pitchFamily="34" charset="0"/>
              </a:rPr>
              <a:t>(</a:t>
            </a:r>
            <a:r>
              <a:rPr lang="en-US" sz="1300" kern="1200" dirty="0" err="1">
                <a:solidFill>
                  <a:srgbClr val="F16038"/>
                </a:solidFill>
                <a:latin typeface="Arial" panose="020B0604020202020204" pitchFamily="34" charset="0"/>
                <a:ea typeface="+mn-ea"/>
                <a:cs typeface="Arial" panose="020B0604020202020204" pitchFamily="34" charset="0"/>
              </a:rPr>
              <a:t>Reunir</a:t>
            </a:r>
            <a:r>
              <a:rPr lang="en-US" sz="1300" kern="1200" dirty="0">
                <a:solidFill>
                  <a:srgbClr val="F16038"/>
                </a:solidFill>
                <a:latin typeface="Arial" panose="020B0604020202020204" pitchFamily="34" charset="0"/>
                <a:ea typeface="+mn-ea"/>
                <a:cs typeface="Arial" panose="020B0604020202020204" pitchFamily="34" charset="0"/>
              </a:rPr>
              <a:t> </a:t>
            </a:r>
            <a:r>
              <a:rPr lang="en-US" sz="1300" kern="1200" dirty="0" err="1">
                <a:solidFill>
                  <a:srgbClr val="F16038"/>
                </a:solidFill>
                <a:latin typeface="Arial" panose="020B0604020202020204" pitchFamily="34" charset="0"/>
                <a:ea typeface="+mn-ea"/>
                <a:cs typeface="Arial" panose="020B0604020202020204" pitchFamily="34" charset="0"/>
              </a:rPr>
              <a:t>materiales</a:t>
            </a:r>
            <a:r>
              <a:rPr lang="en-US" sz="1300" kern="1200" dirty="0">
                <a:solidFill>
                  <a:srgbClr val="F16038"/>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Tree>
    <p:extLst>
      <p:ext uri="{BB962C8B-B14F-4D97-AF65-F5344CB8AC3E}">
        <p14:creationId xmlns:p14="http://schemas.microsoft.com/office/powerpoint/2010/main" val="324857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t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Create (H</a:t>
            </a:r>
            <a:r>
              <a:rPr lang="es-ES" sz="1100" b="1" kern="1200" dirty="0" err="1">
                <a:latin typeface="Arial" panose="020B0604020202020204" pitchFamily="34" charset="0"/>
                <a:cs typeface="Arial" panose="020B0604020202020204" pitchFamily="34" charset="0"/>
              </a:rPr>
              <a:t>acer</a:t>
            </a:r>
            <a:r>
              <a:rPr lang="es-ES" sz="1100" b="1" kern="1200" dirty="0">
                <a:latin typeface="Arial" panose="020B0604020202020204" pitchFamily="34" charset="0"/>
                <a:cs typeface="Arial" panose="020B0604020202020204" pitchFamily="34" charset="0"/>
              </a:rPr>
              <a:t>)</a:t>
            </a:r>
            <a:endParaRPr lang="en-US" sz="1100" b="1" kern="1200" dirty="0">
              <a:latin typeface="Arial" panose="020B0604020202020204" pitchFamily="34" charset="0"/>
              <a:cs typeface="Arial" panose="020B0604020202020204" pitchFamily="34" charset="0"/>
            </a:endParaRPr>
          </a:p>
        </p:txBody>
      </p:sp>
      <p:sp>
        <p:nvSpPr>
          <p:cNvPr id="6" name="Freeform: Shape 11">
            <a:extLst>
              <a:ext uri="{FF2B5EF4-FFF2-40B4-BE49-F238E27FC236}">
                <a16:creationId xmlns:a16="http://schemas.microsoft.com/office/drawing/2014/main" id="{FABD231E-60A3-9724-B7E3-DD5578F9085E}"/>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Create your idea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Haces</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tu</a:t>
            </a:r>
            <a:r>
              <a:rPr lang="en-US" sz="1600" kern="1200" dirty="0">
                <a:solidFill>
                  <a:srgbClr val="F16038"/>
                </a:solidFill>
                <a:latin typeface="Arial" panose="020B0604020202020204" pitchFamily="34" charset="0"/>
                <a:cs typeface="Arial" panose="020B0604020202020204" pitchFamily="34" charset="0"/>
              </a:rPr>
              <a:t> idea)</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Test your ideas </a:t>
            </a:r>
            <a:r>
              <a:rPr lang="en-US" sz="1600" kern="1200" dirty="0">
                <a:solidFill>
                  <a:srgbClr val="F16038"/>
                </a:solidFill>
                <a:latin typeface="Arial" panose="020B0604020202020204" pitchFamily="34" charset="0"/>
                <a:cs typeface="Arial" panose="020B0604020202020204" pitchFamily="34" charset="0"/>
              </a:rPr>
              <a:t>(</a:t>
            </a:r>
            <a:r>
              <a:rPr lang="en-US" sz="1600" kern="1200" dirty="0" err="1">
                <a:solidFill>
                  <a:srgbClr val="F16038"/>
                </a:solidFill>
                <a:latin typeface="Arial" panose="020B0604020202020204" pitchFamily="34" charset="0"/>
                <a:cs typeface="Arial" panose="020B0604020202020204" pitchFamily="34" charset="0"/>
              </a:rPr>
              <a:t>Pon</a:t>
            </a:r>
            <a:r>
              <a:rPr lang="en-US" sz="1600" kern="1200" dirty="0">
                <a:solidFill>
                  <a:srgbClr val="F16038"/>
                </a:solidFill>
                <a:latin typeface="Arial" panose="020B0604020202020204" pitchFamily="34" charset="0"/>
                <a:cs typeface="Arial" panose="020B0604020202020204" pitchFamily="34" charset="0"/>
              </a:rPr>
              <a:t> a </a:t>
            </a:r>
            <a:r>
              <a:rPr lang="en-US" sz="1600" kern="1200" dirty="0" err="1">
                <a:solidFill>
                  <a:srgbClr val="F16038"/>
                </a:solidFill>
                <a:latin typeface="Arial" panose="020B0604020202020204" pitchFamily="34" charset="0"/>
                <a:cs typeface="Arial" panose="020B0604020202020204" pitchFamily="34" charset="0"/>
              </a:rPr>
              <a:t>prueba</a:t>
            </a:r>
            <a:r>
              <a:rPr lang="en-US" sz="1600" kern="1200" dirty="0">
                <a:solidFill>
                  <a:srgbClr val="F16038"/>
                </a:solidFill>
                <a:latin typeface="Arial" panose="020B0604020202020204" pitchFamily="34" charset="0"/>
                <a:cs typeface="Arial" panose="020B0604020202020204" pitchFamily="34" charset="0"/>
              </a:rPr>
              <a:t> </a:t>
            </a:r>
            <a:r>
              <a:rPr lang="en-US" sz="1600" kern="1200" dirty="0" err="1">
                <a:solidFill>
                  <a:srgbClr val="F16038"/>
                </a:solidFill>
                <a:latin typeface="Arial" panose="020B0604020202020204" pitchFamily="34" charset="0"/>
                <a:cs typeface="Arial" panose="020B0604020202020204" pitchFamily="34" charset="0"/>
              </a:rPr>
              <a:t>tus</a:t>
            </a:r>
            <a:r>
              <a:rPr lang="en-US" sz="1600" kern="1200" dirty="0">
                <a:solidFill>
                  <a:srgbClr val="F16038"/>
                </a:solidFill>
                <a:latin typeface="Arial" panose="020B0604020202020204" pitchFamily="34" charset="0"/>
                <a:cs typeface="Arial" panose="020B0604020202020204" pitchFamily="34" charset="0"/>
              </a:rPr>
              <a:t> ideas)</a:t>
            </a:r>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rgbClr val="F16038"/>
                </a:solidFill>
                <a:latin typeface="Arial" panose="020B0604020202020204" pitchFamily="34" charset="0"/>
                <a:cs typeface="Arial" panose="020B0604020202020204" pitchFamily="34" charset="0"/>
              </a:rPr>
              <a:t>DIVIÉRTETE</a:t>
            </a:r>
          </a:p>
          <a:p>
            <a:r>
              <a:rPr lang="en-US" sz="3200" dirty="0">
                <a:solidFill>
                  <a:srgbClr val="F16038"/>
                </a:solidFill>
                <a:latin typeface="Arial" panose="020B0604020202020204" pitchFamily="34" charset="0"/>
                <a:cs typeface="Arial" panose="020B0604020202020204" pitchFamily="34" charset="0"/>
              </a:rPr>
              <a:t>SER CREATIVO</a:t>
            </a:r>
          </a:p>
          <a:p>
            <a:r>
              <a:rPr lang="en-US" sz="3200" dirty="0">
                <a:solidFill>
                  <a:srgbClr val="F16038"/>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0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D8C06-2CF4-0847-AAB5-77D74B8B7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A2992-BDFC-344B-813E-838E16804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593D8-FC6B-2940-B4AA-AB20F0951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5D57F-4CE5-3A49-828E-46826C57EA27}" type="datetimeFigureOut">
              <a:rPr lang="en-US" smtClean="0"/>
              <a:t>1/2/24</a:t>
            </a:fld>
            <a:endParaRPr lang="en-US"/>
          </a:p>
        </p:txBody>
      </p:sp>
      <p:sp>
        <p:nvSpPr>
          <p:cNvPr id="5" name="Footer Placeholder 4">
            <a:extLst>
              <a:ext uri="{FF2B5EF4-FFF2-40B4-BE49-F238E27FC236}">
                <a16:creationId xmlns:a16="http://schemas.microsoft.com/office/drawing/2014/main" id="{58A7074B-36F1-FA42-802B-F491AA2AC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DDA85-F82E-3F46-89FF-37750B938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18507-8347-C84F-8C6D-B10E332B7FDA}" type="slidenum">
              <a:rPr lang="en-US" smtClean="0"/>
              <a:t>‹#›</a:t>
            </a:fld>
            <a:endParaRPr lang="en-US"/>
          </a:p>
        </p:txBody>
      </p:sp>
    </p:spTree>
    <p:extLst>
      <p:ext uri="{BB962C8B-B14F-4D97-AF65-F5344CB8AC3E}">
        <p14:creationId xmlns:p14="http://schemas.microsoft.com/office/powerpoint/2010/main" val="21482199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1/2/24</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1472551755"/>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ocw.mit.edu/courses/civil-and-environmental-engineering/1-054-mechanics-and-design-of-concrete-structures-spring-2004/" TargetMode="External"/><Relationship Id="rId5" Type="http://schemas.openxmlformats.org/officeDocument/2006/relationships/image" Target="../media/image8.jpg"/><Relationship Id="rId4" Type="http://schemas.openxmlformats.org/officeDocument/2006/relationships/hyperlink" Target="https://pxhere.com/en/photo/111892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9.jpg"/><Relationship Id="rId7" Type="http://schemas.openxmlformats.org/officeDocument/2006/relationships/hyperlink" Target="https://pxhere.com/en/photo/72475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s://creativecommons.org/licenses/by-nd/3.0/" TargetMode="External"/><Relationship Id="rId4" Type="http://schemas.openxmlformats.org/officeDocument/2006/relationships/hyperlink" Target="http://theconversation.com/heres-how-to-fix-americas-crumbling-bridges-33781" TargetMode="External"/><Relationship Id="rId9" Type="http://schemas.openxmlformats.org/officeDocument/2006/relationships/hyperlink" Target="https://pixabay.com/photos/construction-site-working-sea-312429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Offshore_construction" TargetMode="External"/><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ngineering.stackexchange.com/questions/16329/estimating-wind-velocity-behind-a-wind-turbine" TargetMode="External"/><Relationship Id="rId5" Type="http://schemas.openxmlformats.org/officeDocument/2006/relationships/image" Target="../media/image13.jpg"/><Relationship Id="rId10" Type="http://schemas.openxmlformats.org/officeDocument/2006/relationships/hyperlink" Target="https://creativecommons.org/licenses/by-nc-sa/3.0/" TargetMode="External"/><Relationship Id="rId4" Type="http://schemas.openxmlformats.org/officeDocument/2006/relationships/hyperlink" Target="http://ocw.mit.edu/courses/civil-and-environmental-engineering/1-020-ecology-ii-engineering-for-sustainability-spring-2008/" TargetMode="External"/><Relationship Id="rId9"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3475-4F85-BE41-B6CF-1D6D6092B7E7}"/>
              </a:ext>
            </a:extLst>
          </p:cNvPr>
          <p:cNvSpPr>
            <a:spLocks noGrp="1"/>
          </p:cNvSpPr>
          <p:nvPr>
            <p:ph type="ctrTitle"/>
          </p:nvPr>
        </p:nvSpPr>
        <p:spPr>
          <a:xfrm>
            <a:off x="0" y="6006884"/>
            <a:ext cx="9144000" cy="738598"/>
          </a:xfrm>
          <a:noFill/>
        </p:spPr>
        <p:txBody>
          <a:bodyPr>
            <a:normAutofit/>
          </a:bodyPr>
          <a:lstStyle/>
          <a:p>
            <a:r>
              <a:rPr lang="en-US" dirty="0">
                <a:solidFill>
                  <a:schemeClr val="tx1"/>
                </a:solidFill>
                <a:latin typeface="Arial"/>
                <a:cs typeface="Arial"/>
              </a:rPr>
              <a:t>The True Story of the Three Little Pigs</a:t>
            </a:r>
          </a:p>
        </p:txBody>
      </p:sp>
    </p:spTree>
    <p:extLst>
      <p:ext uri="{BB962C8B-B14F-4D97-AF65-F5344CB8AC3E}">
        <p14:creationId xmlns:p14="http://schemas.microsoft.com/office/powerpoint/2010/main" val="94150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n-US" sz="2400" b="1" dirty="0">
                <a:latin typeface="Arial" panose="020B0604020202020204" pitchFamily="34" charset="0"/>
                <a:cs typeface="Arial" panose="020B0604020202020204" pitchFamily="34" charset="0"/>
              </a:rPr>
              <a:t>The eldest brother of the three little pigs is looking to rebuild the destroyed homes in his community after the sneezing wind disaster caused by the wolf.</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Today, you are going to put on your engineering hat to help the eldest brother rebuild homes in the community.</a:t>
            </a:r>
          </a:p>
        </p:txBody>
      </p:sp>
    </p:spTree>
    <p:extLst>
      <p:ext uri="{BB962C8B-B14F-4D97-AF65-F5344CB8AC3E}">
        <p14:creationId xmlns:p14="http://schemas.microsoft.com/office/powerpoint/2010/main" val="417933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err="1">
                <a:solidFill>
                  <a:srgbClr val="F16038"/>
                </a:solidFill>
              </a:rPr>
              <a:t>Problema</a:t>
            </a:r>
            <a:endParaRPr lang="en-US" dirty="0">
              <a:solidFill>
                <a:srgbClr val="F16038"/>
              </a:solidFill>
            </a:endParaRP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s-ES" sz="2400" b="1" dirty="0">
                <a:solidFill>
                  <a:srgbClr val="F16038"/>
                </a:solidFill>
                <a:latin typeface="Arial" panose="020B0604020202020204" pitchFamily="34" charset="0"/>
                <a:cs typeface="Arial" panose="020B0604020202020204" pitchFamily="34" charset="0"/>
              </a:rPr>
              <a:t>El hermano mayor de los tres cerditos busca reconstruir las casas destruidas en su comunidad después del desastre del viento estornudo causado por el lobo.</a:t>
            </a:r>
          </a:p>
          <a:p>
            <a:endParaRPr lang="es-ES" sz="2400" b="1" dirty="0">
              <a:solidFill>
                <a:srgbClr val="F16038"/>
              </a:solidFill>
              <a:latin typeface="Arial" panose="020B0604020202020204" pitchFamily="34" charset="0"/>
              <a:cs typeface="Arial" panose="020B0604020202020204" pitchFamily="34" charset="0"/>
            </a:endParaRPr>
          </a:p>
          <a:p>
            <a:r>
              <a:rPr lang="es-ES" sz="2400" dirty="0">
                <a:solidFill>
                  <a:srgbClr val="F16038"/>
                </a:solidFill>
                <a:latin typeface="Arial" panose="020B0604020202020204" pitchFamily="34" charset="0"/>
                <a:cs typeface="Arial" panose="020B0604020202020204" pitchFamily="34" charset="0"/>
              </a:rPr>
              <a:t>Hoy te vas a poner tu sombrero de ingeniero para ayudar al hermano mayor a reconstruir casas en la comunidad.</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14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a:t>
            </a:r>
            <a:br>
              <a:rPr lang="en-US" dirty="0"/>
            </a:br>
            <a:r>
              <a:rPr lang="en-US" dirty="0">
                <a:solidFill>
                  <a:srgbClr val="F16038"/>
                </a:solidFill>
              </a:rPr>
              <a:t>(</a:t>
            </a:r>
            <a:r>
              <a:rPr lang="en-US" dirty="0" err="1">
                <a:solidFill>
                  <a:srgbClr val="F16038"/>
                </a:solidFill>
              </a:rPr>
              <a:t>Criterios</a:t>
            </a:r>
            <a:r>
              <a:rPr lang="en-US" dirty="0">
                <a:solidFill>
                  <a:srgbClr val="F16038"/>
                </a:solidFill>
              </a:rPr>
              <a:t> (</a:t>
            </a:r>
            <a:r>
              <a:rPr lang="en-US" dirty="0" err="1">
                <a:solidFill>
                  <a:srgbClr val="F16038"/>
                </a:solidFill>
              </a:rPr>
              <a:t>Resultados</a:t>
            </a:r>
            <a:r>
              <a:rPr lang="en-US" dirty="0">
                <a:solidFill>
                  <a:srgbClr val="F16038"/>
                </a:solidFill>
              </a:rPr>
              <a:t> </a:t>
            </a:r>
            <a:r>
              <a:rPr lang="en-US" dirty="0" err="1">
                <a:solidFill>
                  <a:srgbClr val="F16038"/>
                </a:solidFill>
              </a:rPr>
              <a:t>Deseados</a:t>
            </a:r>
            <a:r>
              <a:rPr lang="en-US" dirty="0">
                <a:solidFill>
                  <a:srgbClr val="F16038"/>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a:bodyPr>
          <a:lstStyle/>
          <a:p>
            <a:r>
              <a:rPr lang="en-US" sz="2400" b="1" dirty="0">
                <a:latin typeface="Arial" panose="020B0604020202020204" pitchFamily="34" charset="0"/>
                <a:cs typeface="Arial" panose="020B0604020202020204" pitchFamily="34" charset="0"/>
              </a:rPr>
              <a:t>A successful house design should include the following:</a:t>
            </a:r>
          </a:p>
          <a:p>
            <a:pPr lvl="1"/>
            <a:r>
              <a:rPr lang="en-US" dirty="0">
                <a:latin typeface="Arial" panose="020B0604020202020204" pitchFamily="34" charset="0"/>
                <a:cs typeface="Arial" panose="020B0604020202020204" pitchFamily="34" charset="0"/>
              </a:rPr>
              <a:t>Space available to fit a little pig inside</a:t>
            </a:r>
          </a:p>
          <a:p>
            <a:pPr lvl="1"/>
            <a:r>
              <a:rPr lang="en-US" dirty="0">
                <a:latin typeface="Arial" panose="020B0604020202020204" pitchFamily="34" charset="0"/>
                <a:cs typeface="Arial" panose="020B0604020202020204" pitchFamily="34" charset="0"/>
              </a:rPr>
              <a:t>Withstand the wolf’s sneeze for 5 seconds</a:t>
            </a:r>
          </a:p>
          <a:p>
            <a:pPr lvl="1"/>
            <a:r>
              <a:rPr lang="en-US" dirty="0">
                <a:latin typeface="Arial" panose="020B0604020202020204" pitchFamily="34" charset="0"/>
                <a:cs typeface="Arial" panose="020B0604020202020204" pitchFamily="34" charset="0"/>
              </a:rPr>
              <a:t>A roof</a:t>
            </a:r>
          </a:p>
          <a:p>
            <a:r>
              <a:rPr lang="en-US" sz="2400" dirty="0">
                <a:latin typeface="Arial" panose="020B0604020202020204" pitchFamily="34" charset="0"/>
                <a:cs typeface="Arial" panose="020B0604020202020204" pitchFamily="34" charset="0"/>
              </a:rPr>
              <a:t>Bonus Points: The house can withstand the wolf’s super sneeze for 5 seconds</a:t>
            </a:r>
          </a:p>
          <a:p>
            <a:pPr marL="0" indent="0">
              <a:buNone/>
            </a:pPr>
            <a:endParaRPr lang="es-ES" sz="2400" dirty="0">
              <a:solidFill>
                <a:srgbClr val="F16038"/>
              </a:solidFill>
              <a:latin typeface="Arial" panose="020B0604020202020204" pitchFamily="34" charset="0"/>
              <a:cs typeface="Arial" panose="020B0604020202020204" pitchFamily="34" charset="0"/>
            </a:endParaRPr>
          </a:p>
          <a:p>
            <a:r>
              <a:rPr lang="es-ES" sz="2400" b="1" dirty="0">
                <a:solidFill>
                  <a:srgbClr val="F16038"/>
                </a:solidFill>
                <a:latin typeface="Arial" panose="020B0604020202020204" pitchFamily="34" charset="0"/>
                <a:cs typeface="Arial" panose="020B0604020202020204" pitchFamily="34" charset="0"/>
              </a:rPr>
              <a:t>Un diseño de casa exitoso debe incluir lo siguiente:</a:t>
            </a:r>
          </a:p>
          <a:p>
            <a:pPr lvl="1"/>
            <a:r>
              <a:rPr lang="es-ES" dirty="0">
                <a:solidFill>
                  <a:srgbClr val="F16038"/>
                </a:solidFill>
                <a:latin typeface="Arial" panose="020B0604020202020204" pitchFamily="34" charset="0"/>
                <a:cs typeface="Arial" panose="020B0604020202020204" pitchFamily="34" charset="0"/>
              </a:rPr>
              <a:t>Espacio disponible para que quepa un cerdito en su interior</a:t>
            </a:r>
          </a:p>
          <a:p>
            <a:pPr lvl="1"/>
            <a:r>
              <a:rPr lang="es-ES" dirty="0">
                <a:solidFill>
                  <a:srgbClr val="F16038"/>
                </a:solidFill>
                <a:latin typeface="Arial" panose="020B0604020202020204" pitchFamily="34" charset="0"/>
                <a:cs typeface="Arial" panose="020B0604020202020204" pitchFamily="34" charset="0"/>
              </a:rPr>
              <a:t>Resiste el estornudo del lobo durante 5 segundos</a:t>
            </a:r>
          </a:p>
          <a:p>
            <a:pPr lvl="1"/>
            <a:r>
              <a:rPr lang="es-ES" dirty="0">
                <a:solidFill>
                  <a:srgbClr val="F16038"/>
                </a:solidFill>
                <a:latin typeface="Arial" panose="020B0604020202020204" pitchFamily="34" charset="0"/>
                <a:cs typeface="Arial" panose="020B0604020202020204" pitchFamily="34" charset="0"/>
              </a:rPr>
              <a:t>Un techo</a:t>
            </a:r>
          </a:p>
          <a:p>
            <a:r>
              <a:rPr lang="es-ES" sz="2400" dirty="0">
                <a:solidFill>
                  <a:srgbClr val="F16038"/>
                </a:solidFill>
                <a:latin typeface="Arial" panose="020B0604020202020204" pitchFamily="34" charset="0"/>
                <a:cs typeface="Arial" panose="020B0604020202020204" pitchFamily="34" charset="0"/>
              </a:rPr>
              <a:t>Puntos de Bonificación: La casa puede soportar el súper estornudo del lobo durante 5 segundos.</a:t>
            </a:r>
            <a:endParaRPr lang="en-US" sz="24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45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t>Constraints (Limitations)</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lstStyle/>
          <a:p>
            <a:r>
              <a:rPr lang="en-US" sz="2400" u="sng" dirty="0">
                <a:latin typeface="Arial" panose="020B0604020202020204" pitchFamily="34" charset="0"/>
                <a:cs typeface="Arial" panose="020B0604020202020204" pitchFamily="34" charset="0"/>
              </a:rPr>
              <a:t>Time Limit</a:t>
            </a:r>
            <a:r>
              <a:rPr lang="en-US" sz="2400" dirty="0">
                <a:latin typeface="Arial" panose="020B0604020202020204" pitchFamily="34" charset="0"/>
                <a:cs typeface="Arial" panose="020B0604020202020204" pitchFamily="34" charset="0"/>
              </a:rPr>
              <a:t>: You will have 25 minutes to build the house.</a:t>
            </a:r>
          </a:p>
          <a:p>
            <a:r>
              <a:rPr lang="en-US" sz="2400" u="sng" dirty="0">
                <a:latin typeface="Arial" panose="020B0604020202020204" pitchFamily="34" charset="0"/>
                <a:cs typeface="Arial" panose="020B0604020202020204" pitchFamily="34" charset="0"/>
              </a:rPr>
              <a:t>Materials</a:t>
            </a:r>
            <a:r>
              <a:rPr lang="en-US" sz="2400" dirty="0">
                <a:latin typeface="Arial" panose="020B0604020202020204" pitchFamily="34" charset="0"/>
                <a:cs typeface="Arial" panose="020B0604020202020204" pitchFamily="34" charset="0"/>
              </a:rPr>
              <a:t>: You will be able to use 20 items to build the house.</a:t>
            </a:r>
          </a:p>
          <a:p>
            <a:r>
              <a:rPr lang="en-US" sz="2400" u="sng" dirty="0">
                <a:latin typeface="Arial" panose="020B0604020202020204" pitchFamily="34" charset="0"/>
                <a:cs typeface="Arial" panose="020B0604020202020204" pitchFamily="34" charset="0"/>
              </a:rPr>
              <a:t>Counters: </a:t>
            </a:r>
            <a:r>
              <a:rPr lang="en-US" sz="2400" dirty="0">
                <a:latin typeface="Arial" panose="020B0604020202020204" pitchFamily="34" charset="0"/>
                <a:cs typeface="Arial" panose="020B0604020202020204" pitchFamily="34" charset="0"/>
              </a:rPr>
              <a:t>You will have 20 counters to complete this challenge.</a:t>
            </a:r>
          </a:p>
          <a:p>
            <a:r>
              <a:rPr lang="en-US" sz="2400" u="sng" dirty="0">
                <a:latin typeface="Arial" panose="020B0604020202020204" pitchFamily="34" charset="0"/>
                <a:cs typeface="Arial" panose="020B0604020202020204" pitchFamily="34" charset="0"/>
              </a:rPr>
              <a:t>Collaboration</a:t>
            </a:r>
            <a:r>
              <a:rPr lang="en-US" sz="2400" dirty="0">
                <a:latin typeface="Arial" panose="020B0604020202020204" pitchFamily="34" charset="0"/>
                <a:cs typeface="Arial" panose="020B0604020202020204" pitchFamily="34" charset="0"/>
              </a:rPr>
              <a:t>: One design element from each team member must be used in the final design.</a:t>
            </a:r>
          </a:p>
          <a:p>
            <a:r>
              <a:rPr lang="en-US" sz="2400" u="sng" dirty="0">
                <a:latin typeface="Arial" panose="020B0604020202020204" pitchFamily="34" charset="0"/>
                <a:cs typeface="Arial" panose="020B0604020202020204" pitchFamily="34" charset="0"/>
              </a:rPr>
              <a:t>Redesign</a:t>
            </a:r>
            <a:r>
              <a:rPr lang="en-US" sz="2400" dirty="0">
                <a:latin typeface="Arial" panose="020B0604020202020204" pitchFamily="34" charset="0"/>
                <a:cs typeface="Arial" panose="020B0604020202020204" pitchFamily="34" charset="0"/>
              </a:rPr>
              <a:t>: Each team can test their prototype as many times as needed during the 25-minute design phase.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7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rgbClr val="F16038"/>
                </a:solidFill>
              </a:rPr>
              <a:t>Restricciones</a:t>
            </a:r>
            <a:r>
              <a:rPr lang="en-US" dirty="0">
                <a:solidFill>
                  <a:srgbClr val="F16038"/>
                </a:solidFill>
              </a:rPr>
              <a:t> (</a:t>
            </a:r>
            <a:r>
              <a:rPr lang="en-US" dirty="0" err="1">
                <a:solidFill>
                  <a:srgbClr val="F16038"/>
                </a:solidFill>
              </a:rPr>
              <a:t>Limitaciones</a:t>
            </a:r>
            <a:r>
              <a:rPr lang="en-US" dirty="0">
                <a:solidFill>
                  <a:srgbClr val="F16038"/>
                </a:solidFill>
              </a:rPr>
              <a:t>)</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rgbClr val="F16038"/>
                </a:solidFill>
                <a:latin typeface="Arial" panose="020B0604020202020204" pitchFamily="34" charset="0"/>
                <a:cs typeface="Arial" panose="020B0604020202020204" pitchFamily="34" charset="0"/>
              </a:rPr>
              <a:t>Límite de tiempo</a:t>
            </a:r>
            <a:r>
              <a:rPr lang="es-ES" sz="2400" dirty="0">
                <a:solidFill>
                  <a:srgbClr val="F16038"/>
                </a:solidFill>
                <a:latin typeface="Arial" panose="020B0604020202020204" pitchFamily="34" charset="0"/>
                <a:cs typeface="Arial" panose="020B0604020202020204" pitchFamily="34" charset="0"/>
              </a:rPr>
              <a:t>: Tendrás 25 minutos para construir la casa.</a:t>
            </a:r>
          </a:p>
          <a:p>
            <a:r>
              <a:rPr lang="es-ES" sz="2400" u="sng" dirty="0">
                <a:solidFill>
                  <a:srgbClr val="F16038"/>
                </a:solidFill>
                <a:latin typeface="Arial" panose="020B0604020202020204" pitchFamily="34" charset="0"/>
                <a:cs typeface="Arial" panose="020B0604020202020204" pitchFamily="34" charset="0"/>
              </a:rPr>
              <a:t>Materiales</a:t>
            </a:r>
            <a:r>
              <a:rPr lang="es-ES" sz="2400" dirty="0">
                <a:solidFill>
                  <a:srgbClr val="F16038"/>
                </a:solidFill>
                <a:latin typeface="Arial" panose="020B0604020202020204" pitchFamily="34" charset="0"/>
                <a:cs typeface="Arial" panose="020B0604020202020204" pitchFamily="34" charset="0"/>
              </a:rPr>
              <a:t>: Podrás usar 20 artículos para construir la casa.</a:t>
            </a:r>
          </a:p>
          <a:p>
            <a:r>
              <a:rPr lang="es-ES" sz="2400" u="sng" dirty="0">
                <a:solidFill>
                  <a:srgbClr val="F16038"/>
                </a:solidFill>
                <a:latin typeface="Arial" panose="020B0604020202020204" pitchFamily="34" charset="0"/>
                <a:cs typeface="Arial" panose="020B0604020202020204" pitchFamily="34" charset="0"/>
              </a:rPr>
              <a:t>Contadores</a:t>
            </a:r>
            <a:r>
              <a:rPr lang="es-ES" sz="2400" dirty="0">
                <a:solidFill>
                  <a:srgbClr val="F16038"/>
                </a:solidFill>
                <a:latin typeface="Arial" panose="020B0604020202020204" pitchFamily="34" charset="0"/>
                <a:cs typeface="Arial" panose="020B0604020202020204" pitchFamily="34" charset="0"/>
              </a:rPr>
              <a:t>: Tendrás 20 contadores para completar este desafío.</a:t>
            </a:r>
          </a:p>
          <a:p>
            <a:r>
              <a:rPr lang="es-ES" sz="2400" u="sng" dirty="0">
                <a:solidFill>
                  <a:srgbClr val="F16038"/>
                </a:solidFill>
                <a:latin typeface="Arial" panose="020B0604020202020204" pitchFamily="34" charset="0"/>
                <a:cs typeface="Arial" panose="020B0604020202020204" pitchFamily="34" charset="0"/>
              </a:rPr>
              <a:t>Colaboración</a:t>
            </a:r>
            <a:r>
              <a:rPr lang="es-ES" sz="2400" dirty="0">
                <a:solidFill>
                  <a:srgbClr val="F16038"/>
                </a:solidFill>
                <a:latin typeface="Arial" panose="020B0604020202020204" pitchFamily="34" charset="0"/>
                <a:cs typeface="Arial" panose="020B0604020202020204" pitchFamily="34" charset="0"/>
              </a:rPr>
              <a:t>: El diseño final debe de incluir un elemento diseñado por cada miembro del equipo.</a:t>
            </a:r>
          </a:p>
          <a:p>
            <a:r>
              <a:rPr lang="es-ES" sz="2400" u="sng" dirty="0">
                <a:solidFill>
                  <a:srgbClr val="F16038"/>
                </a:solidFill>
                <a:latin typeface="Arial" panose="020B0604020202020204" pitchFamily="34" charset="0"/>
                <a:cs typeface="Arial" panose="020B0604020202020204" pitchFamily="34" charset="0"/>
              </a:rPr>
              <a:t>Rediseño</a:t>
            </a:r>
            <a:r>
              <a:rPr lang="es-ES" sz="2400" dirty="0">
                <a:solidFill>
                  <a:srgbClr val="F16038"/>
                </a:solidFill>
                <a:latin typeface="Arial" panose="020B0604020202020204" pitchFamily="34" charset="0"/>
                <a:cs typeface="Arial" panose="020B0604020202020204" pitchFamily="34" charset="0"/>
              </a:rPr>
              <a:t>: Cada equipo puede probar su prototipo tantas veces como sea necesario durante la fase de diseño de 25 minutos.</a:t>
            </a:r>
            <a:endParaRPr lang="en-US" sz="24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29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p:txBody>
          <a:bodyPr/>
          <a:lstStyle/>
          <a:p>
            <a:r>
              <a:rPr lang="en-US" dirty="0"/>
              <a:t>Explore Materials </a:t>
            </a:r>
            <a:r>
              <a:rPr lang="en-US" dirty="0">
                <a:solidFill>
                  <a:srgbClr val="F16038"/>
                </a:solidFill>
              </a:rPr>
              <a:t>(</a:t>
            </a:r>
            <a:r>
              <a:rPr lang="en-US" dirty="0" err="1">
                <a:solidFill>
                  <a:srgbClr val="F16038"/>
                </a:solidFill>
              </a:rPr>
              <a:t>Explorar</a:t>
            </a:r>
            <a:r>
              <a:rPr lang="en-US" dirty="0">
                <a:solidFill>
                  <a:srgbClr val="F16038"/>
                </a:solidFill>
              </a:rPr>
              <a:t> </a:t>
            </a:r>
            <a:r>
              <a:rPr lang="en-US" dirty="0" err="1">
                <a:solidFill>
                  <a:srgbClr val="F16038"/>
                </a:solidFill>
              </a:rPr>
              <a:t>Materiales</a:t>
            </a:r>
            <a:r>
              <a:rPr lang="en-US" dirty="0">
                <a:solidFill>
                  <a:srgbClr val="F16038"/>
                </a:solidFill>
              </a:rPr>
              <a:t>)</a:t>
            </a:r>
          </a:p>
        </p:txBody>
      </p:sp>
      <p:sp>
        <p:nvSpPr>
          <p:cNvPr id="5" name="Table Placeholder 4">
            <a:extLst>
              <a:ext uri="{FF2B5EF4-FFF2-40B4-BE49-F238E27FC236}">
                <a16:creationId xmlns:a16="http://schemas.microsoft.com/office/drawing/2014/main" id="{AF8D1570-806E-14F8-F02E-3CC35B0AF051}"/>
              </a:ext>
            </a:extLst>
          </p:cNvPr>
          <p:cNvSpPr>
            <a:spLocks noGrp="1"/>
          </p:cNvSpPr>
          <p:nvPr>
            <p:ph type="tbl" sz="quarter" idx="10"/>
          </p:nvPr>
        </p:nvSpPr>
        <p:spPr/>
        <p:txBody>
          <a:bodyPr/>
          <a:lstStyle/>
          <a:p>
            <a:endParaRPr lang="en-US"/>
          </a:p>
        </p:txBody>
      </p:sp>
      <p:graphicFrame>
        <p:nvGraphicFramePr>
          <p:cNvPr id="7" name="Table 6">
            <a:extLst>
              <a:ext uri="{FF2B5EF4-FFF2-40B4-BE49-F238E27FC236}">
                <a16:creationId xmlns:a16="http://schemas.microsoft.com/office/drawing/2014/main" id="{2144146A-B15E-48EB-9E56-261F819D57BA}"/>
              </a:ext>
            </a:extLst>
          </p:cNvPr>
          <p:cNvGraphicFramePr>
            <a:graphicFrameLocks noGrp="1"/>
          </p:cNvGraphicFramePr>
          <p:nvPr>
            <p:extLst>
              <p:ext uri="{D42A27DB-BD31-4B8C-83A1-F6EECF244321}">
                <p14:modId xmlns:p14="http://schemas.microsoft.com/office/powerpoint/2010/main" val="2950092821"/>
              </p:ext>
            </p:extLst>
          </p:nvPr>
        </p:nvGraphicFramePr>
        <p:xfrm>
          <a:off x="4267391" y="1769364"/>
          <a:ext cx="7662672" cy="3319272"/>
        </p:xfrm>
        <a:graphic>
          <a:graphicData uri="http://schemas.openxmlformats.org/drawingml/2006/table">
            <a:tbl>
              <a:tblPr firstRow="1" bandRow="1">
                <a:tableStyleId>{5C22544A-7EE6-4342-B048-85BDC9FD1C3A}</a:tableStyleId>
              </a:tblPr>
              <a:tblGrid>
                <a:gridCol w="4900983">
                  <a:extLst>
                    <a:ext uri="{9D8B030D-6E8A-4147-A177-3AD203B41FA5}">
                      <a16:colId xmlns:a16="http://schemas.microsoft.com/office/drawing/2014/main" val="2306434172"/>
                    </a:ext>
                  </a:extLst>
                </a:gridCol>
                <a:gridCol w="2761689">
                  <a:extLst>
                    <a:ext uri="{9D8B030D-6E8A-4147-A177-3AD203B41FA5}">
                      <a16:colId xmlns:a16="http://schemas.microsoft.com/office/drawing/2014/main" val="1777883356"/>
                    </a:ext>
                  </a:extLst>
                </a:gridCol>
              </a:tblGrid>
              <a:tr h="331747">
                <a:tc>
                  <a:txBody>
                    <a:bodyPr/>
                    <a:lstStyle/>
                    <a:p>
                      <a:pPr algn="l" fontAlgn="base"/>
                      <a:r>
                        <a:rPr lang="en-US" sz="1400" dirty="0">
                          <a:effectLst/>
                          <a:latin typeface="Arial"/>
                        </a:rPr>
                        <a:t>Materials (Materiales)​​​​</a:t>
                      </a:r>
                      <a:endParaRPr lang="en-US" b="1" i="0" dirty="0">
                        <a:solidFill>
                          <a:srgbClr val="FFFFFF"/>
                        </a:solidFill>
                        <a:effectLst/>
                        <a:latin typeface="Arial"/>
                      </a:endParaRPr>
                    </a:p>
                  </a:txBody>
                  <a:tcPr/>
                </a:tc>
                <a:tc>
                  <a:txBody>
                    <a:bodyPr/>
                    <a:lstStyle/>
                    <a:p>
                      <a:pPr algn="l" fontAlgn="base"/>
                      <a:r>
                        <a:rPr lang="en-US" sz="1400" dirty="0">
                          <a:effectLst/>
                          <a:latin typeface="Arial"/>
                        </a:rPr>
                        <a:t>Cost (Costo)​​​​</a:t>
                      </a:r>
                      <a:endParaRPr lang="en-US" b="1" i="0" dirty="0">
                        <a:solidFill>
                          <a:srgbClr val="FFFFFF"/>
                        </a:solidFill>
                        <a:effectLst/>
                        <a:latin typeface="Arial"/>
                      </a:endParaRPr>
                    </a:p>
                  </a:txBody>
                  <a:tcPr/>
                </a:tc>
                <a:extLst>
                  <a:ext uri="{0D108BD9-81ED-4DB2-BD59-A6C34878D82A}">
                    <a16:rowId xmlns:a16="http://schemas.microsoft.com/office/drawing/2014/main" val="1957942080"/>
                  </a:ext>
                </a:extLst>
              </a:tr>
              <a:tr h="331747">
                <a:tc>
                  <a:txBody>
                    <a:bodyPr/>
                    <a:lstStyle/>
                    <a:p>
                      <a:pPr lvl="0" algn="l">
                        <a:buNone/>
                      </a:pPr>
                      <a:r>
                        <a:rPr lang="en-US" sz="1400" dirty="0">
                          <a:effectLst/>
                          <a:latin typeface="Arial"/>
                        </a:rPr>
                        <a:t>Popsicle Sticks </a:t>
                      </a:r>
                      <a:r>
                        <a:rPr lang="en-US" sz="1400" b="0" i="0" u="none" strike="noStrike" noProof="0" dirty="0">
                          <a:solidFill>
                            <a:srgbClr val="F16038"/>
                          </a:solidFill>
                          <a:effectLst/>
                          <a:latin typeface="Arial"/>
                        </a:rPr>
                        <a:t>(P</a:t>
                      </a:r>
                      <a:r>
                        <a:rPr lang="es" sz="1400" b="0" i="0" u="none" strike="noStrike" noProof="0" dirty="0">
                          <a:solidFill>
                            <a:srgbClr val="F16038"/>
                          </a:solidFill>
                          <a:effectLst/>
                          <a:latin typeface="Arial"/>
                        </a:rPr>
                        <a:t>alitos de Helados)</a:t>
                      </a:r>
                      <a:endParaRPr lang="en-US" sz="1400" dirty="0">
                        <a:solidFill>
                          <a:srgbClr val="F16038"/>
                        </a:solidFill>
                        <a:effectLst/>
                        <a:latin typeface="Arial"/>
                      </a:endParaRPr>
                    </a:p>
                  </a:txBody>
                  <a:tcPr/>
                </a:tc>
                <a:tc>
                  <a:txBody>
                    <a:bodyPr/>
                    <a:lstStyle/>
                    <a:p>
                      <a:pPr algn="l" fontAlgn="base"/>
                      <a:r>
                        <a:rPr lang="en-US" sz="1400" dirty="0">
                          <a:effectLst/>
                          <a:latin typeface="Arial"/>
                        </a:rPr>
                        <a:t>1 counter per 5 sticks</a:t>
                      </a:r>
                    </a:p>
                  </a:txBody>
                  <a:tcPr/>
                </a:tc>
                <a:extLst>
                  <a:ext uri="{0D108BD9-81ED-4DB2-BD59-A6C34878D82A}">
                    <a16:rowId xmlns:a16="http://schemas.microsoft.com/office/drawing/2014/main" val="305103224"/>
                  </a:ext>
                </a:extLst>
              </a:tr>
              <a:tr h="331747">
                <a:tc>
                  <a:txBody>
                    <a:bodyPr/>
                    <a:lstStyle/>
                    <a:p>
                      <a:pPr lvl="0" algn="l">
                        <a:buNone/>
                      </a:pPr>
                      <a:r>
                        <a:rPr lang="en-US" sz="1400" u="none" strike="noStrike" dirty="0">
                          <a:effectLst/>
                          <a:latin typeface="Arial"/>
                        </a:rPr>
                        <a:t>Straws </a:t>
                      </a:r>
                      <a:r>
                        <a:rPr lang="en-US" sz="1400" b="0" i="0" u="none" strike="noStrike" noProof="0" dirty="0">
                          <a:solidFill>
                            <a:srgbClr val="F16038"/>
                          </a:solidFill>
                          <a:effectLst/>
                          <a:latin typeface="Arial"/>
                        </a:rPr>
                        <a:t>(</a:t>
                      </a:r>
                      <a:r>
                        <a:rPr lang="en-US" sz="1400" b="0" i="0" u="none" strike="noStrike" noProof="0" dirty="0" err="1">
                          <a:solidFill>
                            <a:srgbClr val="F16038"/>
                          </a:solidFill>
                          <a:effectLst/>
                          <a:latin typeface="Arial"/>
                        </a:rPr>
                        <a:t>Popotes</a:t>
                      </a:r>
                      <a:r>
                        <a:rPr lang="en-US" sz="1400" b="0" i="0" u="none" strike="noStrike" noProof="0" dirty="0">
                          <a:solidFill>
                            <a:srgbClr val="F16038"/>
                          </a:solidFill>
                          <a:effectLst/>
                          <a:latin typeface="Arial"/>
                        </a:rPr>
                        <a:t>)</a:t>
                      </a:r>
                      <a:endParaRPr lang="en-US" dirty="0">
                        <a:solidFill>
                          <a:srgbClr val="F16038"/>
                        </a:solidFill>
                        <a:latin typeface="Arial"/>
                      </a:endParaRPr>
                    </a:p>
                  </a:txBody>
                  <a:tcPr/>
                </a:tc>
                <a:tc>
                  <a:txBody>
                    <a:bodyPr/>
                    <a:lstStyle/>
                    <a:p>
                      <a:pPr algn="l" fontAlgn="base"/>
                      <a:r>
                        <a:rPr lang="en-US" sz="1400" dirty="0">
                          <a:effectLst/>
                          <a:latin typeface="Arial"/>
                        </a:rPr>
                        <a:t>1 counter per 5 straws</a:t>
                      </a:r>
                    </a:p>
                  </a:txBody>
                  <a:tcPr/>
                </a:tc>
                <a:extLst>
                  <a:ext uri="{0D108BD9-81ED-4DB2-BD59-A6C34878D82A}">
                    <a16:rowId xmlns:a16="http://schemas.microsoft.com/office/drawing/2014/main" val="1874790695"/>
                  </a:ext>
                </a:extLst>
              </a:tr>
              <a:tr h="331747">
                <a:tc>
                  <a:txBody>
                    <a:bodyPr/>
                    <a:lstStyle/>
                    <a:p>
                      <a:pPr lvl="0" algn="l">
                        <a:buNone/>
                      </a:pPr>
                      <a:r>
                        <a:rPr lang="en-US" sz="1400" b="0" i="0" u="none" strike="noStrike" noProof="0" dirty="0">
                          <a:effectLst/>
                          <a:latin typeface="Arial"/>
                        </a:rPr>
                        <a:t>Construction Paper </a:t>
                      </a:r>
                      <a:r>
                        <a:rPr lang="en-US" sz="1400" b="0" i="0" u="none" strike="noStrike" noProof="0" dirty="0">
                          <a:solidFill>
                            <a:srgbClr val="F16038"/>
                          </a:solidFill>
                          <a:effectLst/>
                          <a:latin typeface="Arial"/>
                        </a:rPr>
                        <a:t>(Papel de </a:t>
                      </a:r>
                      <a:r>
                        <a:rPr lang="en-US" sz="1400" b="0" i="0" u="none" strike="noStrike" noProof="0" dirty="0" err="1">
                          <a:solidFill>
                            <a:srgbClr val="F16038"/>
                          </a:solidFill>
                          <a:effectLst/>
                          <a:latin typeface="Arial"/>
                        </a:rPr>
                        <a:t>Construcción</a:t>
                      </a:r>
                      <a:r>
                        <a:rPr lang="en-US" sz="1400" b="0" i="0" u="none" strike="noStrike" noProof="0" dirty="0">
                          <a:solidFill>
                            <a:srgbClr val="F16038"/>
                          </a:solidFill>
                          <a:effectLst/>
                          <a:latin typeface="Arial"/>
                        </a:rPr>
                        <a:t>) </a:t>
                      </a:r>
                      <a:endParaRPr lang="en-US" sz="1400" dirty="0">
                        <a:solidFill>
                          <a:srgbClr val="F16038"/>
                        </a:solidFill>
                        <a:effectLst/>
                        <a:latin typeface="Arial"/>
                      </a:endParaRPr>
                    </a:p>
                  </a:txBody>
                  <a:tcPr/>
                </a:tc>
                <a:tc>
                  <a:txBody>
                    <a:bodyPr/>
                    <a:lstStyle/>
                    <a:p>
                      <a:pPr algn="l" fontAlgn="base"/>
                      <a:r>
                        <a:rPr lang="en-US" sz="1400" dirty="0">
                          <a:effectLst/>
                          <a:latin typeface="Arial"/>
                        </a:rPr>
                        <a:t>1 counter per sheet</a:t>
                      </a:r>
                    </a:p>
                  </a:txBody>
                  <a:tcPr/>
                </a:tc>
                <a:extLst>
                  <a:ext uri="{0D108BD9-81ED-4DB2-BD59-A6C34878D82A}">
                    <a16:rowId xmlns:a16="http://schemas.microsoft.com/office/drawing/2014/main" val="3588315524"/>
                  </a:ext>
                </a:extLst>
              </a:tr>
              <a:tr h="333549">
                <a:tc>
                  <a:txBody>
                    <a:bodyPr/>
                    <a:lstStyle/>
                    <a:p>
                      <a:pPr lvl="0" algn="l">
                        <a:buNone/>
                      </a:pPr>
                      <a:r>
                        <a:rPr lang="en-US" sz="1400" b="0" i="0" u="none" strike="noStrike" noProof="0" dirty="0">
                          <a:effectLst/>
                          <a:latin typeface="Arial"/>
                        </a:rPr>
                        <a:t>Tape </a:t>
                      </a:r>
                      <a:r>
                        <a:rPr lang="en-US" sz="1400" b="0" i="0" u="none" strike="noStrike" noProof="0" dirty="0">
                          <a:solidFill>
                            <a:srgbClr val="F16038"/>
                          </a:solidFill>
                          <a:effectLst/>
                          <a:latin typeface="Arial"/>
                        </a:rPr>
                        <a:t>(</a:t>
                      </a:r>
                      <a:r>
                        <a:rPr lang="en-US" sz="1400" b="0" i="0" u="none" strike="noStrike" noProof="0" dirty="0" err="1">
                          <a:solidFill>
                            <a:srgbClr val="F16038"/>
                          </a:solidFill>
                          <a:effectLst/>
                          <a:latin typeface="Arial"/>
                        </a:rPr>
                        <a:t>Cinta</a:t>
                      </a:r>
                      <a:r>
                        <a:rPr lang="en-US" sz="1400" b="0" i="0" u="none" strike="noStrike" noProof="0" dirty="0">
                          <a:solidFill>
                            <a:srgbClr val="F16038"/>
                          </a:solidFill>
                          <a:effectLst/>
                          <a:latin typeface="Arial"/>
                        </a:rPr>
                        <a:t> </a:t>
                      </a:r>
                      <a:r>
                        <a:rPr lang="en-US" sz="1400" b="0" i="0" u="none" strike="noStrike" noProof="0" dirty="0" err="1">
                          <a:solidFill>
                            <a:srgbClr val="F16038"/>
                          </a:solidFill>
                          <a:effectLst/>
                          <a:latin typeface="Arial"/>
                        </a:rPr>
                        <a:t>Adhesiva</a:t>
                      </a:r>
                      <a:r>
                        <a:rPr lang="en-US" sz="1400" b="0" i="0" u="none" strike="noStrike" noProof="0" dirty="0">
                          <a:solidFill>
                            <a:srgbClr val="F16038"/>
                          </a:solidFill>
                          <a:effectLst/>
                          <a:latin typeface="Arial"/>
                        </a:rPr>
                        <a:t>)  </a:t>
                      </a:r>
                      <a:endParaRPr lang="en-US" sz="1400" dirty="0">
                        <a:solidFill>
                          <a:srgbClr val="F16038"/>
                        </a:solidFill>
                        <a:effectLst/>
                        <a:latin typeface="Arial"/>
                      </a:endParaRPr>
                    </a:p>
                  </a:txBody>
                  <a:tcPr/>
                </a:tc>
                <a:tc>
                  <a:txBody>
                    <a:bodyPr/>
                    <a:lstStyle/>
                    <a:p>
                      <a:pPr algn="l" fontAlgn="base"/>
                      <a:r>
                        <a:rPr lang="en-US" sz="1400" dirty="0">
                          <a:effectLst/>
                          <a:latin typeface="Arial"/>
                        </a:rPr>
                        <a:t>5 counters per roll</a:t>
                      </a:r>
                    </a:p>
                  </a:txBody>
                  <a:tcPr/>
                </a:tc>
                <a:extLst>
                  <a:ext uri="{0D108BD9-81ED-4DB2-BD59-A6C34878D82A}">
                    <a16:rowId xmlns:a16="http://schemas.microsoft.com/office/drawing/2014/main" val="3106398721"/>
                  </a:ext>
                </a:extLst>
              </a:tr>
              <a:tr h="331747">
                <a:tc>
                  <a:txBody>
                    <a:bodyPr/>
                    <a:lstStyle/>
                    <a:p>
                      <a:pPr lvl="0" algn="l">
                        <a:buNone/>
                      </a:pPr>
                      <a:r>
                        <a:rPr lang="en-US" sz="1400" b="0" i="0" u="none" strike="noStrike" noProof="0" dirty="0">
                          <a:effectLst/>
                          <a:latin typeface="Arial"/>
                        </a:rPr>
                        <a:t>Glue Stick </a:t>
                      </a:r>
                      <a:r>
                        <a:rPr lang="en-US" sz="1400" b="0" i="0" u="none" strike="noStrike" noProof="0" dirty="0">
                          <a:solidFill>
                            <a:srgbClr val="F16038"/>
                          </a:solidFill>
                          <a:effectLst/>
                          <a:latin typeface="Arial"/>
                        </a:rPr>
                        <a:t>(Barra de </a:t>
                      </a:r>
                      <a:r>
                        <a:rPr lang="en-US" sz="1400" b="0" i="0" u="none" strike="noStrike" noProof="0" dirty="0" err="1">
                          <a:solidFill>
                            <a:srgbClr val="F16038"/>
                          </a:solidFill>
                          <a:effectLst/>
                          <a:latin typeface="Arial"/>
                        </a:rPr>
                        <a:t>Pegamento</a:t>
                      </a:r>
                      <a:r>
                        <a:rPr lang="en-US" sz="1400" b="0" i="0" u="none" strike="noStrike" noProof="0" dirty="0">
                          <a:solidFill>
                            <a:srgbClr val="F16038"/>
                          </a:solidFill>
                          <a:effectLst/>
                          <a:latin typeface="Arial"/>
                        </a:rPr>
                        <a:t>) </a:t>
                      </a:r>
                    </a:p>
                  </a:txBody>
                  <a:tcPr/>
                </a:tc>
                <a:tc>
                  <a:txBody>
                    <a:bodyPr/>
                    <a:lstStyle/>
                    <a:p>
                      <a:pPr algn="l" fontAlgn="base"/>
                      <a:r>
                        <a:rPr lang="en-US" sz="1400" dirty="0">
                          <a:effectLst/>
                          <a:latin typeface="Arial"/>
                        </a:rPr>
                        <a:t>4 counters per stick</a:t>
                      </a:r>
                    </a:p>
                  </a:txBody>
                  <a:tcPr/>
                </a:tc>
                <a:extLst>
                  <a:ext uri="{0D108BD9-81ED-4DB2-BD59-A6C34878D82A}">
                    <a16:rowId xmlns:a16="http://schemas.microsoft.com/office/drawing/2014/main" val="2954116362"/>
                  </a:ext>
                </a:extLst>
              </a:tr>
              <a:tr h="331747">
                <a:tc>
                  <a:txBody>
                    <a:bodyPr/>
                    <a:lstStyle/>
                    <a:p>
                      <a:pPr lvl="0" algn="l">
                        <a:buNone/>
                      </a:pPr>
                      <a:r>
                        <a:rPr lang="en-US" sz="1400" dirty="0">
                          <a:effectLst/>
                          <a:latin typeface="Arial"/>
                        </a:rPr>
                        <a:t>Paper Clips </a:t>
                      </a:r>
                      <a:r>
                        <a:rPr lang="en-US" sz="1400" dirty="0">
                          <a:solidFill>
                            <a:srgbClr val="F16038"/>
                          </a:solidFill>
                          <a:effectLst/>
                          <a:latin typeface="Arial"/>
                        </a:rPr>
                        <a:t>(C</a:t>
                      </a:r>
                      <a:r>
                        <a:rPr lang="es" sz="1400" b="0" i="0" u="none" strike="noStrike" noProof="0" dirty="0">
                          <a:solidFill>
                            <a:srgbClr val="F16038"/>
                          </a:solidFill>
                          <a:effectLst/>
                          <a:latin typeface="Arial"/>
                        </a:rPr>
                        <a:t>lips de Papel)</a:t>
                      </a:r>
                      <a:endParaRPr lang="en-US" dirty="0">
                        <a:solidFill>
                          <a:srgbClr val="F16038"/>
                        </a:solidFill>
                        <a:latin typeface="Arial"/>
                      </a:endParaRPr>
                    </a:p>
                  </a:txBody>
                  <a:tcPr/>
                </a:tc>
                <a:tc>
                  <a:txBody>
                    <a:bodyPr/>
                    <a:lstStyle/>
                    <a:p>
                      <a:pPr algn="l" fontAlgn="base"/>
                      <a:r>
                        <a:rPr lang="en-US" sz="1400" dirty="0">
                          <a:effectLst/>
                          <a:latin typeface="Arial"/>
                        </a:rPr>
                        <a:t>1 counter per paper clip</a:t>
                      </a:r>
                    </a:p>
                  </a:txBody>
                  <a:tcPr/>
                </a:tc>
                <a:extLst>
                  <a:ext uri="{0D108BD9-81ED-4DB2-BD59-A6C34878D82A}">
                    <a16:rowId xmlns:a16="http://schemas.microsoft.com/office/drawing/2014/main" val="3358691222"/>
                  </a:ext>
                </a:extLst>
              </a:tr>
              <a:tr h="331747">
                <a:tc>
                  <a:txBody>
                    <a:bodyPr/>
                    <a:lstStyle/>
                    <a:p>
                      <a:pPr lvl="0" algn="l">
                        <a:buNone/>
                      </a:pPr>
                      <a:r>
                        <a:rPr lang="en-US" sz="1400" dirty="0">
                          <a:effectLst/>
                          <a:latin typeface="Arial"/>
                        </a:rPr>
                        <a:t>Scissors </a:t>
                      </a:r>
                      <a:r>
                        <a:rPr lang="en-US" sz="1400" b="0" i="0" u="none" strike="noStrike" noProof="0" dirty="0">
                          <a:solidFill>
                            <a:srgbClr val="F16038"/>
                          </a:solidFill>
                          <a:effectLst/>
                          <a:latin typeface="Arial"/>
                        </a:rPr>
                        <a:t>(Tijeras) </a:t>
                      </a:r>
                    </a:p>
                  </a:txBody>
                  <a:tcPr/>
                </a:tc>
                <a:tc>
                  <a:txBody>
                    <a:bodyPr/>
                    <a:lstStyle/>
                    <a:p>
                      <a:pPr algn="l" fontAlgn="base"/>
                      <a:r>
                        <a:rPr lang="en-US" sz="1400" dirty="0">
                          <a:effectLst/>
                          <a:latin typeface="Arial"/>
                        </a:rPr>
                        <a:t>5 counters per pair</a:t>
                      </a:r>
                    </a:p>
                  </a:txBody>
                  <a:tcPr/>
                </a:tc>
                <a:extLst>
                  <a:ext uri="{0D108BD9-81ED-4DB2-BD59-A6C34878D82A}">
                    <a16:rowId xmlns:a16="http://schemas.microsoft.com/office/drawing/2014/main" val="1749718019"/>
                  </a:ext>
                </a:extLst>
              </a:tr>
              <a:tr h="331747">
                <a:tc>
                  <a:txBody>
                    <a:bodyPr/>
                    <a:lstStyle/>
                    <a:p>
                      <a:pPr lvl="0" algn="l">
                        <a:buNone/>
                      </a:pPr>
                      <a:r>
                        <a:rPr lang="en-US" sz="1400" u="none" strike="noStrike" dirty="0">
                          <a:effectLst/>
                          <a:latin typeface="Arial"/>
                        </a:rPr>
                        <a:t>School Yard Soil </a:t>
                      </a:r>
                      <a:r>
                        <a:rPr lang="en-US" sz="1400" u="none" strike="noStrike" dirty="0">
                          <a:solidFill>
                            <a:srgbClr val="F16038"/>
                          </a:solidFill>
                          <a:effectLst/>
                          <a:latin typeface="Arial"/>
                        </a:rPr>
                        <a:t>(Tierra)</a:t>
                      </a:r>
                      <a:endParaRPr lang="en-US" dirty="0">
                        <a:solidFill>
                          <a:srgbClr val="F16038"/>
                        </a:solidFill>
                        <a:latin typeface="Arial"/>
                      </a:endParaRPr>
                    </a:p>
                  </a:txBody>
                  <a:tcPr/>
                </a:tc>
                <a:tc>
                  <a:txBody>
                    <a:bodyPr/>
                    <a:lstStyle/>
                    <a:p>
                      <a:pPr algn="l" fontAlgn="base"/>
                      <a:r>
                        <a:rPr lang="en-US" sz="1400" dirty="0">
                          <a:effectLst/>
                          <a:latin typeface="Arial"/>
                        </a:rPr>
                        <a:t>3 counters per cup (4 oz.)</a:t>
                      </a:r>
                    </a:p>
                  </a:txBody>
                  <a:tcPr/>
                </a:tc>
                <a:extLst>
                  <a:ext uri="{0D108BD9-81ED-4DB2-BD59-A6C34878D82A}">
                    <a16:rowId xmlns:a16="http://schemas.microsoft.com/office/drawing/2014/main" val="1451980863"/>
                  </a:ext>
                </a:extLst>
              </a:tr>
              <a:tr h="331747">
                <a:tc>
                  <a:txBody>
                    <a:bodyPr/>
                    <a:lstStyle/>
                    <a:p>
                      <a:pPr lvl="0" algn="l">
                        <a:buNone/>
                      </a:pPr>
                      <a:r>
                        <a:rPr lang="en-US" sz="1400" dirty="0">
                          <a:effectLst/>
                          <a:latin typeface="Arial"/>
                        </a:rPr>
                        <a:t>Water </a:t>
                      </a:r>
                      <a:r>
                        <a:rPr lang="en-US" sz="1400" dirty="0">
                          <a:solidFill>
                            <a:srgbClr val="F16038"/>
                          </a:solidFill>
                          <a:effectLst/>
                          <a:latin typeface="Arial"/>
                        </a:rPr>
                        <a:t>(Agua)</a:t>
                      </a:r>
                    </a:p>
                  </a:txBody>
                  <a:tcPr/>
                </a:tc>
                <a:tc>
                  <a:txBody>
                    <a:bodyPr/>
                    <a:lstStyle/>
                    <a:p>
                      <a:pPr lvl="0" algn="l">
                        <a:buNone/>
                      </a:pPr>
                      <a:r>
                        <a:rPr lang="en-US" sz="1400" dirty="0">
                          <a:effectLst/>
                          <a:latin typeface="Arial"/>
                        </a:rPr>
                        <a:t>5 counters per cup (4 oz.)</a:t>
                      </a:r>
                    </a:p>
                  </a:txBody>
                  <a:tcPr/>
                </a:tc>
                <a:extLst>
                  <a:ext uri="{0D108BD9-81ED-4DB2-BD59-A6C34878D82A}">
                    <a16:rowId xmlns:a16="http://schemas.microsoft.com/office/drawing/2014/main" val="2914249747"/>
                  </a:ext>
                </a:extLst>
              </a:tr>
            </a:tbl>
          </a:graphicData>
        </a:graphic>
      </p:graphicFrame>
    </p:spTree>
    <p:extLst>
      <p:ext uri="{BB962C8B-B14F-4D97-AF65-F5344CB8AC3E}">
        <p14:creationId xmlns:p14="http://schemas.microsoft.com/office/powerpoint/2010/main" val="29586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lang="en-US" dirty="0">
                <a:solidFill>
                  <a:srgbClr val="F16038"/>
                </a:solidFill>
              </a:rPr>
              <a:t>(Idea Genial)</a:t>
            </a:r>
          </a:p>
        </p:txBody>
      </p:sp>
      <p:sp>
        <p:nvSpPr>
          <p:cNvPr id="3" name="Content Placeholder 2">
            <a:extLst>
              <a:ext uri="{FF2B5EF4-FFF2-40B4-BE49-F238E27FC236}">
                <a16:creationId xmlns:a16="http://schemas.microsoft.com/office/drawing/2014/main" id="{7AEDC92E-213D-48A6-9312-B079C8CA13E2}"/>
              </a:ext>
            </a:extLst>
          </p:cNvPr>
          <p:cNvSpPr>
            <a:spLocks noGrp="1"/>
          </p:cNvSpPr>
          <p:nvPr>
            <p:ph idx="4294967295"/>
          </p:nvPr>
        </p:nvSpPr>
        <p:spPr/>
        <p:txBody>
          <a:bodyPr numCol="2">
            <a:normAutofit lnSpcReduction="10000"/>
          </a:bodyPr>
          <a:lstStyle/>
          <a:p>
            <a:pPr>
              <a:lnSpc>
                <a:spcPct val="100000"/>
              </a:lnSpc>
            </a:pPr>
            <a:r>
              <a:rPr lang="en-US" sz="2400" dirty="0">
                <a:latin typeface="Arial" panose="020B0604020202020204" pitchFamily="34" charset="0"/>
                <a:cs typeface="Arial" panose="020B0604020202020204" pitchFamily="34" charset="0"/>
              </a:rPr>
              <a:t>1 minute: Individual Design</a:t>
            </a:r>
          </a:p>
          <a:p>
            <a:pPr lvl="1">
              <a:lnSpc>
                <a:spcPct val="100000"/>
              </a:lnSpc>
            </a:pPr>
            <a:r>
              <a:rPr lang="en-US" sz="2100" dirty="0">
                <a:latin typeface="Arial" panose="020B0604020202020204" pitchFamily="34" charset="0"/>
                <a:cs typeface="Arial" panose="020B0604020202020204" pitchFamily="34" charset="0"/>
              </a:rPr>
              <a:t>Draw a plan of how you think the eldest pig brother should build the house.</a:t>
            </a:r>
          </a:p>
          <a:p>
            <a:pPr>
              <a:lnSpc>
                <a:spcPct val="100000"/>
              </a:lnSpc>
            </a:pPr>
            <a:r>
              <a:rPr lang="en-US" sz="2400" dirty="0">
                <a:latin typeface="Arial" panose="020B0604020202020204" pitchFamily="34" charset="0"/>
                <a:cs typeface="Arial" panose="020B0604020202020204" pitchFamily="34" charset="0"/>
              </a:rPr>
              <a:t>5 minutes: Each member presents their ideas to the group.</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rPr>
              <a:t>Share your ideas and focus on things you like the most about your idea that you would like to see be used as a design element for the final design.</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a:lnSpc>
                <a:spcPct val="100000"/>
              </a:lnSpc>
              <a:spcBef>
                <a:spcPts val="500"/>
              </a:spcBef>
              <a:defRPr/>
            </a:pPr>
            <a:r>
              <a:rPr kumimoji="0" lang="es-ES" sz="2400" b="0" i="0" u="none" strike="noStrike" kern="1200" cap="none" spc="0" normalizeH="0" baseline="0" noProof="0" dirty="0">
                <a:ln>
                  <a:noFill/>
                </a:ln>
                <a:solidFill>
                  <a:srgbClr val="F16038"/>
                </a:solidFill>
                <a:effectLst/>
                <a:uLnTx/>
                <a:uFillTx/>
                <a:latin typeface="Arial" panose="020B0604020202020204"/>
                <a:ea typeface="+mn-ea"/>
                <a:cs typeface="+mn-cs"/>
              </a:rPr>
              <a:t>1 minuto: Diseño Individual</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F16038"/>
                </a:solidFill>
                <a:effectLst/>
                <a:uLnTx/>
                <a:uFillTx/>
                <a:latin typeface="Arial" panose="020B0604020202020204"/>
                <a:ea typeface="+mn-ea"/>
                <a:cs typeface="+mn-cs"/>
              </a:rPr>
              <a:t>Dibuja un plano de cómo crees que el hermano cerdo mayor debería construir la casa.</a:t>
            </a:r>
          </a:p>
          <a:p>
            <a:pPr>
              <a:lnSpc>
                <a:spcPct val="100000"/>
              </a:lnSpc>
              <a:spcBef>
                <a:spcPts val="500"/>
              </a:spcBef>
              <a:defRPr/>
            </a:pPr>
            <a:r>
              <a:rPr kumimoji="0" lang="es-ES" sz="2400" b="0" i="0" u="none" strike="noStrike" kern="1200" cap="none" spc="0" normalizeH="0" baseline="0" noProof="0" dirty="0">
                <a:ln>
                  <a:noFill/>
                </a:ln>
                <a:solidFill>
                  <a:srgbClr val="F16038"/>
                </a:solidFill>
                <a:effectLst/>
                <a:uLnTx/>
                <a:uFillTx/>
                <a:latin typeface="Arial" panose="020B0604020202020204"/>
                <a:ea typeface="+mn-ea"/>
                <a:cs typeface="+mn-cs"/>
              </a:rPr>
              <a:t>5 minutos: Cada miembro presenta sus ideas al grupo.</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F16038"/>
                </a:solidFill>
                <a:effectLst/>
                <a:uLnTx/>
                <a:uFillTx/>
                <a:latin typeface="Arial" panose="020B0604020202020204"/>
                <a:ea typeface="+mn-ea"/>
                <a:cs typeface="+mn-cs"/>
              </a:rPr>
              <a:t>Comparte tus ideas y señala las cosas que más te gustan de tu idea que te gustaría que se use como un elemento para el diseño final.</a:t>
            </a:r>
            <a:endParaRPr kumimoji="0" lang="en-US" sz="2100"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14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A781-1B2A-45B3-BCAC-79B5409C8982}"/>
              </a:ext>
            </a:extLst>
          </p:cNvPr>
          <p:cNvSpPr>
            <a:spLocks noGrp="1"/>
          </p:cNvSpPr>
          <p:nvPr>
            <p:ph type="title"/>
          </p:nvPr>
        </p:nvSpPr>
        <p:spPr/>
        <p:txBody>
          <a:bodyPr/>
          <a:lstStyle/>
          <a:p>
            <a:r>
              <a:rPr lang="en-US" dirty="0">
                <a:solidFill>
                  <a:srgbClr val="4472C4"/>
                </a:solidFill>
              </a:rPr>
              <a:t>Gather</a:t>
            </a:r>
            <a:r>
              <a:rPr lang="en-US" dirty="0"/>
              <a:t> Materials </a:t>
            </a:r>
            <a:r>
              <a:rPr lang="en-US" dirty="0">
                <a:solidFill>
                  <a:srgbClr val="F16038"/>
                </a:solidFill>
              </a:rPr>
              <a:t>(</a:t>
            </a:r>
            <a:r>
              <a:rPr lang="en-US" dirty="0" err="1">
                <a:solidFill>
                  <a:srgbClr val="F16038"/>
                </a:solidFill>
              </a:rPr>
              <a:t>Reunir</a:t>
            </a:r>
            <a:r>
              <a:rPr lang="en-US" dirty="0">
                <a:solidFill>
                  <a:srgbClr val="F16038"/>
                </a:solidFill>
              </a:rPr>
              <a:t> </a:t>
            </a:r>
            <a:r>
              <a:rPr lang="en-US" dirty="0" err="1">
                <a:solidFill>
                  <a:srgbClr val="F16038"/>
                </a:solidFill>
              </a:rPr>
              <a:t>Materiales</a:t>
            </a:r>
            <a:r>
              <a:rPr lang="en-US" dirty="0">
                <a:solidFill>
                  <a:srgbClr val="F16038"/>
                </a:solidFill>
              </a:rPr>
              <a:t>)</a:t>
            </a:r>
            <a:endParaRPr lang="en-US" dirty="0"/>
          </a:p>
        </p:txBody>
      </p:sp>
      <p:sp>
        <p:nvSpPr>
          <p:cNvPr id="7" name="Content Placeholder 2">
            <a:extLst>
              <a:ext uri="{FF2B5EF4-FFF2-40B4-BE49-F238E27FC236}">
                <a16:creationId xmlns:a16="http://schemas.microsoft.com/office/drawing/2014/main" id="{C6FB2A04-1B81-E310-2768-41EB7E0E2490}"/>
              </a:ext>
            </a:extLst>
          </p:cNvPr>
          <p:cNvSpPr>
            <a:spLocks noGrp="1"/>
          </p:cNvSpPr>
          <p:nvPr>
            <p:ph idx="4294967295"/>
          </p:nvPr>
        </p:nvSpPr>
        <p:spPr>
          <a:xfrm>
            <a:off x="838200" y="1825625"/>
            <a:ext cx="10515600" cy="4351338"/>
          </a:xfrm>
        </p:spPr>
        <p:txBody>
          <a:bodyPr numCol="2">
            <a:normAutofit/>
          </a:bodyPr>
          <a:lstStyle/>
          <a:p>
            <a:r>
              <a:rPr lang="en-US" sz="2400" b="1" dirty="0">
                <a:latin typeface="Arial" panose="020B0604020202020204" pitchFamily="34" charset="0"/>
                <a:cs typeface="Arial" panose="020B0604020202020204" pitchFamily="34" charset="0"/>
              </a:rPr>
              <a:t>A successful house design should include the following:</a:t>
            </a:r>
          </a:p>
          <a:p>
            <a:pPr lvl="1"/>
            <a:r>
              <a:rPr lang="en-US" dirty="0">
                <a:latin typeface="Arial" panose="020B0604020202020204" pitchFamily="34" charset="0"/>
                <a:cs typeface="Arial" panose="020B0604020202020204" pitchFamily="34" charset="0"/>
              </a:rPr>
              <a:t>Space available to fit a little pig inside</a:t>
            </a:r>
          </a:p>
          <a:p>
            <a:pPr lvl="1"/>
            <a:r>
              <a:rPr lang="en-US" dirty="0">
                <a:latin typeface="Arial" panose="020B0604020202020204" pitchFamily="34" charset="0"/>
                <a:cs typeface="Arial" panose="020B0604020202020204" pitchFamily="34" charset="0"/>
              </a:rPr>
              <a:t>Withstand the wolf’s sneeze for 5 seconds</a:t>
            </a:r>
          </a:p>
          <a:p>
            <a:pPr lvl="1"/>
            <a:r>
              <a:rPr lang="en-US" dirty="0">
                <a:latin typeface="Arial" panose="020B0604020202020204" pitchFamily="34" charset="0"/>
                <a:cs typeface="Arial" panose="020B0604020202020204" pitchFamily="34" charset="0"/>
              </a:rPr>
              <a:t>A roof</a:t>
            </a:r>
          </a:p>
          <a:p>
            <a:r>
              <a:rPr lang="en-US" sz="2400" dirty="0">
                <a:latin typeface="Arial" panose="020B0604020202020204" pitchFamily="34" charset="0"/>
                <a:cs typeface="Arial" panose="020B0604020202020204" pitchFamily="34" charset="0"/>
              </a:rPr>
              <a:t>Bonus Points: The house can withstand the wolf’s super sneeze for 5 seconds</a:t>
            </a:r>
          </a:p>
          <a:p>
            <a:pPr marL="0" indent="0">
              <a:buNone/>
            </a:pPr>
            <a:endParaRPr lang="es-ES" sz="2400" dirty="0">
              <a:solidFill>
                <a:srgbClr val="F16038"/>
              </a:solidFill>
              <a:latin typeface="Arial" panose="020B0604020202020204" pitchFamily="34" charset="0"/>
              <a:cs typeface="Arial" panose="020B0604020202020204" pitchFamily="34" charset="0"/>
            </a:endParaRPr>
          </a:p>
          <a:p>
            <a:r>
              <a:rPr lang="es-ES" sz="2400" b="1" dirty="0">
                <a:solidFill>
                  <a:srgbClr val="F16038"/>
                </a:solidFill>
                <a:latin typeface="Arial" panose="020B0604020202020204" pitchFamily="34" charset="0"/>
                <a:cs typeface="Arial" panose="020B0604020202020204" pitchFamily="34" charset="0"/>
              </a:rPr>
              <a:t>Un diseño de casa exitoso debe incluir lo siguiente:</a:t>
            </a:r>
          </a:p>
          <a:p>
            <a:pPr lvl="1"/>
            <a:r>
              <a:rPr lang="es-ES" dirty="0">
                <a:solidFill>
                  <a:srgbClr val="F16038"/>
                </a:solidFill>
                <a:latin typeface="Arial" panose="020B0604020202020204" pitchFamily="34" charset="0"/>
                <a:cs typeface="Arial" panose="020B0604020202020204" pitchFamily="34" charset="0"/>
              </a:rPr>
              <a:t>Espacio disponible para que quepa un cerdito en su interior</a:t>
            </a:r>
          </a:p>
          <a:p>
            <a:pPr lvl="1"/>
            <a:r>
              <a:rPr lang="es-ES" dirty="0">
                <a:solidFill>
                  <a:srgbClr val="F16038"/>
                </a:solidFill>
                <a:latin typeface="Arial" panose="020B0604020202020204" pitchFamily="34" charset="0"/>
                <a:cs typeface="Arial" panose="020B0604020202020204" pitchFamily="34" charset="0"/>
              </a:rPr>
              <a:t>Resiste el estornudo del lobo durante 5 segundos</a:t>
            </a:r>
          </a:p>
          <a:p>
            <a:pPr lvl="1"/>
            <a:r>
              <a:rPr lang="es-ES" dirty="0">
                <a:solidFill>
                  <a:srgbClr val="F16038"/>
                </a:solidFill>
                <a:latin typeface="Arial" panose="020B0604020202020204" pitchFamily="34" charset="0"/>
                <a:cs typeface="Arial" panose="020B0604020202020204" pitchFamily="34" charset="0"/>
              </a:rPr>
              <a:t>Un techo</a:t>
            </a:r>
          </a:p>
          <a:p>
            <a:r>
              <a:rPr lang="es-ES" sz="2400" dirty="0">
                <a:solidFill>
                  <a:srgbClr val="F16038"/>
                </a:solidFill>
                <a:latin typeface="Arial" panose="020B0604020202020204" pitchFamily="34" charset="0"/>
                <a:cs typeface="Arial" panose="020B0604020202020204" pitchFamily="34" charset="0"/>
              </a:rPr>
              <a:t>Puntos de Bonificación: La casa puede soportar el súper estornudo del lobo durante 5 segundos.</a:t>
            </a:r>
            <a:endParaRPr lang="en-US" sz="24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49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solidFill>
                  <a:srgbClr val="4472C4"/>
                </a:solidFill>
              </a:rPr>
              <a:t>Team Member Responsibilities</a:t>
            </a:r>
            <a:br>
              <a:rPr lang="en-US" dirty="0">
                <a:solidFill>
                  <a:srgbClr val="F16038"/>
                </a:solidFill>
              </a:rPr>
            </a:br>
            <a:r>
              <a:rPr lang="en-US" dirty="0">
                <a:solidFill>
                  <a:srgbClr val="F16038"/>
                </a:solidFill>
              </a:rPr>
              <a:t>(</a:t>
            </a:r>
            <a:r>
              <a:rPr lang="en-US" dirty="0" err="1">
                <a:solidFill>
                  <a:srgbClr val="F16038"/>
                </a:solidFill>
              </a:rPr>
              <a:t>Responsabilidades</a:t>
            </a:r>
            <a:r>
              <a:rPr lang="en-US" dirty="0">
                <a:solidFill>
                  <a:srgbClr val="F16038"/>
                </a:solidFill>
              </a:rPr>
              <a:t> de </a:t>
            </a:r>
            <a:r>
              <a:rPr lang="en-US" dirty="0" err="1">
                <a:solidFill>
                  <a:srgbClr val="F16038"/>
                </a:solidFill>
              </a:rPr>
              <a:t>los</a:t>
            </a:r>
            <a:r>
              <a:rPr lang="en-US" dirty="0">
                <a:solidFill>
                  <a:srgbClr val="F16038"/>
                </a:solidFill>
              </a:rPr>
              <a:t> </a:t>
            </a:r>
            <a:r>
              <a:rPr lang="en-US" dirty="0" err="1">
                <a:solidFill>
                  <a:srgbClr val="F16038"/>
                </a:solidFill>
              </a:rPr>
              <a:t>Miembros</a:t>
            </a:r>
            <a:r>
              <a:rPr lang="en-US" dirty="0">
                <a:solidFill>
                  <a:srgbClr val="F16038"/>
                </a:solidFill>
              </a:rPr>
              <a:t> del </a:t>
            </a:r>
            <a:r>
              <a:rPr lang="en-US" dirty="0" err="1">
                <a:solidFill>
                  <a:srgbClr val="F16038"/>
                </a:solidFill>
              </a:rPr>
              <a:t>Equipo</a:t>
            </a:r>
            <a:r>
              <a:rPr lang="en-US" dirty="0">
                <a:solidFill>
                  <a:srgbClr val="F16038"/>
                </a:solidFill>
              </a:rPr>
              <a:t>)</a:t>
            </a:r>
          </a:p>
        </p:txBody>
      </p:sp>
      <p:sp>
        <p:nvSpPr>
          <p:cNvPr id="6" name="Content Placeholder 2">
            <a:extLst>
              <a:ext uri="{FF2B5EF4-FFF2-40B4-BE49-F238E27FC236}">
                <a16:creationId xmlns:a16="http://schemas.microsoft.com/office/drawing/2014/main" id="{3C8EC43F-FB92-517E-1BE9-30D65D5EB49C}"/>
              </a:ext>
            </a:extLst>
          </p:cNvPr>
          <p:cNvSpPr>
            <a:spLocks noGrp="1"/>
          </p:cNvSpPr>
          <p:nvPr>
            <p:ph idx="4294967295"/>
          </p:nvPr>
        </p:nvSpPr>
        <p:spPr>
          <a:xfrm>
            <a:off x="838200" y="1825625"/>
            <a:ext cx="10515600" cy="4351338"/>
          </a:xfrm>
        </p:spPr>
        <p:txBody>
          <a:bodyPr vert="horz" lIns="91440" tIns="45720" rIns="91440" bIns="45720" numCol="2" rtlCol="0" anchor="t">
            <a:normAutofit/>
          </a:bodyPr>
          <a:lstStyle/>
          <a:p>
            <a:pPr>
              <a:lnSpc>
                <a:spcPct val="110000"/>
              </a:lnSpc>
              <a:spcBef>
                <a:spcPts val="500"/>
              </a:spcBef>
            </a:pPr>
            <a:r>
              <a:rPr lang="en-US" sz="2200" dirty="0">
                <a:solidFill>
                  <a:srgbClr val="000000"/>
                </a:solidFill>
                <a:latin typeface="Arial" panose="020B0604020202020204" pitchFamily="34" charset="0"/>
                <a:cs typeface="Arial" panose="020B0604020202020204" pitchFamily="34" charset="0"/>
              </a:rPr>
              <a:t>Assign responsibilities to each team member during the process.</a:t>
            </a:r>
          </a:p>
          <a:p>
            <a:pPr lvl="1">
              <a:lnSpc>
                <a:spcPct val="110000"/>
              </a:lnSpc>
            </a:pPr>
            <a:r>
              <a:rPr lang="en-US" sz="2200" u="sng" dirty="0">
                <a:solidFill>
                  <a:srgbClr val="000000"/>
                </a:solidFill>
                <a:latin typeface="Arial" panose="020B0604020202020204" pitchFamily="34" charset="0"/>
                <a:cs typeface="Arial" panose="020B0604020202020204" pitchFamily="34" charset="0"/>
              </a:rPr>
              <a:t>Material Manager:</a:t>
            </a:r>
            <a:r>
              <a:rPr lang="en-US" sz="2200" dirty="0">
                <a:solidFill>
                  <a:srgbClr val="000000"/>
                </a:solidFill>
                <a:latin typeface="Arial" panose="020B0604020202020204" pitchFamily="34" charset="0"/>
                <a:cs typeface="Arial" panose="020B0604020202020204" pitchFamily="34" charset="0"/>
              </a:rPr>
              <a:t> collects materials</a:t>
            </a:r>
          </a:p>
          <a:p>
            <a:pPr lvl="1">
              <a:lnSpc>
                <a:spcPct val="110000"/>
              </a:lnSpc>
            </a:pPr>
            <a:r>
              <a:rPr lang="en-US" sz="2200" u="sng" dirty="0">
                <a:solidFill>
                  <a:srgbClr val="000000"/>
                </a:solidFill>
                <a:latin typeface="Arial" panose="020B0604020202020204" pitchFamily="34" charset="0"/>
                <a:cs typeface="Arial" panose="020B0604020202020204" pitchFamily="34" charset="0"/>
              </a:rPr>
              <a:t>Banker:</a:t>
            </a:r>
            <a:r>
              <a:rPr lang="en-US" sz="2200" dirty="0">
                <a:solidFill>
                  <a:srgbClr val="000000"/>
                </a:solidFill>
                <a:latin typeface="Arial" panose="020B0604020202020204" pitchFamily="34" charset="0"/>
                <a:cs typeface="Arial" panose="020B0604020202020204" pitchFamily="34" charset="0"/>
              </a:rPr>
              <a:t> manages the counters</a:t>
            </a:r>
          </a:p>
          <a:p>
            <a:pPr lvl="1">
              <a:lnSpc>
                <a:spcPct val="110000"/>
              </a:lnSpc>
            </a:pPr>
            <a:r>
              <a:rPr lang="en-US" sz="2200" u="sng" dirty="0">
                <a:solidFill>
                  <a:srgbClr val="000000"/>
                </a:solidFill>
                <a:latin typeface="Arial" panose="020B0604020202020204" pitchFamily="34" charset="0"/>
                <a:cs typeface="Arial" panose="020B0604020202020204" pitchFamily="34" charset="0"/>
              </a:rPr>
              <a:t>Head Engineer</a:t>
            </a:r>
            <a:r>
              <a:rPr lang="en-US" sz="2200" dirty="0">
                <a:solidFill>
                  <a:srgbClr val="000000"/>
                </a:solidFill>
                <a:latin typeface="Arial" panose="020B0604020202020204" pitchFamily="34" charset="0"/>
                <a:cs typeface="Arial" panose="020B0604020202020204" pitchFamily="34" charset="0"/>
              </a:rPr>
              <a:t>: measure the house </a:t>
            </a:r>
          </a:p>
          <a:p>
            <a:pPr lvl="1">
              <a:lnSpc>
                <a:spcPct val="110000"/>
              </a:lnSpc>
            </a:pPr>
            <a:r>
              <a:rPr lang="en-US" sz="2200" u="sng" dirty="0">
                <a:solidFill>
                  <a:srgbClr val="000000"/>
                </a:solidFill>
                <a:latin typeface="Arial" panose="020B0604020202020204" pitchFamily="34" charset="0"/>
                <a:cs typeface="Arial" panose="020B0604020202020204" pitchFamily="34" charset="0"/>
              </a:rPr>
              <a:t>Quality Control Manager:</a:t>
            </a:r>
            <a:r>
              <a:rPr lang="en-US" sz="2200" dirty="0">
                <a:solidFill>
                  <a:srgbClr val="000000"/>
                </a:solidFill>
                <a:latin typeface="Arial" panose="020B0604020202020204" pitchFamily="34" charset="0"/>
                <a:cs typeface="Arial" panose="020B0604020202020204" pitchFamily="34" charset="0"/>
              </a:rPr>
              <a:t> match the design to the prototype</a:t>
            </a:r>
          </a:p>
          <a:p>
            <a:pPr lvl="1">
              <a:lnSpc>
                <a:spcPct val="110000"/>
              </a:lnSpc>
            </a:pPr>
            <a:endParaRPr lang="en-US" sz="2200" dirty="0">
              <a:solidFill>
                <a:srgbClr val="000000"/>
              </a:solidFill>
              <a:latin typeface="Arial" panose="020B0604020202020204" pitchFamily="34" charset="0"/>
              <a:cs typeface="Arial" panose="020B0604020202020204" pitchFamily="34" charset="0"/>
            </a:endParaRPr>
          </a:p>
          <a:p>
            <a:pPr lvl="1">
              <a:lnSpc>
                <a:spcPct val="110000"/>
              </a:lnSpc>
            </a:pPr>
            <a:endParaRPr lang="en-US" sz="2200" dirty="0">
              <a:solidFill>
                <a:srgbClr val="000000"/>
              </a:solidFill>
              <a:latin typeface="Arial" panose="020B0604020202020204" pitchFamily="34" charset="0"/>
              <a:cs typeface="Arial" panose="020B0604020202020204" pitchFamily="34" charset="0"/>
            </a:endParaRPr>
          </a:p>
          <a:p>
            <a:pPr marL="457200" lvl="1" indent="0">
              <a:lnSpc>
                <a:spcPct val="110000"/>
              </a:lnSpc>
              <a:buNone/>
            </a:pPr>
            <a:endParaRPr lang="en-US" sz="2200" dirty="0">
              <a:solidFill>
                <a:srgbClr val="000000"/>
              </a:solidFill>
              <a:latin typeface="Arial" panose="020B0604020202020204" pitchFamily="34" charset="0"/>
              <a:cs typeface="Arial" panose="020B0604020202020204" pitchFamily="34" charset="0"/>
            </a:endParaRPr>
          </a:p>
          <a:p>
            <a:pPr>
              <a:lnSpc>
                <a:spcPct val="110000"/>
              </a:lnSpc>
              <a:spcBef>
                <a:spcPts val="500"/>
              </a:spcBef>
            </a:pPr>
            <a:r>
              <a:rPr lang="en-US" sz="2200" dirty="0" err="1">
                <a:solidFill>
                  <a:srgbClr val="F16038"/>
                </a:solidFill>
                <a:latin typeface="Arial" panose="020B0604020202020204" pitchFamily="34" charset="0"/>
                <a:cs typeface="Arial" panose="020B0604020202020204" pitchFamily="34" charset="0"/>
              </a:rPr>
              <a:t>Asignar</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responsabilidades</a:t>
            </a:r>
            <a:r>
              <a:rPr lang="en-US" sz="2200" dirty="0">
                <a:solidFill>
                  <a:srgbClr val="F16038"/>
                </a:solidFill>
                <a:latin typeface="Arial" panose="020B0604020202020204" pitchFamily="34" charset="0"/>
                <a:cs typeface="Arial" panose="020B0604020202020204" pitchFamily="34" charset="0"/>
              </a:rPr>
              <a:t> a </a:t>
            </a:r>
            <a:r>
              <a:rPr lang="en-US" sz="2200" dirty="0" err="1">
                <a:solidFill>
                  <a:srgbClr val="F16038"/>
                </a:solidFill>
                <a:latin typeface="Arial" panose="020B0604020202020204" pitchFamily="34" charset="0"/>
                <a:cs typeface="Arial" panose="020B0604020202020204" pitchFamily="34" charset="0"/>
              </a:rPr>
              <a:t>cada</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miembro</a:t>
            </a:r>
            <a:r>
              <a:rPr lang="en-US" sz="2200" dirty="0">
                <a:solidFill>
                  <a:srgbClr val="F16038"/>
                </a:solidFill>
                <a:latin typeface="Arial" panose="020B0604020202020204" pitchFamily="34" charset="0"/>
                <a:cs typeface="Arial" panose="020B0604020202020204" pitchFamily="34" charset="0"/>
              </a:rPr>
              <a:t> del </a:t>
            </a:r>
            <a:r>
              <a:rPr lang="en-US" sz="2200" dirty="0" err="1">
                <a:solidFill>
                  <a:srgbClr val="F16038"/>
                </a:solidFill>
                <a:latin typeface="Arial" panose="020B0604020202020204" pitchFamily="34" charset="0"/>
                <a:cs typeface="Arial" panose="020B0604020202020204" pitchFamily="34" charset="0"/>
              </a:rPr>
              <a:t>equipo</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durante</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el</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proceso</a:t>
            </a:r>
            <a:r>
              <a:rPr lang="en-US" sz="2200" dirty="0">
                <a:solidFill>
                  <a:srgbClr val="F16038"/>
                </a:solidFill>
                <a:latin typeface="Arial" panose="020B0604020202020204" pitchFamily="34" charset="0"/>
                <a:cs typeface="Arial" panose="020B0604020202020204" pitchFamily="34" charset="0"/>
              </a:rPr>
              <a:t>.</a:t>
            </a:r>
          </a:p>
          <a:p>
            <a:pPr lvl="1">
              <a:lnSpc>
                <a:spcPct val="110000"/>
              </a:lnSpc>
            </a:pPr>
            <a:r>
              <a:rPr lang="en-US" sz="2200" u="sng" dirty="0" err="1">
                <a:solidFill>
                  <a:srgbClr val="F16038"/>
                </a:solidFill>
                <a:latin typeface="Arial" panose="020B0604020202020204" pitchFamily="34" charset="0"/>
                <a:cs typeface="Arial" panose="020B0604020202020204" pitchFamily="34" charset="0"/>
              </a:rPr>
              <a:t>Administrador</a:t>
            </a:r>
            <a:r>
              <a:rPr lang="en-US" sz="2200" u="sng" dirty="0">
                <a:solidFill>
                  <a:srgbClr val="F16038"/>
                </a:solidFill>
                <a:latin typeface="Arial" panose="020B0604020202020204" pitchFamily="34" charset="0"/>
                <a:cs typeface="Arial" panose="020B0604020202020204" pitchFamily="34" charset="0"/>
              </a:rPr>
              <a:t> de </a:t>
            </a:r>
            <a:r>
              <a:rPr lang="en-US" sz="2200" u="sng" dirty="0" err="1">
                <a:solidFill>
                  <a:srgbClr val="F16038"/>
                </a:solidFill>
                <a:latin typeface="Arial" panose="020B0604020202020204" pitchFamily="34" charset="0"/>
                <a:cs typeface="Arial" panose="020B0604020202020204" pitchFamily="34" charset="0"/>
              </a:rPr>
              <a:t>Materiales</a:t>
            </a:r>
            <a:r>
              <a:rPr lang="en-US" sz="2200" u="sng" dirty="0">
                <a:solidFill>
                  <a:srgbClr val="F16038"/>
                </a:solidFill>
                <a:latin typeface="Arial" panose="020B0604020202020204" pitchFamily="34" charset="0"/>
                <a:cs typeface="Arial" panose="020B0604020202020204" pitchFamily="34" charset="0"/>
              </a:rPr>
              <a:t>:</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recopila</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materiales</a:t>
            </a:r>
            <a:endParaRPr lang="en-US" sz="2200" dirty="0">
              <a:solidFill>
                <a:srgbClr val="F16038"/>
              </a:solidFill>
              <a:latin typeface="Arial" panose="020B0604020202020204" pitchFamily="34" charset="0"/>
              <a:cs typeface="Arial" panose="020B0604020202020204" pitchFamily="34" charset="0"/>
            </a:endParaRPr>
          </a:p>
          <a:p>
            <a:pPr lvl="1">
              <a:lnSpc>
                <a:spcPct val="110000"/>
              </a:lnSpc>
            </a:pPr>
            <a:r>
              <a:rPr lang="en-US" sz="2200" u="sng" dirty="0" err="1">
                <a:solidFill>
                  <a:srgbClr val="F16038"/>
                </a:solidFill>
                <a:latin typeface="Arial" panose="020B0604020202020204" pitchFamily="34" charset="0"/>
                <a:cs typeface="Arial" panose="020B0604020202020204" pitchFamily="34" charset="0"/>
              </a:rPr>
              <a:t>Banquero</a:t>
            </a:r>
            <a:r>
              <a:rPr lang="en-US" sz="2200" u="sng" dirty="0">
                <a:solidFill>
                  <a:srgbClr val="F16038"/>
                </a:solidFill>
                <a:latin typeface="Arial" panose="020B0604020202020204" pitchFamily="34" charset="0"/>
                <a:cs typeface="Arial" panose="020B0604020202020204" pitchFamily="34" charset="0"/>
              </a:rPr>
              <a:t>:</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maneja</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los</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contadores</a:t>
            </a:r>
            <a:endParaRPr lang="en-US" sz="2200" dirty="0">
              <a:solidFill>
                <a:srgbClr val="F16038"/>
              </a:solidFill>
              <a:latin typeface="Arial" panose="020B0604020202020204" pitchFamily="34" charset="0"/>
              <a:cs typeface="Arial" panose="020B0604020202020204" pitchFamily="34" charset="0"/>
            </a:endParaRPr>
          </a:p>
          <a:p>
            <a:pPr lvl="1">
              <a:lnSpc>
                <a:spcPct val="110000"/>
              </a:lnSpc>
            </a:pPr>
            <a:r>
              <a:rPr lang="en-US" sz="2200" u="sng" dirty="0" err="1">
                <a:solidFill>
                  <a:srgbClr val="F16038"/>
                </a:solidFill>
                <a:latin typeface="Arial" panose="020B0604020202020204" pitchFamily="34" charset="0"/>
                <a:cs typeface="Arial" panose="020B0604020202020204" pitchFamily="34" charset="0"/>
              </a:rPr>
              <a:t>Ingeniero</a:t>
            </a:r>
            <a:r>
              <a:rPr lang="en-US" sz="2200" u="sng" dirty="0">
                <a:solidFill>
                  <a:srgbClr val="F16038"/>
                </a:solidFill>
                <a:latin typeface="Arial" panose="020B0604020202020204" pitchFamily="34" charset="0"/>
                <a:cs typeface="Arial" panose="020B0604020202020204" pitchFamily="34" charset="0"/>
              </a:rPr>
              <a:t> Jefe:</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medir</a:t>
            </a:r>
            <a:r>
              <a:rPr lang="en-US" sz="2200" dirty="0">
                <a:solidFill>
                  <a:srgbClr val="F16038"/>
                </a:solidFill>
                <a:latin typeface="Arial" panose="020B0604020202020204" pitchFamily="34" charset="0"/>
                <a:cs typeface="Arial" panose="020B0604020202020204" pitchFamily="34" charset="0"/>
              </a:rPr>
              <a:t> la casa</a:t>
            </a:r>
          </a:p>
          <a:p>
            <a:pPr lvl="1">
              <a:lnSpc>
                <a:spcPct val="110000"/>
              </a:lnSpc>
            </a:pPr>
            <a:r>
              <a:rPr lang="en-US" sz="2200" u="sng" dirty="0" err="1">
                <a:solidFill>
                  <a:srgbClr val="F16038"/>
                </a:solidFill>
                <a:latin typeface="Arial" panose="020B0604020202020204" pitchFamily="34" charset="0"/>
                <a:cs typeface="Arial" panose="020B0604020202020204" pitchFamily="34" charset="0"/>
              </a:rPr>
              <a:t>Gerente</a:t>
            </a:r>
            <a:r>
              <a:rPr lang="en-US" sz="2200" u="sng" dirty="0">
                <a:solidFill>
                  <a:srgbClr val="F16038"/>
                </a:solidFill>
                <a:latin typeface="Arial" panose="020B0604020202020204" pitchFamily="34" charset="0"/>
                <a:cs typeface="Arial" panose="020B0604020202020204" pitchFamily="34" charset="0"/>
              </a:rPr>
              <a:t> de Control de Calidad:</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haga</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coincidir</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el</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diseño</a:t>
            </a:r>
            <a:r>
              <a:rPr lang="en-US" sz="2200" dirty="0">
                <a:solidFill>
                  <a:srgbClr val="F16038"/>
                </a:solidFill>
                <a:latin typeface="Arial" panose="020B0604020202020204" pitchFamily="34" charset="0"/>
                <a:cs typeface="Arial" panose="020B0604020202020204" pitchFamily="34" charset="0"/>
              </a:rPr>
              <a:t> con </a:t>
            </a:r>
            <a:r>
              <a:rPr lang="en-US" sz="2200" dirty="0" err="1">
                <a:solidFill>
                  <a:srgbClr val="F16038"/>
                </a:solidFill>
                <a:latin typeface="Arial" panose="020B0604020202020204" pitchFamily="34" charset="0"/>
                <a:cs typeface="Arial" panose="020B0604020202020204" pitchFamily="34" charset="0"/>
              </a:rPr>
              <a:t>el</a:t>
            </a:r>
            <a:r>
              <a:rPr lang="en-US" sz="2200" dirty="0">
                <a:solidFill>
                  <a:srgbClr val="F16038"/>
                </a:solidFill>
                <a:latin typeface="Arial" panose="020B0604020202020204" pitchFamily="34" charset="0"/>
                <a:cs typeface="Arial" panose="020B0604020202020204" pitchFamily="34" charset="0"/>
              </a:rPr>
              <a:t> </a:t>
            </a:r>
            <a:r>
              <a:rPr lang="en-US" sz="2200" dirty="0" err="1">
                <a:solidFill>
                  <a:srgbClr val="F16038"/>
                </a:solidFill>
                <a:latin typeface="Arial" panose="020B0604020202020204" pitchFamily="34" charset="0"/>
                <a:cs typeface="Arial" panose="020B0604020202020204" pitchFamily="34" charset="0"/>
              </a:rPr>
              <a:t>prototipo</a:t>
            </a:r>
            <a:endParaRPr lang="en-US" sz="2200" dirty="0">
              <a:solidFill>
                <a:srgbClr val="F16038"/>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2677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p:txBody>
          <a:bodyPr/>
          <a:lstStyle/>
          <a:p>
            <a:r>
              <a:rPr lang="en-US" dirty="0"/>
              <a:t>Design Your House! </a:t>
            </a:r>
            <a:r>
              <a:rPr lang="en-US" dirty="0">
                <a:solidFill>
                  <a:srgbClr val="F16038"/>
                </a:solidFill>
              </a:rPr>
              <a:t>(¡</a:t>
            </a:r>
            <a:r>
              <a:rPr lang="en-US" dirty="0" err="1">
                <a:solidFill>
                  <a:srgbClr val="F16038"/>
                </a:solidFill>
              </a:rPr>
              <a:t>Diseña</a:t>
            </a:r>
            <a:r>
              <a:rPr lang="en-US" dirty="0">
                <a:solidFill>
                  <a:srgbClr val="F16038"/>
                </a:solidFill>
              </a:rPr>
              <a:t> Tu Casa!)</a:t>
            </a:r>
          </a:p>
        </p:txBody>
      </p:sp>
    </p:spTree>
    <p:extLst>
      <p:ext uri="{BB962C8B-B14F-4D97-AF65-F5344CB8AC3E}">
        <p14:creationId xmlns:p14="http://schemas.microsoft.com/office/powerpoint/2010/main" val="428922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597-ADEE-439F-84B5-4CC5E027CB7B}"/>
              </a:ext>
            </a:extLst>
          </p:cNvPr>
          <p:cNvSpPr>
            <a:spLocks noGrp="1"/>
          </p:cNvSpPr>
          <p:nvPr>
            <p:ph type="title"/>
          </p:nvPr>
        </p:nvSpPr>
        <p:spPr/>
        <p:txBody>
          <a:bodyPr/>
          <a:lstStyle/>
          <a:p>
            <a:r>
              <a:rPr lang="en-US" dirty="0"/>
              <a:t>Read Aloud </a:t>
            </a:r>
            <a:r>
              <a:rPr lang="en-US" dirty="0">
                <a:solidFill>
                  <a:srgbClr val="F16038"/>
                </a:solidFill>
              </a:rPr>
              <a:t>(Leer </a:t>
            </a:r>
            <a:r>
              <a:rPr lang="en-US" dirty="0" err="1">
                <a:solidFill>
                  <a:srgbClr val="F16038"/>
                </a:solidFill>
              </a:rPr>
              <a:t>en</a:t>
            </a:r>
            <a:r>
              <a:rPr lang="en-US" dirty="0">
                <a:solidFill>
                  <a:srgbClr val="F16038"/>
                </a:solidFill>
              </a:rPr>
              <a:t> </a:t>
            </a:r>
            <a:r>
              <a:rPr lang="en-US" dirty="0" err="1">
                <a:solidFill>
                  <a:srgbClr val="F16038"/>
                </a:solidFill>
              </a:rPr>
              <a:t>Voz</a:t>
            </a:r>
            <a:r>
              <a:rPr lang="en-US" dirty="0">
                <a:solidFill>
                  <a:srgbClr val="F16038"/>
                </a:solidFill>
              </a:rPr>
              <a:t> Alta)</a:t>
            </a:r>
          </a:p>
        </p:txBody>
      </p:sp>
      <p:sp>
        <p:nvSpPr>
          <p:cNvPr id="3" name="Content Placeholder 2">
            <a:extLst>
              <a:ext uri="{FF2B5EF4-FFF2-40B4-BE49-F238E27FC236}">
                <a16:creationId xmlns:a16="http://schemas.microsoft.com/office/drawing/2014/main" id="{DFFF96CB-39A8-BB14-37AE-9A4A8440FBC8}"/>
              </a:ext>
            </a:extLst>
          </p:cNvPr>
          <p:cNvSpPr>
            <a:spLocks noGrp="1"/>
          </p:cNvSpPr>
          <p:nvPr>
            <p:ph idx="4294967295"/>
          </p:nvPr>
        </p:nvSpPr>
        <p:spPr/>
        <p:txBody>
          <a:bodyPr/>
          <a:lstStyle/>
          <a:p>
            <a:endParaRPr lang="en-US"/>
          </a:p>
        </p:txBody>
      </p:sp>
      <p:pic>
        <p:nvPicPr>
          <p:cNvPr id="6" name="Content Placeholder 6">
            <a:extLst>
              <a:ext uri="{FF2B5EF4-FFF2-40B4-BE49-F238E27FC236}">
                <a16:creationId xmlns:a16="http://schemas.microsoft.com/office/drawing/2014/main" id="{BDC9297B-23B3-034C-BD1F-6AE6F25EA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237" y="1620044"/>
            <a:ext cx="3819525" cy="4762500"/>
          </a:xfrm>
          <a:prstGeom prst="rect">
            <a:avLst/>
          </a:prstGeom>
        </p:spPr>
      </p:pic>
    </p:spTree>
    <p:extLst>
      <p:ext uri="{BB962C8B-B14F-4D97-AF65-F5344CB8AC3E}">
        <p14:creationId xmlns:p14="http://schemas.microsoft.com/office/powerpoint/2010/main" val="2604791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a:t>
            </a:r>
            <a:br>
              <a:rPr lang="en-US" dirty="0"/>
            </a:br>
            <a:r>
              <a:rPr lang="en-US" dirty="0">
                <a:solidFill>
                  <a:srgbClr val="F16038"/>
                </a:solidFill>
              </a:rPr>
              <a:t>(</a:t>
            </a:r>
            <a:r>
              <a:rPr lang="en-US" dirty="0" err="1">
                <a:solidFill>
                  <a:srgbClr val="F16038"/>
                </a:solidFill>
              </a:rPr>
              <a:t>Criterios</a:t>
            </a:r>
            <a:r>
              <a:rPr lang="en-US" dirty="0">
                <a:solidFill>
                  <a:srgbClr val="F16038"/>
                </a:solidFill>
              </a:rPr>
              <a:t> (</a:t>
            </a:r>
            <a:r>
              <a:rPr lang="en-US" dirty="0" err="1">
                <a:solidFill>
                  <a:srgbClr val="F16038"/>
                </a:solidFill>
              </a:rPr>
              <a:t>Resultados</a:t>
            </a:r>
            <a:r>
              <a:rPr lang="en-US" dirty="0">
                <a:solidFill>
                  <a:srgbClr val="F16038"/>
                </a:solidFill>
              </a:rPr>
              <a:t> </a:t>
            </a:r>
            <a:r>
              <a:rPr lang="en-US" dirty="0" err="1">
                <a:solidFill>
                  <a:srgbClr val="F16038"/>
                </a:solidFill>
              </a:rPr>
              <a:t>Deseados</a:t>
            </a:r>
            <a:r>
              <a:rPr lang="en-US" dirty="0">
                <a:solidFill>
                  <a:srgbClr val="F16038"/>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a:xfrm>
            <a:off x="838200" y="1825625"/>
            <a:ext cx="10515600" cy="4351338"/>
          </a:xfrm>
        </p:spPr>
        <p:txBody>
          <a:bodyPr numCol="2">
            <a:normAutofit/>
          </a:bodyPr>
          <a:lstStyle/>
          <a:p>
            <a:r>
              <a:rPr lang="en-US" sz="2400" b="1" dirty="0">
                <a:latin typeface="Arial" panose="020B0604020202020204" pitchFamily="34" charset="0"/>
                <a:cs typeface="Arial" panose="020B0604020202020204" pitchFamily="34" charset="0"/>
              </a:rPr>
              <a:t>A successful house design should include the following:</a:t>
            </a:r>
          </a:p>
          <a:p>
            <a:pPr lvl="1"/>
            <a:r>
              <a:rPr lang="en-US" dirty="0">
                <a:latin typeface="Arial" panose="020B0604020202020204" pitchFamily="34" charset="0"/>
                <a:cs typeface="Arial" panose="020B0604020202020204" pitchFamily="34" charset="0"/>
              </a:rPr>
              <a:t>Space available to fit a little pig inside</a:t>
            </a:r>
          </a:p>
          <a:p>
            <a:pPr lvl="1"/>
            <a:r>
              <a:rPr lang="en-US" dirty="0">
                <a:latin typeface="Arial" panose="020B0604020202020204" pitchFamily="34" charset="0"/>
                <a:cs typeface="Arial" panose="020B0604020202020204" pitchFamily="34" charset="0"/>
              </a:rPr>
              <a:t>Withstand the wolf’s sneeze for 5 seconds</a:t>
            </a:r>
          </a:p>
          <a:p>
            <a:pPr lvl="1"/>
            <a:r>
              <a:rPr lang="en-US" dirty="0">
                <a:latin typeface="Arial" panose="020B0604020202020204" pitchFamily="34" charset="0"/>
                <a:cs typeface="Arial" panose="020B0604020202020204" pitchFamily="34" charset="0"/>
              </a:rPr>
              <a:t>A roof</a:t>
            </a:r>
          </a:p>
          <a:p>
            <a:r>
              <a:rPr lang="en-US" sz="2400" dirty="0">
                <a:latin typeface="Arial" panose="020B0604020202020204" pitchFamily="34" charset="0"/>
                <a:cs typeface="Arial" panose="020B0604020202020204" pitchFamily="34" charset="0"/>
              </a:rPr>
              <a:t>Bonus Points: The house can withstand the wolf’s super sneeze for 5 seconds</a:t>
            </a:r>
          </a:p>
          <a:p>
            <a:pPr marL="0" indent="0">
              <a:buNone/>
            </a:pPr>
            <a:endParaRPr lang="es-ES" sz="2400" dirty="0">
              <a:solidFill>
                <a:srgbClr val="F16038"/>
              </a:solidFill>
              <a:latin typeface="Arial" panose="020B0604020202020204" pitchFamily="34" charset="0"/>
              <a:cs typeface="Arial" panose="020B0604020202020204" pitchFamily="34" charset="0"/>
            </a:endParaRPr>
          </a:p>
          <a:p>
            <a:r>
              <a:rPr lang="es-ES" sz="2400" b="1" dirty="0">
                <a:solidFill>
                  <a:srgbClr val="F16038"/>
                </a:solidFill>
                <a:latin typeface="Arial" panose="020B0604020202020204" pitchFamily="34" charset="0"/>
                <a:cs typeface="Arial" panose="020B0604020202020204" pitchFamily="34" charset="0"/>
              </a:rPr>
              <a:t>Un diseño de casa exitoso debe incluir lo siguiente:</a:t>
            </a:r>
          </a:p>
          <a:p>
            <a:pPr lvl="1"/>
            <a:r>
              <a:rPr lang="es-ES" dirty="0">
                <a:solidFill>
                  <a:srgbClr val="F16038"/>
                </a:solidFill>
                <a:latin typeface="Arial" panose="020B0604020202020204" pitchFamily="34" charset="0"/>
                <a:cs typeface="Arial" panose="020B0604020202020204" pitchFamily="34" charset="0"/>
              </a:rPr>
              <a:t>Espacio disponible para que quepa un cerdito en su interior</a:t>
            </a:r>
          </a:p>
          <a:p>
            <a:pPr lvl="1"/>
            <a:r>
              <a:rPr lang="es-ES" dirty="0">
                <a:solidFill>
                  <a:srgbClr val="F16038"/>
                </a:solidFill>
                <a:latin typeface="Arial" panose="020B0604020202020204" pitchFamily="34" charset="0"/>
                <a:cs typeface="Arial" panose="020B0604020202020204" pitchFamily="34" charset="0"/>
              </a:rPr>
              <a:t>Resiste el estornudo del lobo durante 5 segundos</a:t>
            </a:r>
          </a:p>
          <a:p>
            <a:pPr lvl="1"/>
            <a:r>
              <a:rPr lang="es-ES" dirty="0">
                <a:solidFill>
                  <a:srgbClr val="F16038"/>
                </a:solidFill>
                <a:latin typeface="Arial" panose="020B0604020202020204" pitchFamily="34" charset="0"/>
                <a:cs typeface="Arial" panose="020B0604020202020204" pitchFamily="34" charset="0"/>
              </a:rPr>
              <a:t>Un techo</a:t>
            </a:r>
          </a:p>
          <a:p>
            <a:r>
              <a:rPr lang="es-ES" sz="2400" dirty="0">
                <a:solidFill>
                  <a:srgbClr val="F16038"/>
                </a:solidFill>
                <a:latin typeface="Arial" panose="020B0604020202020204" pitchFamily="34" charset="0"/>
                <a:cs typeface="Arial" panose="020B0604020202020204" pitchFamily="34" charset="0"/>
              </a:rPr>
              <a:t>Puntos de Bonificación: La casa puede soportar el súper estornudo del lobo durante 5 segundos.</a:t>
            </a:r>
            <a:endParaRPr lang="en-US" sz="24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88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a:t>Scorecard</a:t>
            </a:r>
          </a:p>
        </p:txBody>
      </p:sp>
      <p:graphicFrame>
        <p:nvGraphicFramePr>
          <p:cNvPr id="5" name="Table 4">
            <a:extLst>
              <a:ext uri="{FF2B5EF4-FFF2-40B4-BE49-F238E27FC236}">
                <a16:creationId xmlns:a16="http://schemas.microsoft.com/office/drawing/2014/main" id="{AA7E88AF-183D-264A-394B-CABAC9B33880}"/>
              </a:ext>
            </a:extLst>
          </p:cNvPr>
          <p:cNvGraphicFramePr>
            <a:graphicFrameLocks noGrp="1"/>
          </p:cNvGraphicFramePr>
          <p:nvPr>
            <p:extLst>
              <p:ext uri="{D42A27DB-BD31-4B8C-83A1-F6EECF244321}">
                <p14:modId xmlns:p14="http://schemas.microsoft.com/office/powerpoint/2010/main" val="3645130409"/>
              </p:ext>
            </p:extLst>
          </p:nvPr>
        </p:nvGraphicFramePr>
        <p:xfrm>
          <a:off x="2251833" y="1637410"/>
          <a:ext cx="6858000" cy="5056630"/>
        </p:xfrm>
        <a:graphic>
          <a:graphicData uri="http://schemas.openxmlformats.org/drawingml/2006/table">
            <a:tbl>
              <a:tblPr firstRow="1" firstCol="1" bandRow="1"/>
              <a:tblGrid>
                <a:gridCol w="1554480">
                  <a:extLst>
                    <a:ext uri="{9D8B030D-6E8A-4147-A177-3AD203B41FA5}">
                      <a16:colId xmlns:a16="http://schemas.microsoft.com/office/drawing/2014/main" val="3492558233"/>
                    </a:ext>
                  </a:extLst>
                </a:gridCol>
                <a:gridCol w="1499616">
                  <a:extLst>
                    <a:ext uri="{9D8B030D-6E8A-4147-A177-3AD203B41FA5}">
                      <a16:colId xmlns:a16="http://schemas.microsoft.com/office/drawing/2014/main" val="4119068214"/>
                    </a:ext>
                  </a:extLst>
                </a:gridCol>
                <a:gridCol w="1499616">
                  <a:extLst>
                    <a:ext uri="{9D8B030D-6E8A-4147-A177-3AD203B41FA5}">
                      <a16:colId xmlns:a16="http://schemas.microsoft.com/office/drawing/2014/main" val="4053711091"/>
                    </a:ext>
                  </a:extLst>
                </a:gridCol>
                <a:gridCol w="1499616">
                  <a:extLst>
                    <a:ext uri="{9D8B030D-6E8A-4147-A177-3AD203B41FA5}">
                      <a16:colId xmlns:a16="http://schemas.microsoft.com/office/drawing/2014/main" val="2679936481"/>
                    </a:ext>
                  </a:extLst>
                </a:gridCol>
                <a:gridCol w="804672">
                  <a:extLst>
                    <a:ext uri="{9D8B030D-6E8A-4147-A177-3AD203B41FA5}">
                      <a16:colId xmlns:a16="http://schemas.microsoft.com/office/drawing/2014/main" val="234572054"/>
                    </a:ext>
                  </a:extLst>
                </a:gridCol>
              </a:tblGrid>
              <a:tr h="300555">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1822290740"/>
                  </a:ext>
                </a:extLst>
              </a:tr>
              <a:tr h="304471">
                <a:tc v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742626454"/>
                  </a:ext>
                </a:extLst>
              </a:tr>
              <a:tr h="676796">
                <a:tc>
                  <a:txBody>
                    <a:bodyPr/>
                    <a:lstStyle/>
                    <a:p>
                      <a:pPr marL="0" marR="0">
                        <a:lnSpc>
                          <a:spcPct val="115000"/>
                        </a:lnSpc>
                        <a:spcBef>
                          <a:spcPts val="0"/>
                        </a:spcBef>
                        <a:spcAft>
                          <a:spcPts val="0"/>
                        </a:spcAft>
                      </a:pPr>
                      <a:r>
                        <a:rPr lang="en-US" sz="9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n-US" sz="10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64444915"/>
                  </a:ext>
                </a:extLst>
              </a:tr>
              <a:tr h="676796">
                <a:tc>
                  <a:txBody>
                    <a:bodyPr/>
                    <a:lstStyle/>
                    <a:p>
                      <a:pPr marL="0" marR="0">
                        <a:lnSpc>
                          <a:spcPct val="115000"/>
                        </a:lnSpc>
                        <a:spcBef>
                          <a:spcPts val="0"/>
                        </a:spcBef>
                        <a:spcAft>
                          <a:spcPts val="0"/>
                        </a:spcAft>
                      </a:pPr>
                      <a:r>
                        <a:rPr lang="en-US" sz="900" b="1" dirty="0">
                          <a:effectLst/>
                          <a:latin typeface="Arial" panose="020B0604020202020204" pitchFamily="34" charset="0"/>
                          <a:ea typeface="Malgun Gothic" panose="020B0503020000020004" pitchFamily="34" charset="-127"/>
                          <a:cs typeface="Times New Roman" panose="02020603050405020304" pitchFamily="18" charset="0"/>
                        </a:rPr>
                        <a:t>ROOM</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little pig can fit everywhere inside the house.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The little pig can only fit in some parts of the house.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The little pig cannot fit inside the house.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864591700"/>
                  </a:ext>
                </a:extLst>
              </a:tr>
              <a:tr h="864421">
                <a:tc>
                  <a:txBody>
                    <a:bodyPr/>
                    <a:lstStyle/>
                    <a:p>
                      <a:pPr marL="0" marR="0">
                        <a:lnSpc>
                          <a:spcPct val="115000"/>
                        </a:lnSpc>
                        <a:spcBef>
                          <a:spcPts val="0"/>
                        </a:spcBef>
                        <a:spcAft>
                          <a:spcPts val="0"/>
                        </a:spcAft>
                      </a:pPr>
                      <a:r>
                        <a:rPr lang="en-US" sz="900" b="1" dirty="0">
                          <a:effectLst/>
                          <a:latin typeface="Arial" panose="020B0604020202020204" pitchFamily="34" charset="0"/>
                          <a:ea typeface="Malgun Gothic" panose="020B0503020000020004" pitchFamily="34" charset="-127"/>
                          <a:cs typeface="Times New Roman" panose="02020603050405020304" pitchFamily="18" charset="0"/>
                        </a:rPr>
                        <a:t>SNEEZE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home was able to withstand the wolf’s sneeze for more than 5 seconds.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The home was able to withstand the wolf’s sneeze for 3 </a:t>
                      </a:r>
                      <a:r>
                        <a:rPr lang="en-US" sz="9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a:t>
                      </a:r>
                      <a:r>
                        <a:rPr lang="en-US" sz="900">
                          <a:effectLst/>
                          <a:latin typeface="Arial" panose="020B0604020202020204" pitchFamily="34" charset="0"/>
                          <a:ea typeface="Malgun Gothic" panose="020B0503020000020004" pitchFamily="34" charset="-127"/>
                          <a:cs typeface="Times New Roman" panose="02020603050405020304" pitchFamily="18" charset="0"/>
                        </a:rPr>
                        <a:t> 5 seconds.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home was unable to withstand the wolf’s sneeze for at least 3 seconds.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687458111"/>
                  </a:ext>
                </a:extLst>
              </a:tr>
              <a:tr h="598236">
                <a:tc>
                  <a:txBody>
                    <a:bodyPr/>
                    <a:lstStyle/>
                    <a:p>
                      <a:pPr marL="0" marR="0">
                        <a:lnSpc>
                          <a:spcPct val="115000"/>
                        </a:lnSpc>
                        <a:spcBef>
                          <a:spcPts val="0"/>
                        </a:spcBef>
                        <a:spcAft>
                          <a:spcPts val="0"/>
                        </a:spcAft>
                      </a:pPr>
                      <a:r>
                        <a:rPr lang="en-US" sz="900" b="1" dirty="0">
                          <a:effectLst/>
                          <a:latin typeface="Arial" panose="020B0604020202020204" pitchFamily="34" charset="0"/>
                          <a:ea typeface="Malgun Gothic" panose="020B0503020000020004" pitchFamily="34" charset="-127"/>
                          <a:cs typeface="Times New Roman" panose="02020603050405020304" pitchFamily="18" charset="0"/>
                        </a:rPr>
                        <a:t>ROOF</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roof covers the entire home.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The roof only covers a part of the home.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There is no roof.</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440877598"/>
                  </a:ext>
                </a:extLst>
              </a:tr>
              <a:tr h="423510">
                <a:tc>
                  <a:txBody>
                    <a:bodyPr/>
                    <a:lstStyle/>
                    <a:p>
                      <a:pPr marL="0" marR="0">
                        <a:lnSpc>
                          <a:spcPct val="115000"/>
                        </a:lnSpc>
                        <a:spcBef>
                          <a:spcPts val="0"/>
                        </a:spcBef>
                        <a:spcAft>
                          <a:spcPts val="0"/>
                        </a:spcAft>
                      </a:pPr>
                      <a:r>
                        <a:rPr lang="en-US" sz="900" b="1" dirty="0">
                          <a:effectLst/>
                          <a:latin typeface="Arial" panose="020B0604020202020204" pitchFamily="34" charset="0"/>
                          <a:ea typeface="Malgun Gothic" panose="020B0503020000020004" pitchFamily="34" charset="-127"/>
                          <a:cs typeface="Times New Roman" panose="02020603050405020304" pitchFamily="18" charset="0"/>
                        </a:rPr>
                        <a:t>BUDGET: COUNTERS USED</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14 counters or less.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15 </a:t>
                      </a:r>
                      <a:r>
                        <a:rPr lang="en-US" sz="90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20 counters.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21 counters or more.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229561967"/>
                  </a:ext>
                </a:extLst>
              </a:tr>
              <a:tr h="878933">
                <a:tc>
                  <a:txBody>
                    <a:bodyPr/>
                    <a:lstStyle/>
                    <a:p>
                      <a:pPr marL="0" marR="0">
                        <a:lnSpc>
                          <a:spcPct val="115000"/>
                        </a:lnSpc>
                        <a:spcBef>
                          <a:spcPts val="0"/>
                        </a:spcBef>
                        <a:spcAft>
                          <a:spcPts val="0"/>
                        </a:spcAft>
                      </a:pPr>
                      <a:r>
                        <a:rPr lang="en-US" sz="900" b="1" dirty="0">
                          <a:effectLst/>
                          <a:latin typeface="Arial" panose="020B0604020202020204" pitchFamily="34" charset="0"/>
                          <a:ea typeface="Malgun Gothic" panose="020B0503020000020004" pitchFamily="34" charset="-127"/>
                          <a:cs typeface="Times New Roman" panose="02020603050405020304" pitchFamily="18" charset="0"/>
                        </a:rPr>
                        <a:t>BONUS: SUPER SNEEZE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home was able to withstand the wolf’s super sneeze for more than 5 seconds.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home was able to withstand the wolf’s super sneeze for 3 </a:t>
                      </a:r>
                      <a:r>
                        <a:rPr lang="en-US" sz="90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a:effectLst/>
                          <a:latin typeface="Arial" panose="020B0604020202020204" pitchFamily="34" charset="0"/>
                          <a:ea typeface="Malgun Gothic" panose="020B0503020000020004" pitchFamily="34" charset="-127"/>
                          <a:cs typeface="Times New Roman" panose="02020603050405020304" pitchFamily="18" charset="0"/>
                        </a:rPr>
                        <a:t>5 seconds.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The home was unable to withstand the wolf’s super sneeze for at least 3 seconds.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704466995"/>
                  </a:ext>
                </a:extLst>
              </a:tr>
              <a:tr h="332912">
                <a:tc>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a:noFill/>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a:txBody>
                    <a:bodyPr/>
                    <a:lstStyle/>
                    <a:p>
                      <a:pPr algn="ct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2000" dirty="0"/>
                    </a:p>
                  </a:txBody>
                  <a:tcPr marL="32543" marR="32543" marT="32543" marB="32543"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543" marR="32543" marT="32543" marB="32543">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743743758"/>
                  </a:ext>
                </a:extLst>
              </a:tr>
            </a:tbl>
          </a:graphicData>
        </a:graphic>
      </p:graphicFrame>
    </p:spTree>
    <p:extLst>
      <p:ext uri="{BB962C8B-B14F-4D97-AF65-F5344CB8AC3E}">
        <p14:creationId xmlns:p14="http://schemas.microsoft.com/office/powerpoint/2010/main" val="59825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err="1">
                <a:solidFill>
                  <a:srgbClr val="F16038"/>
                </a:solidFill>
              </a:rPr>
              <a:t>Tanteador</a:t>
            </a:r>
            <a:endParaRPr lang="en-US" dirty="0">
              <a:solidFill>
                <a:srgbClr val="F16038"/>
              </a:solidFill>
            </a:endParaRPr>
          </a:p>
        </p:txBody>
      </p:sp>
      <p:graphicFrame>
        <p:nvGraphicFramePr>
          <p:cNvPr id="4" name="Table 3">
            <a:extLst>
              <a:ext uri="{FF2B5EF4-FFF2-40B4-BE49-F238E27FC236}">
                <a16:creationId xmlns:a16="http://schemas.microsoft.com/office/drawing/2014/main" id="{D199326F-51F4-68B4-00B0-8ACAC988AC51}"/>
              </a:ext>
            </a:extLst>
          </p:cNvPr>
          <p:cNvGraphicFramePr>
            <a:graphicFrameLocks noGrp="1"/>
          </p:cNvGraphicFramePr>
          <p:nvPr>
            <p:extLst>
              <p:ext uri="{D42A27DB-BD31-4B8C-83A1-F6EECF244321}">
                <p14:modId xmlns:p14="http://schemas.microsoft.com/office/powerpoint/2010/main" val="1572074463"/>
              </p:ext>
            </p:extLst>
          </p:nvPr>
        </p:nvGraphicFramePr>
        <p:xfrm>
          <a:off x="2251833" y="1637410"/>
          <a:ext cx="6858000" cy="5123455"/>
        </p:xfrm>
        <a:graphic>
          <a:graphicData uri="http://schemas.openxmlformats.org/drawingml/2006/table">
            <a:tbl>
              <a:tblPr firstRow="1" firstCol="1" bandRow="1"/>
              <a:tblGrid>
                <a:gridCol w="1554480">
                  <a:extLst>
                    <a:ext uri="{9D8B030D-6E8A-4147-A177-3AD203B41FA5}">
                      <a16:colId xmlns:a16="http://schemas.microsoft.com/office/drawing/2014/main" val="41566551"/>
                    </a:ext>
                  </a:extLst>
                </a:gridCol>
                <a:gridCol w="1499616">
                  <a:extLst>
                    <a:ext uri="{9D8B030D-6E8A-4147-A177-3AD203B41FA5}">
                      <a16:colId xmlns:a16="http://schemas.microsoft.com/office/drawing/2014/main" val="3165762066"/>
                    </a:ext>
                  </a:extLst>
                </a:gridCol>
                <a:gridCol w="1499616">
                  <a:extLst>
                    <a:ext uri="{9D8B030D-6E8A-4147-A177-3AD203B41FA5}">
                      <a16:colId xmlns:a16="http://schemas.microsoft.com/office/drawing/2014/main" val="1404796168"/>
                    </a:ext>
                  </a:extLst>
                </a:gridCol>
                <a:gridCol w="1499616">
                  <a:extLst>
                    <a:ext uri="{9D8B030D-6E8A-4147-A177-3AD203B41FA5}">
                      <a16:colId xmlns:a16="http://schemas.microsoft.com/office/drawing/2014/main" val="828911349"/>
                    </a:ext>
                  </a:extLst>
                </a:gridCol>
                <a:gridCol w="804672">
                  <a:extLst>
                    <a:ext uri="{9D8B030D-6E8A-4147-A177-3AD203B41FA5}">
                      <a16:colId xmlns:a16="http://schemas.microsoft.com/office/drawing/2014/main" val="202195261"/>
                    </a:ext>
                  </a:extLst>
                </a:gridCol>
              </a:tblGrid>
              <a:tr h="266939">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lnL w="12700" cap="flat" cmpd="sng" algn="ctr">
                      <a:solidFill>
                        <a:srgbClr val="FFFFFF"/>
                      </a:solidFill>
                      <a:prstDash val="solid"/>
                      <a:round/>
                      <a:headEnd type="none" w="med" len="med"/>
                      <a:tailEnd type="none" w="med" len="med"/>
                    </a:lnL>
                  </a:tcPr>
                </a:tc>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1036021619"/>
                  </a:ext>
                </a:extLst>
              </a:tr>
              <a:tr h="310953">
                <a:tc v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1687940162"/>
                  </a:ext>
                </a:extLst>
              </a:tr>
              <a:tr h="779926">
                <a:tc>
                  <a:txBody>
                    <a:bodyPr/>
                    <a:lstStyle/>
                    <a:p>
                      <a:pPr marL="0" marR="0">
                        <a:lnSpc>
                          <a:spcPct val="115000"/>
                        </a:lnSpc>
                        <a:spcBef>
                          <a:spcPts val="0"/>
                        </a:spcBef>
                        <a:spcAft>
                          <a:spcPts val="0"/>
                        </a:spcAft>
                      </a:pPr>
                      <a:r>
                        <a:rPr lang="en-US" sz="105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s-US" sz="105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105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s-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150643745"/>
                  </a:ext>
                </a:extLst>
              </a:tr>
              <a:tr h="596042">
                <a:tc>
                  <a:txBody>
                    <a:bodyPr/>
                    <a:lstStyle/>
                    <a:p>
                      <a:pPr marL="0" marR="0">
                        <a:lnSpc>
                          <a:spcPct val="115000"/>
                        </a:lnSpc>
                        <a:spcBef>
                          <a:spcPts val="0"/>
                        </a:spcBef>
                        <a:spcAft>
                          <a:spcPts val="0"/>
                        </a:spcAft>
                      </a:pPr>
                      <a:r>
                        <a:rPr lang="en-US" sz="1050" b="1"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HABITACIÓN</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cerdito puede caber en todas partes dentro de la casa.</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cerdito solo puede caber en algunas partes de la casa.</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cerdito no puede caber dentro de la casa.</a:t>
                      </a:r>
                      <a:endParaRPr lang="en-US" sz="105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s-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272444952"/>
                  </a:ext>
                </a:extLst>
              </a:tr>
              <a:tr h="779926">
                <a:tc>
                  <a:txBody>
                    <a:bodyPr/>
                    <a:lstStyle/>
                    <a:p>
                      <a:pPr marL="0" marR="0">
                        <a:lnSpc>
                          <a:spcPct val="115000"/>
                        </a:lnSpc>
                        <a:spcBef>
                          <a:spcPts val="0"/>
                        </a:spcBef>
                        <a:spcAft>
                          <a:spcPts val="0"/>
                        </a:spcAft>
                      </a:pPr>
                      <a:r>
                        <a:rPr lang="en-US" sz="105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ESTORNUDO</a:t>
                      </a:r>
                      <a:endParaRPr lang="en-US" sz="105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casa pudo soportar el estornudo del lobo durante más de 5 segundos.</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casa pudo resistir el estornudo del lobo durante 3 </a:t>
                      </a:r>
                      <a:r>
                        <a:rPr lang="en-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5</a:t>
                      </a: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segundos.</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casa no pudo resistir el estornudo del lobo durante al menos 3 segundos.</a:t>
                      </a:r>
                      <a:endParaRPr lang="en-US" sz="105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276695658"/>
                  </a:ext>
                </a:extLst>
              </a:tr>
              <a:tr h="531324">
                <a:tc>
                  <a:txBody>
                    <a:bodyPr/>
                    <a:lstStyle/>
                    <a:p>
                      <a:pPr marL="0" marR="0">
                        <a:lnSpc>
                          <a:spcPct val="115000"/>
                        </a:lnSpc>
                        <a:spcBef>
                          <a:spcPts val="0"/>
                        </a:spcBef>
                        <a:spcAft>
                          <a:spcPts val="0"/>
                        </a:spcAft>
                      </a:pPr>
                      <a:r>
                        <a:rPr lang="en-US" sz="105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TECHO</a:t>
                      </a:r>
                      <a:endParaRPr lang="en-US" sz="105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techo cubre toda la casa.</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techo solo cubre una parte de la casa.</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No hay </a:t>
                      </a:r>
                      <a:r>
                        <a:rPr lang="en-US" sz="105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techo</a:t>
                      </a:r>
                      <a:r>
                        <a:rPr lang="en-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509885357"/>
                  </a:ext>
                </a:extLst>
              </a:tr>
              <a:tr h="596042">
                <a:tc>
                  <a:txBody>
                    <a:bodyPr/>
                    <a:lstStyle/>
                    <a:p>
                      <a:pPr marL="0" marR="0">
                        <a:lnSpc>
                          <a:spcPct val="115000"/>
                        </a:lnSpc>
                        <a:spcBef>
                          <a:spcPts val="0"/>
                        </a:spcBef>
                        <a:spcAft>
                          <a:spcPts val="0"/>
                        </a:spcAft>
                      </a:pPr>
                      <a:r>
                        <a:rPr lang="en-US" sz="105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PRESUPUESTO: CONTADORES UTILIZADOS</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14 contadores o menos.</a:t>
                      </a:r>
                      <a:endParaRPr lang="en-US" sz="105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15 – 20 </a:t>
                      </a:r>
                      <a:r>
                        <a:rPr lang="en-US" sz="105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contadores</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21 </a:t>
                      </a:r>
                      <a:r>
                        <a:rPr lang="en-US" sz="105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contadores</a:t>
                      </a:r>
                      <a:r>
                        <a:rPr lang="en-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o </a:t>
                      </a:r>
                      <a:r>
                        <a:rPr lang="en-US" sz="105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más</a:t>
                      </a:r>
                      <a:r>
                        <a:rPr lang="en-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918396660"/>
                  </a:ext>
                </a:extLst>
              </a:tr>
              <a:tr h="963810">
                <a:tc>
                  <a:txBody>
                    <a:bodyPr/>
                    <a:lstStyle/>
                    <a:p>
                      <a:pPr marL="0" marR="0">
                        <a:lnSpc>
                          <a:spcPct val="115000"/>
                        </a:lnSpc>
                        <a:spcBef>
                          <a:spcPts val="0"/>
                        </a:spcBef>
                        <a:spcAft>
                          <a:spcPts val="0"/>
                        </a:spcAft>
                      </a:pPr>
                      <a:r>
                        <a:rPr lang="en-US" sz="105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SUPER ESTORNUDO</a:t>
                      </a:r>
                      <a:endParaRPr lang="en-US" sz="105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casa pudo soportar el súper estornudo del lobo durante más de 5 segundos.</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casa pudo soportar el súper estornudo del lobo durante 3 </a:t>
                      </a:r>
                      <a:r>
                        <a:rPr lang="en-US" sz="105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5 </a:t>
                      </a: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segundos.</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105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casa no pudo soportar el súper estornudo del lobo durante al menos 3 segundos.</a:t>
                      </a:r>
                      <a:endParaRPr lang="en-US" sz="105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505686129"/>
                  </a:ext>
                </a:extLst>
              </a:tr>
              <a:tr h="295677">
                <a:tc>
                  <a:txBody>
                    <a:bodyPr/>
                    <a:lstStyle/>
                    <a:p>
                      <a:pPr marL="0" marR="0">
                        <a:lnSpc>
                          <a:spcPct val="115000"/>
                        </a:lnSpc>
                        <a:spcBef>
                          <a:spcPts val="0"/>
                        </a:spcBef>
                        <a:spcAft>
                          <a:spcPts val="0"/>
                        </a:spcAft>
                      </a:pPr>
                      <a:r>
                        <a:rPr lang="es-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a:noFill/>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a:txBody>
                    <a:bodyPr/>
                    <a:lstStyle/>
                    <a:p>
                      <a:pPr algn="ct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1000" dirty="0"/>
                    </a:p>
                  </a:txBody>
                  <a:tcPr marL="28118" marR="28118" marT="28118" marB="28118"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118" marR="28118" marT="28118" marB="28118">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701673894"/>
                  </a:ext>
                </a:extLst>
              </a:tr>
            </a:tbl>
          </a:graphicData>
        </a:graphic>
      </p:graphicFrame>
    </p:spTree>
    <p:extLst>
      <p:ext uri="{BB962C8B-B14F-4D97-AF65-F5344CB8AC3E}">
        <p14:creationId xmlns:p14="http://schemas.microsoft.com/office/powerpoint/2010/main" val="145569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lang="en-US" dirty="0"/>
              <a:t>Redesign: Discussion </a:t>
            </a:r>
            <a:r>
              <a:rPr lang="en-US" dirty="0">
                <a:solidFill>
                  <a:srgbClr val="F16038"/>
                </a:solidFill>
              </a:rPr>
              <a:t>(</a:t>
            </a:r>
            <a:r>
              <a:rPr lang="en-US" dirty="0" err="1">
                <a:solidFill>
                  <a:srgbClr val="F16038"/>
                </a:solidFill>
              </a:rPr>
              <a:t>Rediseño</a:t>
            </a:r>
            <a:r>
              <a:rPr lang="en-US" dirty="0">
                <a:solidFill>
                  <a:srgbClr val="F16038"/>
                </a:solidFill>
              </a:rPr>
              <a:t>: </a:t>
            </a:r>
            <a:r>
              <a:rPr lang="en-US" dirty="0" err="1">
                <a:solidFill>
                  <a:srgbClr val="F16038"/>
                </a:solidFill>
              </a:rPr>
              <a:t>Discusión</a:t>
            </a:r>
            <a:r>
              <a:rPr lang="en-US" dirty="0">
                <a:solidFill>
                  <a:srgbClr val="F16038"/>
                </a:solidFill>
              </a:rPr>
              <a:t>)</a:t>
            </a:r>
          </a:p>
        </p:txBody>
      </p:sp>
      <p:sp>
        <p:nvSpPr>
          <p:cNvPr id="3" name="Content Placeholder 2">
            <a:extLst>
              <a:ext uri="{FF2B5EF4-FFF2-40B4-BE49-F238E27FC236}">
                <a16:creationId xmlns:a16="http://schemas.microsoft.com/office/drawing/2014/main" id="{DC4D2D0F-7AF4-4167-8478-D3818B27D5CB}"/>
              </a:ext>
            </a:extLst>
          </p:cNvPr>
          <p:cNvSpPr>
            <a:spLocks noGrp="1"/>
          </p:cNvSpPr>
          <p:nvPr>
            <p:ph idx="4294967295"/>
          </p:nvPr>
        </p:nvSpPr>
        <p:spPr/>
        <p:txBody>
          <a:bodyPr numCol="2"/>
          <a:lstStyle/>
          <a:p>
            <a:r>
              <a:rPr lang="en-US" dirty="0">
                <a:solidFill>
                  <a:srgbClr val="000000"/>
                </a:solidFill>
                <a:latin typeface="Arial" panose="020B0604020202020204" pitchFamily="34" charset="0"/>
                <a:cs typeface="Arial" panose="020B0604020202020204" pitchFamily="34" charset="0"/>
              </a:rPr>
              <a:t>What worked?</a:t>
            </a:r>
          </a:p>
          <a:p>
            <a:r>
              <a:rPr lang="en-US" dirty="0">
                <a:solidFill>
                  <a:srgbClr val="000000"/>
                </a:solidFill>
                <a:latin typeface="Arial" panose="020B0604020202020204" pitchFamily="34" charset="0"/>
                <a:cs typeface="Arial" panose="020B0604020202020204" pitchFamily="34" charset="0"/>
              </a:rPr>
              <a:t>What did not work?</a:t>
            </a:r>
          </a:p>
          <a:p>
            <a:r>
              <a:rPr lang="en-US" dirty="0">
                <a:solidFill>
                  <a:srgbClr val="000000"/>
                </a:solidFill>
                <a:latin typeface="Arial" panose="020B0604020202020204" pitchFamily="34" charset="0"/>
                <a:cs typeface="Arial" panose="020B0604020202020204" pitchFamily="34" charset="0"/>
              </a:rPr>
              <a:t>What do you want to improve?</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a:solidFill>
                <a:srgbClr val="000000"/>
              </a:solidFill>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F16038"/>
                </a:solidFill>
                <a:latin typeface="Arial" panose="020B0604020202020204" pitchFamily="34" charset="0"/>
                <a:cs typeface="Arial" panose="020B0604020202020204" pitchFamily="34" charset="0"/>
              </a:rPr>
              <a:t>¿</a:t>
            </a:r>
            <a:r>
              <a:rPr lang="en-US" dirty="0" err="1">
                <a:solidFill>
                  <a:srgbClr val="F16038"/>
                </a:solidFill>
                <a:latin typeface="Arial" panose="020B0604020202020204" pitchFamily="34" charset="0"/>
                <a:cs typeface="Arial" panose="020B0604020202020204" pitchFamily="34" charset="0"/>
              </a:rPr>
              <a:t>Qué</a:t>
            </a:r>
            <a:r>
              <a:rPr lang="en-US" dirty="0">
                <a:solidFill>
                  <a:srgbClr val="F16038"/>
                </a:solidFill>
                <a:latin typeface="Arial" panose="020B0604020202020204" pitchFamily="34" charset="0"/>
                <a:cs typeface="Arial" panose="020B0604020202020204" pitchFamily="34" charset="0"/>
              </a:rPr>
              <a:t> </a:t>
            </a:r>
            <a:r>
              <a:rPr lang="en-US" dirty="0" err="1">
                <a:solidFill>
                  <a:srgbClr val="F16038"/>
                </a:solidFill>
                <a:latin typeface="Arial" panose="020B0604020202020204" pitchFamily="34" charset="0"/>
                <a:cs typeface="Arial" panose="020B0604020202020204" pitchFamily="34" charset="0"/>
              </a:rPr>
              <a:t>funcionó</a:t>
            </a:r>
            <a:r>
              <a:rPr lang="en-US" dirty="0">
                <a:solidFill>
                  <a:srgbClr val="F16038"/>
                </a:solidFill>
                <a:latin typeface="Arial" panose="020B0604020202020204" pitchFamily="34" charset="0"/>
                <a:cs typeface="Arial" panose="020B0604020202020204" pitchFamily="34" charset="0"/>
              </a:rPr>
              <a:t>?</a:t>
            </a:r>
          </a:p>
          <a:p>
            <a:r>
              <a:rPr lang="es-ES" dirty="0">
                <a:solidFill>
                  <a:srgbClr val="F16038"/>
                </a:solidFill>
                <a:latin typeface="Arial" panose="020B0604020202020204" pitchFamily="34" charset="0"/>
                <a:cs typeface="Arial" panose="020B0604020202020204" pitchFamily="34" charset="0"/>
              </a:rPr>
              <a:t>¿Qué fue lo que no funcionó?</a:t>
            </a:r>
          </a:p>
          <a:p>
            <a:r>
              <a:rPr lang="en-US" dirty="0">
                <a:solidFill>
                  <a:srgbClr val="F16038"/>
                </a:solidFill>
                <a:latin typeface="Arial" panose="020B0604020202020204" pitchFamily="34" charset="0"/>
                <a:cs typeface="Arial" panose="020B0604020202020204" pitchFamily="34" charset="0"/>
              </a:rPr>
              <a:t>¿</a:t>
            </a:r>
            <a:r>
              <a:rPr lang="en-US" dirty="0" err="1">
                <a:solidFill>
                  <a:srgbClr val="F16038"/>
                </a:solidFill>
                <a:latin typeface="Arial" panose="020B0604020202020204" pitchFamily="34" charset="0"/>
                <a:cs typeface="Arial" panose="020B0604020202020204" pitchFamily="34" charset="0"/>
              </a:rPr>
              <a:t>Qué</a:t>
            </a:r>
            <a:r>
              <a:rPr lang="en-US" dirty="0">
                <a:solidFill>
                  <a:srgbClr val="F16038"/>
                </a:solidFill>
                <a:latin typeface="Arial" panose="020B0604020202020204" pitchFamily="34" charset="0"/>
                <a:cs typeface="Arial" panose="020B0604020202020204" pitchFamily="34" charset="0"/>
              </a:rPr>
              <a:t> </a:t>
            </a:r>
            <a:r>
              <a:rPr lang="en-US" dirty="0" err="1">
                <a:solidFill>
                  <a:srgbClr val="F16038"/>
                </a:solidFill>
                <a:latin typeface="Arial" panose="020B0604020202020204" pitchFamily="34" charset="0"/>
                <a:cs typeface="Arial" panose="020B0604020202020204" pitchFamily="34" charset="0"/>
              </a:rPr>
              <a:t>quieres</a:t>
            </a:r>
            <a:r>
              <a:rPr lang="en-US" dirty="0">
                <a:solidFill>
                  <a:srgbClr val="F16038"/>
                </a:solidFill>
                <a:latin typeface="Arial" panose="020B0604020202020204" pitchFamily="34" charset="0"/>
                <a:cs typeface="Arial" panose="020B0604020202020204" pitchFamily="34" charset="0"/>
              </a:rPr>
              <a:t> </a:t>
            </a:r>
            <a:r>
              <a:rPr lang="en-US" dirty="0" err="1">
                <a:solidFill>
                  <a:srgbClr val="F16038"/>
                </a:solidFill>
                <a:latin typeface="Arial" panose="020B0604020202020204" pitchFamily="34" charset="0"/>
                <a:cs typeface="Arial" panose="020B0604020202020204" pitchFamily="34" charset="0"/>
              </a:rPr>
              <a:t>mejorar</a:t>
            </a:r>
            <a:r>
              <a:rPr lang="en-US" dirty="0">
                <a:solidFill>
                  <a:srgbClr val="F16038"/>
                </a:solidFill>
                <a:latin typeface="Arial" panose="020B0604020202020204" pitchFamily="34" charset="0"/>
                <a:cs typeface="Arial" panose="020B0604020202020204" pitchFamily="34" charset="0"/>
              </a:rPr>
              <a:t>?</a:t>
            </a:r>
          </a:p>
          <a:p>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1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62693" y="2644169"/>
            <a:ext cx="4808547" cy="1077218"/>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b="1" dirty="0">
                <a:solidFill>
                  <a:srgbClr val="F16038"/>
                </a:solidFill>
                <a:latin typeface="Arial" panose="020B0604020202020204" pitchFamily="34" charset="0"/>
                <a:cs typeface="Arial" panose="020B0604020202020204" pitchFamily="34" charset="0"/>
              </a:rPr>
              <a:t>(¿Qué es la ingeniería</a:t>
            </a:r>
            <a:r>
              <a:rPr lang="es-ES" sz="3200" dirty="0">
                <a:solidFill>
                  <a:srgbClr val="F16038"/>
                </a:solidFill>
                <a:latin typeface="Arial" panose="020B0604020202020204" pitchFamily="34" charset="0"/>
                <a:cs typeface="Arial" panose="020B0604020202020204" pitchFamily="34" charset="0"/>
              </a:rPr>
              <a:t>?)</a:t>
            </a:r>
            <a:endParaRPr lang="en-US" sz="3200" b="1" dirty="0">
              <a:solidFill>
                <a:srgbClr val="F16038"/>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rgbClr val="F16038"/>
                </a:solidFill>
              </a:rPr>
              <a:t>(</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spTree>
    <p:extLst>
      <p:ext uri="{BB962C8B-B14F-4D97-AF65-F5344CB8AC3E}">
        <p14:creationId xmlns:p14="http://schemas.microsoft.com/office/powerpoint/2010/main" val="190706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44032" y="2092541"/>
            <a:ext cx="4555064"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rgbClr val="F16038"/>
                </a:solidFill>
                <a:latin typeface="Arial" panose="020B0604020202020204" pitchFamily="34" charset="0"/>
                <a:cs typeface="Arial" panose="020B0604020202020204" pitchFamily="34" charset="0"/>
              </a:rPr>
              <a:t>(¿Qué es la </a:t>
            </a:r>
            <a:r>
              <a:rPr lang="es-ES" sz="3200" b="1" dirty="0">
                <a:solidFill>
                  <a:srgbClr val="F16038"/>
                </a:solidFill>
                <a:latin typeface="Arial" panose="020B0604020202020204" pitchFamily="34" charset="0"/>
                <a:cs typeface="Arial" panose="020B0604020202020204" pitchFamily="34" charset="0"/>
              </a:rPr>
              <a:t>ingeniería</a:t>
            </a:r>
            <a:r>
              <a:rPr lang="es-ES" sz="3200" dirty="0">
                <a:solidFill>
                  <a:srgbClr val="F16038"/>
                </a:solidFill>
                <a:latin typeface="Arial" panose="020B0604020202020204" pitchFamily="34" charset="0"/>
                <a:cs typeface="Arial" panose="020B0604020202020204" pitchFamily="34" charset="0"/>
              </a:rPr>
              <a:t>?)</a:t>
            </a:r>
            <a:endParaRPr lang="en-US" sz="3200" b="1" dirty="0">
              <a:solidFill>
                <a:srgbClr val="F16038"/>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What are engineering </a:t>
            </a:r>
            <a:r>
              <a:rPr lang="en-US" sz="3200" b="1" dirty="0">
                <a:solidFill>
                  <a:schemeClr val="accent1"/>
                </a:solidFill>
                <a:latin typeface="Arial" panose="020B0604020202020204" pitchFamily="34" charset="0"/>
                <a:cs typeface="Arial" panose="020B0604020202020204" pitchFamily="34" charset="0"/>
              </a:rPr>
              <a:t>jobs?</a:t>
            </a:r>
          </a:p>
          <a:p>
            <a:r>
              <a:rPr lang="es-ES" sz="3200" dirty="0">
                <a:solidFill>
                  <a:srgbClr val="F16038"/>
                </a:solidFill>
                <a:latin typeface="Arial" panose="020B0604020202020204" pitchFamily="34" charset="0"/>
                <a:cs typeface="Arial" panose="020B0604020202020204" pitchFamily="34" charset="0"/>
              </a:rPr>
              <a:t>(¿Qué son los </a:t>
            </a:r>
            <a:r>
              <a:rPr lang="es-ES" sz="3200" b="1" dirty="0">
                <a:solidFill>
                  <a:srgbClr val="F16038"/>
                </a:solidFill>
                <a:latin typeface="Arial" panose="020B0604020202020204" pitchFamily="34" charset="0"/>
                <a:cs typeface="Arial" panose="020B0604020202020204" pitchFamily="34" charset="0"/>
              </a:rPr>
              <a:t>trabajos</a:t>
            </a:r>
            <a:r>
              <a:rPr lang="es-ES" sz="3200" dirty="0">
                <a:solidFill>
                  <a:srgbClr val="F16038"/>
                </a:solidFill>
                <a:latin typeface="Arial" panose="020B0604020202020204" pitchFamily="34" charset="0"/>
                <a:cs typeface="Arial" panose="020B0604020202020204" pitchFamily="34" charset="0"/>
              </a:rPr>
              <a:t> de ingeniería?)</a:t>
            </a:r>
            <a:endParaRPr lang="en-US" sz="3200" dirty="0">
              <a:solidFill>
                <a:srgbClr val="F16038"/>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rgbClr val="F16038"/>
                </a:solidFill>
              </a:rPr>
              <a:t>(</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spTree>
    <p:extLst>
      <p:ext uri="{BB962C8B-B14F-4D97-AF65-F5344CB8AC3E}">
        <p14:creationId xmlns:p14="http://schemas.microsoft.com/office/powerpoint/2010/main" val="192165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9" name="Content Placeholder 7" descr="A group of people in front of a building&#10;&#10;Description automatically generated">
            <a:extLst>
              <a:ext uri="{FF2B5EF4-FFF2-40B4-BE49-F238E27FC236}">
                <a16:creationId xmlns:a16="http://schemas.microsoft.com/office/drawing/2014/main" id="{BA1D7114-D9B0-0C4D-9AD3-55159C9BB0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30751" y="1597464"/>
            <a:ext cx="5247769" cy="4251612"/>
          </a:xfrm>
          <a:prstGeom prst="rect">
            <a:avLst/>
          </a:prstGeom>
        </p:spPr>
      </p:pic>
      <p:pic>
        <p:nvPicPr>
          <p:cNvPr id="12" name="Picture 11" descr="A close up of a bridge&#10;&#10;Description automatically generated">
            <a:extLst>
              <a:ext uri="{FF2B5EF4-FFF2-40B4-BE49-F238E27FC236}">
                <a16:creationId xmlns:a16="http://schemas.microsoft.com/office/drawing/2014/main" id="{6DBC4FA3-72C4-DE42-8A11-F875D3C9A6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63264" y="1597464"/>
            <a:ext cx="4332853" cy="4251612"/>
          </a:xfrm>
          <a:prstGeom prst="rect">
            <a:avLst/>
          </a:prstGeom>
        </p:spPr>
      </p:pic>
      <p:sp>
        <p:nvSpPr>
          <p:cNvPr id="13" name="TextBox 12">
            <a:extLst>
              <a:ext uri="{FF2B5EF4-FFF2-40B4-BE49-F238E27FC236}">
                <a16:creationId xmlns:a16="http://schemas.microsoft.com/office/drawing/2014/main" id="{19AB70B9-E1D1-C243-82EA-1E117DAF78E7}"/>
              </a:ext>
            </a:extLst>
          </p:cNvPr>
          <p:cNvSpPr txBox="1"/>
          <p:nvPr/>
        </p:nvSpPr>
        <p:spPr>
          <a:xfrm>
            <a:off x="6563264" y="5859000"/>
            <a:ext cx="3467900" cy="230832"/>
          </a:xfrm>
          <a:prstGeom prst="rect">
            <a:avLst/>
          </a:prstGeom>
          <a:noFill/>
        </p:spPr>
        <p:txBody>
          <a:bodyPr wrap="square" rtlCol="0">
            <a:spAutoFit/>
          </a:bodyPr>
          <a:lstStyle/>
          <a:p>
            <a:r>
              <a:rPr lang="en-US" sz="900" dirty="0">
                <a:hlinkClick r:id="rId6" tooltip="http://ocw.mit.edu/courses/civil-and-environmental-engineering/1-054-mechanics-and-design-of-concrete-structures-spring-2004/"/>
              </a:rPr>
              <a:t>This Photo</a:t>
            </a:r>
            <a:r>
              <a:rPr lang="en-US" sz="900" dirty="0"/>
              <a:t> by Unknown Author is licensed under </a:t>
            </a:r>
            <a:r>
              <a:rPr lang="en-US" sz="900" dirty="0">
                <a:hlinkClick r:id="rId7" tooltip="https://creativecommons.org/licenses/by-nc-sa/3.0/"/>
              </a:rPr>
              <a:t>CC BY-SA-NC</a:t>
            </a:r>
            <a:endParaRPr lang="en-US" sz="900" dirty="0"/>
          </a:p>
        </p:txBody>
      </p:sp>
    </p:spTree>
    <p:extLst>
      <p:ext uri="{BB962C8B-B14F-4D97-AF65-F5344CB8AC3E}">
        <p14:creationId xmlns:p14="http://schemas.microsoft.com/office/powerpoint/2010/main" val="216566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A view of a city&#10;&#10;Description automatically generated">
            <a:extLst>
              <a:ext uri="{FF2B5EF4-FFF2-40B4-BE49-F238E27FC236}">
                <a16:creationId xmlns:a16="http://schemas.microsoft.com/office/drawing/2014/main" id="{748702ED-3FA4-6D4C-9681-5040AD4D30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8523" y="1542070"/>
            <a:ext cx="5727823" cy="3802090"/>
          </a:xfrm>
          <a:prstGeom prst="rect">
            <a:avLst/>
          </a:prstGeom>
        </p:spPr>
      </p:pic>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sp>
        <p:nvSpPr>
          <p:cNvPr id="11" name="TextBox 10">
            <a:extLst>
              <a:ext uri="{FF2B5EF4-FFF2-40B4-BE49-F238E27FC236}">
                <a16:creationId xmlns:a16="http://schemas.microsoft.com/office/drawing/2014/main" id="{0E54B8CC-CB43-5146-A836-7C40144811C5}"/>
              </a:ext>
            </a:extLst>
          </p:cNvPr>
          <p:cNvSpPr txBox="1"/>
          <p:nvPr/>
        </p:nvSpPr>
        <p:spPr>
          <a:xfrm>
            <a:off x="6096000" y="5428378"/>
            <a:ext cx="4419600" cy="230832"/>
          </a:xfrm>
          <a:prstGeom prst="rect">
            <a:avLst/>
          </a:prstGeom>
          <a:noFill/>
        </p:spPr>
        <p:txBody>
          <a:bodyPr wrap="square" rtlCol="0">
            <a:spAutoFit/>
          </a:bodyPr>
          <a:lstStyle/>
          <a:p>
            <a:r>
              <a:rPr lang="en-US" sz="900" dirty="0">
                <a:hlinkClick r:id="rId4" tooltip="http://theconversation.com/heres-how-to-fix-americas-crumbling-bridges-33781"/>
              </a:rPr>
              <a:t>This Photo</a:t>
            </a:r>
            <a:r>
              <a:rPr lang="en-US" sz="900" dirty="0"/>
              <a:t> by Unknown Author is licensed under </a:t>
            </a:r>
            <a:r>
              <a:rPr lang="en-US" sz="900" dirty="0">
                <a:hlinkClick r:id="rId5" tooltip="https://creativecommons.org/licenses/by-nd/3.0/"/>
              </a:rPr>
              <a:t>CC BY-ND</a:t>
            </a:r>
            <a:endParaRPr lang="en-US" sz="900" dirty="0"/>
          </a:p>
        </p:txBody>
      </p:sp>
      <p:pic>
        <p:nvPicPr>
          <p:cNvPr id="13" name="Picture 12" descr="A picture containing outdoor, large, boat, ship&#10;&#10;Description automatically generated">
            <a:extLst>
              <a:ext uri="{FF2B5EF4-FFF2-40B4-BE49-F238E27FC236}">
                <a16:creationId xmlns:a16="http://schemas.microsoft.com/office/drawing/2014/main" id="{EBD66324-6BAF-B24B-AC85-E396F217112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095704" y="4152008"/>
            <a:ext cx="3917774" cy="2610762"/>
          </a:xfrm>
          <a:prstGeom prst="rect">
            <a:avLst/>
          </a:prstGeom>
        </p:spPr>
      </p:pic>
      <p:pic>
        <p:nvPicPr>
          <p:cNvPr id="12" name="Picture 11" descr="A picture containing outdoor, transport, boat, water&#10;&#10;Description automatically generated">
            <a:extLst>
              <a:ext uri="{FF2B5EF4-FFF2-40B4-BE49-F238E27FC236}">
                <a16:creationId xmlns:a16="http://schemas.microsoft.com/office/drawing/2014/main" id="{21D60A60-40F7-FD47-863E-833D7B8CB0B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96431" y="1511591"/>
            <a:ext cx="3917047" cy="2605688"/>
          </a:xfrm>
          <a:prstGeom prst="rect">
            <a:avLst/>
          </a:prstGeom>
        </p:spPr>
      </p:pic>
    </p:spTree>
    <p:extLst>
      <p:ext uri="{BB962C8B-B14F-4D97-AF65-F5344CB8AC3E}">
        <p14:creationId xmlns:p14="http://schemas.microsoft.com/office/powerpoint/2010/main" val="255016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10" name="Picture 9" descr="A windmill on top of a grass covered field&#10;&#10;Description automatically generated">
            <a:extLst>
              <a:ext uri="{FF2B5EF4-FFF2-40B4-BE49-F238E27FC236}">
                <a16:creationId xmlns:a16="http://schemas.microsoft.com/office/drawing/2014/main" id="{BCF13E68-056A-494C-81F3-6D32939163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51631" y="1558234"/>
            <a:ext cx="3370657" cy="4401977"/>
          </a:xfrm>
          <a:prstGeom prst="rect">
            <a:avLst/>
          </a:prstGeom>
        </p:spPr>
      </p:pic>
      <p:pic>
        <p:nvPicPr>
          <p:cNvPr id="13" name="Picture 12" descr="A group of clouds in the sky&#10;&#10;Description automatically generated">
            <a:extLst>
              <a:ext uri="{FF2B5EF4-FFF2-40B4-BE49-F238E27FC236}">
                <a16:creationId xmlns:a16="http://schemas.microsoft.com/office/drawing/2014/main" id="{07F041F7-A2C9-3B44-BEB8-F039C13DE24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83258" y="2304356"/>
            <a:ext cx="3896961" cy="2909731"/>
          </a:xfrm>
          <a:prstGeom prst="rect">
            <a:avLst/>
          </a:prstGeom>
        </p:spPr>
      </p:pic>
      <p:pic>
        <p:nvPicPr>
          <p:cNvPr id="14" name="Content Placeholder 3" descr="A windmill next to a body of water&#10;&#10;Description automatically generated">
            <a:extLst>
              <a:ext uri="{FF2B5EF4-FFF2-40B4-BE49-F238E27FC236}">
                <a16:creationId xmlns:a16="http://schemas.microsoft.com/office/drawing/2014/main" id="{5C5DAC69-8C99-5347-AE82-7F7B8162BCE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7684" y="2227385"/>
            <a:ext cx="4096507" cy="3072381"/>
          </a:xfrm>
          <a:prstGeom prst="rect">
            <a:avLst/>
          </a:prstGeom>
        </p:spPr>
      </p:pic>
      <p:sp>
        <p:nvSpPr>
          <p:cNvPr id="15" name="TextBox 14">
            <a:extLst>
              <a:ext uri="{FF2B5EF4-FFF2-40B4-BE49-F238E27FC236}">
                <a16:creationId xmlns:a16="http://schemas.microsoft.com/office/drawing/2014/main" id="{C0AA1591-BC47-A54C-863C-229E81A287E7}"/>
              </a:ext>
            </a:extLst>
          </p:cNvPr>
          <p:cNvSpPr txBox="1"/>
          <p:nvPr/>
        </p:nvSpPr>
        <p:spPr>
          <a:xfrm>
            <a:off x="396084" y="5299766"/>
            <a:ext cx="6828366" cy="230832"/>
          </a:xfrm>
          <a:prstGeom prst="rect">
            <a:avLst/>
          </a:prstGeom>
          <a:noFill/>
        </p:spPr>
        <p:txBody>
          <a:bodyPr wrap="square" rtlCol="0">
            <a:spAutoFit/>
          </a:bodyPr>
          <a:lstStyle/>
          <a:p>
            <a:r>
              <a:rPr lang="en-US" sz="900" dirty="0">
                <a:hlinkClick r:id="rId8" tooltip="https://en.wikipedia.org/wiki/Offshore_construction"/>
              </a:rPr>
              <a:t>This Photo</a:t>
            </a:r>
            <a:r>
              <a:rPr lang="en-US" sz="900" dirty="0"/>
              <a:t> by Unknown Author is licensed under </a:t>
            </a:r>
            <a:r>
              <a:rPr lang="en-US" sz="900" dirty="0">
                <a:hlinkClick r:id="rId9" tooltip="https://creativecommons.org/licenses/by-sa/3.0/"/>
              </a:rPr>
              <a:t>CC BY-SA</a:t>
            </a:r>
            <a:endParaRPr lang="en-US" sz="900" dirty="0"/>
          </a:p>
        </p:txBody>
      </p:sp>
      <p:sp>
        <p:nvSpPr>
          <p:cNvPr id="16" name="TextBox 15">
            <a:extLst>
              <a:ext uri="{FF2B5EF4-FFF2-40B4-BE49-F238E27FC236}">
                <a16:creationId xmlns:a16="http://schemas.microsoft.com/office/drawing/2014/main" id="{996E48AD-A8D4-E04A-85C1-BC5B5F14077E}"/>
              </a:ext>
            </a:extLst>
          </p:cNvPr>
          <p:cNvSpPr txBox="1"/>
          <p:nvPr/>
        </p:nvSpPr>
        <p:spPr>
          <a:xfrm>
            <a:off x="8580219" y="5960211"/>
            <a:ext cx="3235569" cy="230832"/>
          </a:xfrm>
          <a:prstGeom prst="rect">
            <a:avLst/>
          </a:prstGeom>
          <a:noFill/>
        </p:spPr>
        <p:txBody>
          <a:bodyPr wrap="square" rtlCol="0">
            <a:spAutoFit/>
          </a:bodyPr>
          <a:lstStyle/>
          <a:p>
            <a:r>
              <a:rPr lang="en-US" sz="900" dirty="0">
                <a:hlinkClick r:id="rId4" tooltip="http://ocw.mit.edu/courses/civil-and-environmental-engineering/1-020-ecology-ii-engineering-for-sustainability-spring-2008/"/>
              </a:rPr>
              <a:t>This Photo</a:t>
            </a:r>
            <a:r>
              <a:rPr lang="en-US" sz="900" dirty="0"/>
              <a:t> by Unknown Author is licensed under </a:t>
            </a:r>
            <a:r>
              <a:rPr lang="en-US" sz="900" dirty="0">
                <a:hlinkClick r:id="rId10" tooltip="https://creativecommons.org/licenses/by-nc-sa/3.0/"/>
              </a:rPr>
              <a:t>CC BY-SA-NC</a:t>
            </a:r>
            <a:endParaRPr lang="en-US" sz="900" dirty="0"/>
          </a:p>
        </p:txBody>
      </p:sp>
      <p:sp>
        <p:nvSpPr>
          <p:cNvPr id="17" name="TextBox 16">
            <a:extLst>
              <a:ext uri="{FF2B5EF4-FFF2-40B4-BE49-F238E27FC236}">
                <a16:creationId xmlns:a16="http://schemas.microsoft.com/office/drawing/2014/main" id="{179A054F-A836-C342-9577-A09D202DCB0C}"/>
              </a:ext>
            </a:extLst>
          </p:cNvPr>
          <p:cNvSpPr txBox="1"/>
          <p:nvPr/>
        </p:nvSpPr>
        <p:spPr>
          <a:xfrm>
            <a:off x="4665603" y="5184350"/>
            <a:ext cx="3616984" cy="230832"/>
          </a:xfrm>
          <a:prstGeom prst="rect">
            <a:avLst/>
          </a:prstGeom>
          <a:noFill/>
        </p:spPr>
        <p:txBody>
          <a:bodyPr wrap="square" rtlCol="0">
            <a:spAutoFit/>
          </a:bodyPr>
          <a:lstStyle/>
          <a:p>
            <a:r>
              <a:rPr lang="en-US" sz="900" dirty="0">
                <a:hlinkClick r:id="rId6" tooltip="https://engineering.stackexchange.com/questions/16329/estimating-wind-velocity-behind-a-wind-turbine"/>
              </a:rPr>
              <a:t>This Photo</a:t>
            </a:r>
            <a:r>
              <a:rPr lang="en-US" sz="900" dirty="0"/>
              <a:t> by Unknown Author is licensed under </a:t>
            </a:r>
            <a:r>
              <a:rPr lang="en-US" sz="900" dirty="0">
                <a:hlinkClick r:id="rId9" tooltip="https://creativecommons.org/licenses/by-sa/3.0/"/>
              </a:rPr>
              <a:t>CC BY-SA</a:t>
            </a:r>
            <a:endParaRPr lang="en-US" sz="900" dirty="0"/>
          </a:p>
        </p:txBody>
      </p:sp>
    </p:spTree>
    <p:extLst>
      <p:ext uri="{BB962C8B-B14F-4D97-AF65-F5344CB8AC3E}">
        <p14:creationId xmlns:p14="http://schemas.microsoft.com/office/powerpoint/2010/main" val="429000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rgbClr val="F16038"/>
                </a:solidFill>
              </a:rPr>
              <a:t>(</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4968" b="1742"/>
          <a:stretch/>
        </p:blipFill>
        <p:spPr bwMode="auto">
          <a:xfrm>
            <a:off x="6449595" y="1497723"/>
            <a:ext cx="5489486" cy="4776953"/>
          </a:xfrm>
          <a:prstGeom prst="rect">
            <a:avLst/>
          </a:prstGeom>
          <a:noFill/>
          <a:ln>
            <a:noFill/>
          </a:ln>
        </p:spPr>
      </p:pic>
      <p:sp>
        <p:nvSpPr>
          <p:cNvPr id="6" name="TextBox 5">
            <a:extLst>
              <a:ext uri="{FF2B5EF4-FFF2-40B4-BE49-F238E27FC236}">
                <a16:creationId xmlns:a16="http://schemas.microsoft.com/office/drawing/2014/main" id="{8E144A92-9F8C-4496-8F27-237427E1FCE8}"/>
              </a:ext>
            </a:extLst>
          </p:cNvPr>
          <p:cNvSpPr txBox="1"/>
          <p:nvPr/>
        </p:nvSpPr>
        <p:spPr>
          <a:xfrm>
            <a:off x="466532" y="1624041"/>
            <a:ext cx="5991992" cy="4524315"/>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rgbClr val="F16038"/>
                </a:solidFill>
                <a:latin typeface="Arial" panose="020B0604020202020204" pitchFamily="34" charset="0"/>
                <a:cs typeface="Arial" panose="020B0604020202020204" pitchFamily="34" charset="0"/>
              </a:rPr>
              <a:t>(¿Qué es la </a:t>
            </a:r>
            <a:r>
              <a:rPr lang="es-ES" sz="3200" b="1" dirty="0">
                <a:solidFill>
                  <a:srgbClr val="F16038"/>
                </a:solidFill>
                <a:latin typeface="Arial" panose="020B0604020202020204" pitchFamily="34" charset="0"/>
                <a:cs typeface="Arial" panose="020B0604020202020204" pitchFamily="34" charset="0"/>
              </a:rPr>
              <a:t>ingeniería</a:t>
            </a:r>
            <a:r>
              <a:rPr lang="es-ES" sz="3200" dirty="0">
                <a:solidFill>
                  <a:srgbClr val="F16038"/>
                </a:solidFill>
                <a:latin typeface="Arial" panose="020B0604020202020204" pitchFamily="34" charset="0"/>
                <a:cs typeface="Arial" panose="020B0604020202020204" pitchFamily="34" charset="0"/>
              </a:rPr>
              <a:t>?)</a:t>
            </a:r>
            <a:endParaRPr lang="en-US" sz="3200" b="1" dirty="0">
              <a:solidFill>
                <a:srgbClr val="F16038"/>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What are engineering </a:t>
            </a:r>
            <a:r>
              <a:rPr lang="en-US" sz="3200" b="1" dirty="0">
                <a:solidFill>
                  <a:schemeClr val="accent1"/>
                </a:solidFill>
                <a:latin typeface="Arial" panose="020B0604020202020204" pitchFamily="34" charset="0"/>
                <a:cs typeface="Arial" panose="020B0604020202020204" pitchFamily="34" charset="0"/>
              </a:rPr>
              <a:t>jobs?</a:t>
            </a:r>
          </a:p>
          <a:p>
            <a:r>
              <a:rPr lang="es-ES" sz="3200" dirty="0">
                <a:solidFill>
                  <a:srgbClr val="F16038"/>
                </a:solidFill>
                <a:latin typeface="Arial" panose="020B0604020202020204" pitchFamily="34" charset="0"/>
                <a:cs typeface="Arial" panose="020B0604020202020204" pitchFamily="34" charset="0"/>
              </a:rPr>
              <a:t>(¿Qué son los </a:t>
            </a:r>
            <a:r>
              <a:rPr lang="es-ES" sz="3200" b="1" dirty="0">
                <a:solidFill>
                  <a:srgbClr val="F16038"/>
                </a:solidFill>
                <a:latin typeface="Arial" panose="020B0604020202020204" pitchFamily="34" charset="0"/>
                <a:cs typeface="Arial" panose="020B0604020202020204" pitchFamily="34" charset="0"/>
              </a:rPr>
              <a:t>trabajos</a:t>
            </a:r>
            <a:r>
              <a:rPr lang="es-ES" sz="3200" dirty="0">
                <a:solidFill>
                  <a:srgbClr val="F16038"/>
                </a:solidFill>
                <a:latin typeface="Arial" panose="020B0604020202020204" pitchFamily="34" charset="0"/>
                <a:cs typeface="Arial" panose="020B0604020202020204" pitchFamily="34" charset="0"/>
              </a:rPr>
              <a:t> de ingeniería?)</a:t>
            </a:r>
            <a:endParaRPr lang="en-US" sz="3200" dirty="0">
              <a:solidFill>
                <a:srgbClr val="F16038"/>
              </a:solidFill>
              <a:latin typeface="Arial" panose="020B0604020202020204" pitchFamily="34" charset="0"/>
              <a:cs typeface="Arial" panose="020B0604020202020204" pitchFamily="34" charset="0"/>
            </a:endParaRPr>
          </a:p>
          <a:p>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Who can be an </a:t>
            </a:r>
            <a:r>
              <a:rPr lang="en-US" sz="3200" b="1" dirty="0">
                <a:solidFill>
                  <a:schemeClr val="accent1"/>
                </a:solidFill>
                <a:latin typeface="Arial" panose="020B0604020202020204" pitchFamily="34" charset="0"/>
                <a:cs typeface="Arial" panose="020B0604020202020204" pitchFamily="34" charset="0"/>
              </a:rPr>
              <a:t>engineer?</a:t>
            </a:r>
          </a:p>
          <a:p>
            <a:r>
              <a:rPr lang="en-US" sz="3200" dirty="0">
                <a:solidFill>
                  <a:srgbClr val="F16038"/>
                </a:solidFill>
                <a:latin typeface="Arial" panose="020B0604020202020204" pitchFamily="34" charset="0"/>
                <a:cs typeface="Arial" panose="020B0604020202020204" pitchFamily="34" charset="0"/>
              </a:rPr>
              <a:t>(¿</a:t>
            </a:r>
            <a:r>
              <a:rPr lang="en-US" sz="3200" dirty="0" err="1">
                <a:solidFill>
                  <a:srgbClr val="F16038"/>
                </a:solidFill>
                <a:latin typeface="Arial" panose="020B0604020202020204" pitchFamily="34" charset="0"/>
                <a:cs typeface="Arial" panose="020B0604020202020204" pitchFamily="34" charset="0"/>
              </a:rPr>
              <a:t>Quién</a:t>
            </a:r>
            <a:r>
              <a:rPr lang="en-US" sz="3200" dirty="0">
                <a:solidFill>
                  <a:srgbClr val="F16038"/>
                </a:solidFill>
                <a:latin typeface="Arial" panose="020B0604020202020204" pitchFamily="34" charset="0"/>
                <a:cs typeface="Arial" panose="020B0604020202020204" pitchFamily="34" charset="0"/>
              </a:rPr>
              <a:t> </a:t>
            </a:r>
            <a:r>
              <a:rPr lang="en-US" sz="3200" dirty="0" err="1">
                <a:solidFill>
                  <a:srgbClr val="F16038"/>
                </a:solidFill>
                <a:latin typeface="Arial" panose="020B0604020202020204" pitchFamily="34" charset="0"/>
                <a:cs typeface="Arial" panose="020B0604020202020204" pitchFamily="34" charset="0"/>
              </a:rPr>
              <a:t>puede</a:t>
            </a:r>
            <a:r>
              <a:rPr lang="en-US" sz="3200" dirty="0">
                <a:solidFill>
                  <a:srgbClr val="F16038"/>
                </a:solidFill>
                <a:latin typeface="Arial" panose="020B0604020202020204" pitchFamily="34" charset="0"/>
                <a:cs typeface="Arial" panose="020B0604020202020204" pitchFamily="34" charset="0"/>
              </a:rPr>
              <a:t> ser </a:t>
            </a:r>
            <a:r>
              <a:rPr lang="en-US" sz="3200" b="1" dirty="0" err="1">
                <a:solidFill>
                  <a:srgbClr val="F16038"/>
                </a:solidFill>
                <a:latin typeface="Arial" panose="020B0604020202020204" pitchFamily="34" charset="0"/>
                <a:cs typeface="Arial" panose="020B0604020202020204" pitchFamily="34" charset="0"/>
              </a:rPr>
              <a:t>ingeniero</a:t>
            </a:r>
            <a:r>
              <a:rPr lang="en-US" sz="3200" dirty="0">
                <a:solidFill>
                  <a:srgbClr val="F1603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641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66A7E-C626-E44B-A662-2D5F6AF635C5}"/>
              </a:ext>
            </a:extLst>
          </p:cNvPr>
          <p:cNvSpPr>
            <a:spLocks noGrp="1"/>
          </p:cNvSpPr>
          <p:nvPr>
            <p:ph type="title"/>
          </p:nvPr>
        </p:nvSpPr>
        <p:spPr/>
        <p:txBody>
          <a:bodyPr/>
          <a:lstStyle/>
          <a:p>
            <a:r>
              <a:rPr lang="en-US" dirty="0"/>
              <a:t>Engineering Design Process </a:t>
            </a:r>
            <a:br>
              <a:rPr lang="en-US" dirty="0"/>
            </a:br>
            <a:r>
              <a:rPr lang="en-US" dirty="0">
                <a:solidFill>
                  <a:srgbClr val="F16038"/>
                </a:solidFill>
              </a:rPr>
              <a:t>(</a:t>
            </a:r>
            <a:r>
              <a:rPr lang="en-US" dirty="0" err="1">
                <a:solidFill>
                  <a:srgbClr val="F16038"/>
                </a:solidFill>
              </a:rPr>
              <a:t>Proceso</a:t>
            </a:r>
            <a:r>
              <a:rPr lang="en-US" dirty="0">
                <a:solidFill>
                  <a:srgbClr val="F16038"/>
                </a:solidFill>
              </a:rPr>
              <a:t> de </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spTree>
    <p:extLst>
      <p:ext uri="{BB962C8B-B14F-4D97-AF65-F5344CB8AC3E}">
        <p14:creationId xmlns:p14="http://schemas.microsoft.com/office/powerpoint/2010/main" val="39589401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TotalTime>
  <Words>1712</Words>
  <Application>Microsoft Macintosh PowerPoint</Application>
  <PresentationFormat>Widescreen</PresentationFormat>
  <Paragraphs>255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Symbol</vt:lpstr>
      <vt:lpstr>1_Office Theme</vt:lpstr>
      <vt:lpstr>Office Theme</vt:lpstr>
      <vt:lpstr>The True Story of the Three Little Pigs</vt:lpstr>
      <vt:lpstr>Read Aloud (Leer en Voz Alta)</vt:lpstr>
      <vt:lpstr>Engineering Design (Diseño de Ingeniería)</vt:lpstr>
      <vt:lpstr>Engineering Design (Diseño de Ingeniería)</vt:lpstr>
      <vt:lpstr>Engineering Jobs (Trabajos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vt:lpstr>
      <vt:lpstr>Restricciones (Limitaciones)</vt:lpstr>
      <vt:lpstr>Explore Materials (Explorar Materiales)</vt:lpstr>
      <vt:lpstr>Brainstorm (Idea Genial)</vt:lpstr>
      <vt:lpstr>Gather Materials (Reunir Materiales)</vt:lpstr>
      <vt:lpstr>Team Member Responsibilities (Responsabilidades de los Miembros del Equipo)</vt:lpstr>
      <vt:lpstr>Design Your House! (¡Diseña Tu Casa!)</vt:lpstr>
      <vt:lpstr>Criteria (Desired Outcomes) (Criterios (Resultados Deseados))</vt:lpstr>
      <vt:lpstr>Scorecard</vt:lpstr>
      <vt:lpstr>Tanteador</vt:lpstr>
      <vt:lpstr>Redesign: Discussion (Rediseño: Discusión)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True Story of the Three Little Pigs</dc:title>
  <dc:creator>James Hong</dc:creator>
  <cp:lastModifiedBy>Kristin Diamantides</cp:lastModifiedBy>
  <cp:revision>106</cp:revision>
  <dcterms:created xsi:type="dcterms:W3CDTF">2020-08-04T20:58:19Z</dcterms:created>
  <dcterms:modified xsi:type="dcterms:W3CDTF">2024-01-02T16:11:44Z</dcterms:modified>
</cp:coreProperties>
</file>