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0" r:id="rId2"/>
    <p:sldMasterId id="2147483667" r:id="rId3"/>
  </p:sldMasterIdLst>
  <p:notesMasterIdLst>
    <p:notesMasterId r:id="rId32"/>
  </p:notesMasterIdLst>
  <p:sldIdLst>
    <p:sldId id="286" r:id="rId4"/>
    <p:sldId id="258" r:id="rId5"/>
    <p:sldId id="277" r:id="rId6"/>
    <p:sldId id="276" r:id="rId7"/>
    <p:sldId id="283" r:id="rId8"/>
    <p:sldId id="284" r:id="rId9"/>
    <p:sldId id="285" r:id="rId10"/>
    <p:sldId id="314" r:id="rId11"/>
    <p:sldId id="282" r:id="rId12"/>
    <p:sldId id="295" r:id="rId13"/>
    <p:sldId id="287" r:id="rId14"/>
    <p:sldId id="296" r:id="rId15"/>
    <p:sldId id="297" r:id="rId16"/>
    <p:sldId id="315" r:id="rId17"/>
    <p:sldId id="322" r:id="rId18"/>
    <p:sldId id="323" r:id="rId19"/>
    <p:sldId id="298" r:id="rId20"/>
    <p:sldId id="324" r:id="rId21"/>
    <p:sldId id="299" r:id="rId22"/>
    <p:sldId id="267" r:id="rId23"/>
    <p:sldId id="279" r:id="rId24"/>
    <p:sldId id="261" r:id="rId25"/>
    <p:sldId id="325" r:id="rId26"/>
    <p:sldId id="302" r:id="rId27"/>
    <p:sldId id="327" r:id="rId28"/>
    <p:sldId id="326" r:id="rId29"/>
    <p:sldId id="318"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CF463-C14E-AE68-C865-974A43A297F8}" name="Andujar, Guiomar" initials="AG" userId="S::Guiomar.Andujar@tea.texas.gov::3075a10c-a3b4-4aa7-9dcd-f25b125cb4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dberry, Michelle" initials="SM" lastIdx="7" clrIdx="0">
    <p:extLst>
      <p:ext uri="{19B8F6BF-5375-455C-9EA6-DF929625EA0E}">
        <p15:presenceInfo xmlns:p15="http://schemas.microsoft.com/office/powerpoint/2012/main" userId="S::Michelle.Sedberry@tea.texas.gov::e3f13f86-4298-4319-bfce-92d4fc9ae9cc" providerId="AD"/>
      </p:ext>
    </p:extLst>
  </p:cmAuthor>
  <p:cmAuthor id="2" name="Kate Muma" initials="KM" lastIdx="1" clrIdx="1">
    <p:extLst>
      <p:ext uri="{19B8F6BF-5375-455C-9EA6-DF929625EA0E}">
        <p15:presenceInfo xmlns:p15="http://schemas.microsoft.com/office/powerpoint/2012/main" userId="S::kate@learningundefeated.org::bcc5c530-d396-4f28-a127-0269eb3522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06038"/>
    <a:srgbClr val="4D4D4F"/>
    <a:srgbClr val="F16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17" autoAdjust="0"/>
    <p:restoredTop sz="96197" autoAdjust="0"/>
  </p:normalViewPr>
  <p:slideViewPr>
    <p:cSldViewPr snapToGrid="0">
      <p:cViewPr varScale="1">
        <p:scale>
          <a:sx n="156" d="100"/>
          <a:sy n="156" d="100"/>
        </p:scale>
        <p:origin x="1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BC6AA-8B09-6C49-B66A-3E0E6D5B1AAA}" type="datetimeFigureOut">
              <a:rPr lang="en-US" smtClean="0"/>
              <a:t>12/2/23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D1088-E525-5D4A-B567-26D348C72174}" type="slidenum">
              <a:rPr lang="en-US" smtClean="0"/>
              <a:t>‹#›</a:t>
            </a:fld>
            <a:endParaRPr lang="en-US"/>
          </a:p>
        </p:txBody>
      </p:sp>
    </p:spTree>
    <p:extLst>
      <p:ext uri="{BB962C8B-B14F-4D97-AF65-F5344CB8AC3E}">
        <p14:creationId xmlns:p14="http://schemas.microsoft.com/office/powerpoint/2010/main" val="242429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D10A3-CF6B-A94B-A1D6-E3C4CE249689}" type="slidenum">
              <a:rPr lang="en-US" smtClean="0"/>
              <a:t>1</a:t>
            </a:fld>
            <a:endParaRPr lang="en-US"/>
          </a:p>
        </p:txBody>
      </p:sp>
    </p:spTree>
    <p:extLst>
      <p:ext uri="{BB962C8B-B14F-4D97-AF65-F5344CB8AC3E}">
        <p14:creationId xmlns:p14="http://schemas.microsoft.com/office/powerpoint/2010/main" val="210783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10</a:t>
            </a:fld>
            <a:endParaRPr lang="en-US"/>
          </a:p>
        </p:txBody>
      </p:sp>
    </p:spTree>
    <p:extLst>
      <p:ext uri="{BB962C8B-B14F-4D97-AF65-F5344CB8AC3E}">
        <p14:creationId xmlns:p14="http://schemas.microsoft.com/office/powerpoint/2010/main" val="146825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46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12</a:t>
            </a:fld>
            <a:endParaRPr lang="en-US"/>
          </a:p>
        </p:txBody>
      </p:sp>
    </p:spTree>
    <p:extLst>
      <p:ext uri="{BB962C8B-B14F-4D97-AF65-F5344CB8AC3E}">
        <p14:creationId xmlns:p14="http://schemas.microsoft.com/office/powerpoint/2010/main" val="16360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13</a:t>
            </a:fld>
            <a:endParaRPr lang="en-US"/>
          </a:p>
        </p:txBody>
      </p:sp>
    </p:spTree>
    <p:extLst>
      <p:ext uri="{BB962C8B-B14F-4D97-AF65-F5344CB8AC3E}">
        <p14:creationId xmlns:p14="http://schemas.microsoft.com/office/powerpoint/2010/main" val="3496903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151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15</a:t>
            </a:fld>
            <a:endParaRPr lang="en-US"/>
          </a:p>
        </p:txBody>
      </p:sp>
    </p:spTree>
    <p:extLst>
      <p:ext uri="{BB962C8B-B14F-4D97-AF65-F5344CB8AC3E}">
        <p14:creationId xmlns:p14="http://schemas.microsoft.com/office/powerpoint/2010/main" val="335445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32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17</a:t>
            </a:fld>
            <a:endParaRPr lang="en-US"/>
          </a:p>
        </p:txBody>
      </p:sp>
    </p:spTree>
    <p:extLst>
      <p:ext uri="{BB962C8B-B14F-4D97-AF65-F5344CB8AC3E}">
        <p14:creationId xmlns:p14="http://schemas.microsoft.com/office/powerpoint/2010/main" val="25146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18</a:t>
            </a:fld>
            <a:endParaRPr lang="en-US"/>
          </a:p>
        </p:txBody>
      </p:sp>
    </p:spTree>
    <p:extLst>
      <p:ext uri="{BB962C8B-B14F-4D97-AF65-F5344CB8AC3E}">
        <p14:creationId xmlns:p14="http://schemas.microsoft.com/office/powerpoint/2010/main" val="1817143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 students 1 minute to individually design and draw a plan of how they think the </a:t>
            </a:r>
            <a:r>
              <a:rPr lang="en-US" dirty="0"/>
              <a:t>Lee, Martinez, and Smith</a:t>
            </a:r>
            <a:r>
              <a:rPr lang="en-US" sz="1200" kern="1200" dirty="0">
                <a:solidFill>
                  <a:schemeClr val="tx1"/>
                </a:solidFill>
                <a:effectLst/>
                <a:latin typeface="+mn-lt"/>
                <a:ea typeface="+mn-ea"/>
                <a:cs typeface="+mn-cs"/>
              </a:rPr>
              <a:t> </a:t>
            </a:r>
            <a:r>
              <a:rPr lang="en-US" dirty="0"/>
              <a:t>families</a:t>
            </a:r>
            <a:r>
              <a:rPr lang="en-US" sz="1200" kern="1200" dirty="0">
                <a:solidFill>
                  <a:schemeClr val="tx1"/>
                </a:solidFill>
                <a:effectLst/>
                <a:latin typeface="+mn-lt"/>
                <a:ea typeface="+mn-ea"/>
                <a:cs typeface="+mn-cs"/>
              </a:rPr>
              <a:t> should attract bees. Students should not talk during this minute or share ideas with each other. Remind students their ideas will be used as design elements for the final design.</a:t>
            </a:r>
          </a:p>
          <a:p>
            <a:r>
              <a:rPr lang="en-US" sz="1200" kern="1200" dirty="0">
                <a:solidFill>
                  <a:schemeClr val="tx1"/>
                </a:solidFill>
                <a:effectLst/>
                <a:latin typeface="+mn-lt"/>
                <a:ea typeface="+mn-ea"/>
                <a:cs typeface="+mn-cs"/>
              </a:rPr>
              <a:t>After a minute, give students 5 minutes to present and share their ideas with the group. Let students know that they should focus on key aspects of their idea to be used as design elements for the final design when sharing.</a:t>
            </a:r>
            <a:r>
              <a:rPr lang="en-US" dirty="0">
                <a:effectLst/>
              </a:rPr>
              <a:t> </a:t>
            </a:r>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19</a:t>
            </a:fld>
            <a:endParaRPr lang="en-US"/>
          </a:p>
        </p:txBody>
      </p:sp>
    </p:spTree>
    <p:extLst>
      <p:ext uri="{BB962C8B-B14F-4D97-AF65-F5344CB8AC3E}">
        <p14:creationId xmlns:p14="http://schemas.microsoft.com/office/powerpoint/2010/main" val="245657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D1088-E525-5D4A-B567-26D348C72174}" type="slidenum">
              <a:rPr lang="en-US" smtClean="0"/>
              <a:t>2</a:t>
            </a:fld>
            <a:endParaRPr lang="en-US"/>
          </a:p>
        </p:txBody>
      </p:sp>
    </p:spTree>
    <p:extLst>
      <p:ext uri="{BB962C8B-B14F-4D97-AF65-F5344CB8AC3E}">
        <p14:creationId xmlns:p14="http://schemas.microsoft.com/office/powerpoint/2010/main" val="1988703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20</a:t>
            </a:fld>
            <a:endParaRPr lang="en-US"/>
          </a:p>
        </p:txBody>
      </p:sp>
    </p:spTree>
    <p:extLst>
      <p:ext uri="{BB962C8B-B14F-4D97-AF65-F5344CB8AC3E}">
        <p14:creationId xmlns:p14="http://schemas.microsoft.com/office/powerpoint/2010/main" val="738132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need to make sure everyone on the team has their responsibilities.  It is okay if someone has more than one responsibility.  These are the three we must have, someone to collect the materials, someone to manage the counters,, and someone to make sure the design and the prototype match.</a:t>
            </a:r>
          </a:p>
        </p:txBody>
      </p:sp>
      <p:sp>
        <p:nvSpPr>
          <p:cNvPr id="4" name="Slide Number Placeholder 3"/>
          <p:cNvSpPr>
            <a:spLocks noGrp="1"/>
          </p:cNvSpPr>
          <p:nvPr>
            <p:ph type="sldNum" sz="quarter" idx="5"/>
          </p:nvPr>
        </p:nvSpPr>
        <p:spPr/>
        <p:txBody>
          <a:bodyPr/>
          <a:lstStyle/>
          <a:p>
            <a:fld id="{56C5D090-BA02-4F73-AC62-92E90EE199A8}" type="slidenum">
              <a:rPr lang="en-US" smtClean="0"/>
              <a:t>21</a:t>
            </a:fld>
            <a:endParaRPr lang="en-US"/>
          </a:p>
        </p:txBody>
      </p:sp>
    </p:spTree>
    <p:extLst>
      <p:ext uri="{BB962C8B-B14F-4D97-AF65-F5344CB8AC3E}">
        <p14:creationId xmlns:p14="http://schemas.microsoft.com/office/powerpoint/2010/main" val="342609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624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23</a:t>
            </a:fld>
            <a:endParaRPr lang="en-US"/>
          </a:p>
        </p:txBody>
      </p:sp>
    </p:spTree>
    <p:extLst>
      <p:ext uri="{BB962C8B-B14F-4D97-AF65-F5344CB8AC3E}">
        <p14:creationId xmlns:p14="http://schemas.microsoft.com/office/powerpoint/2010/main" val="2248822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24</a:t>
            </a:fld>
            <a:endParaRPr lang="en-US"/>
          </a:p>
        </p:txBody>
      </p:sp>
    </p:spTree>
    <p:extLst>
      <p:ext uri="{BB962C8B-B14F-4D97-AF65-F5344CB8AC3E}">
        <p14:creationId xmlns:p14="http://schemas.microsoft.com/office/powerpoint/2010/main" val="67737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051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26</a:t>
            </a:fld>
            <a:endParaRPr lang="en-US"/>
          </a:p>
        </p:txBody>
      </p:sp>
    </p:spTree>
    <p:extLst>
      <p:ext uri="{BB962C8B-B14F-4D97-AF65-F5344CB8AC3E}">
        <p14:creationId xmlns:p14="http://schemas.microsoft.com/office/powerpoint/2010/main" val="168054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855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52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29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6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5</a:t>
            </a:fld>
            <a:endParaRPr lang="en-US"/>
          </a:p>
        </p:txBody>
      </p:sp>
    </p:spTree>
    <p:extLst>
      <p:ext uri="{BB962C8B-B14F-4D97-AF65-F5344CB8AC3E}">
        <p14:creationId xmlns:p14="http://schemas.microsoft.com/office/powerpoint/2010/main" val="21592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C5D090-BA02-4F73-AC62-92E90EE199A8}" type="slidenum">
              <a:rPr lang="en-US" smtClean="0"/>
              <a:t>6</a:t>
            </a:fld>
            <a:endParaRPr lang="en-US"/>
          </a:p>
        </p:txBody>
      </p:sp>
    </p:spTree>
    <p:extLst>
      <p:ext uri="{BB962C8B-B14F-4D97-AF65-F5344CB8AC3E}">
        <p14:creationId xmlns:p14="http://schemas.microsoft.com/office/powerpoint/2010/main" val="63347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56C5D090-BA02-4F73-AC62-92E90EE199A8}" type="slidenum">
              <a:rPr lang="en-US" smtClean="0"/>
              <a:t>7</a:t>
            </a:fld>
            <a:endParaRPr lang="en-US"/>
          </a:p>
        </p:txBody>
      </p:sp>
    </p:spTree>
    <p:extLst>
      <p:ext uri="{BB962C8B-B14F-4D97-AF65-F5344CB8AC3E}">
        <p14:creationId xmlns:p14="http://schemas.microsoft.com/office/powerpoint/2010/main" val="197376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98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Clr>
                <a:srgbClr val="0D6CB9"/>
              </a:buClr>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5D090-BA02-4F73-AC62-92E90EE19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286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wikidata.org/wiki/Q134624"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sa/3.0/"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ypard.net/2015-july-6/how-can-technology-reduce-gap-between-youth-and-agriculture" TargetMode="External"/><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wikidata.org/wiki/Q134624" TargetMode="External"/><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A close up of a flower&#10;&#10;Description automatically generated">
            <a:extLst>
              <a:ext uri="{FF2B5EF4-FFF2-40B4-BE49-F238E27FC236}">
                <a16:creationId xmlns:a16="http://schemas.microsoft.com/office/drawing/2014/main" id="{98969393-55DA-2948-BC1E-815F348AD6F6}"/>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466" y="695066"/>
            <a:ext cx="12321466" cy="5175889"/>
          </a:xfrm>
          <a:prstGeom prst="rect">
            <a:avLst/>
          </a:prstGeom>
        </p:spPr>
      </p:pic>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4"/>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5"/>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p:nvPr>
        </p:nvSpPr>
        <p:spPr>
          <a:xfrm>
            <a:off x="538200" y="4414731"/>
            <a:ext cx="9144000" cy="738598"/>
          </a:xfrm>
        </p:spPr>
        <p:txBody>
          <a:bodyPr anchor="b">
            <a:normAutofit/>
          </a:bodyPr>
          <a:lstStyle>
            <a:lvl1pPr algn="l">
              <a:defRPr sz="3600" b="1" i="1">
                <a:solidFill>
                  <a:schemeClr val="bg1"/>
                </a:solidFill>
                <a:latin typeface="Arial" panose="020B0604020202020204" pitchFamily="34" charset="0"/>
                <a:cs typeface="Arial" panose="020B0604020202020204" pitchFamily="34" charset="0"/>
              </a:defRPr>
            </a:lvl1pPr>
          </a:lstStyle>
          <a:p>
            <a:endParaRPr lang="en-US" dirty="0"/>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pic>
        <p:nvPicPr>
          <p:cNvPr id="3" name="Picture 2" descr="A close up of a flower&#10;&#10;Description automatically generated">
            <a:extLst>
              <a:ext uri="{FF2B5EF4-FFF2-40B4-BE49-F238E27FC236}">
                <a16:creationId xmlns:a16="http://schemas.microsoft.com/office/drawing/2014/main" id="{B7F5BA58-ED47-734F-9894-5DAD24806296}"/>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1524000" y="-111801633"/>
            <a:ext cx="149068844" cy="111801633"/>
          </a:xfrm>
          <a:prstGeom prst="rect">
            <a:avLst/>
          </a:prstGeom>
        </p:spPr>
      </p:pic>
      <p:sp>
        <p:nvSpPr>
          <p:cNvPr id="9" name="TextBox 8">
            <a:extLst>
              <a:ext uri="{FF2B5EF4-FFF2-40B4-BE49-F238E27FC236}">
                <a16:creationId xmlns:a16="http://schemas.microsoft.com/office/drawing/2014/main" id="{AD766BA2-26C9-AD4E-972A-D6E0F3C9E7C3}"/>
              </a:ext>
            </a:extLst>
          </p:cNvPr>
          <p:cNvSpPr txBox="1"/>
          <p:nvPr userDrawn="1"/>
        </p:nvSpPr>
        <p:spPr>
          <a:xfrm>
            <a:off x="0" y="5665355"/>
            <a:ext cx="7739407" cy="230832"/>
          </a:xfrm>
          <a:prstGeom prst="rect">
            <a:avLst/>
          </a:prstGeom>
          <a:noFill/>
        </p:spPr>
        <p:txBody>
          <a:bodyPr wrap="square" rtlCol="0">
            <a:spAutoFit/>
          </a:bodyPr>
          <a:lstStyle/>
          <a:p>
            <a:r>
              <a:rPr lang="en-US" sz="900" dirty="0">
                <a:hlinkClick r:id="rId3" tooltip="https://www.wikidata.org/wiki/Q134624"/>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24017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Slides">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8F731493-7631-B7D4-D5D2-4C3D43E26A5A}"/>
              </a:ext>
            </a:extLst>
          </p:cNvPr>
          <p:cNvSpPr/>
          <p:nvPr userDrawn="1"/>
        </p:nvSpPr>
        <p:spPr>
          <a:xfrm>
            <a:off x="381226" y="55795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6" name="Freeform: Shape 9">
            <a:extLst>
              <a:ext uri="{FF2B5EF4-FFF2-40B4-BE49-F238E27FC236}">
                <a16:creationId xmlns:a16="http://schemas.microsoft.com/office/drawing/2014/main" id="{9616F982-10CC-8552-7E70-9B46F888B4FC}"/>
              </a:ext>
            </a:extLst>
          </p:cNvPr>
          <p:cNvSpPr/>
          <p:nvPr userDrawn="1"/>
        </p:nvSpPr>
        <p:spPr>
          <a:xfrm>
            <a:off x="1285833" y="5578358"/>
            <a:ext cx="5413678" cy="842404"/>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Create a plan individually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Crear</a:t>
            </a:r>
            <a:r>
              <a:rPr lang="en-US" sz="1400" kern="1200" dirty="0">
                <a:solidFill>
                  <a:schemeClr val="accent2"/>
                </a:solidFill>
                <a:latin typeface="Arial" panose="020B0604020202020204" pitchFamily="34" charset="0"/>
                <a:ea typeface="+mn-ea"/>
                <a:cs typeface="Arial" panose="020B0604020202020204" pitchFamily="34" charset="0"/>
              </a:rPr>
              <a:t> un plan </a:t>
            </a:r>
            <a:r>
              <a:rPr lang="en-US" sz="1400" kern="1200" dirty="0" err="1">
                <a:solidFill>
                  <a:schemeClr val="accent2"/>
                </a:solidFill>
                <a:latin typeface="Arial" panose="020B0604020202020204" pitchFamily="34" charset="0"/>
                <a:ea typeface="+mn-ea"/>
                <a:cs typeface="Arial" panose="020B0604020202020204" pitchFamily="34" charset="0"/>
              </a:rPr>
              <a:t>indivudualmente</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Seleccione</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una</a:t>
            </a:r>
            <a:r>
              <a:rPr lang="en-US" sz="1400" kern="1200" dirty="0">
                <a:solidFill>
                  <a:schemeClr val="accent2"/>
                </a:solidFill>
                <a:latin typeface="Arial" panose="020B0604020202020204" pitchFamily="34" charset="0"/>
                <a:ea typeface="+mn-ea"/>
                <a:cs typeface="Arial" panose="020B0604020202020204" pitchFamily="34" charset="0"/>
              </a:rPr>
              <a:t> idea de </a:t>
            </a:r>
            <a:r>
              <a:rPr lang="en-US" sz="1400" kern="1200" dirty="0" err="1">
                <a:solidFill>
                  <a:schemeClr val="accent2"/>
                </a:solidFill>
                <a:latin typeface="Arial" panose="020B0604020202020204" pitchFamily="34" charset="0"/>
                <a:ea typeface="+mn-ea"/>
                <a:cs typeface="Arial" panose="020B0604020202020204" pitchFamily="34" charset="0"/>
              </a:rPr>
              <a:t>grupo</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Reunir</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materiales</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Plan</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200706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ate Slide">
    <p:spTree>
      <p:nvGrpSpPr>
        <p:cNvPr id="1" name=""/>
        <p:cNvGrpSpPr/>
        <p:nvPr/>
      </p:nvGrpSpPr>
      <p:grpSpPr>
        <a:xfrm>
          <a:off x="0" y="0"/>
          <a:ext cx="0" cy="0"/>
          <a:chOff x="0" y="0"/>
          <a:chExt cx="0" cy="0"/>
        </a:xfrm>
      </p:grpSpPr>
      <p:sp>
        <p:nvSpPr>
          <p:cNvPr id="4" name="Freeform: Shape 11">
            <a:extLst>
              <a:ext uri="{FF2B5EF4-FFF2-40B4-BE49-F238E27FC236}">
                <a16:creationId xmlns:a16="http://schemas.microsoft.com/office/drawing/2014/main" id="{33D50CE9-C7B2-9450-94C3-43D0C7FBE4C8}"/>
              </a:ext>
            </a:extLst>
          </p:cNvPr>
          <p:cNvSpPr/>
          <p:nvPr userDrawn="1"/>
        </p:nvSpPr>
        <p:spPr>
          <a:xfrm>
            <a:off x="1285833" y="556477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Build the product/prototype </a:t>
            </a:r>
            <a:r>
              <a:rPr lang="en-US" sz="1600" kern="1200" dirty="0">
                <a:solidFill>
                  <a:schemeClr val="accent2"/>
                </a:solidFill>
              </a:rPr>
              <a:t>(</a:t>
            </a:r>
            <a:r>
              <a:rPr lang="en-US" sz="1600" kern="1200" dirty="0" err="1">
                <a:solidFill>
                  <a:schemeClr val="accent2"/>
                </a:solidFill>
              </a:rPr>
              <a:t>Construir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Test the product/prototype </a:t>
            </a:r>
            <a:r>
              <a:rPr lang="en-US" sz="1600" kern="1200" dirty="0">
                <a:solidFill>
                  <a:schemeClr val="accent2"/>
                </a:solidFill>
              </a:rPr>
              <a:t>(</a:t>
            </a:r>
            <a:r>
              <a:rPr lang="en-US" sz="1600" kern="1200" dirty="0" err="1">
                <a:solidFill>
                  <a:schemeClr val="accent2"/>
                </a:solidFill>
              </a:rPr>
              <a:t>Probar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2989"/>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Create</a:t>
            </a:r>
            <a:br>
              <a:rPr lang="en-US" dirty="0"/>
            </a:br>
            <a:endParaRPr lang="en-US" dirty="0"/>
          </a:p>
        </p:txBody>
      </p:sp>
      <p:sp>
        <p:nvSpPr>
          <p:cNvPr id="5" name="Freeform: Shape 10">
            <a:extLst>
              <a:ext uri="{FF2B5EF4-FFF2-40B4-BE49-F238E27FC236}">
                <a16:creationId xmlns:a16="http://schemas.microsoft.com/office/drawing/2014/main" id="{E3F337FC-133A-962C-2D19-C4B5972B74E4}"/>
              </a:ext>
            </a:extLst>
          </p:cNvPr>
          <p:cNvSpPr/>
          <p:nvPr userDrawn="1"/>
        </p:nvSpPr>
        <p:spPr>
          <a:xfrm>
            <a:off x="381227" y="556570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7" name="TextBox 6">
            <a:extLst>
              <a:ext uri="{FF2B5EF4-FFF2-40B4-BE49-F238E27FC236}">
                <a16:creationId xmlns:a16="http://schemas.microsoft.com/office/drawing/2014/main" id="{69C49B5F-0E28-4407-3E9B-22D4E01403B6}"/>
              </a:ext>
            </a:extLst>
          </p:cNvPr>
          <p:cNvSpPr txBox="1"/>
          <p:nvPr userDrawn="1"/>
        </p:nvSpPr>
        <p:spPr>
          <a:xfrm>
            <a:off x="3919602" y="1618552"/>
            <a:ext cx="4117126" cy="4031873"/>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HAVE FUN</a:t>
            </a:r>
            <a:endParaRPr lang="en-US" sz="3200"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BE CREATIVE</a:t>
            </a:r>
            <a:endParaRPr lang="en-US" sz="3200" b="1" dirty="0">
              <a:solidFill>
                <a:schemeClr val="accent2"/>
              </a:solidFill>
              <a:latin typeface="Arial" panose="020B0604020202020204" pitchFamily="34" charset="0"/>
              <a:cs typeface="Arial" panose="020B0604020202020204" pitchFamily="34" charset="0"/>
            </a:endParaRPr>
          </a:p>
          <a:p>
            <a:r>
              <a:rPr lang="en-US" sz="3200" dirty="0">
                <a:solidFill>
                  <a:srgbClr val="000000"/>
                </a:solidFill>
                <a:latin typeface="Arial" panose="020B0604020202020204" pitchFamily="34" charset="0"/>
                <a:cs typeface="Arial" panose="020B0604020202020204" pitchFamily="34" charset="0"/>
              </a:rPr>
              <a:t>WORK TOGETHER</a:t>
            </a:r>
            <a:endParaRPr lang="en-US" sz="3200" b="1" dirty="0">
              <a:solidFill>
                <a:srgbClr val="000000"/>
              </a:solidFill>
              <a:latin typeface="Arial" panose="020B0604020202020204" pitchFamily="34" charset="0"/>
              <a:cs typeface="Arial" panose="020B0604020202020204" pitchFamily="34" charset="0"/>
            </a:endParaRPr>
          </a:p>
          <a:p>
            <a:endParaRPr lang="en-US" sz="3200" b="1" dirty="0">
              <a:solidFill>
                <a:srgbClr val="000000"/>
              </a:solidFill>
              <a:latin typeface="Arial" panose="020B0604020202020204" pitchFamily="34" charset="0"/>
              <a:cs typeface="Arial" panose="020B0604020202020204" pitchFamily="34" charset="0"/>
            </a:endParaRPr>
          </a:p>
          <a:p>
            <a:r>
              <a:rPr lang="en-US" sz="3200" dirty="0">
                <a:solidFill>
                  <a:schemeClr val="accent2"/>
                </a:solidFill>
                <a:latin typeface="Arial" panose="020B0604020202020204" pitchFamily="34" charset="0"/>
                <a:cs typeface="Arial" panose="020B0604020202020204" pitchFamily="34" charset="0"/>
              </a:rPr>
              <a:t>DIVIÉRTETE</a:t>
            </a:r>
          </a:p>
          <a:p>
            <a:r>
              <a:rPr lang="en-US" sz="3200" dirty="0">
                <a:solidFill>
                  <a:schemeClr val="accent2"/>
                </a:solidFill>
                <a:latin typeface="Arial" panose="020B0604020202020204" pitchFamily="34" charset="0"/>
                <a:cs typeface="Arial" panose="020B0604020202020204" pitchFamily="34" charset="0"/>
              </a:rPr>
              <a:t>SER CREATIVO</a:t>
            </a:r>
          </a:p>
          <a:p>
            <a:r>
              <a:rPr lang="en-US" sz="3200" dirty="0">
                <a:solidFill>
                  <a:schemeClr val="accent2"/>
                </a:solidFill>
                <a:latin typeface="Arial" panose="020B0604020202020204" pitchFamily="34" charset="0"/>
                <a:cs typeface="Arial" panose="020B0604020202020204" pitchFamily="34" charset="0"/>
              </a:rPr>
              <a:t>TRABAJAR JUNTOS</a:t>
            </a:r>
          </a:p>
          <a:p>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63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orecard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42607" y="311847"/>
            <a:ext cx="8867226" cy="1325563"/>
          </a:xfrm>
        </p:spPr>
        <p:txBody>
          <a:bodyPr>
            <a:normAutofit/>
          </a:bodyPr>
          <a:lstStyle>
            <a:lvl1pPr algn="r">
              <a:defRPr sz="3200" b="1" i="0">
                <a:solidFill>
                  <a:schemeClr val="accent1"/>
                </a:solidFill>
                <a:latin typeface="Arial" panose="020B0604020202020204" pitchFamily="34" charset="0"/>
                <a:cs typeface="Arial" panose="020B0604020202020204" pitchFamily="34" charset="0"/>
              </a:defRPr>
            </a:lvl1pPr>
          </a:lstStyle>
          <a:p>
            <a:r>
              <a:rPr lang="en-US" dirty="0"/>
              <a:t>Scorecard</a:t>
            </a:r>
            <a:br>
              <a:rPr lang="en-US" dirty="0"/>
            </a:br>
            <a:endParaRPr lang="en-US" dirty="0"/>
          </a:p>
        </p:txBody>
      </p:sp>
    </p:spTree>
    <p:extLst>
      <p:ext uri="{BB962C8B-B14F-4D97-AF65-F5344CB8AC3E}">
        <p14:creationId xmlns:p14="http://schemas.microsoft.com/office/powerpoint/2010/main" val="1945578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rove Slides">
    <p:spTree>
      <p:nvGrpSpPr>
        <p:cNvPr id="1" name=""/>
        <p:cNvGrpSpPr/>
        <p:nvPr/>
      </p:nvGrpSpPr>
      <p:grpSpPr>
        <a:xfrm>
          <a:off x="0" y="0"/>
          <a:ext cx="0" cy="0"/>
          <a:chOff x="0" y="0"/>
          <a:chExt cx="0" cy="0"/>
        </a:xfrm>
      </p:grpSpPr>
      <p:sp>
        <p:nvSpPr>
          <p:cNvPr id="5" name="Freeform: Shape 12">
            <a:extLst>
              <a:ext uri="{FF2B5EF4-FFF2-40B4-BE49-F238E27FC236}">
                <a16:creationId xmlns:a16="http://schemas.microsoft.com/office/drawing/2014/main" id="{D86F4B70-2752-F4A4-7349-9CE75EE94F6B}"/>
              </a:ext>
            </a:extLst>
          </p:cNvPr>
          <p:cNvSpPr/>
          <p:nvPr userDrawn="1"/>
        </p:nvSpPr>
        <p:spPr>
          <a:xfrm>
            <a:off x="381224" y="5580769"/>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6" name="Freeform: Shape 13">
            <a:extLst>
              <a:ext uri="{FF2B5EF4-FFF2-40B4-BE49-F238E27FC236}">
                <a16:creationId xmlns:a16="http://schemas.microsoft.com/office/drawing/2014/main" id="{42496EB9-866A-48F8-A2E7-347464A6F689}"/>
              </a:ext>
            </a:extLst>
          </p:cNvPr>
          <p:cNvSpPr/>
          <p:nvPr userDrawn="1"/>
        </p:nvSpPr>
        <p:spPr>
          <a:xfrm>
            <a:off x="1285830" y="5580769"/>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150" kern="1200" dirty="0">
                <a:solidFill>
                  <a:srgbClr val="000000"/>
                </a:solidFill>
              </a:rPr>
              <a:t>Analyze results from test </a:t>
            </a:r>
            <a:r>
              <a:rPr lang="en-US" sz="1150" kern="1200" dirty="0">
                <a:solidFill>
                  <a:schemeClr val="accent2"/>
                </a:solidFill>
              </a:rPr>
              <a:t>(</a:t>
            </a:r>
            <a:r>
              <a:rPr lang="en-US" sz="1150" kern="1200" dirty="0" err="1">
                <a:solidFill>
                  <a:schemeClr val="accent2"/>
                </a:solidFill>
              </a:rPr>
              <a:t>Analizar</a:t>
            </a:r>
            <a:r>
              <a:rPr lang="en-US" sz="1150" kern="1200" dirty="0">
                <a:solidFill>
                  <a:schemeClr val="accent2"/>
                </a:solidFill>
              </a:rPr>
              <a:t> </a:t>
            </a:r>
            <a:r>
              <a:rPr lang="en-US" sz="1150" kern="1200" dirty="0" err="1">
                <a:solidFill>
                  <a:schemeClr val="accent2"/>
                </a:solidFill>
              </a:rPr>
              <a:t>los</a:t>
            </a:r>
            <a:r>
              <a:rPr lang="en-US" sz="1150" kern="1200" dirty="0">
                <a:solidFill>
                  <a:schemeClr val="accent2"/>
                </a:solidFill>
              </a:rPr>
              <a:t> </a:t>
            </a:r>
            <a:r>
              <a:rPr lang="en-US" sz="1150" kern="1200" dirty="0" err="1">
                <a:solidFill>
                  <a:schemeClr val="accent2"/>
                </a:solidFill>
              </a:rPr>
              <a:t>resultados</a:t>
            </a:r>
            <a:r>
              <a:rPr lang="en-US" sz="1150" kern="1200" dirty="0">
                <a:solidFill>
                  <a:schemeClr val="accent2"/>
                </a:solidFill>
              </a:rPr>
              <a:t> de la </a:t>
            </a:r>
            <a:r>
              <a:rPr lang="en-US" sz="1150" kern="1200" dirty="0" err="1">
                <a:solidFill>
                  <a:schemeClr val="accent2"/>
                </a:solidFill>
              </a:rPr>
              <a:t>prueba</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Modify process or design to make it better </a:t>
            </a:r>
            <a:r>
              <a:rPr lang="en-US" sz="1150" kern="1200" dirty="0">
                <a:solidFill>
                  <a:schemeClr val="accent2"/>
                </a:solidFill>
              </a:rPr>
              <a:t>(</a:t>
            </a:r>
            <a:r>
              <a:rPr lang="en-US" sz="1150" kern="1200" dirty="0" err="1">
                <a:solidFill>
                  <a:schemeClr val="accent2"/>
                </a:solidFill>
              </a:rPr>
              <a:t>Modificar</a:t>
            </a:r>
            <a:r>
              <a:rPr lang="en-US" sz="1150" kern="1200" dirty="0">
                <a:solidFill>
                  <a:schemeClr val="accent2"/>
                </a:solidFill>
              </a:rPr>
              <a:t>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proceso</a:t>
            </a:r>
            <a:r>
              <a:rPr lang="en-US" sz="1150" kern="1200" dirty="0">
                <a:solidFill>
                  <a:schemeClr val="accent2"/>
                </a:solidFill>
              </a:rPr>
              <a:t> o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diseño</a:t>
            </a:r>
            <a:r>
              <a:rPr lang="en-US" sz="1150" kern="1200" dirty="0">
                <a:solidFill>
                  <a:schemeClr val="accent2"/>
                </a:solidFill>
              </a:rPr>
              <a:t> para </a:t>
            </a:r>
            <a:r>
              <a:rPr lang="en-US" sz="1150" kern="1200" dirty="0" err="1">
                <a:solidFill>
                  <a:schemeClr val="accent2"/>
                </a:solidFill>
              </a:rPr>
              <a:t>hacerlo</a:t>
            </a:r>
            <a:r>
              <a:rPr lang="en-US" sz="1150" kern="1200" dirty="0">
                <a:solidFill>
                  <a:schemeClr val="accent2"/>
                </a:solidFill>
              </a:rPr>
              <a:t> </a:t>
            </a:r>
            <a:r>
              <a:rPr lang="en-US" sz="1150" kern="1200" dirty="0" err="1">
                <a:solidFill>
                  <a:schemeClr val="accent2"/>
                </a:solidFill>
              </a:rPr>
              <a:t>mejor</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Repeat as many times as needed </a:t>
            </a:r>
            <a:r>
              <a:rPr lang="en-US" sz="1150" kern="1200" dirty="0">
                <a:solidFill>
                  <a:schemeClr val="accent2"/>
                </a:solidFill>
              </a:rPr>
              <a:t>(</a:t>
            </a:r>
            <a:r>
              <a:rPr lang="en-US" sz="1150" kern="1200" dirty="0" err="1">
                <a:solidFill>
                  <a:schemeClr val="accent2"/>
                </a:solidFill>
              </a:rPr>
              <a:t>Repita</a:t>
            </a:r>
            <a:r>
              <a:rPr lang="en-US" sz="1150" kern="1200" dirty="0">
                <a:solidFill>
                  <a:schemeClr val="accent2"/>
                </a:solidFill>
              </a:rPr>
              <a:t> </a:t>
            </a:r>
            <a:r>
              <a:rPr lang="en-US" sz="1150" kern="1200" dirty="0" err="1">
                <a:solidFill>
                  <a:schemeClr val="accent2"/>
                </a:solidFill>
              </a:rPr>
              <a:t>tantas</a:t>
            </a:r>
            <a:r>
              <a:rPr lang="en-US" sz="1150" kern="1200" dirty="0">
                <a:solidFill>
                  <a:schemeClr val="accent2"/>
                </a:solidFill>
              </a:rPr>
              <a:t> </a:t>
            </a:r>
            <a:r>
              <a:rPr lang="en-US" sz="1150" kern="1200" dirty="0" err="1">
                <a:solidFill>
                  <a:schemeClr val="accent2"/>
                </a:solidFill>
              </a:rPr>
              <a:t>veces</a:t>
            </a:r>
            <a:r>
              <a:rPr lang="en-US" sz="1150" kern="1200" dirty="0">
                <a:solidFill>
                  <a:schemeClr val="accent2"/>
                </a:solidFill>
              </a:rPr>
              <a:t> </a:t>
            </a:r>
            <a:r>
              <a:rPr lang="en-US" sz="1150" kern="1200" dirty="0" err="1">
                <a:solidFill>
                  <a:schemeClr val="accent2"/>
                </a:solidFill>
              </a:rPr>
              <a:t>como</a:t>
            </a:r>
            <a:r>
              <a:rPr lang="en-US" sz="1150" kern="1200" dirty="0">
                <a:solidFill>
                  <a:schemeClr val="accent2"/>
                </a:solidFill>
              </a:rPr>
              <a:t> sea </a:t>
            </a:r>
            <a:r>
              <a:rPr lang="en-US" sz="1150" kern="1200" dirty="0" err="1">
                <a:solidFill>
                  <a:schemeClr val="accent2"/>
                </a:solidFill>
              </a:rPr>
              <a:t>necesario</a:t>
            </a:r>
            <a:r>
              <a:rPr lang="en-US" sz="1150" kern="1200" dirty="0">
                <a:solidFill>
                  <a:schemeClr val="accent2"/>
                </a:solidFill>
              </a:rPr>
              <a:t>)</a:t>
            </a:r>
          </a:p>
        </p:txBody>
      </p:sp>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300984"/>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Improve</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2182738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descr="A person in a garden&#10;&#10;Description automatically generated">
            <a:extLst>
              <a:ext uri="{FF2B5EF4-FFF2-40B4-BE49-F238E27FC236}">
                <a16:creationId xmlns:a16="http://schemas.microsoft.com/office/drawing/2014/main" id="{134B4F39-E941-E149-8F77-83D5F71508CB}"/>
              </a:ext>
            </a:extLst>
          </p:cNvPr>
          <p:cNvPicPr>
            <a:picLocks noChangeAspect="1"/>
          </p:cNvPicPr>
          <p:nvPr userDrawn="1"/>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297" b="17787"/>
          <a:stretch/>
        </p:blipFill>
        <p:spPr>
          <a:xfrm>
            <a:off x="-1615758" y="801278"/>
            <a:ext cx="13976116" cy="4818307"/>
          </a:xfrm>
          <a:prstGeom prst="rect">
            <a:avLst/>
          </a:prstGeom>
        </p:spPr>
      </p:pic>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4"/>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5"/>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hasCustomPrompt="1"/>
          </p:nvPr>
        </p:nvSpPr>
        <p:spPr>
          <a:xfrm>
            <a:off x="538200" y="4414731"/>
            <a:ext cx="9144000" cy="738598"/>
          </a:xfrm>
        </p:spPr>
        <p:txBody>
          <a:bodyPr anchor="b">
            <a:normAutofit/>
          </a:bodyPr>
          <a:lstStyle>
            <a:lvl1pPr algn="l">
              <a:defRPr sz="3600" b="1" i="1">
                <a:solidFill>
                  <a:schemeClr val="bg1"/>
                </a:solidFill>
                <a:latin typeface="Arial" panose="020B0604020202020204" pitchFamily="34" charset="0"/>
                <a:cs typeface="Arial" panose="020B0604020202020204" pitchFamily="34" charset="0"/>
              </a:defRPr>
            </a:lvl1pPr>
          </a:lstStyle>
          <a:p>
            <a:r>
              <a:rPr lang="en-US" dirty="0"/>
              <a:t>Jack &amp; the Beanstalk</a:t>
            </a:r>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3003115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188897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p>
        </p:txBody>
      </p:sp>
      <p:sp>
        <p:nvSpPr>
          <p:cNvPr id="7" name="Content Placeholder 2">
            <a:extLst>
              <a:ext uri="{FF2B5EF4-FFF2-40B4-BE49-F238E27FC236}">
                <a16:creationId xmlns:a16="http://schemas.microsoft.com/office/drawing/2014/main" id="{CCD5F5C6-0235-43DB-890F-ED2CDCB7E5D2}"/>
              </a:ext>
            </a:extLst>
          </p:cNvPr>
          <p:cNvSpPr>
            <a:spLocks noGrp="1"/>
          </p:cNvSpPr>
          <p:nvPr>
            <p:ph idx="4294967295"/>
          </p:nvPr>
        </p:nvSpPr>
        <p:spPr>
          <a:xfrm>
            <a:off x="357823" y="1825625"/>
            <a:ext cx="10515600" cy="4351338"/>
          </a:xfrm>
        </p:spPr>
        <p:txBody>
          <a:bodyPr>
            <a:normAutofit/>
          </a:bodyPr>
          <a:lstStyle>
            <a:lvl1pPr>
              <a:defRPr baseline="0"/>
            </a:lvl1pPr>
          </a:lstStyle>
          <a:p>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91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383831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close up of a flower&#10;&#10;Description automatically generated">
            <a:extLst>
              <a:ext uri="{FF2B5EF4-FFF2-40B4-BE49-F238E27FC236}">
                <a16:creationId xmlns:a16="http://schemas.microsoft.com/office/drawing/2014/main" id="{8074822A-4772-997A-9611-67D2F629D954}"/>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33" y="18835"/>
            <a:ext cx="13931268" cy="5852120"/>
          </a:xfrm>
          <a:prstGeom prst="rect">
            <a:avLst/>
          </a:prstGeom>
        </p:spPr>
      </p:pic>
      <p:sp>
        <p:nvSpPr>
          <p:cNvPr id="45" name="Right Triangle 44">
            <a:extLst>
              <a:ext uri="{FF2B5EF4-FFF2-40B4-BE49-F238E27FC236}">
                <a16:creationId xmlns:a16="http://schemas.microsoft.com/office/drawing/2014/main" id="{3F421328-2DEF-BB44-9FFA-59B39A103B9F}"/>
              </a:ext>
            </a:extLst>
          </p:cNvPr>
          <p:cNvSpPr/>
          <p:nvPr userDrawn="1"/>
        </p:nvSpPr>
        <p:spPr>
          <a:xfrm rot="10800000" flipH="1">
            <a:off x="-129465" y="0"/>
            <a:ext cx="7739406" cy="49207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4EC39264-3097-5C47-B677-03FF2769AF9A}"/>
              </a:ext>
            </a:extLst>
          </p:cNvPr>
          <p:cNvPicPr>
            <a:picLocks noChangeAspect="1"/>
          </p:cNvPicPr>
          <p:nvPr userDrawn="1"/>
        </p:nvPicPr>
        <p:blipFill>
          <a:blip r:embed="rId4"/>
          <a:stretch>
            <a:fillRect/>
          </a:stretch>
        </p:blipFill>
        <p:spPr>
          <a:xfrm>
            <a:off x="9703759" y="6191216"/>
            <a:ext cx="2235502" cy="459294"/>
          </a:xfrm>
          <a:prstGeom prst="rect">
            <a:avLst/>
          </a:prstGeom>
        </p:spPr>
      </p:pic>
      <p:pic>
        <p:nvPicPr>
          <p:cNvPr id="26" name="Picture 25" descr="A close up of a sign&#10;&#10;Description automatically generated">
            <a:extLst>
              <a:ext uri="{FF2B5EF4-FFF2-40B4-BE49-F238E27FC236}">
                <a16:creationId xmlns:a16="http://schemas.microsoft.com/office/drawing/2014/main" id="{E79FC235-A43F-6549-98B6-2218EC7CD770}"/>
              </a:ext>
            </a:extLst>
          </p:cNvPr>
          <p:cNvPicPr>
            <a:picLocks noChangeAspect="1"/>
          </p:cNvPicPr>
          <p:nvPr userDrawn="1"/>
        </p:nvPicPr>
        <p:blipFill rotWithShape="1">
          <a:blip r:embed="rId5"/>
          <a:srcRect b="7193"/>
          <a:stretch/>
        </p:blipFill>
        <p:spPr>
          <a:xfrm>
            <a:off x="538200" y="987045"/>
            <a:ext cx="1971599" cy="1801539"/>
          </a:xfrm>
          <a:prstGeom prst="rect">
            <a:avLst/>
          </a:prstGeom>
        </p:spPr>
      </p:pic>
      <p:sp>
        <p:nvSpPr>
          <p:cNvPr id="27" name="Title 1">
            <a:extLst>
              <a:ext uri="{FF2B5EF4-FFF2-40B4-BE49-F238E27FC236}">
                <a16:creationId xmlns:a16="http://schemas.microsoft.com/office/drawing/2014/main" id="{BA315B04-B4BC-134E-BA6F-EE5445D62ADD}"/>
              </a:ext>
            </a:extLst>
          </p:cNvPr>
          <p:cNvSpPr>
            <a:spLocks noGrp="1"/>
          </p:cNvSpPr>
          <p:nvPr>
            <p:ph type="ctrTitle" hasCustomPrompt="1"/>
          </p:nvPr>
        </p:nvSpPr>
        <p:spPr>
          <a:xfrm>
            <a:off x="155427" y="6051564"/>
            <a:ext cx="9144000" cy="738598"/>
          </a:xfrm>
        </p:spPr>
        <p:txBody>
          <a:bodyPr anchor="b">
            <a:normAutofit/>
          </a:bodyPr>
          <a:lstStyle>
            <a:lvl1pPr algn="l">
              <a:defRPr sz="3600" b="1" i="1">
                <a:solidFill>
                  <a:schemeClr val="bg2">
                    <a:lumMod val="10000"/>
                  </a:schemeClr>
                </a:solidFill>
                <a:latin typeface="Arial" panose="020B0604020202020204" pitchFamily="34" charset="0"/>
                <a:cs typeface="Arial" panose="020B0604020202020204" pitchFamily="34" charset="0"/>
              </a:defRPr>
            </a:lvl1pPr>
          </a:lstStyle>
          <a:p>
            <a:r>
              <a:rPr lang="en-US" dirty="0"/>
              <a:t>What if There Were No Bees</a:t>
            </a:r>
          </a:p>
        </p:txBody>
      </p:sp>
      <p:sp>
        <p:nvSpPr>
          <p:cNvPr id="42" name="Freeform 41">
            <a:extLst>
              <a:ext uri="{FF2B5EF4-FFF2-40B4-BE49-F238E27FC236}">
                <a16:creationId xmlns:a16="http://schemas.microsoft.com/office/drawing/2014/main" id="{9B276375-768F-8545-8F3F-1AA234DFE787}"/>
              </a:ext>
            </a:extLst>
          </p:cNvPr>
          <p:cNvSpPr/>
          <p:nvPr userDrawn="1"/>
        </p:nvSpPr>
        <p:spPr>
          <a:xfrm>
            <a:off x="9220600" y="-99919"/>
            <a:ext cx="12343601" cy="5952039"/>
          </a:xfrm>
          <a:custGeom>
            <a:avLst/>
            <a:gdLst>
              <a:gd name="connsiteX0" fmla="*/ 6029776 w 12343601"/>
              <a:gd name="connsiteY0" fmla="*/ 0 h 5952039"/>
              <a:gd name="connsiteX1" fmla="*/ 12343601 w 12343601"/>
              <a:gd name="connsiteY1" fmla="*/ 0 h 5952039"/>
              <a:gd name="connsiteX2" fmla="*/ 12343601 w 12343601"/>
              <a:gd name="connsiteY2" fmla="*/ 5952039 h 5952039"/>
              <a:gd name="connsiteX3" fmla="*/ 0 w 12343601"/>
              <a:gd name="connsiteY3" fmla="*/ 5952039 h 5952039"/>
              <a:gd name="connsiteX4" fmla="*/ 6029776 w 12343601"/>
              <a:gd name="connsiteY4" fmla="*/ 0 h 59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3601" h="5952039">
                <a:moveTo>
                  <a:pt x="6029776" y="0"/>
                </a:moveTo>
                <a:lnTo>
                  <a:pt x="12343601" y="0"/>
                </a:lnTo>
                <a:lnTo>
                  <a:pt x="12343601" y="5952039"/>
                </a:lnTo>
                <a:lnTo>
                  <a:pt x="0" y="5952039"/>
                </a:lnTo>
                <a:lnTo>
                  <a:pt x="60297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solidFill>
            </a:endParaRPr>
          </a:p>
        </p:txBody>
      </p:sp>
    </p:spTree>
    <p:extLst>
      <p:ext uri="{BB962C8B-B14F-4D97-AF65-F5344CB8AC3E}">
        <p14:creationId xmlns:p14="http://schemas.microsoft.com/office/powerpoint/2010/main" val="222058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095704" y="437238"/>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Intro Slides</a:t>
            </a:r>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Tree>
    <p:extLst>
      <p:ext uri="{BB962C8B-B14F-4D97-AF65-F5344CB8AC3E}">
        <p14:creationId xmlns:p14="http://schemas.microsoft.com/office/powerpoint/2010/main" val="420535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gineering Design Process 2+ Overview">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4689" y="292035"/>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Header 1</a:t>
            </a:r>
            <a:br>
              <a:rPr lang="en-US" dirty="0"/>
            </a:br>
            <a:r>
              <a:rPr lang="en-US" dirty="0" err="1"/>
              <a:t>spanish</a:t>
            </a:r>
            <a:endParaRPr lang="en-US" dirty="0"/>
          </a:p>
        </p:txBody>
      </p:sp>
      <p:grpSp>
        <p:nvGrpSpPr>
          <p:cNvPr id="3" name="Group 2">
            <a:extLst>
              <a:ext uri="{FF2B5EF4-FFF2-40B4-BE49-F238E27FC236}">
                <a16:creationId xmlns:a16="http://schemas.microsoft.com/office/drawing/2014/main" id="{21ED08E2-78E8-7885-06B8-3E6E2FB6F680}"/>
              </a:ext>
            </a:extLst>
          </p:cNvPr>
          <p:cNvGrpSpPr>
            <a:grpSpLocks noChangeAspect="1"/>
          </p:cNvGrpSpPr>
          <p:nvPr userDrawn="1"/>
        </p:nvGrpSpPr>
        <p:grpSpPr>
          <a:xfrm>
            <a:off x="2936857" y="1579418"/>
            <a:ext cx="6318285" cy="5278582"/>
            <a:chOff x="3124200" y="1329914"/>
            <a:chExt cx="5851848" cy="4888899"/>
          </a:xfrm>
        </p:grpSpPr>
        <p:sp>
          <p:nvSpPr>
            <p:cNvPr id="4" name="Freeform: Shape 2">
              <a:extLst>
                <a:ext uri="{FF2B5EF4-FFF2-40B4-BE49-F238E27FC236}">
                  <a16:creationId xmlns:a16="http://schemas.microsoft.com/office/drawing/2014/main" id="{4AABD1A1-417A-B003-FFD3-F6B4563A5309}"/>
                </a:ext>
              </a:extLst>
            </p:cNvPr>
            <p:cNvSpPr/>
            <p:nvPr/>
          </p:nvSpPr>
          <p:spPr>
            <a:xfrm>
              <a:off x="3124200" y="1329914"/>
              <a:ext cx="837826" cy="1196895"/>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5" name="Freeform: Shape 4">
              <a:extLst>
                <a:ext uri="{FF2B5EF4-FFF2-40B4-BE49-F238E27FC236}">
                  <a16:creationId xmlns:a16="http://schemas.microsoft.com/office/drawing/2014/main" id="{AF064C4F-CC12-A648-11AE-C242C69F4819}"/>
                </a:ext>
              </a:extLst>
            </p:cNvPr>
            <p:cNvSpPr/>
            <p:nvPr/>
          </p:nvSpPr>
          <p:spPr>
            <a:xfrm>
              <a:off x="3962025" y="133076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Identify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Identificar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Identify the criteria and 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Identificar los criterios y las 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F4DC8A5A-290A-D370-0EB6-B9FBE9103847}"/>
                </a:ext>
              </a:extLst>
            </p:cNvPr>
            <p:cNvSpPr/>
            <p:nvPr/>
          </p:nvSpPr>
          <p:spPr>
            <a:xfrm>
              <a:off x="3124200" y="2253277"/>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7" name="Freeform: Shape 7">
              <a:extLst>
                <a:ext uri="{FF2B5EF4-FFF2-40B4-BE49-F238E27FC236}">
                  <a16:creationId xmlns:a16="http://schemas.microsoft.com/office/drawing/2014/main" id="{1C24C116-22D4-A376-FE49-2C4AE6FA9FA8}"/>
                </a:ext>
              </a:extLst>
            </p:cNvPr>
            <p:cNvSpPr/>
            <p:nvPr/>
          </p:nvSpPr>
          <p:spPr>
            <a:xfrm>
              <a:off x="3962025" y="2253273"/>
              <a:ext cx="5014023" cy="777990"/>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
          <p:nvSpPr>
            <p:cNvPr id="10" name="Freeform: Shape 8">
              <a:extLst>
                <a:ext uri="{FF2B5EF4-FFF2-40B4-BE49-F238E27FC236}">
                  <a16:creationId xmlns:a16="http://schemas.microsoft.com/office/drawing/2014/main" id="{55CC3741-EABE-38F0-74F7-F71487AFEBD3}"/>
                </a:ext>
              </a:extLst>
            </p:cNvPr>
            <p:cNvSpPr/>
            <p:nvPr/>
          </p:nvSpPr>
          <p:spPr>
            <a:xfrm>
              <a:off x="3124200" y="3176902"/>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4D94"/>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Plan</a:t>
              </a:r>
            </a:p>
          </p:txBody>
        </p:sp>
        <p:sp>
          <p:nvSpPr>
            <p:cNvPr id="11" name="Freeform: Shape 9">
              <a:extLst>
                <a:ext uri="{FF2B5EF4-FFF2-40B4-BE49-F238E27FC236}">
                  <a16:creationId xmlns:a16="http://schemas.microsoft.com/office/drawing/2014/main" id="{F4323C40-1EB2-B6F5-3AE5-C177993BC615}"/>
                </a:ext>
              </a:extLst>
            </p:cNvPr>
            <p:cNvSpPr/>
            <p:nvPr/>
          </p:nvSpPr>
          <p:spPr>
            <a:xfrm>
              <a:off x="3962026" y="3175785"/>
              <a:ext cx="5014022" cy="780215"/>
            </a:xfrm>
            <a:custGeom>
              <a:avLst/>
              <a:gdLst>
                <a:gd name="connsiteX0" fmla="*/ 130038 w 780214"/>
                <a:gd name="connsiteY0" fmla="*/ 0 h 5014022"/>
                <a:gd name="connsiteX1" fmla="*/ 650176 w 780214"/>
                <a:gd name="connsiteY1" fmla="*/ 0 h 5014022"/>
                <a:gd name="connsiteX2" fmla="*/ 780214 w 780214"/>
                <a:gd name="connsiteY2" fmla="*/ 130038 h 5014022"/>
                <a:gd name="connsiteX3" fmla="*/ 780214 w 780214"/>
                <a:gd name="connsiteY3" fmla="*/ 5014022 h 5014022"/>
                <a:gd name="connsiteX4" fmla="*/ 780214 w 780214"/>
                <a:gd name="connsiteY4" fmla="*/ 5014022 h 5014022"/>
                <a:gd name="connsiteX5" fmla="*/ 0 w 780214"/>
                <a:gd name="connsiteY5" fmla="*/ 5014022 h 5014022"/>
                <a:gd name="connsiteX6" fmla="*/ 0 w 780214"/>
                <a:gd name="connsiteY6" fmla="*/ 5014022 h 5014022"/>
                <a:gd name="connsiteX7" fmla="*/ 0 w 780214"/>
                <a:gd name="connsiteY7" fmla="*/ 130038 h 5014022"/>
                <a:gd name="connsiteX8" fmla="*/ 130038 w 780214"/>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214" h="5014022">
                  <a:moveTo>
                    <a:pt x="780214" y="835687"/>
                  </a:moveTo>
                  <a:lnTo>
                    <a:pt x="780214" y="4178335"/>
                  </a:lnTo>
                  <a:cubicBezTo>
                    <a:pt x="780214" y="4639870"/>
                    <a:pt x="771155" y="5014019"/>
                    <a:pt x="759979" y="5014019"/>
                  </a:cubicBezTo>
                  <a:lnTo>
                    <a:pt x="0" y="5014019"/>
                  </a:lnTo>
                  <a:lnTo>
                    <a:pt x="0" y="5014019"/>
                  </a:lnTo>
                  <a:lnTo>
                    <a:pt x="0" y="3"/>
                  </a:lnTo>
                  <a:lnTo>
                    <a:pt x="0" y="3"/>
                  </a:lnTo>
                  <a:lnTo>
                    <a:pt x="759979" y="3"/>
                  </a:lnTo>
                  <a:cubicBezTo>
                    <a:pt x="771155" y="3"/>
                    <a:pt x="780214" y="374152"/>
                    <a:pt x="780214" y="835687"/>
                  </a:cubicBezTo>
                  <a:close/>
                </a:path>
              </a:pathLst>
            </a:custGeom>
            <a:noFill/>
            <a:ln w="12700" cap="flat" cmpd="sng" algn="ctr">
              <a:solidFill>
                <a:srgbClr val="824D94"/>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99569" tIns="46977" rIns="46976" bIns="46978" numCol="1" spcCol="1270" anchor="ctr" anchorCtr="0">
              <a:noAutofit/>
            </a:bodyPr>
            <a:lstStyle/>
            <a:p>
              <a:pPr marL="114300" lvl="1" indent="-114300" algn="l" defTabSz="622300">
                <a:lnSpc>
                  <a:spcPct val="90000"/>
                </a:lnSpc>
                <a:spcBef>
                  <a:spcPct val="0"/>
                </a:spcBef>
                <a:spcAft>
                  <a:spcPct val="15000"/>
                </a:spcAft>
                <a:buNone/>
              </a:pP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Create a plan individually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Crear</a:t>
              </a:r>
              <a:r>
                <a:rPr lang="en-US" sz="1400" kern="1200" dirty="0">
                  <a:solidFill>
                    <a:schemeClr val="accent2"/>
                  </a:solidFill>
                  <a:latin typeface="Arial" panose="020B0604020202020204" pitchFamily="34" charset="0"/>
                  <a:ea typeface="+mn-ea"/>
                  <a:cs typeface="Arial" panose="020B0604020202020204" pitchFamily="34" charset="0"/>
                </a:rPr>
                <a:t> un plan </a:t>
              </a:r>
              <a:r>
                <a:rPr lang="en-US" sz="1400" kern="1200" dirty="0" err="1">
                  <a:solidFill>
                    <a:schemeClr val="accent2"/>
                  </a:solidFill>
                  <a:latin typeface="Arial" panose="020B0604020202020204" pitchFamily="34" charset="0"/>
                  <a:ea typeface="+mn-ea"/>
                  <a:cs typeface="Arial" panose="020B0604020202020204" pitchFamily="34" charset="0"/>
                </a:rPr>
                <a:t>indivudualmente</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a group idea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Seleccione</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una</a:t>
              </a:r>
              <a:r>
                <a:rPr lang="en-US" sz="1400" kern="1200" dirty="0">
                  <a:solidFill>
                    <a:schemeClr val="accent2"/>
                  </a:solidFill>
                  <a:latin typeface="Arial" panose="020B0604020202020204" pitchFamily="34" charset="0"/>
                  <a:ea typeface="+mn-ea"/>
                  <a:cs typeface="Arial" panose="020B0604020202020204" pitchFamily="34" charset="0"/>
                </a:rPr>
                <a:t> idea de </a:t>
              </a:r>
              <a:r>
                <a:rPr lang="en-US" sz="1400" kern="1200" dirty="0" err="1">
                  <a:solidFill>
                    <a:schemeClr val="accent2"/>
                  </a:solidFill>
                  <a:latin typeface="Arial" panose="020B0604020202020204" pitchFamily="34" charset="0"/>
                  <a:ea typeface="+mn-ea"/>
                  <a:cs typeface="Arial" panose="020B0604020202020204" pitchFamily="34" charset="0"/>
                </a:rPr>
                <a:t>grupo</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Gather materials </a:t>
              </a:r>
              <a:r>
                <a:rPr lang="en-US" sz="1400" kern="1200" dirty="0">
                  <a:solidFill>
                    <a:schemeClr val="accent2"/>
                  </a:solidFill>
                  <a:latin typeface="Arial" panose="020B0604020202020204" pitchFamily="34" charset="0"/>
                  <a:ea typeface="+mn-ea"/>
                  <a:cs typeface="Arial" panose="020B0604020202020204" pitchFamily="34" charset="0"/>
                </a:rPr>
                <a:t>(</a:t>
              </a:r>
              <a:r>
                <a:rPr lang="en-US" sz="1400" kern="1200" dirty="0" err="1">
                  <a:solidFill>
                    <a:schemeClr val="accent2"/>
                  </a:solidFill>
                  <a:latin typeface="Arial" panose="020B0604020202020204" pitchFamily="34" charset="0"/>
                  <a:ea typeface="+mn-ea"/>
                  <a:cs typeface="Arial" panose="020B0604020202020204" pitchFamily="34" charset="0"/>
                </a:rPr>
                <a:t>Reunir</a:t>
              </a:r>
              <a:r>
                <a:rPr lang="en-US" sz="1400" kern="1200" dirty="0">
                  <a:solidFill>
                    <a:schemeClr val="accent2"/>
                  </a:solidFill>
                  <a:latin typeface="Arial" panose="020B0604020202020204" pitchFamily="34" charset="0"/>
                  <a:ea typeface="+mn-ea"/>
                  <a:cs typeface="Arial" panose="020B0604020202020204" pitchFamily="34" charset="0"/>
                </a:rPr>
                <a:t> </a:t>
              </a:r>
              <a:r>
                <a:rPr lang="en-US" sz="1400" kern="1200" dirty="0" err="1">
                  <a:solidFill>
                    <a:schemeClr val="accent2"/>
                  </a:solidFill>
                  <a:latin typeface="Arial" panose="020B0604020202020204" pitchFamily="34" charset="0"/>
                  <a:ea typeface="+mn-ea"/>
                  <a:cs typeface="Arial" panose="020B0604020202020204" pitchFamily="34" charset="0"/>
                </a:rPr>
                <a:t>materiales</a:t>
              </a:r>
              <a:r>
                <a:rPr lang="en-US" sz="1400" kern="1200" dirty="0">
                  <a:solidFill>
                    <a:schemeClr val="accent2"/>
                  </a:solidFill>
                  <a:latin typeface="Arial" panose="020B0604020202020204" pitchFamily="34" charset="0"/>
                  <a:ea typeface="+mn-ea"/>
                  <a:cs typeface="Arial" panose="020B0604020202020204" pitchFamily="34" charset="0"/>
                </a:rPr>
                <a:t>)</a:t>
              </a:r>
            </a:p>
            <a:p>
              <a:pPr marL="114300" lvl="1" indent="-114300" algn="l" defTabSz="622300">
                <a:lnSpc>
                  <a:spcPct val="90000"/>
                </a:lnSpc>
                <a:spcBef>
                  <a:spcPct val="0"/>
                </a:spcBef>
                <a:spcAft>
                  <a:spcPct val="15000"/>
                </a:spcAft>
                <a:buChar char="•"/>
              </a:pPr>
              <a:endParaRPr lang="en-US" sz="1400" kern="1200" dirty="0">
                <a:solidFill>
                  <a:sysClr val="windowText" lastClr="000000">
                    <a:hueOff val="0"/>
                    <a:satOff val="0"/>
                    <a:lumOff val="0"/>
                    <a:alphaOff val="0"/>
                  </a:sysClr>
                </a:solidFill>
                <a:latin typeface="Calibri" panose="020F0502020204030204"/>
                <a:ea typeface="+mn-ea"/>
                <a:cs typeface="+mn-cs"/>
              </a:endParaRPr>
            </a:p>
          </p:txBody>
        </p:sp>
        <p:sp>
          <p:nvSpPr>
            <p:cNvPr id="12" name="Freeform: Shape 10">
              <a:extLst>
                <a:ext uri="{FF2B5EF4-FFF2-40B4-BE49-F238E27FC236}">
                  <a16:creationId xmlns:a16="http://schemas.microsoft.com/office/drawing/2014/main" id="{2E06206A-EE9C-3F3D-8401-DAB62CD3AF45}"/>
                </a:ext>
              </a:extLst>
            </p:cNvPr>
            <p:cNvSpPr/>
            <p:nvPr/>
          </p:nvSpPr>
          <p:spPr>
            <a:xfrm>
              <a:off x="3124200" y="4099411"/>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E95E0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Create (H</a:t>
              </a:r>
              <a:r>
                <a:rPr lang="es-ES" sz="1100" b="1" kern="1200" dirty="0" err="1"/>
                <a:t>acer</a:t>
              </a:r>
              <a:r>
                <a:rPr lang="es-ES" sz="1100" b="1" kern="1200" dirty="0"/>
                <a:t>)</a:t>
              </a:r>
              <a:endParaRPr lang="en-US" sz="1100" b="1" kern="1200" dirty="0"/>
            </a:p>
          </p:txBody>
        </p:sp>
        <p:sp>
          <p:nvSpPr>
            <p:cNvPr id="13" name="Freeform: Shape 11">
              <a:extLst>
                <a:ext uri="{FF2B5EF4-FFF2-40B4-BE49-F238E27FC236}">
                  <a16:creationId xmlns:a16="http://schemas.microsoft.com/office/drawing/2014/main" id="{2294B055-517E-E773-C690-4C690235D55A}"/>
                </a:ext>
              </a:extLst>
            </p:cNvPr>
            <p:cNvSpPr/>
            <p:nvPr/>
          </p:nvSpPr>
          <p:spPr>
            <a:xfrm>
              <a:off x="3962025" y="4098554"/>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rgbClr val="E95E0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rPr>
                <a:t>Build the product/prototype </a:t>
              </a:r>
              <a:r>
                <a:rPr lang="en-US" sz="1600" kern="1200" dirty="0">
                  <a:solidFill>
                    <a:schemeClr val="accent2"/>
                  </a:solidFill>
                </a:rPr>
                <a:t>(</a:t>
              </a:r>
              <a:r>
                <a:rPr lang="en-US" sz="1600" kern="1200" dirty="0" err="1">
                  <a:solidFill>
                    <a:schemeClr val="accent2"/>
                  </a:solidFill>
                </a:rPr>
                <a:t>Construir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a:p>
              <a:pPr marL="171450" lvl="1" indent="-171450" algn="l" defTabSz="711200">
                <a:lnSpc>
                  <a:spcPct val="90000"/>
                </a:lnSpc>
                <a:spcBef>
                  <a:spcPct val="0"/>
                </a:spcBef>
                <a:spcAft>
                  <a:spcPct val="15000"/>
                </a:spcAft>
                <a:buChar char="•"/>
              </a:pPr>
              <a:r>
                <a:rPr lang="en-US" sz="1600" kern="1200" dirty="0">
                  <a:solidFill>
                    <a:srgbClr val="000000"/>
                  </a:solidFill>
                </a:rPr>
                <a:t>Test the product/prototype </a:t>
              </a:r>
              <a:r>
                <a:rPr lang="en-US" sz="1600" kern="1200" dirty="0">
                  <a:solidFill>
                    <a:schemeClr val="accent2"/>
                  </a:solidFill>
                </a:rPr>
                <a:t>(</a:t>
              </a:r>
              <a:r>
                <a:rPr lang="en-US" sz="1600" kern="1200" dirty="0" err="1">
                  <a:solidFill>
                    <a:schemeClr val="accent2"/>
                  </a:solidFill>
                </a:rPr>
                <a:t>Probar</a:t>
              </a:r>
              <a:r>
                <a:rPr lang="en-US" sz="1600" kern="1200" dirty="0">
                  <a:solidFill>
                    <a:schemeClr val="accent2"/>
                  </a:solidFill>
                </a:rPr>
                <a:t> </a:t>
              </a:r>
              <a:r>
                <a:rPr lang="en-US" sz="1600" kern="1200" dirty="0" err="1">
                  <a:solidFill>
                    <a:schemeClr val="accent2"/>
                  </a:solidFill>
                </a:rPr>
                <a:t>el</a:t>
              </a:r>
              <a:r>
                <a:rPr lang="en-US" sz="1600" kern="1200" dirty="0">
                  <a:solidFill>
                    <a:schemeClr val="accent2"/>
                  </a:solidFill>
                </a:rPr>
                <a:t> </a:t>
              </a:r>
              <a:r>
                <a:rPr lang="en-US" sz="1600" kern="1200" dirty="0" err="1">
                  <a:solidFill>
                    <a:schemeClr val="accent2"/>
                  </a:solidFill>
                </a:rPr>
                <a:t>producto</a:t>
              </a:r>
              <a:r>
                <a:rPr lang="en-US" sz="1600" kern="1200" dirty="0">
                  <a:solidFill>
                    <a:schemeClr val="accent2"/>
                  </a:solidFill>
                </a:rPr>
                <a:t>/</a:t>
              </a:r>
              <a:r>
                <a:rPr lang="en-US" sz="1600" kern="1200" dirty="0" err="1">
                  <a:solidFill>
                    <a:schemeClr val="accent2"/>
                  </a:solidFill>
                </a:rPr>
                <a:t>prototipo</a:t>
              </a:r>
              <a:r>
                <a:rPr lang="en-US" sz="1600" kern="1200" dirty="0">
                  <a:solidFill>
                    <a:schemeClr val="accent2"/>
                  </a:solidFill>
                </a:rPr>
                <a:t>)</a:t>
              </a:r>
            </a:p>
          </p:txBody>
        </p:sp>
        <p:sp>
          <p:nvSpPr>
            <p:cNvPr id="14" name="Freeform: Shape 12">
              <a:extLst>
                <a:ext uri="{FF2B5EF4-FFF2-40B4-BE49-F238E27FC236}">
                  <a16:creationId xmlns:a16="http://schemas.microsoft.com/office/drawing/2014/main" id="{B22AB8AB-49D8-E38E-3327-2446E9085C16}"/>
                </a:ext>
              </a:extLst>
            </p:cNvPr>
            <p:cNvSpPr/>
            <p:nvPr/>
          </p:nvSpPr>
          <p:spPr>
            <a:xfrm>
              <a:off x="3124200" y="5021919"/>
              <a:ext cx="837826" cy="1196894"/>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t>Improve (M</a:t>
              </a:r>
              <a:r>
                <a:rPr lang="es-ES" sz="1100" b="1" kern="1200" dirty="0" err="1"/>
                <a:t>ejorar</a:t>
              </a:r>
              <a:r>
                <a:rPr lang="es-ES" sz="1100" b="1" kern="1200" dirty="0"/>
                <a:t>)</a:t>
              </a:r>
              <a:endParaRPr lang="en-US" sz="1100" b="1" kern="1200" dirty="0"/>
            </a:p>
          </p:txBody>
        </p:sp>
        <p:sp>
          <p:nvSpPr>
            <p:cNvPr id="15" name="Freeform: Shape 13">
              <a:extLst>
                <a:ext uri="{FF2B5EF4-FFF2-40B4-BE49-F238E27FC236}">
                  <a16:creationId xmlns:a16="http://schemas.microsoft.com/office/drawing/2014/main" id="{262D44D2-A32B-235A-127F-ACA743287335}"/>
                </a:ext>
              </a:extLst>
            </p:cNvPr>
            <p:cNvSpPr/>
            <p:nvPr/>
          </p:nvSpPr>
          <p:spPr>
            <a:xfrm>
              <a:off x="3962025" y="5021919"/>
              <a:ext cx="5014023" cy="777982"/>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ln>
              <a:solidFill>
                <a:schemeClr val="tx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150" kern="1200" dirty="0">
                  <a:solidFill>
                    <a:srgbClr val="000000"/>
                  </a:solidFill>
                </a:rPr>
                <a:t>Analyze results from test </a:t>
              </a:r>
              <a:r>
                <a:rPr lang="en-US" sz="1150" kern="1200" dirty="0">
                  <a:solidFill>
                    <a:schemeClr val="accent2"/>
                  </a:solidFill>
                </a:rPr>
                <a:t>(</a:t>
              </a:r>
              <a:r>
                <a:rPr lang="en-US" sz="1150" kern="1200" dirty="0" err="1">
                  <a:solidFill>
                    <a:schemeClr val="accent2"/>
                  </a:solidFill>
                </a:rPr>
                <a:t>Analizar</a:t>
              </a:r>
              <a:r>
                <a:rPr lang="en-US" sz="1150" kern="1200" dirty="0">
                  <a:solidFill>
                    <a:schemeClr val="accent2"/>
                  </a:solidFill>
                </a:rPr>
                <a:t> </a:t>
              </a:r>
              <a:r>
                <a:rPr lang="en-US" sz="1150" kern="1200" dirty="0" err="1">
                  <a:solidFill>
                    <a:schemeClr val="accent2"/>
                  </a:solidFill>
                </a:rPr>
                <a:t>los</a:t>
              </a:r>
              <a:r>
                <a:rPr lang="en-US" sz="1150" kern="1200" dirty="0">
                  <a:solidFill>
                    <a:schemeClr val="accent2"/>
                  </a:solidFill>
                </a:rPr>
                <a:t> </a:t>
              </a:r>
              <a:r>
                <a:rPr lang="en-US" sz="1150" kern="1200" dirty="0" err="1">
                  <a:solidFill>
                    <a:schemeClr val="accent2"/>
                  </a:solidFill>
                </a:rPr>
                <a:t>resultados</a:t>
              </a:r>
              <a:r>
                <a:rPr lang="en-US" sz="1150" kern="1200" dirty="0">
                  <a:solidFill>
                    <a:schemeClr val="accent2"/>
                  </a:solidFill>
                </a:rPr>
                <a:t> de la </a:t>
              </a:r>
              <a:r>
                <a:rPr lang="en-US" sz="1150" kern="1200" dirty="0" err="1">
                  <a:solidFill>
                    <a:schemeClr val="accent2"/>
                  </a:solidFill>
                </a:rPr>
                <a:t>prueba</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Modify process or design to make it better </a:t>
              </a:r>
              <a:r>
                <a:rPr lang="en-US" sz="1150" kern="1200" dirty="0">
                  <a:solidFill>
                    <a:schemeClr val="accent2"/>
                  </a:solidFill>
                </a:rPr>
                <a:t>(</a:t>
              </a:r>
              <a:r>
                <a:rPr lang="en-US" sz="1150" kern="1200" dirty="0" err="1">
                  <a:solidFill>
                    <a:schemeClr val="accent2"/>
                  </a:solidFill>
                </a:rPr>
                <a:t>Modificar</a:t>
              </a:r>
              <a:r>
                <a:rPr lang="en-US" sz="1150" kern="1200" dirty="0">
                  <a:solidFill>
                    <a:schemeClr val="accent2"/>
                  </a:solidFill>
                </a:rPr>
                <a:t>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proceso</a:t>
              </a:r>
              <a:r>
                <a:rPr lang="en-US" sz="1150" kern="1200" dirty="0">
                  <a:solidFill>
                    <a:schemeClr val="accent2"/>
                  </a:solidFill>
                </a:rPr>
                <a:t> o </a:t>
              </a:r>
              <a:r>
                <a:rPr lang="en-US" sz="1150" kern="1200" dirty="0" err="1">
                  <a:solidFill>
                    <a:schemeClr val="accent2"/>
                  </a:solidFill>
                </a:rPr>
                <a:t>el</a:t>
              </a:r>
              <a:r>
                <a:rPr lang="en-US" sz="1150" kern="1200" dirty="0">
                  <a:solidFill>
                    <a:schemeClr val="accent2"/>
                  </a:solidFill>
                </a:rPr>
                <a:t> </a:t>
              </a:r>
              <a:r>
                <a:rPr lang="en-US" sz="1150" kern="1200" dirty="0" err="1">
                  <a:solidFill>
                    <a:schemeClr val="accent2"/>
                  </a:solidFill>
                </a:rPr>
                <a:t>diseño</a:t>
              </a:r>
              <a:r>
                <a:rPr lang="en-US" sz="1150" kern="1200" dirty="0">
                  <a:solidFill>
                    <a:schemeClr val="accent2"/>
                  </a:solidFill>
                </a:rPr>
                <a:t> para </a:t>
              </a:r>
              <a:r>
                <a:rPr lang="en-US" sz="1150" kern="1200" dirty="0" err="1">
                  <a:solidFill>
                    <a:schemeClr val="accent2"/>
                  </a:solidFill>
                </a:rPr>
                <a:t>hacerlo</a:t>
              </a:r>
              <a:r>
                <a:rPr lang="en-US" sz="1150" kern="1200" dirty="0">
                  <a:solidFill>
                    <a:schemeClr val="accent2"/>
                  </a:solidFill>
                </a:rPr>
                <a:t> </a:t>
              </a:r>
              <a:r>
                <a:rPr lang="en-US" sz="1150" kern="1200" dirty="0" err="1">
                  <a:solidFill>
                    <a:schemeClr val="accent2"/>
                  </a:solidFill>
                </a:rPr>
                <a:t>mejor</a:t>
              </a:r>
              <a:r>
                <a:rPr lang="en-US" sz="1150" kern="1200" dirty="0">
                  <a:solidFill>
                    <a:schemeClr val="accent2"/>
                  </a:solidFill>
                </a:rPr>
                <a:t>)</a:t>
              </a:r>
            </a:p>
            <a:p>
              <a:pPr marL="171450" lvl="1" indent="-171450" algn="l" defTabSz="711200">
                <a:lnSpc>
                  <a:spcPct val="90000"/>
                </a:lnSpc>
                <a:spcBef>
                  <a:spcPct val="0"/>
                </a:spcBef>
                <a:spcAft>
                  <a:spcPct val="15000"/>
                </a:spcAft>
                <a:buChar char="•"/>
              </a:pPr>
              <a:r>
                <a:rPr lang="en-US" sz="1150" kern="1200" dirty="0">
                  <a:solidFill>
                    <a:srgbClr val="000000"/>
                  </a:solidFill>
                </a:rPr>
                <a:t>Repeat as many times as needed </a:t>
              </a:r>
              <a:r>
                <a:rPr lang="en-US" sz="1150" kern="1200" dirty="0">
                  <a:solidFill>
                    <a:schemeClr val="accent2"/>
                  </a:solidFill>
                </a:rPr>
                <a:t>(</a:t>
              </a:r>
              <a:r>
                <a:rPr lang="en-US" sz="1150" kern="1200" dirty="0" err="1">
                  <a:solidFill>
                    <a:schemeClr val="accent2"/>
                  </a:solidFill>
                </a:rPr>
                <a:t>Repita</a:t>
              </a:r>
              <a:r>
                <a:rPr lang="en-US" sz="1150" kern="1200" dirty="0">
                  <a:solidFill>
                    <a:schemeClr val="accent2"/>
                  </a:solidFill>
                </a:rPr>
                <a:t> </a:t>
              </a:r>
              <a:r>
                <a:rPr lang="en-US" sz="1150" kern="1200" dirty="0" err="1">
                  <a:solidFill>
                    <a:schemeClr val="accent2"/>
                  </a:solidFill>
                </a:rPr>
                <a:t>tantas</a:t>
              </a:r>
              <a:r>
                <a:rPr lang="en-US" sz="1150" kern="1200" dirty="0">
                  <a:solidFill>
                    <a:schemeClr val="accent2"/>
                  </a:solidFill>
                </a:rPr>
                <a:t> </a:t>
              </a:r>
              <a:r>
                <a:rPr lang="en-US" sz="1150" kern="1200" dirty="0" err="1">
                  <a:solidFill>
                    <a:schemeClr val="accent2"/>
                  </a:solidFill>
                </a:rPr>
                <a:t>veces</a:t>
              </a:r>
              <a:r>
                <a:rPr lang="en-US" sz="1150" kern="1200" dirty="0">
                  <a:solidFill>
                    <a:schemeClr val="accent2"/>
                  </a:solidFill>
                </a:rPr>
                <a:t> </a:t>
              </a:r>
              <a:r>
                <a:rPr lang="en-US" sz="1150" kern="1200" dirty="0" err="1">
                  <a:solidFill>
                    <a:schemeClr val="accent2"/>
                  </a:solidFill>
                </a:rPr>
                <a:t>como</a:t>
              </a:r>
              <a:r>
                <a:rPr lang="en-US" sz="1150" kern="1200" dirty="0">
                  <a:solidFill>
                    <a:schemeClr val="accent2"/>
                  </a:solidFill>
                </a:rPr>
                <a:t> sea </a:t>
              </a:r>
              <a:r>
                <a:rPr lang="en-US" sz="1150" kern="1200" dirty="0" err="1">
                  <a:solidFill>
                    <a:schemeClr val="accent2"/>
                  </a:solidFill>
                </a:rPr>
                <a:t>necesario</a:t>
              </a:r>
              <a:r>
                <a:rPr lang="en-US" sz="1150" kern="1200" dirty="0">
                  <a:solidFill>
                    <a:schemeClr val="accent2"/>
                  </a:solidFill>
                </a:rPr>
                <a:t>)</a:t>
              </a:r>
            </a:p>
          </p:txBody>
        </p:sp>
      </p:grpSp>
    </p:spTree>
    <p:extLst>
      <p:ext uri="{BB962C8B-B14F-4D97-AF65-F5344CB8AC3E}">
        <p14:creationId xmlns:p14="http://schemas.microsoft.com/office/powerpoint/2010/main" val="388626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dentify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07427" y="293910"/>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Identify</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6" name="Freeform: Shape 2">
            <a:extLst>
              <a:ext uri="{FF2B5EF4-FFF2-40B4-BE49-F238E27FC236}">
                <a16:creationId xmlns:a16="http://schemas.microsoft.com/office/drawing/2014/main" id="{FFF9544E-E20C-DDB6-0B0B-A20A4ADB0BB5}"/>
              </a:ext>
            </a:extLst>
          </p:cNvPr>
          <p:cNvSpPr/>
          <p:nvPr userDrawn="1"/>
        </p:nvSpPr>
        <p:spPr>
          <a:xfrm>
            <a:off x="380054" y="5572492"/>
            <a:ext cx="904607" cy="1292297"/>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82C34D">
              <a:hueOff val="0"/>
              <a:satOff val="0"/>
              <a:lumOff val="0"/>
              <a:alphaOff val="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9"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Identify (</a:t>
            </a:r>
            <a:r>
              <a:rPr lang="es-ES" sz="1100" b="1" kern="1200" dirty="0">
                <a:latin typeface="+mj-lt"/>
              </a:rPr>
              <a:t>Identificar)</a:t>
            </a:r>
            <a:endParaRPr lang="en-US" sz="1100" b="1" kern="1200" dirty="0">
              <a:solidFill>
                <a:sysClr val="window" lastClr="FFFFFF"/>
              </a:solidFill>
              <a:latin typeface="+mj-lt"/>
              <a:ea typeface="+mn-ea"/>
              <a:cs typeface="+mn-cs"/>
            </a:endParaRPr>
          </a:p>
        </p:txBody>
      </p:sp>
      <p:sp>
        <p:nvSpPr>
          <p:cNvPr id="7" name="Freeform: Shape 4">
            <a:extLst>
              <a:ext uri="{FF2B5EF4-FFF2-40B4-BE49-F238E27FC236}">
                <a16:creationId xmlns:a16="http://schemas.microsoft.com/office/drawing/2014/main" id="{664904C6-B2F0-DB04-E8F4-39F75DF79B79}"/>
              </a:ext>
            </a:extLst>
          </p:cNvPr>
          <p:cNvSpPr/>
          <p:nvPr userDrawn="1"/>
        </p:nvSpPr>
        <p:spPr>
          <a:xfrm>
            <a:off x="1284660" y="5573410"/>
            <a:ext cx="5413679" cy="839993"/>
          </a:xfrm>
          <a:custGeom>
            <a:avLst/>
            <a:gdLst>
              <a:gd name="connsiteX0" fmla="*/ 129666 w 777981"/>
              <a:gd name="connsiteY0" fmla="*/ 0 h 5014022"/>
              <a:gd name="connsiteX1" fmla="*/ 648315 w 777981"/>
              <a:gd name="connsiteY1" fmla="*/ 0 h 5014022"/>
              <a:gd name="connsiteX2" fmla="*/ 777981 w 777981"/>
              <a:gd name="connsiteY2" fmla="*/ 129666 h 5014022"/>
              <a:gd name="connsiteX3" fmla="*/ 777981 w 777981"/>
              <a:gd name="connsiteY3" fmla="*/ 5014022 h 5014022"/>
              <a:gd name="connsiteX4" fmla="*/ 777981 w 777981"/>
              <a:gd name="connsiteY4" fmla="*/ 5014022 h 5014022"/>
              <a:gd name="connsiteX5" fmla="*/ 0 w 777981"/>
              <a:gd name="connsiteY5" fmla="*/ 5014022 h 5014022"/>
              <a:gd name="connsiteX6" fmla="*/ 0 w 777981"/>
              <a:gd name="connsiteY6" fmla="*/ 5014022 h 5014022"/>
              <a:gd name="connsiteX7" fmla="*/ 0 w 777981"/>
              <a:gd name="connsiteY7" fmla="*/ 129666 h 5014022"/>
              <a:gd name="connsiteX8" fmla="*/ 129666 w 777981"/>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1" h="5014022">
                <a:moveTo>
                  <a:pt x="777981" y="835689"/>
                </a:moveTo>
                <a:lnTo>
                  <a:pt x="777981" y="4178333"/>
                </a:lnTo>
                <a:cubicBezTo>
                  <a:pt x="777981" y="4639873"/>
                  <a:pt x="768973" y="5014019"/>
                  <a:pt x="757862" y="5014019"/>
                </a:cubicBezTo>
                <a:lnTo>
                  <a:pt x="0" y="5014019"/>
                </a:lnTo>
                <a:lnTo>
                  <a:pt x="0" y="5014019"/>
                </a:lnTo>
                <a:lnTo>
                  <a:pt x="0" y="3"/>
                </a:lnTo>
                <a:lnTo>
                  <a:pt x="0" y="3"/>
                </a:lnTo>
                <a:lnTo>
                  <a:pt x="757862" y="3"/>
                </a:lnTo>
                <a:cubicBezTo>
                  <a:pt x="768973" y="3"/>
                  <a:pt x="777981" y="374149"/>
                  <a:pt x="777981" y="835689"/>
                </a:cubicBezTo>
                <a:close/>
              </a:path>
            </a:pathLst>
          </a:custGeom>
          <a:solidFill>
            <a:sysClr val="window" lastClr="FFFFFF">
              <a:alpha val="90000"/>
              <a:hueOff val="0"/>
              <a:satOff val="0"/>
              <a:lumOff val="0"/>
              <a:alphaOff val="0"/>
            </a:sysClr>
          </a:solidFill>
          <a:ln w="12700" cap="flat" cmpd="sng" algn="ctr">
            <a:solidFill>
              <a:srgbClr val="82C34D"/>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000000"/>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Identify the problem </a:t>
            </a:r>
            <a:r>
              <a:rPr lang="en-US" sz="1600" kern="1200" dirty="0">
                <a:solidFill>
                  <a:srgbClr val="F16038"/>
                </a:solidFill>
                <a:latin typeface="+mj-lt"/>
                <a:ea typeface="+mn-ea"/>
                <a:cs typeface="Arial" panose="020B0604020202020204" pitchFamily="34" charset="0"/>
              </a:rPr>
              <a:t>(</a:t>
            </a:r>
            <a:r>
              <a:rPr lang="es-ES" sz="1600" kern="1200" dirty="0">
                <a:solidFill>
                  <a:srgbClr val="F16038"/>
                </a:solidFill>
                <a:latin typeface="+mj-lt"/>
              </a:rPr>
              <a:t>Identificar el problema)</a:t>
            </a:r>
            <a:endParaRPr lang="en-US" sz="1600" kern="1200" dirty="0">
              <a:solidFill>
                <a:srgbClr val="F16038"/>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j-lt"/>
                <a:ea typeface="+mn-ea"/>
                <a:cs typeface="Arial" panose="020B0604020202020204" pitchFamily="34" charset="0"/>
              </a:rPr>
              <a:t>Identify the criteria and constraints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Identificar los criterios y las restricciones)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453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ine Material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grpSp>
        <p:nvGrpSpPr>
          <p:cNvPr id="12" name="Group 11">
            <a:extLst>
              <a:ext uri="{FF2B5EF4-FFF2-40B4-BE49-F238E27FC236}">
                <a16:creationId xmlns:a16="http://schemas.microsoft.com/office/drawing/2014/main" id="{A6EFC2E0-FC06-6ECC-E2E6-FF042DDB55A2}"/>
              </a:ext>
            </a:extLst>
          </p:cNvPr>
          <p:cNvGrpSpPr/>
          <p:nvPr userDrawn="1"/>
        </p:nvGrpSpPr>
        <p:grpSpPr>
          <a:xfrm>
            <a:off x="381226" y="5580760"/>
            <a:ext cx="6318285" cy="1292300"/>
            <a:chOff x="381226" y="5580760"/>
            <a:chExt cx="6318285" cy="1292300"/>
          </a:xfrm>
        </p:grpSpPr>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grpSp>
      <p:sp>
        <p:nvSpPr>
          <p:cNvPr id="4" name="Table Placeholder 3">
            <a:extLst>
              <a:ext uri="{FF2B5EF4-FFF2-40B4-BE49-F238E27FC236}">
                <a16:creationId xmlns:a16="http://schemas.microsoft.com/office/drawing/2014/main" id="{A3E7DC5F-003E-D617-D976-4FF18F28489C}"/>
              </a:ext>
            </a:extLst>
          </p:cNvPr>
          <p:cNvSpPr>
            <a:spLocks noGrp="1"/>
          </p:cNvSpPr>
          <p:nvPr>
            <p:ph type="tbl" sz="quarter" idx="10"/>
          </p:nvPr>
        </p:nvSpPr>
        <p:spPr>
          <a:xfrm>
            <a:off x="4603750" y="1722438"/>
            <a:ext cx="7326313" cy="3756025"/>
          </a:xfrm>
        </p:spPr>
        <p:txBody>
          <a:bodyPr/>
          <a:lstStyle/>
          <a:p>
            <a:endParaRPr lang="en-US"/>
          </a:p>
        </p:txBody>
      </p:sp>
      <p:sp>
        <p:nvSpPr>
          <p:cNvPr id="7" name="TextBox 6">
            <a:extLst>
              <a:ext uri="{FF2B5EF4-FFF2-40B4-BE49-F238E27FC236}">
                <a16:creationId xmlns:a16="http://schemas.microsoft.com/office/drawing/2014/main" id="{CEECE5CD-1288-73F2-9840-7E8B1F015A46}"/>
              </a:ext>
            </a:extLst>
          </p:cNvPr>
          <p:cNvSpPr txBox="1"/>
          <p:nvPr userDrawn="1"/>
        </p:nvSpPr>
        <p:spPr>
          <a:xfrm>
            <a:off x="633132" y="1779791"/>
            <a:ext cx="3668233" cy="4062651"/>
          </a:xfrm>
          <a:prstGeom prst="rect">
            <a:avLst/>
          </a:prstGeom>
          <a:noFill/>
        </p:spPr>
        <p:txBody>
          <a:bodyPr wrap="square" rtlCol="0">
            <a:spAutoFit/>
          </a:bodyPr>
          <a:lstStyle/>
          <a:p>
            <a:pPr marL="0" indent="0">
              <a:buNone/>
            </a:pPr>
            <a:r>
              <a:rPr lang="en-US" sz="2400" dirty="0">
                <a:solidFill>
                  <a:srgbClr val="000000"/>
                </a:solidFill>
              </a:rPr>
              <a:t>Here are the materials we will be using. </a:t>
            </a:r>
          </a:p>
          <a:p>
            <a:pPr marL="0" indent="0">
              <a:buNone/>
            </a:pPr>
            <a:r>
              <a:rPr lang="en-US" sz="2400" dirty="0">
                <a:solidFill>
                  <a:srgbClr val="000000"/>
                </a:solidFill>
              </a:rPr>
              <a:t>Can you classify them?   </a:t>
            </a:r>
          </a:p>
          <a:p>
            <a:pPr marL="0" indent="0">
              <a:buNone/>
            </a:pPr>
            <a:r>
              <a:rPr lang="en-US" sz="2400" dirty="0">
                <a:solidFill>
                  <a:srgbClr val="000000"/>
                </a:solidFill>
              </a:rPr>
              <a:t>What do they have in common?</a:t>
            </a:r>
          </a:p>
          <a:p>
            <a:endParaRPr lang="en-US" sz="2400" dirty="0"/>
          </a:p>
          <a:p>
            <a:pPr marL="0" indent="0">
              <a:buNone/>
            </a:pPr>
            <a:r>
              <a:rPr lang="en-US" sz="2400" dirty="0" err="1">
                <a:solidFill>
                  <a:srgbClr val="F16038"/>
                </a:solidFill>
              </a:rPr>
              <a:t>Estos</a:t>
            </a:r>
            <a:r>
              <a:rPr lang="en-US" sz="2400" dirty="0">
                <a:solidFill>
                  <a:srgbClr val="F16038"/>
                </a:solidFill>
              </a:rPr>
              <a:t> son </a:t>
            </a:r>
            <a:r>
              <a:rPr lang="en-US" sz="2400" dirty="0" err="1">
                <a:solidFill>
                  <a:srgbClr val="F16038"/>
                </a:solidFill>
              </a:rPr>
              <a:t>los</a:t>
            </a:r>
            <a:r>
              <a:rPr lang="en-US" sz="2400" dirty="0">
                <a:solidFill>
                  <a:srgbClr val="F16038"/>
                </a:solidFill>
              </a:rPr>
              <a:t> </a:t>
            </a:r>
            <a:r>
              <a:rPr lang="en-US" sz="2400" dirty="0" err="1">
                <a:solidFill>
                  <a:srgbClr val="F16038"/>
                </a:solidFill>
              </a:rPr>
              <a:t>materiales</a:t>
            </a:r>
            <a:r>
              <a:rPr lang="en-US" sz="2400" dirty="0">
                <a:solidFill>
                  <a:srgbClr val="F16038"/>
                </a:solidFill>
              </a:rPr>
              <a:t> que </a:t>
            </a:r>
            <a:r>
              <a:rPr lang="en-US" sz="2400" dirty="0" err="1">
                <a:solidFill>
                  <a:srgbClr val="F16038"/>
                </a:solidFill>
              </a:rPr>
              <a:t>usaremos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Puedes</a:t>
            </a:r>
            <a:r>
              <a:rPr lang="en-US" sz="2400" dirty="0">
                <a:solidFill>
                  <a:srgbClr val="F16038"/>
                </a:solidFill>
              </a:rPr>
              <a:t> </a:t>
            </a:r>
            <a:r>
              <a:rPr lang="en-US" sz="2400" dirty="0" err="1">
                <a:solidFill>
                  <a:srgbClr val="F16038"/>
                </a:solidFill>
              </a:rPr>
              <a:t>clasificarlos</a:t>
            </a:r>
            <a:r>
              <a:rPr lang="en-US" sz="2400" dirty="0">
                <a:solidFill>
                  <a:srgbClr val="F16038"/>
                </a:solidFill>
              </a:rPr>
              <a:t>?</a:t>
            </a:r>
          </a:p>
          <a:p>
            <a:pPr marL="0" indent="0">
              <a:buNone/>
            </a:pPr>
            <a:r>
              <a:rPr lang="en-US" sz="2400" dirty="0">
                <a:solidFill>
                  <a:srgbClr val="F16038"/>
                </a:solidFill>
              </a:rPr>
              <a:t>¿</a:t>
            </a:r>
            <a:r>
              <a:rPr lang="en-US" sz="2400" dirty="0" err="1">
                <a:solidFill>
                  <a:srgbClr val="F16038"/>
                </a:solidFill>
              </a:rPr>
              <a:t>Qué</a:t>
            </a:r>
            <a:r>
              <a:rPr lang="en-US" sz="2400" dirty="0">
                <a:solidFill>
                  <a:srgbClr val="F16038"/>
                </a:solidFill>
              </a:rPr>
              <a:t> </a:t>
            </a:r>
            <a:r>
              <a:rPr lang="en-US" sz="2400" dirty="0" err="1">
                <a:solidFill>
                  <a:srgbClr val="F16038"/>
                </a:solidFill>
              </a:rPr>
              <a:t>tienen</a:t>
            </a:r>
            <a:r>
              <a:rPr lang="en-US" sz="2400" dirty="0">
                <a:solidFill>
                  <a:srgbClr val="F16038"/>
                </a:solidFill>
              </a:rPr>
              <a:t> </a:t>
            </a:r>
            <a:r>
              <a:rPr lang="en-US" sz="2400" dirty="0" err="1">
                <a:solidFill>
                  <a:srgbClr val="F16038"/>
                </a:solidFill>
              </a:rPr>
              <a:t>en</a:t>
            </a:r>
            <a:r>
              <a:rPr lang="en-US" sz="2400" dirty="0">
                <a:solidFill>
                  <a:srgbClr val="F16038"/>
                </a:solidFill>
              </a:rPr>
              <a:t> </a:t>
            </a:r>
            <a:r>
              <a:rPr lang="en-US" sz="2400" dirty="0" err="1">
                <a:solidFill>
                  <a:srgbClr val="F16038"/>
                </a:solidFill>
              </a:rPr>
              <a:t>común</a:t>
            </a:r>
            <a:r>
              <a:rPr lang="en-US" sz="2400" dirty="0">
                <a:solidFill>
                  <a:srgbClr val="F16038"/>
                </a:solidFill>
              </a:rPr>
              <a:t>?</a:t>
            </a:r>
          </a:p>
          <a:p>
            <a:endParaRPr lang="en-US" dirty="0"/>
          </a:p>
        </p:txBody>
      </p:sp>
    </p:spTree>
    <p:extLst>
      <p:ext uri="{BB962C8B-B14F-4D97-AF65-F5344CB8AC3E}">
        <p14:creationId xmlns:p14="http://schemas.microsoft.com/office/powerpoint/2010/main" val="200369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ine Slides">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2B4EEE4-3A52-6148-9265-14E5DB0FA583}"/>
              </a:ext>
            </a:extLst>
          </p:cNvPr>
          <p:cNvSpPr/>
          <p:nvPr userDrawn="1"/>
        </p:nvSpPr>
        <p:spPr>
          <a:xfrm>
            <a:off x="-235670" y="-169683"/>
            <a:ext cx="12427670" cy="1674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2824A3C3-D3FD-A44A-B4CE-001951DD1C51}"/>
              </a:ext>
            </a:extLst>
          </p:cNvPr>
          <p:cNvSpPr/>
          <p:nvPr userDrawn="1"/>
        </p:nvSpPr>
        <p:spPr>
          <a:xfrm rot="10800000" flipH="1">
            <a:off x="-2354191" y="-1574275"/>
            <a:ext cx="7739406" cy="49207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BCB18AF-DFF3-024A-9BFC-DB99D528828F}"/>
              </a:ext>
            </a:extLst>
          </p:cNvPr>
          <p:cNvPicPr>
            <a:picLocks noChangeAspect="1"/>
          </p:cNvPicPr>
          <p:nvPr userDrawn="1"/>
        </p:nvPicPr>
        <p:blipFill>
          <a:blip r:embed="rId2"/>
          <a:stretch>
            <a:fillRect/>
          </a:stretch>
        </p:blipFill>
        <p:spPr>
          <a:xfrm>
            <a:off x="9694333" y="6219621"/>
            <a:ext cx="2235502" cy="459294"/>
          </a:xfrm>
          <a:prstGeom prst="rect">
            <a:avLst/>
          </a:prstGeom>
        </p:spPr>
      </p:pic>
      <p:pic>
        <p:nvPicPr>
          <p:cNvPr id="30" name="Picture 29" descr="A close up of a sign&#10;&#10;Description automatically generated">
            <a:extLst>
              <a:ext uri="{FF2B5EF4-FFF2-40B4-BE49-F238E27FC236}">
                <a16:creationId xmlns:a16="http://schemas.microsoft.com/office/drawing/2014/main" id="{F219D043-7A30-8341-B096-C20EB3D1719F}"/>
              </a:ext>
            </a:extLst>
          </p:cNvPr>
          <p:cNvPicPr>
            <a:picLocks noChangeAspect="1"/>
          </p:cNvPicPr>
          <p:nvPr userDrawn="1"/>
        </p:nvPicPr>
        <p:blipFill rotWithShape="1">
          <a:blip r:embed="rId3"/>
          <a:srcRect b="7193"/>
          <a:stretch/>
        </p:blipFill>
        <p:spPr>
          <a:xfrm>
            <a:off x="213300" y="207391"/>
            <a:ext cx="839664" cy="767238"/>
          </a:xfrm>
          <a:prstGeom prst="rect">
            <a:avLst/>
          </a:prstGeom>
        </p:spPr>
      </p:pic>
      <p:sp>
        <p:nvSpPr>
          <p:cNvPr id="2" name="Title 1">
            <a:extLst>
              <a:ext uri="{FF2B5EF4-FFF2-40B4-BE49-F238E27FC236}">
                <a16:creationId xmlns:a16="http://schemas.microsoft.com/office/drawing/2014/main" id="{4E810B77-9738-1248-85D1-F6243FEAE5EA}"/>
              </a:ext>
            </a:extLst>
          </p:cNvPr>
          <p:cNvSpPr>
            <a:spLocks noGrp="1"/>
          </p:cNvSpPr>
          <p:nvPr>
            <p:ph type="title" hasCustomPrompt="1"/>
          </p:nvPr>
        </p:nvSpPr>
        <p:spPr>
          <a:xfrm>
            <a:off x="2119150" y="294916"/>
            <a:ext cx="8867226" cy="1325563"/>
          </a:xfrm>
        </p:spPr>
        <p:txBody>
          <a:bodyPr>
            <a:normAutofit/>
          </a:bodyPr>
          <a:lstStyle>
            <a:lvl1pPr>
              <a:defRPr sz="3200" b="1" i="0">
                <a:solidFill>
                  <a:schemeClr val="accent1"/>
                </a:solidFill>
                <a:latin typeface="Arial" panose="020B0604020202020204" pitchFamily="34" charset="0"/>
                <a:cs typeface="Arial" panose="020B0604020202020204" pitchFamily="34" charset="0"/>
              </a:defRPr>
            </a:lvl1pPr>
          </a:lstStyle>
          <a:p>
            <a:r>
              <a:rPr lang="en-US" dirty="0"/>
              <a:t>Imagine Materials</a:t>
            </a:r>
            <a:br>
              <a:rPr lang="en-US" dirty="0"/>
            </a:br>
            <a:endParaRPr lang="en-US" dirty="0"/>
          </a:p>
        </p:txBody>
      </p:sp>
      <p:sp>
        <p:nvSpPr>
          <p:cNvPr id="9" name="Content Placeholder 2">
            <a:extLst>
              <a:ext uri="{FF2B5EF4-FFF2-40B4-BE49-F238E27FC236}">
                <a16:creationId xmlns:a16="http://schemas.microsoft.com/office/drawing/2014/main" id="{C2580FB5-33D3-45A7-90F0-8548F00B90C2}"/>
              </a:ext>
            </a:extLst>
          </p:cNvPr>
          <p:cNvSpPr>
            <a:spLocks noGrp="1"/>
          </p:cNvSpPr>
          <p:nvPr>
            <p:ph idx="4294967295"/>
          </p:nvPr>
        </p:nvSpPr>
        <p:spPr>
          <a:xfrm>
            <a:off x="838200" y="1825625"/>
            <a:ext cx="10515600" cy="4351338"/>
          </a:xfrm>
        </p:spPr>
        <p:txBody>
          <a:bodyPr>
            <a:normAutofit/>
          </a:bodyPr>
          <a:lstStyle/>
          <a:p>
            <a:endParaRPr lang="en-US" sz="2400" dirty="0">
              <a:solidFill>
                <a:srgbClr val="000000"/>
              </a:solidFill>
            </a:endParaRPr>
          </a:p>
        </p:txBody>
      </p:sp>
      <p:sp>
        <p:nvSpPr>
          <p:cNvPr id="5" name="Freeform: Shape 5">
            <a:extLst>
              <a:ext uri="{FF2B5EF4-FFF2-40B4-BE49-F238E27FC236}">
                <a16:creationId xmlns:a16="http://schemas.microsoft.com/office/drawing/2014/main" id="{2BC96548-77F3-9935-4210-11B7968AE9DD}"/>
              </a:ext>
            </a:extLst>
          </p:cNvPr>
          <p:cNvSpPr/>
          <p:nvPr userDrawn="1"/>
        </p:nvSpPr>
        <p:spPr>
          <a:xfrm>
            <a:off x="381226" y="5580764"/>
            <a:ext cx="904607" cy="1292296"/>
          </a:xfrm>
          <a:custGeom>
            <a:avLst/>
            <a:gdLst>
              <a:gd name="connsiteX0" fmla="*/ 0 w 1196894"/>
              <a:gd name="connsiteY0" fmla="*/ 0 h 837826"/>
              <a:gd name="connsiteX1" fmla="*/ 777981 w 1196894"/>
              <a:gd name="connsiteY1" fmla="*/ 0 h 837826"/>
              <a:gd name="connsiteX2" fmla="*/ 1196894 w 1196894"/>
              <a:gd name="connsiteY2" fmla="*/ 418913 h 837826"/>
              <a:gd name="connsiteX3" fmla="*/ 777981 w 1196894"/>
              <a:gd name="connsiteY3" fmla="*/ 837826 h 837826"/>
              <a:gd name="connsiteX4" fmla="*/ 0 w 1196894"/>
              <a:gd name="connsiteY4" fmla="*/ 837826 h 837826"/>
              <a:gd name="connsiteX5" fmla="*/ 418913 w 1196894"/>
              <a:gd name="connsiteY5" fmla="*/ 418913 h 837826"/>
              <a:gd name="connsiteX6" fmla="*/ 0 w 1196894"/>
              <a:gd name="connsiteY6" fmla="*/ 0 h 83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894" h="837826">
                <a:moveTo>
                  <a:pt x="1196893" y="0"/>
                </a:moveTo>
                <a:lnTo>
                  <a:pt x="1196893" y="544587"/>
                </a:lnTo>
                <a:lnTo>
                  <a:pt x="598447" y="837826"/>
                </a:lnTo>
                <a:lnTo>
                  <a:pt x="1" y="544587"/>
                </a:lnTo>
                <a:lnTo>
                  <a:pt x="1" y="0"/>
                </a:lnTo>
                <a:lnTo>
                  <a:pt x="598447" y="293239"/>
                </a:lnTo>
                <a:lnTo>
                  <a:pt x="1196893" y="0"/>
                </a:lnTo>
                <a:close/>
              </a:path>
            </a:pathLst>
          </a:custGeom>
          <a:solidFill>
            <a:srgbClr val="005786"/>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985" tIns="425898" rIns="6985" bIns="425898"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ysClr val="window" lastClr="FFFFFF"/>
                </a:solidFill>
                <a:latin typeface="+mj-lt"/>
                <a:ea typeface="+mn-ea"/>
                <a:cs typeface="+mn-cs"/>
              </a:rPr>
              <a:t>Imagine (</a:t>
            </a:r>
            <a:r>
              <a:rPr lang="es-ES" sz="1100" b="1" kern="1200" dirty="0">
                <a:latin typeface="+mj-lt"/>
              </a:rPr>
              <a:t>Imaginar)</a:t>
            </a:r>
            <a:endParaRPr lang="en-US" sz="1100" b="1" kern="1200" dirty="0">
              <a:solidFill>
                <a:sysClr val="window" lastClr="FFFFFF"/>
              </a:solidFill>
              <a:latin typeface="+mj-lt"/>
              <a:ea typeface="+mn-ea"/>
              <a:cs typeface="+mn-cs"/>
            </a:endParaRPr>
          </a:p>
        </p:txBody>
      </p:sp>
      <p:sp>
        <p:nvSpPr>
          <p:cNvPr id="6" name="Freeform: Shape 7">
            <a:extLst>
              <a:ext uri="{FF2B5EF4-FFF2-40B4-BE49-F238E27FC236}">
                <a16:creationId xmlns:a16="http://schemas.microsoft.com/office/drawing/2014/main" id="{10CDAD76-8334-09D2-CABF-391B5BD1394D}"/>
              </a:ext>
            </a:extLst>
          </p:cNvPr>
          <p:cNvSpPr/>
          <p:nvPr userDrawn="1"/>
        </p:nvSpPr>
        <p:spPr>
          <a:xfrm>
            <a:off x="1285832" y="5580760"/>
            <a:ext cx="5413679" cy="840002"/>
          </a:xfrm>
          <a:custGeom>
            <a:avLst/>
            <a:gdLst>
              <a:gd name="connsiteX0" fmla="*/ 129667 w 777989"/>
              <a:gd name="connsiteY0" fmla="*/ 0 h 5014022"/>
              <a:gd name="connsiteX1" fmla="*/ 648322 w 777989"/>
              <a:gd name="connsiteY1" fmla="*/ 0 h 5014022"/>
              <a:gd name="connsiteX2" fmla="*/ 777989 w 777989"/>
              <a:gd name="connsiteY2" fmla="*/ 129667 h 5014022"/>
              <a:gd name="connsiteX3" fmla="*/ 777989 w 777989"/>
              <a:gd name="connsiteY3" fmla="*/ 5014022 h 5014022"/>
              <a:gd name="connsiteX4" fmla="*/ 777989 w 777989"/>
              <a:gd name="connsiteY4" fmla="*/ 5014022 h 5014022"/>
              <a:gd name="connsiteX5" fmla="*/ 0 w 777989"/>
              <a:gd name="connsiteY5" fmla="*/ 5014022 h 5014022"/>
              <a:gd name="connsiteX6" fmla="*/ 0 w 777989"/>
              <a:gd name="connsiteY6" fmla="*/ 5014022 h 5014022"/>
              <a:gd name="connsiteX7" fmla="*/ 0 w 777989"/>
              <a:gd name="connsiteY7" fmla="*/ 129667 h 5014022"/>
              <a:gd name="connsiteX8" fmla="*/ 129667 w 777989"/>
              <a:gd name="connsiteY8" fmla="*/ 0 h 501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89" h="5014022">
                <a:moveTo>
                  <a:pt x="777989" y="835686"/>
                </a:moveTo>
                <a:lnTo>
                  <a:pt x="777989" y="4178336"/>
                </a:lnTo>
                <a:cubicBezTo>
                  <a:pt x="777989" y="4639870"/>
                  <a:pt x="768981" y="5014019"/>
                  <a:pt x="757869" y="5014019"/>
                </a:cubicBezTo>
                <a:lnTo>
                  <a:pt x="0" y="5014019"/>
                </a:lnTo>
                <a:lnTo>
                  <a:pt x="0" y="5014019"/>
                </a:lnTo>
                <a:lnTo>
                  <a:pt x="0" y="3"/>
                </a:lnTo>
                <a:lnTo>
                  <a:pt x="0" y="3"/>
                </a:lnTo>
                <a:lnTo>
                  <a:pt x="757869" y="3"/>
                </a:lnTo>
                <a:cubicBezTo>
                  <a:pt x="768981" y="3"/>
                  <a:pt x="777989" y="374152"/>
                  <a:pt x="777989" y="835686"/>
                </a:cubicBezTo>
                <a:close/>
              </a:path>
            </a:pathLst>
          </a:custGeom>
          <a:solidFill>
            <a:sysClr val="window" lastClr="FFFFFF">
              <a:alpha val="90000"/>
              <a:hueOff val="0"/>
              <a:satOff val="0"/>
              <a:lumOff val="0"/>
              <a:alphaOff val="0"/>
            </a:sysClr>
          </a:solidFill>
          <a:ln w="12700" cap="flat" cmpd="sng" algn="ctr">
            <a:solidFill>
              <a:srgbClr val="005786"/>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3793" tIns="48138" rIns="48138" bIns="48139"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0000"/>
                </a:solidFill>
                <a:latin typeface="+mj-lt"/>
                <a:ea typeface="+mn-ea"/>
                <a:cs typeface="Arial" panose="020B0604020202020204" pitchFamily="34" charset="0"/>
              </a:rPr>
              <a:t>Explore the materials </a:t>
            </a:r>
            <a:r>
              <a:rPr lang="en-US" sz="1600" kern="1200" dirty="0">
                <a:solidFill>
                  <a:schemeClr val="accent2"/>
                </a:solidFill>
                <a:latin typeface="+mj-lt"/>
                <a:ea typeface="+mn-ea"/>
                <a:cs typeface="Arial" panose="020B0604020202020204" pitchFamily="34" charset="0"/>
              </a:rPr>
              <a:t>(</a:t>
            </a:r>
            <a:r>
              <a:rPr lang="es-ES" sz="1600" kern="1200" dirty="0">
                <a:solidFill>
                  <a:schemeClr val="accent2"/>
                </a:solidFill>
                <a:latin typeface="+mj-lt"/>
              </a:rPr>
              <a:t>Explorar los materiales)</a:t>
            </a:r>
            <a:endParaRPr lang="en-US" sz="1600" kern="1200" dirty="0">
              <a:solidFill>
                <a:schemeClr val="accent2"/>
              </a:solidFill>
              <a:latin typeface="+mj-lt"/>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Brainstorm ideas </a:t>
            </a:r>
            <a:r>
              <a:rPr lang="en-US" sz="1600" kern="1200" dirty="0">
                <a:solidFill>
                  <a:schemeClr val="accent2"/>
                </a:solidFill>
                <a:latin typeface="Arial" panose="020B0604020202020204" pitchFamily="34" charset="0"/>
                <a:ea typeface="+mn-ea"/>
                <a:cs typeface="Arial" panose="020B0604020202020204" pitchFamily="34" charset="0"/>
              </a:rPr>
              <a:t>(Tormenta de ideas)</a:t>
            </a:r>
          </a:p>
        </p:txBody>
      </p:sp>
    </p:spTree>
    <p:extLst>
      <p:ext uri="{BB962C8B-B14F-4D97-AF65-F5344CB8AC3E}">
        <p14:creationId xmlns:p14="http://schemas.microsoft.com/office/powerpoint/2010/main" val="1255557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ED8C06-2CF4-0847-AAB5-77D74B8B7A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A2992-BDFC-344B-813E-838E16804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593D8-FC6B-2940-B4AA-AB20F0951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5D57F-4CE5-3A49-828E-46826C57EA27}" type="datetimeFigureOut">
              <a:rPr lang="en-US" smtClean="0"/>
              <a:t>12/2/23</a:t>
            </a:fld>
            <a:endParaRPr lang="en-US"/>
          </a:p>
        </p:txBody>
      </p:sp>
      <p:sp>
        <p:nvSpPr>
          <p:cNvPr id="5" name="Footer Placeholder 4">
            <a:extLst>
              <a:ext uri="{FF2B5EF4-FFF2-40B4-BE49-F238E27FC236}">
                <a16:creationId xmlns:a16="http://schemas.microsoft.com/office/drawing/2014/main" id="{58A7074B-36F1-FA42-802B-F491AA2AC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DDA85-F82E-3F46-89FF-37750B938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18507-8347-C84F-8C6D-B10E332B7FDA}" type="slidenum">
              <a:rPr lang="en-US" smtClean="0"/>
              <a:t>‹#›</a:t>
            </a:fld>
            <a:endParaRPr lang="en-US"/>
          </a:p>
        </p:txBody>
      </p:sp>
    </p:spTree>
    <p:extLst>
      <p:ext uri="{BB962C8B-B14F-4D97-AF65-F5344CB8AC3E}">
        <p14:creationId xmlns:p14="http://schemas.microsoft.com/office/powerpoint/2010/main" val="9240945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12/2/23</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9929439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81"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1FC8-5FF1-164B-ABEC-3BA260518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C81327-3D02-0D47-BF73-85F807657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0CDFF-A807-724A-9A89-B237986D0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D3E9E-C950-9A49-976D-09A6162D2AA6}" type="datetimeFigureOut">
              <a:rPr lang="en-US" smtClean="0"/>
              <a:t>12/2/23</a:t>
            </a:fld>
            <a:endParaRPr lang="en-US"/>
          </a:p>
        </p:txBody>
      </p:sp>
      <p:sp>
        <p:nvSpPr>
          <p:cNvPr id="5" name="Footer Placeholder 4">
            <a:extLst>
              <a:ext uri="{FF2B5EF4-FFF2-40B4-BE49-F238E27FC236}">
                <a16:creationId xmlns:a16="http://schemas.microsoft.com/office/drawing/2014/main" id="{F5703181-8660-0A4D-BDB8-6C9893454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2CCD3-77B3-3A45-B16F-4D6DB038ED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C3E8-C900-4D4B-B552-03ABD336CEDA}" type="slidenum">
              <a:rPr lang="en-US" smtClean="0"/>
              <a:t>‹#›</a:t>
            </a:fld>
            <a:endParaRPr lang="en-US"/>
          </a:p>
        </p:txBody>
      </p:sp>
    </p:spTree>
    <p:extLst>
      <p:ext uri="{BB962C8B-B14F-4D97-AF65-F5344CB8AC3E}">
        <p14:creationId xmlns:p14="http://schemas.microsoft.com/office/powerpoint/2010/main" val="4286632672"/>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7.gif"/><Relationship Id="rId7" Type="http://schemas.openxmlformats.org/officeDocument/2006/relationships/hyperlink" Target="https://creativecommons.org/licenses/by-nc-sa/3.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greenr.blog.hu/2013/04/18/kik_poroznak_jobban_az_emberek_vagy_a_mehek" TargetMode="External"/><Relationship Id="rId5" Type="http://schemas.openxmlformats.org/officeDocument/2006/relationships/image" Target="../media/image8.jpg"/><Relationship Id="rId10" Type="http://schemas.openxmlformats.org/officeDocument/2006/relationships/hyperlink" Target="http://boingboing.net/2009/03/31/robot-gardeners.html" TargetMode="External"/><Relationship Id="rId4" Type="http://schemas.openxmlformats.org/officeDocument/2006/relationships/hyperlink" Target="https://ricehopper.wordpress.com/2013/01/" TargetMode="External"/><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s://creativecommons.org/licenses/by/3.0/" TargetMode="External"/><Relationship Id="rId3" Type="http://schemas.openxmlformats.org/officeDocument/2006/relationships/image" Target="../media/image10.jpg"/><Relationship Id="rId7" Type="http://schemas.openxmlformats.org/officeDocument/2006/relationships/hyperlink" Target="https://pixnio.com/people/male-men/after-properly-reading-the-instructions-this-man-was-in-the-process-of-applying-pesticide-spray" TargetMode="External"/><Relationship Id="rId12" Type="http://schemas.openxmlformats.org/officeDocument/2006/relationships/hyperlink" Target="https://openoregon.pressbooks.pub/envirobiology/chapter/9-3-conventional-agricultur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jpeg"/><Relationship Id="rId11" Type="http://schemas.openxmlformats.org/officeDocument/2006/relationships/hyperlink" Target="https://creativecommons.org/licenses/by-sa/3.0/" TargetMode="External"/><Relationship Id="rId5" Type="http://schemas.openxmlformats.org/officeDocument/2006/relationships/hyperlink" Target="https://creativecommons.org/licenses/by-nc-sa/3.0/" TargetMode="External"/><Relationship Id="rId10" Type="http://schemas.openxmlformats.org/officeDocument/2006/relationships/hyperlink" Target="https://www.boell.de/en/2016/01/22/farm-hack-commons-agricultural-innovation" TargetMode="External"/><Relationship Id="rId4" Type="http://schemas.openxmlformats.org/officeDocument/2006/relationships/hyperlink" Target="http://ocw.mit.edu/courses/chemical-engineering/10-520-molecular-aspects-of-chemical-engineering-fall-2004/" TargetMode="External"/><Relationship Id="rId9" Type="http://schemas.openxmlformats.org/officeDocument/2006/relationships/hyperlink" Target="https://www.ag.ndsu.edu/agmachinery/documents/images/Solar%20Charger-Cellular%20Modem-Data%20Logger.JPG/view"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3.jpg"/><Relationship Id="rId7" Type="http://schemas.openxmlformats.org/officeDocument/2006/relationships/hyperlink" Target="https://www.boell.de/en/2016/01/22/farm-hack-commons-agricultural-innov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Cropscientist.jpg" TargetMode="External"/><Relationship Id="rId9" Type="http://schemas.openxmlformats.org/officeDocument/2006/relationships/hyperlink" Target="https://openoregon.pressbooks.pub/envirobiology/chapter/9-3-conventional-agricul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B115-2DFD-47A7-96D4-B2CC4C268371}"/>
              </a:ext>
            </a:extLst>
          </p:cNvPr>
          <p:cNvSpPr>
            <a:spLocks noGrp="1"/>
          </p:cNvSpPr>
          <p:nvPr>
            <p:ph type="ctrTitle"/>
          </p:nvPr>
        </p:nvSpPr>
        <p:spPr/>
        <p:txBody>
          <a:bodyPr/>
          <a:lstStyle/>
          <a:p>
            <a:r>
              <a:rPr lang="en-US" i="1" dirty="0"/>
              <a:t>What If There Were No Bees?</a:t>
            </a:r>
          </a:p>
        </p:txBody>
      </p:sp>
    </p:spTree>
    <p:extLst>
      <p:ext uri="{BB962C8B-B14F-4D97-AF65-F5344CB8AC3E}">
        <p14:creationId xmlns:p14="http://schemas.microsoft.com/office/powerpoint/2010/main" val="154773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vert="horz" lIns="91440" tIns="45720" rIns="91440" bIns="45720" rtlCol="0" anchor="t">
            <a:normAutofit/>
          </a:bodyPr>
          <a:lstStyle/>
          <a:p>
            <a:r>
              <a:rPr lang="en-US" sz="2600" b="1" dirty="0">
                <a:solidFill>
                  <a:schemeClr val="bg2">
                    <a:lumMod val="10000"/>
                  </a:schemeClr>
                </a:solidFill>
                <a:latin typeface="Arial"/>
                <a:cs typeface="Arial"/>
              </a:rPr>
              <a:t>The Lee, </a:t>
            </a:r>
            <a:r>
              <a:rPr lang="es-ES" sz="2600" b="1" dirty="0">
                <a:solidFill>
                  <a:schemeClr val="bg2">
                    <a:lumMod val="10000"/>
                  </a:schemeClr>
                </a:solidFill>
                <a:latin typeface="Arial" panose="020B0604020202020204" pitchFamily="34" charset="0"/>
                <a:cs typeface="Arial" panose="020B0604020202020204" pitchFamily="34" charset="0"/>
              </a:rPr>
              <a:t>Martínez</a:t>
            </a:r>
            <a:r>
              <a:rPr lang="en-US" sz="2600" b="1" dirty="0">
                <a:solidFill>
                  <a:schemeClr val="bg2">
                    <a:lumMod val="10000"/>
                  </a:schemeClr>
                </a:solidFill>
                <a:latin typeface="Arial"/>
                <a:cs typeface="Arial"/>
              </a:rPr>
              <a:t>, and Smith families have noticed that there are fewer bees around their farm. They are worried that over time, there may be no bees left to pollinate their crops. What can they do to make sure their crops and surrounding lands get pollinated? </a:t>
            </a:r>
          </a:p>
          <a:p>
            <a:endParaRPr lang="en-US" sz="2600" b="1" dirty="0">
              <a:solidFill>
                <a:schemeClr val="bg2">
                  <a:lumMod val="10000"/>
                </a:schemeClr>
              </a:solidFill>
              <a:latin typeface="Arial" panose="020B0604020202020204" pitchFamily="34" charset="0"/>
              <a:cs typeface="Arial" panose="020B0604020202020204" pitchFamily="34" charset="0"/>
            </a:endParaRPr>
          </a:p>
          <a:p>
            <a:r>
              <a:rPr lang="en-US" sz="2600" dirty="0">
                <a:solidFill>
                  <a:schemeClr val="bg2">
                    <a:lumMod val="10000"/>
                  </a:schemeClr>
                </a:solidFill>
                <a:latin typeface="Arial" panose="020B0604020202020204" pitchFamily="34" charset="0"/>
                <a:cs typeface="Arial" panose="020B0604020202020204" pitchFamily="34" charset="0"/>
              </a:rPr>
              <a:t>Today, you are going to put on your engineering hat to design an artificial pollinator that can do the work of honeybees</a:t>
            </a:r>
            <a:r>
              <a:rPr lang="en-US" dirty="0">
                <a:solidFill>
                  <a:schemeClr val="bg2">
                    <a:lumMod val="1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279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299-158B-4F06-A8F9-F440A94F39EE}"/>
              </a:ext>
            </a:extLst>
          </p:cNvPr>
          <p:cNvSpPr>
            <a:spLocks noGrp="1"/>
          </p:cNvSpPr>
          <p:nvPr>
            <p:ph type="title"/>
          </p:nvPr>
        </p:nvSpPr>
        <p:spPr/>
        <p:txBody>
          <a:bodyPr/>
          <a:lstStyle/>
          <a:p>
            <a:r>
              <a:rPr lang="en-US" dirty="0" err="1">
                <a:solidFill>
                  <a:srgbClr val="F16038"/>
                </a:solidFill>
              </a:rPr>
              <a:t>Problema</a:t>
            </a:r>
            <a:endParaRPr lang="en-US" dirty="0">
              <a:solidFill>
                <a:srgbClr val="F16038"/>
              </a:solidFill>
            </a:endParaRPr>
          </a:p>
        </p:txBody>
      </p:sp>
      <p:sp>
        <p:nvSpPr>
          <p:cNvPr id="3" name="Content Placeholder 2">
            <a:extLst>
              <a:ext uri="{FF2B5EF4-FFF2-40B4-BE49-F238E27FC236}">
                <a16:creationId xmlns:a16="http://schemas.microsoft.com/office/drawing/2014/main" id="{2130B1DA-31C4-4259-ADF7-F5A07EF74901}"/>
              </a:ext>
            </a:extLst>
          </p:cNvPr>
          <p:cNvSpPr>
            <a:spLocks noGrp="1"/>
          </p:cNvSpPr>
          <p:nvPr>
            <p:ph idx="4294967295"/>
          </p:nvPr>
        </p:nvSpPr>
        <p:spPr/>
        <p:txBody>
          <a:bodyPr>
            <a:normAutofit/>
          </a:bodyPr>
          <a:lstStyle/>
          <a:p>
            <a:r>
              <a:rPr lang="es-ES" sz="2400" b="1" dirty="0">
                <a:solidFill>
                  <a:srgbClr val="F16038"/>
                </a:solidFill>
                <a:latin typeface="Arial" panose="020B0604020202020204" pitchFamily="34" charset="0"/>
                <a:cs typeface="Arial" panose="020B0604020202020204" pitchFamily="34" charset="0"/>
              </a:rPr>
              <a:t>Las familias Lee, Martínez y Smith han notado que hay menos abejas alrededor de su granja. Les preocupa que, con el tiempo, no queden abejas para polinizar sus cultivos. ¿Qué pueden hacer para asegurarse de que sus cultivos y las tierras circundantes sean polinizados?</a:t>
            </a:r>
          </a:p>
          <a:p>
            <a:endParaRPr lang="es-ES" sz="2600" b="1" dirty="0">
              <a:solidFill>
                <a:srgbClr val="F16038"/>
              </a:solidFill>
              <a:latin typeface="Arial" panose="020B0604020202020204" pitchFamily="34" charset="0"/>
              <a:cs typeface="Arial" panose="020B0604020202020204" pitchFamily="34" charset="0"/>
            </a:endParaRPr>
          </a:p>
          <a:p>
            <a:r>
              <a:rPr lang="es-ES" sz="2400" dirty="0">
                <a:solidFill>
                  <a:srgbClr val="F16038"/>
                </a:solidFill>
                <a:latin typeface="Arial" panose="020B0604020202020204" pitchFamily="34" charset="0"/>
                <a:cs typeface="Arial" panose="020B0604020202020204" pitchFamily="34" charset="0"/>
              </a:rPr>
              <a:t>Hoy te pondrás tu sombrero de ingeniero para diseñar una forma de atraer abejas o diseñar un polinizador artificial que pueda hacer el trabajo de las abejas.</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14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Criteria (Desired Outcomes) </a:t>
            </a:r>
            <a:b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Criterios</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Resultados</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a:t>
            </a:r>
            <a:r>
              <a:rPr lang="en-US" dirty="0">
                <a:solidFill>
                  <a:srgbClr val="F16038"/>
                </a:solidFill>
              </a:rPr>
              <a:t>D</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eseados</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fontScale="85000" lnSpcReduction="20000"/>
          </a:bodyPr>
          <a:lstStyle/>
          <a:p>
            <a:pPr>
              <a:spcAft>
                <a:spcPts val="1000"/>
              </a:spcAft>
            </a:pPr>
            <a:r>
              <a:rPr lang="en-US" b="1" dirty="0">
                <a:solidFill>
                  <a:schemeClr val="bg2">
                    <a:lumMod val="10000"/>
                  </a:schemeClr>
                </a:solidFill>
                <a:latin typeface="Arial" panose="020B0604020202020204" pitchFamily="34" charset="0"/>
                <a:cs typeface="Arial" panose="020B0604020202020204" pitchFamily="34" charset="0"/>
              </a:rPr>
              <a:t>A successful pollinator design should include the following:</a:t>
            </a:r>
          </a:p>
          <a:p>
            <a:pPr lvl="1"/>
            <a:r>
              <a:rPr lang="en-US" dirty="0">
                <a:solidFill>
                  <a:schemeClr val="bg2">
                    <a:lumMod val="10000"/>
                  </a:schemeClr>
                </a:solidFill>
                <a:latin typeface="Arial" panose="020B0604020202020204" pitchFamily="34" charset="0"/>
                <a:cs typeface="Arial" panose="020B0604020202020204" pitchFamily="34" charset="0"/>
              </a:rPr>
              <a:t>A handle that can fit in the palm of an adult’s hand</a:t>
            </a:r>
          </a:p>
          <a:p>
            <a:pPr lvl="1"/>
            <a:r>
              <a:rPr lang="en-US" dirty="0">
                <a:solidFill>
                  <a:schemeClr val="bg2">
                    <a:lumMod val="10000"/>
                  </a:schemeClr>
                </a:solidFill>
                <a:latin typeface="Arial" panose="020B0604020202020204" pitchFamily="34" charset="0"/>
                <a:cs typeface="Arial" panose="020B0604020202020204" pitchFamily="34" charset="0"/>
              </a:rPr>
              <a:t>Ability to transfer 0.2 g of pollen over three attempts</a:t>
            </a:r>
          </a:p>
          <a:p>
            <a:pPr lvl="1"/>
            <a:r>
              <a:rPr lang="en-US" dirty="0">
                <a:solidFill>
                  <a:schemeClr val="bg2">
                    <a:lumMod val="10000"/>
                  </a:schemeClr>
                </a:solidFill>
                <a:latin typeface="Arial" panose="020B0604020202020204" pitchFamily="34" charset="0"/>
                <a:cs typeface="Arial" panose="020B0604020202020204" pitchFamily="34" charset="0"/>
              </a:rPr>
              <a:t>Look like a natural pollinator (bee, hummingbird, butterfly, etc.)</a:t>
            </a:r>
          </a:p>
          <a:p>
            <a:pPr lvl="1"/>
            <a:endParaRPr lang="en-US" dirty="0">
              <a:solidFill>
                <a:schemeClr val="bg2">
                  <a:lumMod val="10000"/>
                </a:schemeClr>
              </a:solidFill>
              <a:latin typeface="Arial" panose="020B0604020202020204" pitchFamily="34" charset="0"/>
              <a:cs typeface="Arial" panose="020B0604020202020204" pitchFamily="34" charset="0"/>
            </a:endParaRPr>
          </a:p>
          <a:p>
            <a:pPr>
              <a:spcAft>
                <a:spcPts val="1000"/>
              </a:spcAft>
            </a:pPr>
            <a:r>
              <a:rPr lang="en-US" dirty="0">
                <a:solidFill>
                  <a:schemeClr val="bg2">
                    <a:lumMod val="10000"/>
                  </a:schemeClr>
                </a:solidFill>
                <a:latin typeface="Arial" panose="020B0604020202020204" pitchFamily="34" charset="0"/>
                <a:cs typeface="Arial" panose="020B0604020202020204" pitchFamily="34" charset="0"/>
              </a:rPr>
              <a:t>Bonus Points: Artificial pollinator works in a medium and small opening.</a:t>
            </a: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a:spcAft>
                <a:spcPts val="1000"/>
              </a:spcAft>
            </a:pPr>
            <a:r>
              <a:rPr lang="es-ES" b="1" dirty="0">
                <a:solidFill>
                  <a:srgbClr val="F16038"/>
                </a:solidFill>
                <a:latin typeface="Arial" panose="020B0604020202020204" pitchFamily="34" charset="0"/>
                <a:cs typeface="Arial" panose="020B0604020202020204" pitchFamily="34" charset="0"/>
              </a:rPr>
              <a:t>Un diseño de polinizador exitoso debe incluir lo siguiente:</a:t>
            </a:r>
          </a:p>
          <a:p>
            <a:pPr lvl="1"/>
            <a:r>
              <a:rPr lang="es-ES" dirty="0">
                <a:solidFill>
                  <a:srgbClr val="F16038"/>
                </a:solidFill>
                <a:latin typeface="Arial" panose="020B0604020202020204" pitchFamily="34" charset="0"/>
                <a:cs typeface="Arial" panose="020B0604020202020204" pitchFamily="34" charset="0"/>
              </a:rPr>
              <a:t>Tiene un mango que puede caber en la palma de la mano de un adulto</a:t>
            </a:r>
          </a:p>
          <a:p>
            <a:pPr lvl="1"/>
            <a:r>
              <a:rPr lang="es-ES" dirty="0">
                <a:solidFill>
                  <a:srgbClr val="F16038"/>
                </a:solidFill>
                <a:latin typeface="Arial" panose="020B0604020202020204" pitchFamily="34" charset="0"/>
                <a:cs typeface="Arial" panose="020B0604020202020204" pitchFamily="34" charset="0"/>
              </a:rPr>
              <a:t>Capacidad de transferir 0.2 g de polen en tres intentos</a:t>
            </a:r>
          </a:p>
          <a:p>
            <a:pPr lvl="1"/>
            <a:r>
              <a:rPr lang="es-ES" dirty="0">
                <a:solidFill>
                  <a:srgbClr val="F16038"/>
                </a:solidFill>
                <a:latin typeface="Arial" panose="020B0604020202020204" pitchFamily="34" charset="0"/>
                <a:cs typeface="Arial" panose="020B0604020202020204" pitchFamily="34" charset="0"/>
              </a:rPr>
              <a:t>Parece un polinizador natural (abeja, colibrí, mariposa, etc.)</a:t>
            </a:r>
          </a:p>
          <a:p>
            <a:pPr lvl="1"/>
            <a:endParaRPr lang="es-ES" dirty="0">
              <a:solidFill>
                <a:srgbClr val="F16038"/>
              </a:solidFill>
              <a:latin typeface="Arial" panose="020B0604020202020204" pitchFamily="34" charset="0"/>
              <a:cs typeface="Arial" panose="020B0604020202020204" pitchFamily="34" charset="0"/>
            </a:endParaRPr>
          </a:p>
          <a:p>
            <a:r>
              <a:rPr lang="es-ES" dirty="0">
                <a:solidFill>
                  <a:srgbClr val="F16038"/>
                </a:solidFill>
                <a:latin typeface="Arial" panose="020B0604020202020204" pitchFamily="34" charset="0"/>
                <a:cs typeface="Arial" panose="020B0604020202020204" pitchFamily="34" charset="0"/>
              </a:rPr>
              <a:t>Puntos de Bonificación: El polinizador artificial funciona en una abertura mediana y pequeña.</a:t>
            </a:r>
            <a:endParaRPr lang="en-US"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15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t>Constraints (Limitations) (Grade 2)</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400" u="sng" dirty="0">
                <a:solidFill>
                  <a:schemeClr val="bg2">
                    <a:lumMod val="10000"/>
                  </a:schemeClr>
                </a:solidFill>
                <a:latin typeface="Arial" panose="020B0604020202020204" pitchFamily="34" charset="0"/>
                <a:cs typeface="Arial" panose="020B0604020202020204" pitchFamily="34" charset="0"/>
              </a:rPr>
              <a:t>Time Limit</a:t>
            </a:r>
            <a:r>
              <a:rPr lang="en-US" sz="2400" dirty="0">
                <a:solidFill>
                  <a:schemeClr val="bg2">
                    <a:lumMod val="10000"/>
                  </a:schemeClr>
                </a:solidFill>
                <a:latin typeface="Arial" panose="020B0604020202020204" pitchFamily="34" charset="0"/>
                <a:cs typeface="Arial" panose="020B0604020202020204" pitchFamily="34" charset="0"/>
              </a:rPr>
              <a:t>: You will have 25 minutes to build the pollinator.</a:t>
            </a:r>
          </a:p>
          <a:p>
            <a:r>
              <a:rPr lang="en-US" sz="2400" u="sng" dirty="0">
                <a:solidFill>
                  <a:schemeClr val="bg2">
                    <a:lumMod val="10000"/>
                  </a:schemeClr>
                </a:solidFill>
                <a:latin typeface="Arial" panose="020B0604020202020204" pitchFamily="34" charset="0"/>
                <a:cs typeface="Arial" panose="020B0604020202020204" pitchFamily="34" charset="0"/>
              </a:rPr>
              <a:t>Materials</a:t>
            </a:r>
            <a:r>
              <a:rPr lang="en-US" sz="2400" dirty="0">
                <a:solidFill>
                  <a:schemeClr val="bg2">
                    <a:lumMod val="10000"/>
                  </a:schemeClr>
                </a:solidFill>
                <a:latin typeface="Arial" panose="020B0604020202020204" pitchFamily="34" charset="0"/>
                <a:cs typeface="Arial" panose="020B0604020202020204" pitchFamily="34" charset="0"/>
              </a:rPr>
              <a:t>: You will only be able to use the materials provided.</a:t>
            </a:r>
          </a:p>
          <a:p>
            <a:r>
              <a:rPr lang="en-US" sz="2400" u="sng" dirty="0">
                <a:solidFill>
                  <a:schemeClr val="bg2">
                    <a:lumMod val="10000"/>
                  </a:schemeClr>
                </a:solidFill>
                <a:latin typeface="Arial" panose="020B0604020202020204" pitchFamily="34" charset="0"/>
                <a:cs typeface="Arial" panose="020B0604020202020204" pitchFamily="34" charset="0"/>
              </a:rPr>
              <a:t>Counters</a:t>
            </a:r>
            <a:r>
              <a:rPr lang="en-US" sz="2400" dirty="0">
                <a:solidFill>
                  <a:schemeClr val="bg2">
                    <a:lumMod val="10000"/>
                  </a:schemeClr>
                </a:solidFill>
                <a:latin typeface="Arial" panose="020B0604020202020204" pitchFamily="34" charset="0"/>
                <a:cs typeface="Arial" panose="020B0604020202020204" pitchFamily="34" charset="0"/>
              </a:rPr>
              <a:t>: You will have 25 counters to complete this challenge.</a:t>
            </a:r>
          </a:p>
          <a:p>
            <a:r>
              <a:rPr lang="en-US" sz="2400" u="sng" dirty="0">
                <a:solidFill>
                  <a:schemeClr val="bg2">
                    <a:lumMod val="10000"/>
                  </a:schemeClr>
                </a:solidFill>
                <a:latin typeface="Arial" panose="020B0604020202020204" pitchFamily="34" charset="0"/>
                <a:cs typeface="Arial" panose="020B0604020202020204" pitchFamily="34" charset="0"/>
              </a:rPr>
              <a:t>Collaboration</a:t>
            </a:r>
            <a:r>
              <a:rPr lang="en-US" sz="2400" dirty="0">
                <a:solidFill>
                  <a:schemeClr val="bg2">
                    <a:lumMod val="10000"/>
                  </a:schemeClr>
                </a:solidFill>
                <a:latin typeface="Arial" panose="020B0604020202020204" pitchFamily="34" charset="0"/>
                <a:cs typeface="Arial" panose="020B0604020202020204" pitchFamily="34" charset="0"/>
              </a:rPr>
              <a:t>: One design element from each team member must be used in the final design.</a:t>
            </a:r>
          </a:p>
          <a:p>
            <a:r>
              <a:rPr lang="en-US" sz="2400" u="sng" dirty="0">
                <a:solidFill>
                  <a:schemeClr val="bg2">
                    <a:lumMod val="10000"/>
                  </a:schemeClr>
                </a:solidFill>
                <a:latin typeface="Arial" panose="020B0604020202020204" pitchFamily="34" charset="0"/>
                <a:cs typeface="Arial" panose="020B0604020202020204" pitchFamily="34" charset="0"/>
              </a:rPr>
              <a:t>Redesign</a:t>
            </a:r>
            <a:r>
              <a:rPr lang="en-US" sz="2400" dirty="0">
                <a:solidFill>
                  <a:schemeClr val="bg2">
                    <a:lumMod val="10000"/>
                  </a:schemeClr>
                </a:solidFill>
                <a:latin typeface="Arial" panose="020B0604020202020204" pitchFamily="34" charset="0"/>
                <a:cs typeface="Arial" panose="020B0604020202020204" pitchFamily="34" charset="0"/>
              </a:rPr>
              <a:t>: Each team can test their prototype as many times as needed during the 25-minute design phase.</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82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rPr>
              <a:t>Restricciones</a:t>
            </a:r>
            <a:r>
              <a:rPr lang="en-US" dirty="0">
                <a:solidFill>
                  <a:schemeClr val="accent2"/>
                </a:solidFill>
              </a:rPr>
              <a:t> (</a:t>
            </a:r>
            <a:r>
              <a:rPr lang="en-US" dirty="0" err="1">
                <a:solidFill>
                  <a:schemeClr val="accent2"/>
                </a:solidFill>
              </a:rPr>
              <a:t>Limitaciones</a:t>
            </a:r>
            <a:r>
              <a:rPr lang="en-US" dirty="0">
                <a:solidFill>
                  <a:schemeClr val="accent2"/>
                </a:solidFill>
              </a:rPr>
              <a:t>) (Grade 2)</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400" u="sng" dirty="0">
                <a:solidFill>
                  <a:schemeClr val="accent2"/>
                </a:solidFill>
              </a:rPr>
              <a:t>Límite de tiempo</a:t>
            </a:r>
            <a:r>
              <a:rPr lang="es-ES" sz="2400" dirty="0">
                <a:solidFill>
                  <a:schemeClr val="accent2"/>
                </a:solidFill>
              </a:rPr>
              <a:t>: Tendrás 25 minutos para construir el polinizador.</a:t>
            </a:r>
          </a:p>
          <a:p>
            <a:r>
              <a:rPr lang="es-ES" sz="2400" u="sng" dirty="0">
                <a:solidFill>
                  <a:schemeClr val="accent2"/>
                </a:solidFill>
              </a:rPr>
              <a:t>Materiales</a:t>
            </a:r>
            <a:r>
              <a:rPr lang="es-ES" sz="2400" dirty="0">
                <a:solidFill>
                  <a:schemeClr val="accent2"/>
                </a:solidFill>
              </a:rPr>
              <a:t>: Solo podrá utilizar los materiales proporcionados.</a:t>
            </a:r>
          </a:p>
          <a:p>
            <a:r>
              <a:rPr lang="es-ES" sz="2400" u="sng" dirty="0">
                <a:solidFill>
                  <a:schemeClr val="accent2"/>
                </a:solidFill>
              </a:rPr>
              <a:t>Contadores</a:t>
            </a:r>
            <a:r>
              <a:rPr lang="es-ES" sz="2400" dirty="0">
                <a:solidFill>
                  <a:schemeClr val="accent2"/>
                </a:solidFill>
              </a:rPr>
              <a:t>: Tendrás 25 contadores para completar este desafío.</a:t>
            </a:r>
          </a:p>
          <a:p>
            <a:r>
              <a:rPr lang="es-ES" sz="2400" u="sng" dirty="0">
                <a:solidFill>
                  <a:schemeClr val="accent2"/>
                </a:solidFill>
              </a:rPr>
              <a:t>Colaboración</a:t>
            </a:r>
            <a:r>
              <a:rPr lang="es-ES" sz="2400" dirty="0">
                <a:solidFill>
                  <a:schemeClr val="accent2"/>
                </a:solidFill>
              </a:rPr>
              <a:t>: El diseño final debe de incluir un elemento diseñado por cada miembro del equipo.</a:t>
            </a:r>
          </a:p>
          <a:p>
            <a:r>
              <a:rPr lang="es-ES" sz="2400" u="sng" dirty="0">
                <a:solidFill>
                  <a:schemeClr val="accent2"/>
                </a:solidFill>
              </a:rPr>
              <a:t>Rediseño</a:t>
            </a:r>
            <a:r>
              <a:rPr lang="es-ES" sz="2400" dirty="0">
                <a:solidFill>
                  <a:schemeClr val="accent2"/>
                </a:solidFill>
              </a:rPr>
              <a:t>: Cada equipo puede probar su prototipo tantas veces como sea necesario durante la fase de diseño de 25 minutos.</a:t>
            </a:r>
            <a:endParaRPr lang="en-US" sz="2400" dirty="0">
              <a:solidFill>
                <a:schemeClr val="accent2"/>
              </a:solidFill>
            </a:endParaRPr>
          </a:p>
        </p:txBody>
      </p:sp>
    </p:spTree>
    <p:extLst>
      <p:ext uri="{BB962C8B-B14F-4D97-AF65-F5344CB8AC3E}">
        <p14:creationId xmlns:p14="http://schemas.microsoft.com/office/powerpoint/2010/main" val="169629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a:t>Constraints (Limitations) (Grades 3-4)</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n-US" sz="2400" u="sng" dirty="0">
                <a:solidFill>
                  <a:schemeClr val="bg2">
                    <a:lumMod val="10000"/>
                  </a:schemeClr>
                </a:solidFill>
                <a:latin typeface="Arial" panose="020B0604020202020204" pitchFamily="34" charset="0"/>
                <a:cs typeface="Arial" panose="020B0604020202020204" pitchFamily="34" charset="0"/>
              </a:rPr>
              <a:t>Time Limit</a:t>
            </a:r>
            <a:r>
              <a:rPr lang="en-US" sz="2400" dirty="0">
                <a:solidFill>
                  <a:schemeClr val="bg2">
                    <a:lumMod val="10000"/>
                  </a:schemeClr>
                </a:solidFill>
                <a:latin typeface="Arial" panose="020B0604020202020204" pitchFamily="34" charset="0"/>
                <a:cs typeface="Arial" panose="020B0604020202020204" pitchFamily="34" charset="0"/>
              </a:rPr>
              <a:t>: You will have 25 minutes to build the pollinator.</a:t>
            </a:r>
          </a:p>
          <a:p>
            <a:r>
              <a:rPr lang="en-US" sz="2400" u="sng" dirty="0">
                <a:solidFill>
                  <a:schemeClr val="bg2">
                    <a:lumMod val="10000"/>
                  </a:schemeClr>
                </a:solidFill>
                <a:latin typeface="Arial" panose="020B0604020202020204" pitchFamily="34" charset="0"/>
                <a:cs typeface="Arial" panose="020B0604020202020204" pitchFamily="34" charset="0"/>
              </a:rPr>
              <a:t>Materials</a:t>
            </a:r>
            <a:r>
              <a:rPr lang="en-US" sz="2400" dirty="0">
                <a:solidFill>
                  <a:schemeClr val="bg2">
                    <a:lumMod val="10000"/>
                  </a:schemeClr>
                </a:solidFill>
                <a:latin typeface="Arial" panose="020B0604020202020204" pitchFamily="34" charset="0"/>
                <a:cs typeface="Arial" panose="020B0604020202020204" pitchFamily="34" charset="0"/>
              </a:rPr>
              <a:t>: You will only be able to use the materials provided.</a:t>
            </a:r>
          </a:p>
          <a:p>
            <a:r>
              <a:rPr lang="en-US" sz="2400" u="sng" dirty="0">
                <a:solidFill>
                  <a:schemeClr val="bg2">
                    <a:lumMod val="10000"/>
                  </a:schemeClr>
                </a:solidFill>
                <a:latin typeface="Arial" panose="020B0604020202020204" pitchFamily="34" charset="0"/>
                <a:cs typeface="Arial" panose="020B0604020202020204" pitchFamily="34" charset="0"/>
              </a:rPr>
              <a:t>Budget</a:t>
            </a:r>
            <a:r>
              <a:rPr lang="en-US" sz="2400" dirty="0">
                <a:solidFill>
                  <a:schemeClr val="bg2">
                    <a:lumMod val="10000"/>
                  </a:schemeClr>
                </a:solidFill>
                <a:latin typeface="Arial" panose="020B0604020202020204" pitchFamily="34" charset="0"/>
                <a:cs typeface="Arial" panose="020B0604020202020204" pitchFamily="34" charset="0"/>
              </a:rPr>
              <a:t>: You will have $25 to complete this challenge.</a:t>
            </a:r>
          </a:p>
          <a:p>
            <a:r>
              <a:rPr lang="en-US" sz="2400" u="sng" dirty="0">
                <a:solidFill>
                  <a:schemeClr val="bg2">
                    <a:lumMod val="10000"/>
                  </a:schemeClr>
                </a:solidFill>
                <a:latin typeface="Arial" panose="020B0604020202020204" pitchFamily="34" charset="0"/>
                <a:cs typeface="Arial" panose="020B0604020202020204" pitchFamily="34" charset="0"/>
              </a:rPr>
              <a:t>Collaboration</a:t>
            </a:r>
            <a:r>
              <a:rPr lang="en-US" sz="2400" dirty="0">
                <a:solidFill>
                  <a:schemeClr val="bg2">
                    <a:lumMod val="10000"/>
                  </a:schemeClr>
                </a:solidFill>
                <a:latin typeface="Arial" panose="020B0604020202020204" pitchFamily="34" charset="0"/>
                <a:cs typeface="Arial" panose="020B0604020202020204" pitchFamily="34" charset="0"/>
              </a:rPr>
              <a:t>: One design element from each team member must be used in the final design.</a:t>
            </a:r>
          </a:p>
          <a:p>
            <a:r>
              <a:rPr lang="en-US" sz="2400" u="sng" dirty="0">
                <a:solidFill>
                  <a:schemeClr val="bg2">
                    <a:lumMod val="10000"/>
                  </a:schemeClr>
                </a:solidFill>
                <a:latin typeface="Arial" panose="020B0604020202020204" pitchFamily="34" charset="0"/>
                <a:cs typeface="Arial" panose="020B0604020202020204" pitchFamily="34" charset="0"/>
              </a:rPr>
              <a:t>Redesign</a:t>
            </a:r>
            <a:r>
              <a:rPr lang="en-US" sz="2400" dirty="0">
                <a:solidFill>
                  <a:schemeClr val="bg2">
                    <a:lumMod val="10000"/>
                  </a:schemeClr>
                </a:solidFill>
                <a:latin typeface="Arial" panose="020B0604020202020204" pitchFamily="34" charset="0"/>
                <a:cs typeface="Arial" panose="020B0604020202020204" pitchFamily="34" charset="0"/>
              </a:rPr>
              <a:t>: Each team can test their prototype as many times as needed during the 25-minute design phase.</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66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CF93-340A-4F94-8CDA-B5CE7621865D}"/>
              </a:ext>
            </a:extLst>
          </p:cNvPr>
          <p:cNvSpPr>
            <a:spLocks noGrp="1"/>
          </p:cNvSpPr>
          <p:nvPr>
            <p:ph type="title"/>
          </p:nvPr>
        </p:nvSpPr>
        <p:spPr/>
        <p:txBody>
          <a:bodyPr/>
          <a:lstStyle/>
          <a:p>
            <a:r>
              <a:rPr lang="en-US" dirty="0" err="1">
                <a:solidFill>
                  <a:schemeClr val="accent2"/>
                </a:solidFill>
              </a:rPr>
              <a:t>Restricciones</a:t>
            </a:r>
            <a:r>
              <a:rPr lang="en-US" dirty="0">
                <a:solidFill>
                  <a:schemeClr val="accent2"/>
                </a:solidFill>
              </a:rPr>
              <a:t> (</a:t>
            </a:r>
            <a:r>
              <a:rPr lang="en-US" dirty="0" err="1">
                <a:solidFill>
                  <a:schemeClr val="accent2"/>
                </a:solidFill>
              </a:rPr>
              <a:t>Limitaciones</a:t>
            </a:r>
            <a:r>
              <a:rPr lang="en-US" dirty="0">
                <a:solidFill>
                  <a:schemeClr val="accent2"/>
                </a:solidFill>
              </a:rPr>
              <a:t>) (Grades 3-4)</a:t>
            </a:r>
          </a:p>
        </p:txBody>
      </p:sp>
      <p:sp>
        <p:nvSpPr>
          <p:cNvPr id="3" name="Content Placeholder 2">
            <a:extLst>
              <a:ext uri="{FF2B5EF4-FFF2-40B4-BE49-F238E27FC236}">
                <a16:creationId xmlns:a16="http://schemas.microsoft.com/office/drawing/2014/main" id="{6644F308-A1E8-4377-ACEF-029C0FCDC16F}"/>
              </a:ext>
            </a:extLst>
          </p:cNvPr>
          <p:cNvSpPr>
            <a:spLocks noGrp="1"/>
          </p:cNvSpPr>
          <p:nvPr>
            <p:ph idx="4294967295"/>
          </p:nvPr>
        </p:nvSpPr>
        <p:spPr/>
        <p:txBody>
          <a:bodyPr>
            <a:normAutofit/>
          </a:bodyPr>
          <a:lstStyle/>
          <a:p>
            <a:r>
              <a:rPr lang="es-ES" sz="2400" u="sng" dirty="0">
                <a:solidFill>
                  <a:schemeClr val="accent2"/>
                </a:solidFill>
              </a:rPr>
              <a:t>Límite de tiempo</a:t>
            </a:r>
            <a:r>
              <a:rPr lang="es-ES" sz="2400" dirty="0">
                <a:solidFill>
                  <a:schemeClr val="accent2"/>
                </a:solidFill>
              </a:rPr>
              <a:t>: Tendrás 25 minutos para construir el polinizador.</a:t>
            </a:r>
          </a:p>
          <a:p>
            <a:r>
              <a:rPr lang="es-ES" sz="2400" u="sng" dirty="0">
                <a:solidFill>
                  <a:schemeClr val="accent2"/>
                </a:solidFill>
              </a:rPr>
              <a:t>Materiales</a:t>
            </a:r>
            <a:r>
              <a:rPr lang="es-ES" sz="2400" dirty="0">
                <a:solidFill>
                  <a:schemeClr val="accent2"/>
                </a:solidFill>
              </a:rPr>
              <a:t>: Solo podrá utilizar los materiales proporcionados.</a:t>
            </a:r>
          </a:p>
          <a:p>
            <a:r>
              <a:rPr lang="es-ES" sz="2400" u="sng" dirty="0">
                <a:solidFill>
                  <a:schemeClr val="accent2"/>
                </a:solidFill>
              </a:rPr>
              <a:t>Presupuesto</a:t>
            </a:r>
            <a:r>
              <a:rPr lang="es-ES" sz="2400" dirty="0">
                <a:solidFill>
                  <a:schemeClr val="accent2"/>
                </a:solidFill>
              </a:rPr>
              <a:t>: Tendrás $25 para completar este desafío.</a:t>
            </a:r>
          </a:p>
          <a:p>
            <a:r>
              <a:rPr lang="es-ES" sz="2400" u="sng" dirty="0">
                <a:solidFill>
                  <a:schemeClr val="accent2"/>
                </a:solidFill>
              </a:rPr>
              <a:t>Colaboración</a:t>
            </a:r>
            <a:r>
              <a:rPr lang="es-ES" sz="2400" dirty="0">
                <a:solidFill>
                  <a:schemeClr val="accent2"/>
                </a:solidFill>
              </a:rPr>
              <a:t>: El diseño final debe de incluir un elemento diseñado por cada miembro del equipo.</a:t>
            </a:r>
          </a:p>
          <a:p>
            <a:r>
              <a:rPr lang="es-ES" sz="2400" u="sng" dirty="0">
                <a:solidFill>
                  <a:schemeClr val="accent2"/>
                </a:solidFill>
              </a:rPr>
              <a:t>Rediseño</a:t>
            </a:r>
            <a:r>
              <a:rPr lang="es-ES" sz="2400" dirty="0">
                <a:solidFill>
                  <a:schemeClr val="accent2"/>
                </a:solidFill>
              </a:rPr>
              <a:t>: Cada equipo puede probar su prototipo tantas veces como sea necesario durante la fase de diseño de 25 minutos.</a:t>
            </a:r>
            <a:endParaRPr lang="en-US" sz="2400" dirty="0">
              <a:solidFill>
                <a:schemeClr val="accent2"/>
              </a:solidFill>
            </a:endParaRPr>
          </a:p>
        </p:txBody>
      </p:sp>
    </p:spTree>
    <p:extLst>
      <p:ext uri="{BB962C8B-B14F-4D97-AF65-F5344CB8AC3E}">
        <p14:creationId xmlns:p14="http://schemas.microsoft.com/office/powerpoint/2010/main" val="387098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p:txBody>
          <a:bodyPr/>
          <a:lstStyle/>
          <a:p>
            <a:r>
              <a:rPr lang="en-US" dirty="0"/>
              <a:t>Explore Materials </a:t>
            </a:r>
            <a:r>
              <a:rPr kumimoji="0" lang="en-US" sz="32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(Grade 2)</a:t>
            </a:r>
            <a:b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06038"/>
                </a:solidFill>
                <a:effectLst/>
                <a:uLnTx/>
                <a:uFillTx/>
                <a:latin typeface="Arial" panose="020B0604020202020204" pitchFamily="34" charset="0"/>
                <a:ea typeface="+mj-ea"/>
                <a:cs typeface="Arial" panose="020B0604020202020204" pitchFamily="34" charset="0"/>
              </a:rPr>
              <a:t>(</a:t>
            </a:r>
            <a:r>
              <a:rPr kumimoji="0" lang="en-US" sz="3200" b="1" i="0" u="none" strike="noStrike" kern="1200" cap="none" spc="0" normalizeH="0" baseline="0" noProof="0" dirty="0" err="1">
                <a:ln>
                  <a:noFill/>
                </a:ln>
                <a:solidFill>
                  <a:srgbClr val="F06038"/>
                </a:solidFill>
                <a:effectLst/>
                <a:uLnTx/>
                <a:uFillTx/>
                <a:latin typeface="Arial" panose="020B0604020202020204" pitchFamily="34" charset="0"/>
                <a:ea typeface="+mj-ea"/>
                <a:cs typeface="Arial" panose="020B0604020202020204" pitchFamily="34" charset="0"/>
              </a:rPr>
              <a:t>Explorar</a:t>
            </a:r>
            <a:r>
              <a:rPr kumimoji="0" lang="en-US" sz="3200" b="1" i="0" u="none" strike="noStrike" kern="1200" cap="none" spc="0" normalizeH="0" baseline="0" noProof="0" dirty="0">
                <a:ln>
                  <a:noFill/>
                </a:ln>
                <a:solidFill>
                  <a:srgbClr val="F06038"/>
                </a:solidFill>
                <a:effectLst/>
                <a:uLnTx/>
                <a:uFillTx/>
                <a:latin typeface="Arial" panose="020B0604020202020204" pitchFamily="34" charset="0"/>
                <a:ea typeface="+mj-ea"/>
                <a:cs typeface="Arial" panose="020B0604020202020204" pitchFamily="34" charset="0"/>
              </a:rPr>
              <a:t> </a:t>
            </a:r>
            <a:r>
              <a:rPr kumimoji="0" lang="en-US" sz="3200" b="1" i="0" u="none" strike="noStrike" kern="1200" cap="none" spc="0" normalizeH="0" baseline="0" noProof="0" dirty="0" err="1">
                <a:ln>
                  <a:noFill/>
                </a:ln>
                <a:solidFill>
                  <a:srgbClr val="F06038"/>
                </a:solidFill>
                <a:effectLst/>
                <a:uLnTx/>
                <a:uFillTx/>
                <a:latin typeface="Arial" panose="020B0604020202020204" pitchFamily="34" charset="0"/>
                <a:ea typeface="+mj-ea"/>
                <a:cs typeface="Arial" panose="020B0604020202020204" pitchFamily="34" charset="0"/>
              </a:rPr>
              <a:t>Materiales</a:t>
            </a:r>
            <a:r>
              <a:rPr kumimoji="0" lang="en-US" sz="3200" b="1" i="0" u="none" strike="noStrike" kern="1200" cap="none" spc="0" normalizeH="0" baseline="0" noProof="0" dirty="0">
                <a:ln>
                  <a:noFill/>
                </a:ln>
                <a:solidFill>
                  <a:srgbClr val="F06038"/>
                </a:solidFill>
                <a:effectLst/>
                <a:uLnTx/>
                <a:uFillTx/>
                <a:latin typeface="Arial" panose="020B0604020202020204" pitchFamily="34" charset="0"/>
                <a:ea typeface="+mj-ea"/>
                <a:cs typeface="Arial" panose="020B0604020202020204" pitchFamily="34" charset="0"/>
              </a:rPr>
              <a:t>)</a:t>
            </a:r>
            <a:endParaRPr lang="en-US" dirty="0">
              <a:solidFill>
                <a:srgbClr val="F06038"/>
              </a:solidFill>
            </a:endParaRPr>
          </a:p>
        </p:txBody>
      </p:sp>
      <p:sp>
        <p:nvSpPr>
          <p:cNvPr id="3" name="Table Placeholder 2">
            <a:extLst>
              <a:ext uri="{FF2B5EF4-FFF2-40B4-BE49-F238E27FC236}">
                <a16:creationId xmlns:a16="http://schemas.microsoft.com/office/drawing/2014/main" id="{DD154E83-63D2-0C4F-05E6-6D69D20AFCC3}"/>
              </a:ext>
            </a:extLst>
          </p:cNvPr>
          <p:cNvSpPr>
            <a:spLocks noGrp="1"/>
          </p:cNvSpPr>
          <p:nvPr>
            <p:ph type="tbl" sz="quarter" idx="10"/>
          </p:nvPr>
        </p:nvSpPr>
        <p:spPr/>
        <p:txBody>
          <a:bodyPr/>
          <a:lstStyle/>
          <a:p>
            <a:endParaRPr lang="en-US"/>
          </a:p>
        </p:txBody>
      </p:sp>
      <p:graphicFrame>
        <p:nvGraphicFramePr>
          <p:cNvPr id="6" name="Table 5">
            <a:extLst>
              <a:ext uri="{FF2B5EF4-FFF2-40B4-BE49-F238E27FC236}">
                <a16:creationId xmlns:a16="http://schemas.microsoft.com/office/drawing/2014/main" id="{4AE05628-F223-4F4E-8837-EDDD1AAE63C0}"/>
              </a:ext>
            </a:extLst>
          </p:cNvPr>
          <p:cNvGraphicFramePr>
            <a:graphicFrameLocks noGrp="1"/>
          </p:cNvGraphicFramePr>
          <p:nvPr>
            <p:extLst>
              <p:ext uri="{D42A27DB-BD31-4B8C-83A1-F6EECF244321}">
                <p14:modId xmlns:p14="http://schemas.microsoft.com/office/powerpoint/2010/main" val="4058525951"/>
              </p:ext>
            </p:extLst>
          </p:nvPr>
        </p:nvGraphicFramePr>
        <p:xfrm>
          <a:off x="4450039" y="1620479"/>
          <a:ext cx="7480024" cy="3857986"/>
        </p:xfrm>
        <a:graphic>
          <a:graphicData uri="http://schemas.openxmlformats.org/drawingml/2006/table">
            <a:tbl>
              <a:tblPr firstRow="1" bandRow="1">
                <a:tableStyleId>{5C22544A-7EE6-4342-B048-85BDC9FD1C3A}</a:tableStyleId>
              </a:tblPr>
              <a:tblGrid>
                <a:gridCol w="4679895">
                  <a:extLst>
                    <a:ext uri="{9D8B030D-6E8A-4147-A177-3AD203B41FA5}">
                      <a16:colId xmlns:a16="http://schemas.microsoft.com/office/drawing/2014/main" val="4008143955"/>
                    </a:ext>
                  </a:extLst>
                </a:gridCol>
                <a:gridCol w="2800129">
                  <a:extLst>
                    <a:ext uri="{9D8B030D-6E8A-4147-A177-3AD203B41FA5}">
                      <a16:colId xmlns:a16="http://schemas.microsoft.com/office/drawing/2014/main" val="1454561933"/>
                    </a:ext>
                  </a:extLst>
                </a:gridCol>
              </a:tblGrid>
              <a:tr h="350726">
                <a:tc>
                  <a:txBody>
                    <a:bodyPr/>
                    <a:lstStyle/>
                    <a:p>
                      <a:pPr algn="l" fontAlgn="base"/>
                      <a:r>
                        <a:rPr lang="en-US" sz="1600" dirty="0">
                          <a:effectLst/>
                          <a:latin typeface="Arial"/>
                        </a:rPr>
                        <a:t>Materials (Materiales)​​​​​</a:t>
                      </a:r>
                      <a:endParaRPr lang="en-US" sz="2000" b="1" i="0">
                        <a:solidFill>
                          <a:srgbClr val="FFFFFF"/>
                        </a:solidFill>
                        <a:effectLst/>
                        <a:latin typeface="Arial"/>
                      </a:endParaRPr>
                    </a:p>
                  </a:txBody>
                  <a:tcPr/>
                </a:tc>
                <a:tc>
                  <a:txBody>
                    <a:bodyPr/>
                    <a:lstStyle/>
                    <a:p>
                      <a:pPr algn="l" fontAlgn="base"/>
                      <a:r>
                        <a:rPr lang="en-US" sz="1600" dirty="0">
                          <a:effectLst/>
                          <a:latin typeface="Arial"/>
                        </a:rPr>
                        <a:t>Cost (Costo)​​​​​</a:t>
                      </a:r>
                      <a:endParaRPr lang="en-US" sz="2000" b="1" i="0" dirty="0">
                        <a:solidFill>
                          <a:srgbClr val="FFFFFF"/>
                        </a:solidFill>
                        <a:effectLst/>
                        <a:latin typeface="Arial"/>
                      </a:endParaRPr>
                    </a:p>
                  </a:txBody>
                  <a:tcPr/>
                </a:tc>
                <a:extLst>
                  <a:ext uri="{0D108BD9-81ED-4DB2-BD59-A6C34878D82A}">
                    <a16:rowId xmlns:a16="http://schemas.microsoft.com/office/drawing/2014/main" val="2924284413"/>
                  </a:ext>
                </a:extLst>
              </a:tr>
              <a:tr h="350726">
                <a:tc>
                  <a:txBody>
                    <a:bodyPr/>
                    <a:lstStyle/>
                    <a:p>
                      <a:pPr algn="l" fontAlgn="base"/>
                      <a:r>
                        <a:rPr lang="en-US" sz="1600" dirty="0">
                          <a:solidFill>
                            <a:schemeClr val="bg2">
                              <a:lumMod val="10000"/>
                            </a:schemeClr>
                          </a:solidFill>
                          <a:effectLst/>
                          <a:latin typeface="Arial"/>
                        </a:rPr>
                        <a:t>Chenille Sticks </a:t>
                      </a:r>
                      <a:r>
                        <a:rPr lang="en-US" sz="1600" dirty="0">
                          <a:solidFill>
                            <a:srgbClr val="F16038"/>
                          </a:solidFill>
                          <a:effectLst/>
                          <a:latin typeface="Arial"/>
                        </a:rPr>
                        <a:t>(</a:t>
                      </a:r>
                      <a:r>
                        <a:rPr lang="es" sz="1600" b="0" i="0" u="none" strike="noStrike" noProof="0" dirty="0">
                          <a:solidFill>
                            <a:srgbClr val="F16038"/>
                          </a:solidFill>
                          <a:effectLst/>
                          <a:latin typeface="Arial"/>
                        </a:rPr>
                        <a:t>Limpiapipas)</a:t>
                      </a:r>
                      <a:endParaRPr lang="en-US" sz="1600" dirty="0">
                        <a:solidFill>
                          <a:srgbClr val="F16038"/>
                        </a:solidFill>
                        <a:effectLst/>
                        <a:latin typeface="Arial"/>
                      </a:endParaRPr>
                    </a:p>
                  </a:txBody>
                  <a:tcPr/>
                </a:tc>
                <a:tc>
                  <a:txBody>
                    <a:bodyPr/>
                    <a:lstStyle/>
                    <a:p>
                      <a:pPr lvl="0" algn="l">
                        <a:buNone/>
                      </a:pPr>
                      <a:r>
                        <a:rPr lang="en-US" sz="1600" dirty="0">
                          <a:solidFill>
                            <a:schemeClr val="bg2">
                              <a:lumMod val="10000"/>
                            </a:schemeClr>
                          </a:solidFill>
                          <a:effectLst/>
                          <a:latin typeface="Arial"/>
                        </a:rPr>
                        <a:t>4 counters per stick</a:t>
                      </a:r>
                      <a:endParaRPr lang="en-US" sz="2000" dirty="0">
                        <a:solidFill>
                          <a:schemeClr val="bg2">
                            <a:lumMod val="10000"/>
                          </a:schemeClr>
                        </a:solidFill>
                        <a:latin typeface="Arial"/>
                      </a:endParaRPr>
                    </a:p>
                  </a:txBody>
                  <a:tcPr/>
                </a:tc>
                <a:extLst>
                  <a:ext uri="{0D108BD9-81ED-4DB2-BD59-A6C34878D82A}">
                    <a16:rowId xmlns:a16="http://schemas.microsoft.com/office/drawing/2014/main" val="2937109985"/>
                  </a:ext>
                </a:extLst>
              </a:tr>
              <a:tr h="350726">
                <a:tc>
                  <a:txBody>
                    <a:bodyPr/>
                    <a:lstStyle/>
                    <a:p>
                      <a:pPr algn="l" fontAlgn="base"/>
                      <a:r>
                        <a:rPr lang="en-US" sz="1600" dirty="0">
                          <a:solidFill>
                            <a:schemeClr val="bg2">
                              <a:lumMod val="10000"/>
                            </a:schemeClr>
                          </a:solidFill>
                          <a:effectLst/>
                          <a:latin typeface="Arial"/>
                        </a:rPr>
                        <a:t>Pompom </a:t>
                      </a:r>
                      <a:r>
                        <a:rPr lang="en-US" sz="1600" dirty="0">
                          <a:solidFill>
                            <a:srgbClr val="F16038"/>
                          </a:solidFill>
                          <a:effectLst/>
                          <a:latin typeface="Arial"/>
                        </a:rPr>
                        <a:t>(</a:t>
                      </a:r>
                      <a:r>
                        <a:rPr lang="es" sz="1600" b="0" i="0" u="none" strike="noStrike" noProof="0" dirty="0">
                          <a:solidFill>
                            <a:srgbClr val="F16038"/>
                          </a:solidFill>
                          <a:effectLst/>
                          <a:latin typeface="Arial"/>
                        </a:rPr>
                        <a:t>Pompón)</a:t>
                      </a:r>
                      <a:endParaRPr lang="en-US" sz="160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2 counters per pompom</a:t>
                      </a:r>
                    </a:p>
                  </a:txBody>
                  <a:tcPr/>
                </a:tc>
                <a:extLst>
                  <a:ext uri="{0D108BD9-81ED-4DB2-BD59-A6C34878D82A}">
                    <a16:rowId xmlns:a16="http://schemas.microsoft.com/office/drawing/2014/main" val="3007409054"/>
                  </a:ext>
                </a:extLst>
              </a:tr>
              <a:tr h="350726">
                <a:tc>
                  <a:txBody>
                    <a:bodyPr/>
                    <a:lstStyle/>
                    <a:p>
                      <a:pPr lvl="0" algn="l">
                        <a:buNone/>
                      </a:pPr>
                      <a:r>
                        <a:rPr lang="en-US" sz="1600" b="0" i="0" u="none" strike="noStrike" noProof="0" dirty="0">
                          <a:solidFill>
                            <a:schemeClr val="bg2">
                              <a:lumMod val="10000"/>
                            </a:schemeClr>
                          </a:solidFill>
                          <a:effectLst/>
                          <a:latin typeface="Arial"/>
                        </a:rPr>
                        <a:t>Popsicle Sticks </a:t>
                      </a:r>
                      <a:r>
                        <a:rPr lang="en-US" sz="1600" b="0" i="0" u="none" strike="noStrike" noProof="0" dirty="0">
                          <a:solidFill>
                            <a:srgbClr val="F16038"/>
                          </a:solidFill>
                          <a:effectLst/>
                          <a:latin typeface="Arial"/>
                        </a:rPr>
                        <a:t>(</a:t>
                      </a:r>
                      <a:r>
                        <a:rPr lang="en-US" sz="1600" b="0" i="0" u="none" strike="noStrike" noProof="0" dirty="0" err="1">
                          <a:solidFill>
                            <a:srgbClr val="F16038"/>
                          </a:solidFill>
                          <a:effectLst/>
                          <a:latin typeface="Arial"/>
                        </a:rPr>
                        <a:t>Palitos</a:t>
                      </a:r>
                      <a:r>
                        <a:rPr lang="en-US" sz="1600" b="0" i="0" u="none" strike="noStrike" noProof="0" dirty="0">
                          <a:solidFill>
                            <a:srgbClr val="F16038"/>
                          </a:solidFill>
                          <a:effectLst/>
                          <a:latin typeface="Arial"/>
                        </a:rPr>
                        <a:t> de </a:t>
                      </a:r>
                      <a:r>
                        <a:rPr lang="en-US" sz="1600" b="0" i="0" u="none" strike="noStrike" noProof="0" dirty="0" err="1">
                          <a:solidFill>
                            <a:srgbClr val="F16038"/>
                          </a:solidFill>
                          <a:effectLst/>
                          <a:latin typeface="Arial"/>
                        </a:rPr>
                        <a:t>Helados</a:t>
                      </a:r>
                      <a:r>
                        <a:rPr lang="en-US" sz="1600" b="0" i="0" u="none" strike="noStrike" noProof="0" dirty="0">
                          <a:solidFill>
                            <a:srgbClr val="F16038"/>
                          </a:solidFill>
                          <a:effectLst/>
                          <a:latin typeface="Arial"/>
                        </a:rPr>
                        <a:t>) </a:t>
                      </a:r>
                      <a:endParaRPr lang="en-US" sz="160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5 counters per stick</a:t>
                      </a:r>
                    </a:p>
                  </a:txBody>
                  <a:tcPr/>
                </a:tc>
                <a:extLst>
                  <a:ext uri="{0D108BD9-81ED-4DB2-BD59-A6C34878D82A}">
                    <a16:rowId xmlns:a16="http://schemas.microsoft.com/office/drawing/2014/main" val="1099406915"/>
                  </a:ext>
                </a:extLst>
              </a:tr>
              <a:tr h="350726">
                <a:tc>
                  <a:txBody>
                    <a:bodyPr/>
                    <a:lstStyle/>
                    <a:p>
                      <a:pPr algn="l" fontAlgn="base"/>
                      <a:r>
                        <a:rPr lang="en-US" sz="1600" u="none" strike="noStrike" dirty="0">
                          <a:solidFill>
                            <a:schemeClr val="bg2">
                              <a:lumMod val="10000"/>
                            </a:schemeClr>
                          </a:solidFill>
                          <a:effectLst/>
                          <a:latin typeface="Arial"/>
                        </a:rPr>
                        <a:t>Clothespins</a:t>
                      </a:r>
                      <a:r>
                        <a:rPr lang="en-US" sz="1600" u="none" strike="noStrike" dirty="0">
                          <a:effectLst/>
                          <a:latin typeface="Arial"/>
                        </a:rPr>
                        <a:t> </a:t>
                      </a:r>
                      <a:r>
                        <a:rPr lang="en-US" sz="1600" u="none" strike="noStrike" dirty="0">
                          <a:solidFill>
                            <a:srgbClr val="F16038"/>
                          </a:solidFill>
                          <a:effectLst/>
                          <a:latin typeface="Arial"/>
                        </a:rPr>
                        <a:t>(P</a:t>
                      </a:r>
                      <a:r>
                        <a:rPr lang="es" sz="1600" b="0" i="0" u="none" strike="noStrike" noProof="0" dirty="0">
                          <a:solidFill>
                            <a:srgbClr val="F16038"/>
                          </a:solidFill>
                          <a:effectLst/>
                          <a:latin typeface="Arial"/>
                        </a:rPr>
                        <a:t>inza de Ropa)</a:t>
                      </a:r>
                      <a:endParaRPr lang="en-US" sz="160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5 counters per pin</a:t>
                      </a:r>
                    </a:p>
                  </a:txBody>
                  <a:tcPr/>
                </a:tc>
                <a:extLst>
                  <a:ext uri="{0D108BD9-81ED-4DB2-BD59-A6C34878D82A}">
                    <a16:rowId xmlns:a16="http://schemas.microsoft.com/office/drawing/2014/main" val="2676019821"/>
                  </a:ext>
                </a:extLst>
              </a:tr>
              <a:tr h="350726">
                <a:tc>
                  <a:txBody>
                    <a:bodyPr/>
                    <a:lstStyle/>
                    <a:p>
                      <a:pPr lvl="0" algn="l">
                        <a:buNone/>
                      </a:pPr>
                      <a:r>
                        <a:rPr lang="en-US" sz="1600" b="0" i="0" u="none" strike="noStrike" noProof="0" dirty="0">
                          <a:solidFill>
                            <a:schemeClr val="bg2">
                              <a:lumMod val="10000"/>
                            </a:schemeClr>
                          </a:solidFill>
                          <a:effectLst/>
                          <a:latin typeface="Arial"/>
                        </a:rPr>
                        <a:t>Straws</a:t>
                      </a:r>
                      <a:r>
                        <a:rPr lang="en-US" sz="1600" b="0" i="0" u="none" strike="noStrike" noProof="0" dirty="0">
                          <a:effectLst/>
                          <a:latin typeface="Arial"/>
                        </a:rPr>
                        <a:t> </a:t>
                      </a:r>
                      <a:r>
                        <a:rPr lang="en-US" sz="1600" b="0" i="0" u="none" strike="noStrike" noProof="0" dirty="0">
                          <a:solidFill>
                            <a:srgbClr val="F16038"/>
                          </a:solidFill>
                          <a:effectLst/>
                          <a:latin typeface="Arial"/>
                        </a:rPr>
                        <a:t>(</a:t>
                      </a:r>
                      <a:r>
                        <a:rPr lang="en-US" sz="1600" b="0" i="0" u="none" strike="noStrike" noProof="0" dirty="0" err="1">
                          <a:solidFill>
                            <a:srgbClr val="F16038"/>
                          </a:solidFill>
                          <a:effectLst/>
                          <a:latin typeface="Arial"/>
                        </a:rPr>
                        <a:t>Popotes</a:t>
                      </a:r>
                      <a:r>
                        <a:rPr lang="en-US" sz="1600" b="0" i="0" u="none" strike="noStrike" noProof="0" dirty="0">
                          <a:solidFill>
                            <a:srgbClr val="F16038"/>
                          </a:solidFill>
                          <a:effectLst/>
                          <a:latin typeface="Arial"/>
                        </a:rPr>
                        <a:t>) </a:t>
                      </a:r>
                      <a:endParaRPr lang="en-US" sz="2000" dirty="0">
                        <a:solidFill>
                          <a:srgbClr val="F16038"/>
                        </a:solidFill>
                        <a:latin typeface="Arial"/>
                      </a:endParaRPr>
                    </a:p>
                  </a:txBody>
                  <a:tcPr/>
                </a:tc>
                <a:tc>
                  <a:txBody>
                    <a:bodyPr/>
                    <a:lstStyle/>
                    <a:p>
                      <a:pPr lvl="0" algn="l">
                        <a:buNone/>
                      </a:pPr>
                      <a:r>
                        <a:rPr lang="en-US" sz="1600" dirty="0">
                          <a:solidFill>
                            <a:schemeClr val="bg2">
                              <a:lumMod val="10000"/>
                            </a:schemeClr>
                          </a:solidFill>
                          <a:effectLst/>
                          <a:latin typeface="Arial"/>
                        </a:rPr>
                        <a:t>2 counters per straw</a:t>
                      </a:r>
                    </a:p>
                  </a:txBody>
                  <a:tcPr/>
                </a:tc>
                <a:extLst>
                  <a:ext uri="{0D108BD9-81ED-4DB2-BD59-A6C34878D82A}">
                    <a16:rowId xmlns:a16="http://schemas.microsoft.com/office/drawing/2014/main" val="2362866339"/>
                  </a:ext>
                </a:extLst>
              </a:tr>
              <a:tr h="350726">
                <a:tc>
                  <a:txBody>
                    <a:bodyPr/>
                    <a:lstStyle/>
                    <a:p>
                      <a:pPr lvl="0" algn="l">
                        <a:buNone/>
                      </a:pPr>
                      <a:r>
                        <a:rPr lang="en-US" sz="1600" b="0" i="0" u="none" strike="noStrike" noProof="0" dirty="0">
                          <a:solidFill>
                            <a:schemeClr val="bg2">
                              <a:lumMod val="10000"/>
                            </a:schemeClr>
                          </a:solidFill>
                          <a:effectLst/>
                          <a:latin typeface="Arial"/>
                        </a:rPr>
                        <a:t>Tape </a:t>
                      </a:r>
                      <a:r>
                        <a:rPr lang="en-US" sz="1600" b="0" i="0" u="none" strike="noStrike" noProof="0" dirty="0">
                          <a:solidFill>
                            <a:srgbClr val="F16038"/>
                          </a:solidFill>
                          <a:effectLst/>
                          <a:latin typeface="Arial"/>
                        </a:rPr>
                        <a:t>(</a:t>
                      </a:r>
                      <a:r>
                        <a:rPr lang="en-US" sz="1600" b="0" i="0" u="none" strike="noStrike" noProof="0" dirty="0" err="1">
                          <a:solidFill>
                            <a:srgbClr val="F16038"/>
                          </a:solidFill>
                          <a:effectLst/>
                          <a:latin typeface="Arial"/>
                        </a:rPr>
                        <a:t>Cinta</a:t>
                      </a:r>
                      <a:r>
                        <a:rPr lang="en-US" sz="1600" b="0" i="0" u="none" strike="noStrike" noProof="0" dirty="0">
                          <a:solidFill>
                            <a:srgbClr val="F16038"/>
                          </a:solidFill>
                          <a:effectLst/>
                          <a:latin typeface="Arial"/>
                        </a:rPr>
                        <a:t> </a:t>
                      </a:r>
                      <a:r>
                        <a:rPr lang="en-US" sz="1600" b="0" i="0" u="none" strike="noStrike" noProof="0" dirty="0" err="1">
                          <a:solidFill>
                            <a:srgbClr val="F16038"/>
                          </a:solidFill>
                          <a:effectLst/>
                          <a:latin typeface="Arial"/>
                        </a:rPr>
                        <a:t>Adhesiva</a:t>
                      </a:r>
                      <a:r>
                        <a:rPr lang="en-US" sz="1600" b="0" i="0" u="none" strike="noStrike" noProof="0" dirty="0">
                          <a:solidFill>
                            <a:srgbClr val="F16038"/>
                          </a:solidFill>
                          <a:effectLst/>
                          <a:latin typeface="Arial"/>
                        </a:rPr>
                        <a:t>)   </a:t>
                      </a:r>
                    </a:p>
                  </a:txBody>
                  <a:tcPr/>
                </a:tc>
                <a:tc>
                  <a:txBody>
                    <a:bodyPr/>
                    <a:lstStyle/>
                    <a:p>
                      <a:pPr algn="l" fontAlgn="base"/>
                      <a:r>
                        <a:rPr lang="en-US" sz="1600" dirty="0">
                          <a:solidFill>
                            <a:schemeClr val="bg2">
                              <a:lumMod val="10000"/>
                            </a:schemeClr>
                          </a:solidFill>
                          <a:effectLst/>
                          <a:latin typeface="Arial"/>
                        </a:rPr>
                        <a:t>3 counters per roll</a:t>
                      </a:r>
                    </a:p>
                  </a:txBody>
                  <a:tcPr/>
                </a:tc>
                <a:extLst>
                  <a:ext uri="{0D108BD9-81ED-4DB2-BD59-A6C34878D82A}">
                    <a16:rowId xmlns:a16="http://schemas.microsoft.com/office/drawing/2014/main" val="2756624196"/>
                  </a:ext>
                </a:extLst>
              </a:tr>
              <a:tr h="350726">
                <a:tc>
                  <a:txBody>
                    <a:bodyPr/>
                    <a:lstStyle/>
                    <a:p>
                      <a:pPr lvl="0" algn="l">
                        <a:buNone/>
                      </a:pPr>
                      <a:r>
                        <a:rPr lang="en-US" sz="1600" b="0" i="0" u="none" strike="noStrike" noProof="0" dirty="0">
                          <a:solidFill>
                            <a:schemeClr val="bg2">
                              <a:lumMod val="10000"/>
                            </a:schemeClr>
                          </a:solidFill>
                          <a:effectLst/>
                          <a:latin typeface="Arial"/>
                        </a:rPr>
                        <a:t>Glue Stick </a:t>
                      </a:r>
                      <a:r>
                        <a:rPr lang="en-US" sz="1600" b="0" i="0" u="none" strike="noStrike" noProof="0" dirty="0">
                          <a:solidFill>
                            <a:srgbClr val="F16038"/>
                          </a:solidFill>
                          <a:effectLst/>
                          <a:latin typeface="Arial"/>
                        </a:rPr>
                        <a:t>(Barra de </a:t>
                      </a:r>
                      <a:r>
                        <a:rPr lang="en-US" sz="1600" b="0" i="0" u="none" strike="noStrike" noProof="0" dirty="0" err="1">
                          <a:solidFill>
                            <a:srgbClr val="F16038"/>
                          </a:solidFill>
                          <a:effectLst/>
                          <a:latin typeface="Arial"/>
                        </a:rPr>
                        <a:t>Pegamento</a:t>
                      </a:r>
                      <a:r>
                        <a:rPr lang="en-US" sz="1600" b="0" i="0" u="none" strike="noStrike" noProof="0" dirty="0">
                          <a:solidFill>
                            <a:srgbClr val="F16038"/>
                          </a:solidFill>
                          <a:effectLst/>
                          <a:latin typeface="Arial"/>
                        </a:rPr>
                        <a:t>)  </a:t>
                      </a:r>
                      <a:endParaRPr lang="en-US" sz="2000" b="0" i="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4 counters per stick</a:t>
                      </a:r>
                    </a:p>
                  </a:txBody>
                  <a:tcPr/>
                </a:tc>
                <a:extLst>
                  <a:ext uri="{0D108BD9-81ED-4DB2-BD59-A6C34878D82A}">
                    <a16:rowId xmlns:a16="http://schemas.microsoft.com/office/drawing/2014/main" val="3207441987"/>
                  </a:ext>
                </a:extLst>
              </a:tr>
              <a:tr h="350726">
                <a:tc>
                  <a:txBody>
                    <a:bodyPr/>
                    <a:lstStyle/>
                    <a:p>
                      <a:pPr algn="l" fontAlgn="base"/>
                      <a:r>
                        <a:rPr lang="en-US" sz="1600" dirty="0">
                          <a:solidFill>
                            <a:schemeClr val="bg2">
                              <a:lumMod val="10000"/>
                            </a:schemeClr>
                          </a:solidFill>
                          <a:effectLst/>
                          <a:latin typeface="Arial"/>
                        </a:rPr>
                        <a:t>Scissors </a:t>
                      </a:r>
                      <a:r>
                        <a:rPr lang="en-US" sz="1600" u="none" strike="noStrike" dirty="0">
                          <a:solidFill>
                            <a:srgbClr val="F16038"/>
                          </a:solidFill>
                          <a:effectLst/>
                          <a:latin typeface="Arial"/>
                        </a:rPr>
                        <a:t>(Tijeras) </a:t>
                      </a:r>
                      <a:r>
                        <a:rPr lang="en-US" sz="1600" dirty="0">
                          <a:solidFill>
                            <a:srgbClr val="F16038"/>
                          </a:solidFill>
                          <a:effectLst/>
                          <a:latin typeface="Arial"/>
                        </a:rPr>
                        <a:t>​</a:t>
                      </a:r>
                      <a:endParaRPr lang="en-US" sz="2000" b="0" i="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3 counters per pair</a:t>
                      </a:r>
                    </a:p>
                  </a:txBody>
                  <a:tcPr/>
                </a:tc>
                <a:extLst>
                  <a:ext uri="{0D108BD9-81ED-4DB2-BD59-A6C34878D82A}">
                    <a16:rowId xmlns:a16="http://schemas.microsoft.com/office/drawing/2014/main" val="2292530192"/>
                  </a:ext>
                </a:extLst>
              </a:tr>
              <a:tr h="350726">
                <a:tc>
                  <a:txBody>
                    <a:bodyPr/>
                    <a:lstStyle/>
                    <a:p>
                      <a:pPr lvl="0" algn="l">
                        <a:buNone/>
                      </a:pPr>
                      <a:r>
                        <a:rPr lang="en-US" sz="1600" b="0" i="0" u="none" strike="noStrike" noProof="0" dirty="0">
                          <a:solidFill>
                            <a:schemeClr val="bg2">
                              <a:lumMod val="10000"/>
                            </a:schemeClr>
                          </a:solidFill>
                          <a:effectLst/>
                          <a:latin typeface="Arial"/>
                        </a:rPr>
                        <a:t>Construction Paper </a:t>
                      </a:r>
                      <a:r>
                        <a:rPr lang="en-US" sz="1600" b="0" i="0" u="none" strike="noStrike" noProof="0" dirty="0">
                          <a:solidFill>
                            <a:srgbClr val="F16038"/>
                          </a:solidFill>
                          <a:effectLst/>
                          <a:latin typeface="Arial"/>
                        </a:rPr>
                        <a:t>(Papel de </a:t>
                      </a:r>
                      <a:r>
                        <a:rPr lang="en-US" sz="1600" b="0" i="0" u="none" strike="noStrike" noProof="0" dirty="0" err="1">
                          <a:solidFill>
                            <a:srgbClr val="F16038"/>
                          </a:solidFill>
                          <a:effectLst/>
                          <a:latin typeface="Arial"/>
                        </a:rPr>
                        <a:t>Construcción</a:t>
                      </a:r>
                      <a:r>
                        <a:rPr lang="en-US" sz="1600" b="0" i="0" u="none" strike="noStrike" noProof="0" dirty="0">
                          <a:solidFill>
                            <a:srgbClr val="F16038"/>
                          </a:solidFill>
                          <a:effectLst/>
                          <a:latin typeface="Arial"/>
                        </a:rPr>
                        <a:t>)  </a:t>
                      </a:r>
                      <a:endParaRPr lang="en-US" sz="160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3 counters per sheet</a:t>
                      </a:r>
                    </a:p>
                  </a:txBody>
                  <a:tcPr/>
                </a:tc>
                <a:extLst>
                  <a:ext uri="{0D108BD9-81ED-4DB2-BD59-A6C34878D82A}">
                    <a16:rowId xmlns:a16="http://schemas.microsoft.com/office/drawing/2014/main" val="50260774"/>
                  </a:ext>
                </a:extLst>
              </a:tr>
              <a:tr h="350726">
                <a:tc>
                  <a:txBody>
                    <a:bodyPr/>
                    <a:lstStyle/>
                    <a:p>
                      <a:pPr algn="l" fontAlgn="base"/>
                      <a:r>
                        <a:rPr lang="en-US" sz="1600" dirty="0">
                          <a:solidFill>
                            <a:schemeClr val="bg2">
                              <a:lumMod val="10000"/>
                            </a:schemeClr>
                          </a:solidFill>
                          <a:effectLst/>
                          <a:latin typeface="Arial"/>
                        </a:rPr>
                        <a:t>Cotton Swabs </a:t>
                      </a:r>
                      <a:r>
                        <a:rPr lang="en-US" sz="1600" dirty="0">
                          <a:solidFill>
                            <a:srgbClr val="F16038"/>
                          </a:solidFill>
                          <a:effectLst/>
                          <a:latin typeface="Arial"/>
                        </a:rPr>
                        <a:t>(B</a:t>
                      </a:r>
                      <a:r>
                        <a:rPr lang="es" sz="1600" b="0" i="0" u="none" strike="noStrike" noProof="0" dirty="0">
                          <a:solidFill>
                            <a:srgbClr val="F16038"/>
                          </a:solidFill>
                          <a:effectLst/>
                          <a:latin typeface="Arial"/>
                        </a:rPr>
                        <a:t>astoncillo de Algodón)</a:t>
                      </a:r>
                      <a:endParaRPr lang="en-US" sz="2000" b="0" i="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1 counter per swab</a:t>
                      </a:r>
                    </a:p>
                  </a:txBody>
                  <a:tcPr/>
                </a:tc>
                <a:extLst>
                  <a:ext uri="{0D108BD9-81ED-4DB2-BD59-A6C34878D82A}">
                    <a16:rowId xmlns:a16="http://schemas.microsoft.com/office/drawing/2014/main" val="652840355"/>
                  </a:ext>
                </a:extLst>
              </a:tr>
            </a:tbl>
          </a:graphicData>
        </a:graphic>
      </p:graphicFrame>
    </p:spTree>
    <p:extLst>
      <p:ext uri="{BB962C8B-B14F-4D97-AF65-F5344CB8AC3E}">
        <p14:creationId xmlns:p14="http://schemas.microsoft.com/office/powerpoint/2010/main" val="299083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D52E-242E-4DF8-83B4-066B1143B5FC}"/>
              </a:ext>
            </a:extLst>
          </p:cNvPr>
          <p:cNvSpPr>
            <a:spLocks noGrp="1"/>
          </p:cNvSpPr>
          <p:nvPr>
            <p:ph type="title"/>
          </p:nvPr>
        </p:nvSpPr>
        <p:spPr/>
        <p:txBody>
          <a:bodyPr>
            <a:normAutofit/>
          </a:bodyPr>
          <a:lstStyle/>
          <a:p>
            <a:r>
              <a:rPr lang="en-US" dirty="0"/>
              <a:t>Explore Materials (Grades 3-4)</a:t>
            </a:r>
            <a:br>
              <a:rPr lang="en-US" dirty="0"/>
            </a:b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Explorar</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a:t>
            </a:r>
            <a:r>
              <a:rPr lang="en-US" dirty="0">
                <a:solidFill>
                  <a:srgbClr val="F16038"/>
                </a:solidFill>
              </a:rPr>
              <a:t>M</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ateriales</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endParaRPr lang="en-US" dirty="0"/>
          </a:p>
        </p:txBody>
      </p:sp>
      <p:sp>
        <p:nvSpPr>
          <p:cNvPr id="3" name="Table Placeholder 2">
            <a:extLst>
              <a:ext uri="{FF2B5EF4-FFF2-40B4-BE49-F238E27FC236}">
                <a16:creationId xmlns:a16="http://schemas.microsoft.com/office/drawing/2014/main" id="{DD154E83-63D2-0C4F-05E6-6D69D20AFCC3}"/>
              </a:ext>
            </a:extLst>
          </p:cNvPr>
          <p:cNvSpPr>
            <a:spLocks noGrp="1"/>
          </p:cNvSpPr>
          <p:nvPr>
            <p:ph type="tbl" sz="quarter" idx="10"/>
          </p:nvPr>
        </p:nvSpPr>
        <p:spPr/>
        <p:txBody>
          <a:bodyPr/>
          <a:lstStyle/>
          <a:p>
            <a:endParaRPr lang="en-US"/>
          </a:p>
        </p:txBody>
      </p:sp>
      <p:graphicFrame>
        <p:nvGraphicFramePr>
          <p:cNvPr id="6" name="Table 5">
            <a:extLst>
              <a:ext uri="{FF2B5EF4-FFF2-40B4-BE49-F238E27FC236}">
                <a16:creationId xmlns:a16="http://schemas.microsoft.com/office/drawing/2014/main" id="{4AE05628-F223-4F4E-8837-EDDD1AAE63C0}"/>
              </a:ext>
            </a:extLst>
          </p:cNvPr>
          <p:cNvGraphicFramePr>
            <a:graphicFrameLocks noGrp="1"/>
          </p:cNvGraphicFramePr>
          <p:nvPr>
            <p:extLst>
              <p:ext uri="{D42A27DB-BD31-4B8C-83A1-F6EECF244321}">
                <p14:modId xmlns:p14="http://schemas.microsoft.com/office/powerpoint/2010/main" val="91840180"/>
              </p:ext>
            </p:extLst>
          </p:nvPr>
        </p:nvGraphicFramePr>
        <p:xfrm>
          <a:off x="4450039" y="1620479"/>
          <a:ext cx="7480024" cy="3857986"/>
        </p:xfrm>
        <a:graphic>
          <a:graphicData uri="http://schemas.openxmlformats.org/drawingml/2006/table">
            <a:tbl>
              <a:tblPr firstRow="1" bandRow="1">
                <a:tableStyleId>{5C22544A-7EE6-4342-B048-85BDC9FD1C3A}</a:tableStyleId>
              </a:tblPr>
              <a:tblGrid>
                <a:gridCol w="4679895">
                  <a:extLst>
                    <a:ext uri="{9D8B030D-6E8A-4147-A177-3AD203B41FA5}">
                      <a16:colId xmlns:a16="http://schemas.microsoft.com/office/drawing/2014/main" val="4008143955"/>
                    </a:ext>
                  </a:extLst>
                </a:gridCol>
                <a:gridCol w="2800129">
                  <a:extLst>
                    <a:ext uri="{9D8B030D-6E8A-4147-A177-3AD203B41FA5}">
                      <a16:colId xmlns:a16="http://schemas.microsoft.com/office/drawing/2014/main" val="1454561933"/>
                    </a:ext>
                  </a:extLst>
                </a:gridCol>
              </a:tblGrid>
              <a:tr h="350726">
                <a:tc>
                  <a:txBody>
                    <a:bodyPr/>
                    <a:lstStyle/>
                    <a:p>
                      <a:pPr algn="l" fontAlgn="base"/>
                      <a:r>
                        <a:rPr lang="en-US" sz="1600" dirty="0">
                          <a:effectLst/>
                          <a:latin typeface="Arial"/>
                        </a:rPr>
                        <a:t>Materials (Materiales)​​​​​</a:t>
                      </a:r>
                      <a:endParaRPr lang="en-US" sz="2000" b="1" i="0">
                        <a:solidFill>
                          <a:srgbClr val="FFFFFF"/>
                        </a:solidFill>
                        <a:effectLst/>
                        <a:latin typeface="Arial"/>
                      </a:endParaRPr>
                    </a:p>
                  </a:txBody>
                  <a:tcPr/>
                </a:tc>
                <a:tc>
                  <a:txBody>
                    <a:bodyPr/>
                    <a:lstStyle/>
                    <a:p>
                      <a:pPr algn="l" fontAlgn="base"/>
                      <a:r>
                        <a:rPr lang="en-US" sz="1600" dirty="0">
                          <a:effectLst/>
                          <a:latin typeface="Arial"/>
                        </a:rPr>
                        <a:t>Cost (Costo)​​​​​</a:t>
                      </a:r>
                      <a:endParaRPr lang="en-US" sz="2000" b="1" i="0" dirty="0">
                        <a:solidFill>
                          <a:srgbClr val="FFFFFF"/>
                        </a:solidFill>
                        <a:effectLst/>
                        <a:latin typeface="Arial"/>
                      </a:endParaRPr>
                    </a:p>
                  </a:txBody>
                  <a:tcPr/>
                </a:tc>
                <a:extLst>
                  <a:ext uri="{0D108BD9-81ED-4DB2-BD59-A6C34878D82A}">
                    <a16:rowId xmlns:a16="http://schemas.microsoft.com/office/drawing/2014/main" val="2924284413"/>
                  </a:ext>
                </a:extLst>
              </a:tr>
              <a:tr h="350726">
                <a:tc>
                  <a:txBody>
                    <a:bodyPr/>
                    <a:lstStyle/>
                    <a:p>
                      <a:pPr algn="l" fontAlgn="base"/>
                      <a:r>
                        <a:rPr lang="en-US" sz="1600" dirty="0">
                          <a:solidFill>
                            <a:schemeClr val="bg2">
                              <a:lumMod val="10000"/>
                            </a:schemeClr>
                          </a:solidFill>
                          <a:effectLst/>
                          <a:latin typeface="Arial"/>
                        </a:rPr>
                        <a:t>Chenille Sticks </a:t>
                      </a:r>
                      <a:r>
                        <a:rPr lang="en-US" sz="1600" dirty="0">
                          <a:solidFill>
                            <a:srgbClr val="F16038"/>
                          </a:solidFill>
                          <a:effectLst/>
                          <a:latin typeface="Arial"/>
                        </a:rPr>
                        <a:t>(</a:t>
                      </a:r>
                      <a:r>
                        <a:rPr lang="es" sz="1600" b="0" i="0" u="none" strike="noStrike" noProof="0" dirty="0">
                          <a:solidFill>
                            <a:srgbClr val="F16038"/>
                          </a:solidFill>
                          <a:effectLst/>
                          <a:latin typeface="Arial"/>
                        </a:rPr>
                        <a:t>Limpiapipas)</a:t>
                      </a:r>
                      <a:endParaRPr lang="en-US" sz="1600" dirty="0">
                        <a:solidFill>
                          <a:srgbClr val="F16038"/>
                        </a:solidFill>
                        <a:effectLst/>
                        <a:latin typeface="Arial"/>
                      </a:endParaRPr>
                    </a:p>
                  </a:txBody>
                  <a:tcPr/>
                </a:tc>
                <a:tc>
                  <a:txBody>
                    <a:bodyPr/>
                    <a:lstStyle/>
                    <a:p>
                      <a:pPr lvl="0" algn="l">
                        <a:buNone/>
                      </a:pPr>
                      <a:r>
                        <a:rPr lang="en-US" sz="1600" dirty="0">
                          <a:solidFill>
                            <a:schemeClr val="bg2">
                              <a:lumMod val="10000"/>
                            </a:schemeClr>
                          </a:solidFill>
                          <a:effectLst/>
                          <a:latin typeface="Arial"/>
                        </a:rPr>
                        <a:t>$4 per stick</a:t>
                      </a:r>
                      <a:endParaRPr lang="en-US" sz="2000" dirty="0">
                        <a:solidFill>
                          <a:schemeClr val="bg2">
                            <a:lumMod val="10000"/>
                          </a:schemeClr>
                        </a:solidFill>
                        <a:latin typeface="Arial"/>
                      </a:endParaRPr>
                    </a:p>
                  </a:txBody>
                  <a:tcPr/>
                </a:tc>
                <a:extLst>
                  <a:ext uri="{0D108BD9-81ED-4DB2-BD59-A6C34878D82A}">
                    <a16:rowId xmlns:a16="http://schemas.microsoft.com/office/drawing/2014/main" val="2937109985"/>
                  </a:ext>
                </a:extLst>
              </a:tr>
              <a:tr h="350726">
                <a:tc>
                  <a:txBody>
                    <a:bodyPr/>
                    <a:lstStyle/>
                    <a:p>
                      <a:pPr algn="l" fontAlgn="base"/>
                      <a:r>
                        <a:rPr lang="en-US" sz="1600" dirty="0">
                          <a:solidFill>
                            <a:schemeClr val="bg2">
                              <a:lumMod val="10000"/>
                            </a:schemeClr>
                          </a:solidFill>
                          <a:effectLst/>
                          <a:latin typeface="Arial"/>
                        </a:rPr>
                        <a:t>Pompom </a:t>
                      </a:r>
                      <a:r>
                        <a:rPr lang="en-US" sz="1600" dirty="0">
                          <a:solidFill>
                            <a:srgbClr val="F16038"/>
                          </a:solidFill>
                          <a:effectLst/>
                          <a:latin typeface="Arial"/>
                        </a:rPr>
                        <a:t>(</a:t>
                      </a:r>
                      <a:r>
                        <a:rPr lang="es" sz="1600" b="0" i="0" u="none" strike="noStrike" noProof="0" dirty="0">
                          <a:solidFill>
                            <a:srgbClr val="F16038"/>
                          </a:solidFill>
                          <a:effectLst/>
                          <a:latin typeface="Arial"/>
                        </a:rPr>
                        <a:t>Pompón)</a:t>
                      </a:r>
                      <a:endParaRPr lang="en-US" sz="160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$2 per pompom</a:t>
                      </a:r>
                    </a:p>
                  </a:txBody>
                  <a:tcPr/>
                </a:tc>
                <a:extLst>
                  <a:ext uri="{0D108BD9-81ED-4DB2-BD59-A6C34878D82A}">
                    <a16:rowId xmlns:a16="http://schemas.microsoft.com/office/drawing/2014/main" val="3007409054"/>
                  </a:ext>
                </a:extLst>
              </a:tr>
              <a:tr h="350726">
                <a:tc>
                  <a:txBody>
                    <a:bodyPr/>
                    <a:lstStyle/>
                    <a:p>
                      <a:pPr lvl="0" algn="l">
                        <a:buNone/>
                      </a:pPr>
                      <a:r>
                        <a:rPr lang="en-US" sz="1600" b="0" i="0" u="none" strike="noStrike" noProof="0" dirty="0">
                          <a:solidFill>
                            <a:schemeClr val="bg2">
                              <a:lumMod val="10000"/>
                            </a:schemeClr>
                          </a:solidFill>
                          <a:effectLst/>
                          <a:latin typeface="Arial"/>
                        </a:rPr>
                        <a:t>Popsicle Sticks </a:t>
                      </a:r>
                      <a:r>
                        <a:rPr lang="en-US" sz="1600" b="0" i="0" u="none" strike="noStrike" noProof="0" dirty="0">
                          <a:solidFill>
                            <a:srgbClr val="F16038"/>
                          </a:solidFill>
                          <a:effectLst/>
                          <a:latin typeface="Arial"/>
                        </a:rPr>
                        <a:t>(</a:t>
                      </a:r>
                      <a:r>
                        <a:rPr lang="en-US" sz="1600" b="0" i="0" u="none" strike="noStrike" noProof="0" dirty="0" err="1">
                          <a:solidFill>
                            <a:srgbClr val="F16038"/>
                          </a:solidFill>
                          <a:effectLst/>
                          <a:latin typeface="Arial"/>
                        </a:rPr>
                        <a:t>Palitos</a:t>
                      </a:r>
                      <a:r>
                        <a:rPr lang="en-US" sz="1600" b="0" i="0" u="none" strike="noStrike" noProof="0" dirty="0">
                          <a:solidFill>
                            <a:srgbClr val="F16038"/>
                          </a:solidFill>
                          <a:effectLst/>
                          <a:latin typeface="Arial"/>
                        </a:rPr>
                        <a:t> de </a:t>
                      </a:r>
                      <a:r>
                        <a:rPr lang="en-US" sz="1600" b="0" i="0" u="none" strike="noStrike" noProof="0" dirty="0" err="1">
                          <a:solidFill>
                            <a:srgbClr val="F16038"/>
                          </a:solidFill>
                          <a:effectLst/>
                          <a:latin typeface="Arial"/>
                        </a:rPr>
                        <a:t>Helados</a:t>
                      </a:r>
                      <a:r>
                        <a:rPr lang="en-US" sz="1600" b="0" i="0" u="none" strike="noStrike" noProof="0" dirty="0">
                          <a:solidFill>
                            <a:srgbClr val="F16038"/>
                          </a:solidFill>
                          <a:effectLst/>
                          <a:latin typeface="Arial"/>
                        </a:rPr>
                        <a:t>) </a:t>
                      </a:r>
                      <a:endParaRPr lang="en-US" sz="160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$5 per stick</a:t>
                      </a:r>
                    </a:p>
                  </a:txBody>
                  <a:tcPr/>
                </a:tc>
                <a:extLst>
                  <a:ext uri="{0D108BD9-81ED-4DB2-BD59-A6C34878D82A}">
                    <a16:rowId xmlns:a16="http://schemas.microsoft.com/office/drawing/2014/main" val="1099406915"/>
                  </a:ext>
                </a:extLst>
              </a:tr>
              <a:tr h="350726">
                <a:tc>
                  <a:txBody>
                    <a:bodyPr/>
                    <a:lstStyle/>
                    <a:p>
                      <a:pPr algn="l" fontAlgn="base"/>
                      <a:r>
                        <a:rPr lang="en-US" sz="1600" u="none" strike="noStrike" dirty="0">
                          <a:solidFill>
                            <a:schemeClr val="bg2">
                              <a:lumMod val="10000"/>
                            </a:schemeClr>
                          </a:solidFill>
                          <a:effectLst/>
                          <a:latin typeface="Arial"/>
                        </a:rPr>
                        <a:t>Clothespins</a:t>
                      </a:r>
                      <a:r>
                        <a:rPr lang="en-US" sz="1600" u="none" strike="noStrike" dirty="0">
                          <a:effectLst/>
                          <a:latin typeface="Arial"/>
                        </a:rPr>
                        <a:t> </a:t>
                      </a:r>
                      <a:r>
                        <a:rPr lang="en-US" sz="1600" u="none" strike="noStrike" dirty="0">
                          <a:solidFill>
                            <a:srgbClr val="F16038"/>
                          </a:solidFill>
                          <a:effectLst/>
                          <a:latin typeface="Arial"/>
                        </a:rPr>
                        <a:t>(P</a:t>
                      </a:r>
                      <a:r>
                        <a:rPr lang="es" sz="1600" b="0" i="0" u="none" strike="noStrike" noProof="0" dirty="0">
                          <a:solidFill>
                            <a:srgbClr val="F16038"/>
                          </a:solidFill>
                          <a:effectLst/>
                          <a:latin typeface="Arial"/>
                        </a:rPr>
                        <a:t>inza de Ropa)</a:t>
                      </a:r>
                      <a:endParaRPr lang="en-US" sz="160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$5 per pin</a:t>
                      </a:r>
                    </a:p>
                  </a:txBody>
                  <a:tcPr/>
                </a:tc>
                <a:extLst>
                  <a:ext uri="{0D108BD9-81ED-4DB2-BD59-A6C34878D82A}">
                    <a16:rowId xmlns:a16="http://schemas.microsoft.com/office/drawing/2014/main" val="2676019821"/>
                  </a:ext>
                </a:extLst>
              </a:tr>
              <a:tr h="350726">
                <a:tc>
                  <a:txBody>
                    <a:bodyPr/>
                    <a:lstStyle/>
                    <a:p>
                      <a:pPr lvl="0" algn="l">
                        <a:buNone/>
                      </a:pPr>
                      <a:r>
                        <a:rPr lang="en-US" sz="1600" b="0" i="0" u="none" strike="noStrike" noProof="0" dirty="0">
                          <a:solidFill>
                            <a:schemeClr val="bg2">
                              <a:lumMod val="10000"/>
                            </a:schemeClr>
                          </a:solidFill>
                          <a:effectLst/>
                          <a:latin typeface="Arial"/>
                        </a:rPr>
                        <a:t>Straws</a:t>
                      </a:r>
                      <a:r>
                        <a:rPr lang="en-US" sz="1600" b="0" i="0" u="none" strike="noStrike" noProof="0" dirty="0">
                          <a:effectLst/>
                          <a:latin typeface="Arial"/>
                        </a:rPr>
                        <a:t> </a:t>
                      </a:r>
                      <a:r>
                        <a:rPr lang="en-US" sz="1600" b="0" i="0" u="none" strike="noStrike" noProof="0" dirty="0">
                          <a:solidFill>
                            <a:srgbClr val="F16038"/>
                          </a:solidFill>
                          <a:effectLst/>
                          <a:latin typeface="Arial"/>
                        </a:rPr>
                        <a:t>(</a:t>
                      </a:r>
                      <a:r>
                        <a:rPr lang="en-US" sz="1600" b="0" i="0" u="none" strike="noStrike" noProof="0" dirty="0" err="1">
                          <a:solidFill>
                            <a:srgbClr val="F16038"/>
                          </a:solidFill>
                          <a:effectLst/>
                          <a:latin typeface="Arial"/>
                        </a:rPr>
                        <a:t>Popotes</a:t>
                      </a:r>
                      <a:r>
                        <a:rPr lang="en-US" sz="1600" b="0" i="0" u="none" strike="noStrike" noProof="0" dirty="0">
                          <a:solidFill>
                            <a:srgbClr val="F16038"/>
                          </a:solidFill>
                          <a:effectLst/>
                          <a:latin typeface="Arial"/>
                        </a:rPr>
                        <a:t>) </a:t>
                      </a:r>
                      <a:endParaRPr lang="en-US" sz="2000" dirty="0">
                        <a:solidFill>
                          <a:srgbClr val="F16038"/>
                        </a:solidFill>
                        <a:latin typeface="Arial"/>
                      </a:endParaRPr>
                    </a:p>
                  </a:txBody>
                  <a:tcPr/>
                </a:tc>
                <a:tc>
                  <a:txBody>
                    <a:bodyPr/>
                    <a:lstStyle/>
                    <a:p>
                      <a:pPr lvl="0" algn="l">
                        <a:buNone/>
                      </a:pPr>
                      <a:r>
                        <a:rPr lang="en-US" sz="1600" dirty="0">
                          <a:solidFill>
                            <a:schemeClr val="bg2">
                              <a:lumMod val="10000"/>
                            </a:schemeClr>
                          </a:solidFill>
                          <a:effectLst/>
                          <a:latin typeface="Arial"/>
                        </a:rPr>
                        <a:t>$2 per straw</a:t>
                      </a:r>
                    </a:p>
                  </a:txBody>
                  <a:tcPr/>
                </a:tc>
                <a:extLst>
                  <a:ext uri="{0D108BD9-81ED-4DB2-BD59-A6C34878D82A}">
                    <a16:rowId xmlns:a16="http://schemas.microsoft.com/office/drawing/2014/main" val="2362866339"/>
                  </a:ext>
                </a:extLst>
              </a:tr>
              <a:tr h="350726">
                <a:tc>
                  <a:txBody>
                    <a:bodyPr/>
                    <a:lstStyle/>
                    <a:p>
                      <a:pPr lvl="0" algn="l">
                        <a:buNone/>
                      </a:pPr>
                      <a:r>
                        <a:rPr lang="en-US" sz="1600" b="0" i="0" u="none" strike="noStrike" noProof="0" dirty="0">
                          <a:solidFill>
                            <a:schemeClr val="bg2">
                              <a:lumMod val="10000"/>
                            </a:schemeClr>
                          </a:solidFill>
                          <a:effectLst/>
                          <a:latin typeface="Arial"/>
                        </a:rPr>
                        <a:t>Tape </a:t>
                      </a:r>
                      <a:r>
                        <a:rPr lang="en-US" sz="1600" b="0" i="0" u="none" strike="noStrike" noProof="0" dirty="0">
                          <a:solidFill>
                            <a:srgbClr val="F16038"/>
                          </a:solidFill>
                          <a:effectLst/>
                          <a:latin typeface="Arial"/>
                        </a:rPr>
                        <a:t>(</a:t>
                      </a:r>
                      <a:r>
                        <a:rPr lang="en-US" sz="1600" b="0" i="0" u="none" strike="noStrike" noProof="0" dirty="0" err="1">
                          <a:solidFill>
                            <a:srgbClr val="F16038"/>
                          </a:solidFill>
                          <a:effectLst/>
                          <a:latin typeface="Arial"/>
                        </a:rPr>
                        <a:t>Cinta</a:t>
                      </a:r>
                      <a:r>
                        <a:rPr lang="en-US" sz="1600" b="0" i="0" u="none" strike="noStrike" noProof="0" dirty="0">
                          <a:solidFill>
                            <a:srgbClr val="F16038"/>
                          </a:solidFill>
                          <a:effectLst/>
                          <a:latin typeface="Arial"/>
                        </a:rPr>
                        <a:t> </a:t>
                      </a:r>
                      <a:r>
                        <a:rPr lang="en-US" sz="1600" b="0" i="0" u="none" strike="noStrike" noProof="0" dirty="0" err="1">
                          <a:solidFill>
                            <a:srgbClr val="F16038"/>
                          </a:solidFill>
                          <a:effectLst/>
                          <a:latin typeface="Arial"/>
                        </a:rPr>
                        <a:t>Adhesiva</a:t>
                      </a:r>
                      <a:r>
                        <a:rPr lang="en-US" sz="1600" b="0" i="0" u="none" strike="noStrike" noProof="0" dirty="0">
                          <a:solidFill>
                            <a:srgbClr val="F16038"/>
                          </a:solidFill>
                          <a:effectLst/>
                          <a:latin typeface="Arial"/>
                        </a:rPr>
                        <a:t>)   </a:t>
                      </a:r>
                    </a:p>
                  </a:txBody>
                  <a:tcPr/>
                </a:tc>
                <a:tc>
                  <a:txBody>
                    <a:bodyPr/>
                    <a:lstStyle/>
                    <a:p>
                      <a:pPr algn="l" fontAlgn="base"/>
                      <a:r>
                        <a:rPr lang="en-US" sz="1600" dirty="0">
                          <a:solidFill>
                            <a:schemeClr val="bg2">
                              <a:lumMod val="10000"/>
                            </a:schemeClr>
                          </a:solidFill>
                          <a:effectLst/>
                          <a:latin typeface="Arial"/>
                        </a:rPr>
                        <a:t>$3 per roll</a:t>
                      </a:r>
                    </a:p>
                  </a:txBody>
                  <a:tcPr/>
                </a:tc>
                <a:extLst>
                  <a:ext uri="{0D108BD9-81ED-4DB2-BD59-A6C34878D82A}">
                    <a16:rowId xmlns:a16="http://schemas.microsoft.com/office/drawing/2014/main" val="2756624196"/>
                  </a:ext>
                </a:extLst>
              </a:tr>
              <a:tr h="350726">
                <a:tc>
                  <a:txBody>
                    <a:bodyPr/>
                    <a:lstStyle/>
                    <a:p>
                      <a:pPr lvl="0" algn="l">
                        <a:buNone/>
                      </a:pPr>
                      <a:r>
                        <a:rPr lang="en-US" sz="1600" b="0" i="0" u="none" strike="noStrike" noProof="0" dirty="0">
                          <a:solidFill>
                            <a:schemeClr val="bg2">
                              <a:lumMod val="10000"/>
                            </a:schemeClr>
                          </a:solidFill>
                          <a:effectLst/>
                          <a:latin typeface="Arial"/>
                        </a:rPr>
                        <a:t>Glue Stick </a:t>
                      </a:r>
                      <a:r>
                        <a:rPr lang="en-US" sz="1600" b="0" i="0" u="none" strike="noStrike" noProof="0" dirty="0">
                          <a:solidFill>
                            <a:srgbClr val="F16038"/>
                          </a:solidFill>
                          <a:effectLst/>
                          <a:latin typeface="Arial"/>
                        </a:rPr>
                        <a:t>(Barra de </a:t>
                      </a:r>
                      <a:r>
                        <a:rPr lang="en-US" sz="1600" b="0" i="0" u="none" strike="noStrike" noProof="0" dirty="0" err="1">
                          <a:solidFill>
                            <a:srgbClr val="F16038"/>
                          </a:solidFill>
                          <a:effectLst/>
                          <a:latin typeface="Arial"/>
                        </a:rPr>
                        <a:t>Pegamento</a:t>
                      </a:r>
                      <a:r>
                        <a:rPr lang="en-US" sz="1600" b="0" i="0" u="none" strike="noStrike" noProof="0" dirty="0">
                          <a:solidFill>
                            <a:srgbClr val="F16038"/>
                          </a:solidFill>
                          <a:effectLst/>
                          <a:latin typeface="Arial"/>
                        </a:rPr>
                        <a:t>)  </a:t>
                      </a:r>
                      <a:endParaRPr lang="en-US" sz="2000" b="0" i="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$4 per stick</a:t>
                      </a:r>
                    </a:p>
                  </a:txBody>
                  <a:tcPr/>
                </a:tc>
                <a:extLst>
                  <a:ext uri="{0D108BD9-81ED-4DB2-BD59-A6C34878D82A}">
                    <a16:rowId xmlns:a16="http://schemas.microsoft.com/office/drawing/2014/main" val="3207441987"/>
                  </a:ext>
                </a:extLst>
              </a:tr>
              <a:tr h="350726">
                <a:tc>
                  <a:txBody>
                    <a:bodyPr/>
                    <a:lstStyle/>
                    <a:p>
                      <a:pPr algn="l" fontAlgn="base"/>
                      <a:r>
                        <a:rPr lang="en-US" sz="1600" dirty="0">
                          <a:solidFill>
                            <a:schemeClr val="bg2">
                              <a:lumMod val="10000"/>
                            </a:schemeClr>
                          </a:solidFill>
                          <a:effectLst/>
                          <a:latin typeface="Arial"/>
                        </a:rPr>
                        <a:t>Scissors </a:t>
                      </a:r>
                      <a:r>
                        <a:rPr lang="en-US" sz="1600" u="none" strike="noStrike" dirty="0">
                          <a:solidFill>
                            <a:srgbClr val="F16038"/>
                          </a:solidFill>
                          <a:effectLst/>
                          <a:latin typeface="Arial"/>
                        </a:rPr>
                        <a:t>(Tijeras) </a:t>
                      </a:r>
                      <a:r>
                        <a:rPr lang="en-US" sz="1600" dirty="0">
                          <a:solidFill>
                            <a:srgbClr val="F16038"/>
                          </a:solidFill>
                          <a:effectLst/>
                          <a:latin typeface="Arial"/>
                        </a:rPr>
                        <a:t>​</a:t>
                      </a:r>
                      <a:endParaRPr lang="en-US" sz="2000" b="0" i="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$3 per pair</a:t>
                      </a:r>
                    </a:p>
                  </a:txBody>
                  <a:tcPr/>
                </a:tc>
                <a:extLst>
                  <a:ext uri="{0D108BD9-81ED-4DB2-BD59-A6C34878D82A}">
                    <a16:rowId xmlns:a16="http://schemas.microsoft.com/office/drawing/2014/main" val="2292530192"/>
                  </a:ext>
                </a:extLst>
              </a:tr>
              <a:tr h="350726">
                <a:tc>
                  <a:txBody>
                    <a:bodyPr/>
                    <a:lstStyle/>
                    <a:p>
                      <a:pPr lvl="0" algn="l">
                        <a:buNone/>
                      </a:pPr>
                      <a:r>
                        <a:rPr lang="en-US" sz="1600" b="0" i="0" u="none" strike="noStrike" noProof="0" dirty="0">
                          <a:solidFill>
                            <a:schemeClr val="bg2">
                              <a:lumMod val="10000"/>
                            </a:schemeClr>
                          </a:solidFill>
                          <a:effectLst/>
                          <a:latin typeface="Arial"/>
                        </a:rPr>
                        <a:t>Construction Paper </a:t>
                      </a:r>
                      <a:r>
                        <a:rPr lang="en-US" sz="1600" b="0" i="0" u="none" strike="noStrike" noProof="0" dirty="0">
                          <a:solidFill>
                            <a:srgbClr val="F16038"/>
                          </a:solidFill>
                          <a:effectLst/>
                          <a:latin typeface="Arial"/>
                        </a:rPr>
                        <a:t>(Papel de </a:t>
                      </a:r>
                      <a:r>
                        <a:rPr lang="en-US" sz="1600" b="0" i="0" u="none" strike="noStrike" noProof="0" dirty="0" err="1">
                          <a:solidFill>
                            <a:srgbClr val="F16038"/>
                          </a:solidFill>
                          <a:effectLst/>
                          <a:latin typeface="Arial"/>
                        </a:rPr>
                        <a:t>Construcción</a:t>
                      </a:r>
                      <a:r>
                        <a:rPr lang="en-US" sz="1600" b="0" i="0" u="none" strike="noStrike" noProof="0" dirty="0">
                          <a:solidFill>
                            <a:srgbClr val="F16038"/>
                          </a:solidFill>
                          <a:effectLst/>
                          <a:latin typeface="Arial"/>
                        </a:rPr>
                        <a:t>)  </a:t>
                      </a:r>
                      <a:endParaRPr lang="en-US" sz="160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$3 per sheet</a:t>
                      </a:r>
                    </a:p>
                  </a:txBody>
                  <a:tcPr/>
                </a:tc>
                <a:extLst>
                  <a:ext uri="{0D108BD9-81ED-4DB2-BD59-A6C34878D82A}">
                    <a16:rowId xmlns:a16="http://schemas.microsoft.com/office/drawing/2014/main" val="50260774"/>
                  </a:ext>
                </a:extLst>
              </a:tr>
              <a:tr h="350726">
                <a:tc>
                  <a:txBody>
                    <a:bodyPr/>
                    <a:lstStyle/>
                    <a:p>
                      <a:pPr algn="l" fontAlgn="base"/>
                      <a:r>
                        <a:rPr lang="en-US" sz="1600" dirty="0">
                          <a:solidFill>
                            <a:schemeClr val="bg2">
                              <a:lumMod val="10000"/>
                            </a:schemeClr>
                          </a:solidFill>
                          <a:effectLst/>
                          <a:latin typeface="Arial"/>
                        </a:rPr>
                        <a:t>Cotton Swabs </a:t>
                      </a:r>
                      <a:r>
                        <a:rPr lang="en-US" sz="1600" dirty="0">
                          <a:solidFill>
                            <a:srgbClr val="F16038"/>
                          </a:solidFill>
                          <a:effectLst/>
                          <a:latin typeface="Arial"/>
                        </a:rPr>
                        <a:t>(B</a:t>
                      </a:r>
                      <a:r>
                        <a:rPr lang="es" sz="1600" b="0" i="0" u="none" strike="noStrike" noProof="0" dirty="0">
                          <a:solidFill>
                            <a:srgbClr val="F16038"/>
                          </a:solidFill>
                          <a:effectLst/>
                          <a:latin typeface="Arial"/>
                        </a:rPr>
                        <a:t>astoncillo de Algodón)</a:t>
                      </a:r>
                      <a:endParaRPr lang="en-US" sz="2000" b="0" i="0" dirty="0">
                        <a:solidFill>
                          <a:srgbClr val="F16038"/>
                        </a:solidFill>
                        <a:effectLst/>
                        <a:latin typeface="Arial"/>
                      </a:endParaRPr>
                    </a:p>
                  </a:txBody>
                  <a:tcPr/>
                </a:tc>
                <a:tc>
                  <a:txBody>
                    <a:bodyPr/>
                    <a:lstStyle/>
                    <a:p>
                      <a:pPr algn="l" fontAlgn="base"/>
                      <a:r>
                        <a:rPr lang="en-US" sz="1600" dirty="0">
                          <a:solidFill>
                            <a:schemeClr val="bg2">
                              <a:lumMod val="10000"/>
                            </a:schemeClr>
                          </a:solidFill>
                          <a:effectLst/>
                          <a:latin typeface="Arial"/>
                        </a:rPr>
                        <a:t>$1 per swab</a:t>
                      </a:r>
                    </a:p>
                  </a:txBody>
                  <a:tcPr/>
                </a:tc>
                <a:extLst>
                  <a:ext uri="{0D108BD9-81ED-4DB2-BD59-A6C34878D82A}">
                    <a16:rowId xmlns:a16="http://schemas.microsoft.com/office/drawing/2014/main" val="652840355"/>
                  </a:ext>
                </a:extLst>
              </a:tr>
            </a:tbl>
          </a:graphicData>
        </a:graphic>
      </p:graphicFrame>
    </p:spTree>
    <p:extLst>
      <p:ext uri="{BB962C8B-B14F-4D97-AF65-F5344CB8AC3E}">
        <p14:creationId xmlns:p14="http://schemas.microsoft.com/office/powerpoint/2010/main" val="2685992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9F1C-345A-4CBD-9790-6D3C36A34862}"/>
              </a:ext>
            </a:extLst>
          </p:cNvPr>
          <p:cNvSpPr>
            <a:spLocks noGrp="1"/>
          </p:cNvSpPr>
          <p:nvPr>
            <p:ph type="title"/>
          </p:nvPr>
        </p:nvSpPr>
        <p:spPr/>
        <p:txBody>
          <a:bodyPr/>
          <a:lstStyle/>
          <a:p>
            <a:r>
              <a:rPr lang="en-US" dirty="0"/>
              <a:t>Brainstorm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(Idea Genial)</a:t>
            </a:r>
            <a:endParaRPr lang="en-US" dirty="0"/>
          </a:p>
        </p:txBody>
      </p:sp>
      <p:sp>
        <p:nvSpPr>
          <p:cNvPr id="3" name="Content Placeholder 2">
            <a:extLst>
              <a:ext uri="{FF2B5EF4-FFF2-40B4-BE49-F238E27FC236}">
                <a16:creationId xmlns:a16="http://schemas.microsoft.com/office/drawing/2014/main" id="{7AEDC92E-213D-48A6-9312-B079C8CA13E2}"/>
              </a:ext>
            </a:extLst>
          </p:cNvPr>
          <p:cNvSpPr>
            <a:spLocks noGrp="1"/>
          </p:cNvSpPr>
          <p:nvPr>
            <p:ph idx="4294967295"/>
          </p:nvPr>
        </p:nvSpPr>
        <p:spPr/>
        <p:txBody>
          <a:bodyPr vert="horz" lIns="91440" tIns="45720" rIns="91440" bIns="45720" numCol="2" rtlCol="0" anchor="t">
            <a:normAutofit fontScale="77500" lnSpcReduction="20000"/>
          </a:bodyPr>
          <a:lstStyle/>
          <a:p>
            <a:pPr>
              <a:spcAft>
                <a:spcPts val="1000"/>
              </a:spcAft>
            </a:pPr>
            <a:r>
              <a:rPr lang="en-US" sz="3100" dirty="0">
                <a:solidFill>
                  <a:schemeClr val="bg2">
                    <a:lumMod val="10000"/>
                  </a:schemeClr>
                </a:solidFill>
                <a:latin typeface="Arial" panose="020B0604020202020204" pitchFamily="34" charset="0"/>
                <a:cs typeface="Arial" panose="020B0604020202020204" pitchFamily="34" charset="0"/>
              </a:rPr>
              <a:t>1 minute: Individual Design</a:t>
            </a:r>
          </a:p>
          <a:p>
            <a:pPr lvl="1">
              <a:spcAft>
                <a:spcPts val="1000"/>
              </a:spcAft>
            </a:pPr>
            <a:r>
              <a:rPr lang="en-US" sz="2600" dirty="0">
                <a:solidFill>
                  <a:schemeClr val="bg2">
                    <a:lumMod val="10000"/>
                  </a:schemeClr>
                </a:solidFill>
                <a:latin typeface="Arial"/>
                <a:cs typeface="Arial"/>
              </a:rPr>
              <a:t>Draw a plan of how you think the Lee, Martinez, and Smith families should design their artificial pollinator.</a:t>
            </a:r>
          </a:p>
          <a:p>
            <a:pPr>
              <a:spcAft>
                <a:spcPts val="1000"/>
              </a:spcAft>
            </a:pPr>
            <a:r>
              <a:rPr lang="en-US" sz="3100" dirty="0">
                <a:solidFill>
                  <a:schemeClr val="bg2">
                    <a:lumMod val="10000"/>
                  </a:schemeClr>
                </a:solidFill>
                <a:latin typeface="Arial" panose="020B0604020202020204" pitchFamily="34" charset="0"/>
                <a:cs typeface="Arial" panose="020B0604020202020204" pitchFamily="34" charset="0"/>
              </a:rPr>
              <a:t>5 minutes: Each member presents their ideas to the group.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bg2">
                    <a:lumMod val="10000"/>
                  </a:schemeClr>
                </a:solidFill>
                <a:effectLst/>
                <a:uLnTx/>
                <a:uFillTx/>
                <a:latin typeface="Arial" panose="020B0604020202020204"/>
                <a:ea typeface="+mn-ea"/>
                <a:cs typeface="+mn-cs"/>
              </a:rPr>
              <a:t>Share your ideas and focus on things you like the most about your idea that you would like to see be used as a design element for the final design.</a:t>
            </a: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a:spcAft>
                <a:spcPts val="1000"/>
              </a:spcAft>
            </a:pPr>
            <a:r>
              <a:rPr lang="es-ES" sz="3100" dirty="0">
                <a:solidFill>
                  <a:srgbClr val="F16038"/>
                </a:solidFill>
                <a:latin typeface="Arial" panose="020B0604020202020204" pitchFamily="34" charset="0"/>
                <a:cs typeface="Arial" panose="020B0604020202020204" pitchFamily="34" charset="0"/>
              </a:rPr>
              <a:t>1 minuto: Diseño Individual</a:t>
            </a:r>
          </a:p>
          <a:p>
            <a:pPr lvl="1">
              <a:spcAft>
                <a:spcPts val="1000"/>
              </a:spcAft>
            </a:pPr>
            <a:r>
              <a:rPr lang="es-ES" sz="2600" dirty="0">
                <a:solidFill>
                  <a:srgbClr val="F16038"/>
                </a:solidFill>
                <a:latin typeface="Arial" panose="020B0604020202020204" pitchFamily="34" charset="0"/>
                <a:cs typeface="Arial" panose="020B0604020202020204" pitchFamily="34" charset="0"/>
              </a:rPr>
              <a:t>Dibuja un plan de cómo crees que las familias Lee, </a:t>
            </a:r>
            <a:r>
              <a:rPr lang="es-ES" sz="2600" dirty="0" err="1">
                <a:solidFill>
                  <a:srgbClr val="F16038"/>
                </a:solidFill>
                <a:latin typeface="Arial" panose="020B0604020202020204" pitchFamily="34" charset="0"/>
                <a:cs typeface="Arial" panose="020B0604020202020204" pitchFamily="34" charset="0"/>
              </a:rPr>
              <a:t>Martinez</a:t>
            </a:r>
            <a:r>
              <a:rPr lang="es-ES" sz="2600" dirty="0">
                <a:solidFill>
                  <a:srgbClr val="F16038"/>
                </a:solidFill>
                <a:latin typeface="Arial" panose="020B0604020202020204" pitchFamily="34" charset="0"/>
                <a:cs typeface="Arial" panose="020B0604020202020204" pitchFamily="34" charset="0"/>
              </a:rPr>
              <a:t> y Smith deberían diseñar su polinizador artificial.</a:t>
            </a:r>
          </a:p>
          <a:p>
            <a:pPr>
              <a:spcAft>
                <a:spcPts val="1000"/>
              </a:spcAft>
            </a:pPr>
            <a:r>
              <a:rPr lang="es-ES" sz="3100" dirty="0">
                <a:solidFill>
                  <a:srgbClr val="F16038"/>
                </a:solidFill>
                <a:latin typeface="Arial" panose="020B0604020202020204" pitchFamily="34" charset="0"/>
                <a:cs typeface="Arial" panose="020B0604020202020204" pitchFamily="34" charset="0"/>
              </a:rPr>
              <a:t>5 minutos: Cada miembro presenta sus ideas al grupo.</a:t>
            </a:r>
          </a:p>
          <a:p>
            <a:pPr lvl="1"/>
            <a:r>
              <a:rPr lang="es-ES" sz="2600" dirty="0">
                <a:solidFill>
                  <a:srgbClr val="F16038"/>
                </a:solidFill>
                <a:latin typeface="Arial" panose="020B0604020202020204" pitchFamily="34" charset="0"/>
                <a:cs typeface="Arial" panose="020B0604020202020204" pitchFamily="34" charset="0"/>
              </a:rPr>
              <a:t>Comparte tus ideas y señala las cosas que más te gustan de tu idea que te gustaría que se use como un elemento para el diseño final.</a:t>
            </a:r>
            <a:endParaRPr lang="en-US" sz="2600"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67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D3AF-B5E1-4FA0-BFFE-AA11BC7C83F8}"/>
              </a:ext>
            </a:extLst>
          </p:cNvPr>
          <p:cNvSpPr>
            <a:spLocks noGrp="1"/>
          </p:cNvSpPr>
          <p:nvPr>
            <p:ph type="title"/>
          </p:nvPr>
        </p:nvSpPr>
        <p:spPr/>
        <p:txBody>
          <a:bodyPr/>
          <a:lstStyle/>
          <a:p>
            <a:r>
              <a:rPr lang="en-US" dirty="0"/>
              <a:t>Read Aloud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(Leer </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en</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a:t>
            </a:r>
            <a:r>
              <a:rPr lang="en-US" dirty="0">
                <a:solidFill>
                  <a:srgbClr val="F16038"/>
                </a:solidFill>
              </a:rPr>
              <a:t>V</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oz </a:t>
            </a:r>
            <a:r>
              <a:rPr lang="en-US" dirty="0">
                <a:solidFill>
                  <a:srgbClr val="F16038"/>
                </a:solidFill>
              </a:rPr>
              <a:t>A</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lta</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endParaRPr lang="en-US" dirty="0"/>
          </a:p>
        </p:txBody>
      </p:sp>
      <p:pic>
        <p:nvPicPr>
          <p:cNvPr id="5" name="Content Placeholder 4">
            <a:extLst>
              <a:ext uri="{FF2B5EF4-FFF2-40B4-BE49-F238E27FC236}">
                <a16:creationId xmlns:a16="http://schemas.microsoft.com/office/drawing/2014/main" id="{0720A18D-C80A-44E7-98F6-888668471FB8}"/>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08500" y="2420144"/>
            <a:ext cx="3175000" cy="3162300"/>
          </a:xfrm>
        </p:spPr>
      </p:pic>
    </p:spTree>
    <p:extLst>
      <p:ext uri="{BB962C8B-B14F-4D97-AF65-F5344CB8AC3E}">
        <p14:creationId xmlns:p14="http://schemas.microsoft.com/office/powerpoint/2010/main" val="225631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A781-1B2A-45B3-BCAC-79B5409C8982}"/>
              </a:ext>
            </a:extLst>
          </p:cNvPr>
          <p:cNvSpPr>
            <a:spLocks noGrp="1"/>
          </p:cNvSpPr>
          <p:nvPr>
            <p:ph type="title"/>
          </p:nvPr>
        </p:nvSpPr>
        <p:spPr/>
        <p:txBody>
          <a:bodyPr/>
          <a:lstStyle/>
          <a:p>
            <a:r>
              <a:rPr lang="en-US" dirty="0"/>
              <a:t>Gather Materials </a:t>
            </a:r>
            <a:r>
              <a:rPr lang="en-US" dirty="0">
                <a:solidFill>
                  <a:srgbClr val="F06038"/>
                </a:solidFill>
              </a:rPr>
              <a:t>(</a:t>
            </a:r>
            <a:r>
              <a:rPr lang="en-US" dirty="0" err="1">
                <a:solidFill>
                  <a:srgbClr val="F06038"/>
                </a:solidFill>
              </a:rPr>
              <a:t>Reunir</a:t>
            </a:r>
            <a:r>
              <a:rPr lang="en-US" dirty="0">
                <a:solidFill>
                  <a:srgbClr val="F06038"/>
                </a:solidFill>
              </a:rPr>
              <a:t> </a:t>
            </a:r>
            <a:r>
              <a:rPr lang="en-US" dirty="0" err="1">
                <a:solidFill>
                  <a:srgbClr val="F06038"/>
                </a:solidFill>
              </a:rPr>
              <a:t>Materiales</a:t>
            </a:r>
            <a:r>
              <a:rPr lang="en-US" dirty="0">
                <a:solidFill>
                  <a:srgbClr val="F06038"/>
                </a:solidFill>
              </a:rPr>
              <a:t>)</a:t>
            </a:r>
          </a:p>
        </p:txBody>
      </p:sp>
      <p:sp>
        <p:nvSpPr>
          <p:cNvPr id="7" name="Content Placeholder 2">
            <a:extLst>
              <a:ext uri="{FF2B5EF4-FFF2-40B4-BE49-F238E27FC236}">
                <a16:creationId xmlns:a16="http://schemas.microsoft.com/office/drawing/2014/main" id="{1DFB2AA9-E939-3817-F2EF-EEE51D9847FF}"/>
              </a:ext>
            </a:extLst>
          </p:cNvPr>
          <p:cNvSpPr>
            <a:spLocks noGrp="1"/>
          </p:cNvSpPr>
          <p:nvPr>
            <p:ph idx="4294967295"/>
          </p:nvPr>
        </p:nvSpPr>
        <p:spPr/>
        <p:txBody>
          <a:bodyPr numCol="2">
            <a:normAutofit fontScale="85000" lnSpcReduction="20000"/>
          </a:bodyPr>
          <a:lstStyle/>
          <a:p>
            <a:pPr>
              <a:spcAft>
                <a:spcPts val="1000"/>
              </a:spcAft>
            </a:pPr>
            <a:r>
              <a:rPr lang="en-US" b="1" dirty="0">
                <a:solidFill>
                  <a:schemeClr val="bg2">
                    <a:lumMod val="10000"/>
                  </a:schemeClr>
                </a:solidFill>
                <a:latin typeface="Arial" panose="020B0604020202020204" pitchFamily="34" charset="0"/>
                <a:cs typeface="Arial" panose="020B0604020202020204" pitchFamily="34" charset="0"/>
              </a:rPr>
              <a:t>A successful pollinator design should include the following:</a:t>
            </a:r>
          </a:p>
          <a:p>
            <a:pPr lvl="1"/>
            <a:r>
              <a:rPr lang="en-US" dirty="0">
                <a:solidFill>
                  <a:schemeClr val="bg2">
                    <a:lumMod val="10000"/>
                  </a:schemeClr>
                </a:solidFill>
                <a:latin typeface="Arial" panose="020B0604020202020204" pitchFamily="34" charset="0"/>
                <a:cs typeface="Arial" panose="020B0604020202020204" pitchFamily="34" charset="0"/>
              </a:rPr>
              <a:t>A handle that can fit in the palm of an adult’s hand</a:t>
            </a:r>
          </a:p>
          <a:p>
            <a:pPr lvl="1"/>
            <a:r>
              <a:rPr lang="en-US" dirty="0">
                <a:solidFill>
                  <a:schemeClr val="bg2">
                    <a:lumMod val="10000"/>
                  </a:schemeClr>
                </a:solidFill>
                <a:latin typeface="Arial" panose="020B0604020202020204" pitchFamily="34" charset="0"/>
                <a:cs typeface="Arial" panose="020B0604020202020204" pitchFamily="34" charset="0"/>
              </a:rPr>
              <a:t>Ability to transfer 0.2 g of pollen over three attempts</a:t>
            </a:r>
          </a:p>
          <a:p>
            <a:pPr lvl="1"/>
            <a:r>
              <a:rPr lang="en-US" dirty="0">
                <a:solidFill>
                  <a:schemeClr val="bg2">
                    <a:lumMod val="10000"/>
                  </a:schemeClr>
                </a:solidFill>
                <a:latin typeface="Arial" panose="020B0604020202020204" pitchFamily="34" charset="0"/>
                <a:cs typeface="Arial" panose="020B0604020202020204" pitchFamily="34" charset="0"/>
              </a:rPr>
              <a:t>Look like a natural pollinator (bee, hummingbird, butterfly, etc.)</a:t>
            </a:r>
          </a:p>
          <a:p>
            <a:pPr lvl="1"/>
            <a:endParaRPr lang="en-US" dirty="0">
              <a:solidFill>
                <a:schemeClr val="bg2">
                  <a:lumMod val="10000"/>
                </a:schemeClr>
              </a:solidFill>
              <a:latin typeface="Arial" panose="020B0604020202020204" pitchFamily="34" charset="0"/>
              <a:cs typeface="Arial" panose="020B0604020202020204" pitchFamily="34" charset="0"/>
            </a:endParaRPr>
          </a:p>
          <a:p>
            <a:pPr>
              <a:spcAft>
                <a:spcPts val="1000"/>
              </a:spcAft>
            </a:pPr>
            <a:r>
              <a:rPr lang="en-US" dirty="0">
                <a:solidFill>
                  <a:schemeClr val="bg2">
                    <a:lumMod val="10000"/>
                  </a:schemeClr>
                </a:solidFill>
                <a:latin typeface="Arial" panose="020B0604020202020204" pitchFamily="34" charset="0"/>
                <a:cs typeface="Arial" panose="020B0604020202020204" pitchFamily="34" charset="0"/>
              </a:rPr>
              <a:t>Bonus Points: Artificial pollinator works in a medium and small opening.</a:t>
            </a: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a:spcAft>
                <a:spcPts val="1000"/>
              </a:spcAft>
            </a:pPr>
            <a:r>
              <a:rPr lang="es-ES" b="1" dirty="0">
                <a:solidFill>
                  <a:srgbClr val="F16038"/>
                </a:solidFill>
                <a:latin typeface="Arial" panose="020B0604020202020204" pitchFamily="34" charset="0"/>
                <a:cs typeface="Arial" panose="020B0604020202020204" pitchFamily="34" charset="0"/>
              </a:rPr>
              <a:t>Un diseño de polinizador exitoso debe incluir lo siguiente:</a:t>
            </a:r>
          </a:p>
          <a:p>
            <a:pPr lvl="1"/>
            <a:r>
              <a:rPr lang="es-ES" dirty="0">
                <a:solidFill>
                  <a:srgbClr val="F16038"/>
                </a:solidFill>
                <a:latin typeface="Arial" panose="020B0604020202020204" pitchFamily="34" charset="0"/>
                <a:cs typeface="Arial" panose="020B0604020202020204" pitchFamily="34" charset="0"/>
              </a:rPr>
              <a:t>Tiene un mango que puede caber en la palma de la mano de un adulto</a:t>
            </a:r>
          </a:p>
          <a:p>
            <a:pPr lvl="1"/>
            <a:r>
              <a:rPr lang="es-ES" dirty="0">
                <a:solidFill>
                  <a:srgbClr val="F16038"/>
                </a:solidFill>
                <a:latin typeface="Arial" panose="020B0604020202020204" pitchFamily="34" charset="0"/>
                <a:cs typeface="Arial" panose="020B0604020202020204" pitchFamily="34" charset="0"/>
              </a:rPr>
              <a:t>Capacidad de transferir 0.2 g de polen en tres intentos</a:t>
            </a:r>
          </a:p>
          <a:p>
            <a:pPr lvl="1"/>
            <a:r>
              <a:rPr lang="es-ES" dirty="0">
                <a:solidFill>
                  <a:srgbClr val="F16038"/>
                </a:solidFill>
                <a:latin typeface="Arial" panose="020B0604020202020204" pitchFamily="34" charset="0"/>
                <a:cs typeface="Arial" panose="020B0604020202020204" pitchFamily="34" charset="0"/>
              </a:rPr>
              <a:t>Parece un polinizador natural (abeja, colibrí, mariposa, etc.)</a:t>
            </a:r>
          </a:p>
          <a:p>
            <a:pPr lvl="1"/>
            <a:endParaRPr lang="es-ES" dirty="0">
              <a:solidFill>
                <a:srgbClr val="F16038"/>
              </a:solidFill>
              <a:latin typeface="Arial" panose="020B0604020202020204" pitchFamily="34" charset="0"/>
              <a:cs typeface="Arial" panose="020B0604020202020204" pitchFamily="34" charset="0"/>
            </a:endParaRPr>
          </a:p>
          <a:p>
            <a:r>
              <a:rPr lang="es-ES" dirty="0">
                <a:solidFill>
                  <a:srgbClr val="F16038"/>
                </a:solidFill>
                <a:latin typeface="Arial" panose="020B0604020202020204" pitchFamily="34" charset="0"/>
                <a:cs typeface="Arial" panose="020B0604020202020204" pitchFamily="34" charset="0"/>
              </a:rPr>
              <a:t>Puntos de Bonificación: El polinizador artificial funciona en una abertura mediana y pequeña.</a:t>
            </a:r>
            <a:endParaRPr lang="en-US"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28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2475-1ED2-4413-9D48-05CDD76C84DA}"/>
              </a:ext>
            </a:extLst>
          </p:cNvPr>
          <p:cNvSpPr>
            <a:spLocks noGrp="1"/>
          </p:cNvSpPr>
          <p:nvPr>
            <p:ph type="title"/>
          </p:nvPr>
        </p:nvSpPr>
        <p:spPr/>
        <p:txBody>
          <a:bodyPr/>
          <a:lstStyle/>
          <a:p>
            <a:r>
              <a:rPr kumimoji="0" lang="en-US" sz="29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Team Member Responsibilities</a:t>
            </a:r>
            <a:br>
              <a:rPr kumimoji="0" lang="en-US" sz="29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br>
            <a:r>
              <a:rPr kumimoji="0" lang="en-US" sz="29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n-US" sz="29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Responsabilidades</a:t>
            </a:r>
            <a:r>
              <a:rPr kumimoji="0" lang="en-US" sz="29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de los </a:t>
            </a:r>
            <a:r>
              <a:rPr lang="en-US" sz="2900" dirty="0">
                <a:solidFill>
                  <a:srgbClr val="F16038"/>
                </a:solidFill>
              </a:rPr>
              <a:t>M</a:t>
            </a:r>
            <a:r>
              <a:rPr kumimoji="0" lang="en-US" sz="29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iembros</a:t>
            </a:r>
            <a:r>
              <a:rPr kumimoji="0" lang="en-US" sz="29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del </a:t>
            </a:r>
            <a:r>
              <a:rPr lang="en-US" sz="2900" dirty="0">
                <a:solidFill>
                  <a:srgbClr val="F16038"/>
                </a:solidFill>
              </a:rPr>
              <a:t>E</a:t>
            </a:r>
            <a:r>
              <a:rPr kumimoji="0" lang="en-US" sz="29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quipo</a:t>
            </a:r>
            <a:r>
              <a:rPr kumimoji="0" lang="en-US" sz="29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8724C62D-C606-4422-92BF-1443C4AED2FA}"/>
              </a:ext>
            </a:extLst>
          </p:cNvPr>
          <p:cNvSpPr>
            <a:spLocks noGrp="1"/>
          </p:cNvSpPr>
          <p:nvPr>
            <p:ph idx="4294967295"/>
          </p:nvPr>
        </p:nvSpPr>
        <p:spPr/>
        <p:txBody>
          <a:bodyPr numCol="2">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Assign responsibilities of each team member during the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a:ln>
                  <a:noFill/>
                </a:ln>
                <a:solidFill>
                  <a:srgbClr val="000000"/>
                </a:solidFill>
                <a:effectLst/>
                <a:uLnTx/>
                <a:uFillTx/>
                <a:latin typeface="Arial" panose="020B0604020202020204"/>
                <a:ea typeface="+mn-ea"/>
                <a:cs typeface="+mn-cs"/>
              </a:rPr>
              <a:t>Material Manager:</a:t>
            </a:r>
            <a:r>
              <a:rPr kumimoji="0" lang="en-US" sz="2200" b="0" i="0"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collects materials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a:ln>
                  <a:noFill/>
                </a:ln>
                <a:solidFill>
                  <a:srgbClr val="000000"/>
                </a:solidFill>
                <a:effectLst/>
                <a:uLnTx/>
                <a:uFillTx/>
                <a:latin typeface="Arial" panose="020B0604020202020204"/>
                <a:ea typeface="+mn-ea"/>
                <a:cs typeface="+mn-cs"/>
              </a:rPr>
              <a:t>Banker:</a:t>
            </a:r>
            <a:r>
              <a:rPr kumimoji="0" lang="en-US" sz="2200" b="0" i="0"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manages the budget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a:ln>
                  <a:noFill/>
                </a:ln>
                <a:solidFill>
                  <a:srgbClr val="000000"/>
                </a:solidFill>
                <a:effectLst/>
                <a:uLnTx/>
                <a:uFillTx/>
                <a:latin typeface="Arial" panose="020B0604020202020204"/>
                <a:ea typeface="+mn-ea"/>
                <a:cs typeface="+mn-cs"/>
              </a:rPr>
              <a:t>Head Engineer:</a:t>
            </a:r>
            <a:r>
              <a:rPr kumimoji="0" lang="en-US" sz="2200" b="0" i="0"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measures the handle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a:ln>
                  <a:noFill/>
                </a:ln>
                <a:solidFill>
                  <a:srgbClr val="000000"/>
                </a:solidFill>
                <a:effectLst/>
                <a:uLnTx/>
                <a:uFillTx/>
                <a:latin typeface="Arial" panose="020B0604020202020204"/>
                <a:ea typeface="+mn-ea"/>
                <a:cs typeface="+mn-cs"/>
              </a:rPr>
              <a:t>Quality Control Manager:</a:t>
            </a:r>
            <a:r>
              <a:rPr kumimoji="0" lang="en-US" sz="2200" b="0" i="0"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rPr>
              <a:t>matches the design to the prototype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2200" dirty="0">
              <a:solidFill>
                <a:srgbClr val="000000"/>
              </a:solidFill>
              <a:latin typeface="Arial" panose="020B0604020202020204"/>
            </a:endParaRPr>
          </a:p>
          <a:p>
            <a:pPr marL="457200" marR="0" lvl="1" indent="0" algn="l" defTabSz="914400" rtl="0" eaLnBrk="1" fontAlgn="auto" latinLnBrk="0" hangingPunct="1">
              <a:lnSpc>
                <a:spcPct val="90000"/>
              </a:lnSpc>
              <a:spcBef>
                <a:spcPts val="500"/>
              </a:spcBef>
              <a:spcAft>
                <a:spcPts val="0"/>
              </a:spcAft>
              <a:buClrTx/>
              <a:buSzTx/>
              <a:buNone/>
              <a:tabLst/>
              <a:defRPr/>
            </a:pPr>
            <a:endParaRPr lang="en-US" sz="2200" dirty="0">
              <a:solidFill>
                <a:srgbClr val="000000"/>
              </a:solidFill>
              <a:latin typeface="Arial" panose="020B0604020202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2200" dirty="0">
              <a:solidFill>
                <a:srgbClr val="000000"/>
              </a:solidFill>
              <a:latin typeface="Arial" panose="020B0604020202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2200" dirty="0">
              <a:solidFill>
                <a:srgbClr val="000000"/>
              </a:solidFill>
              <a:latin typeface="Arial" panose="020B06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Asignar</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responsabilidades</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de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cada</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miembro</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del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equipo</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durante</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proceso</a:t>
            </a:r>
            <a:endPar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err="1">
                <a:ln>
                  <a:noFill/>
                </a:ln>
                <a:solidFill>
                  <a:srgbClr val="F16038"/>
                </a:solidFill>
                <a:effectLst/>
                <a:uLnTx/>
                <a:uFillTx/>
                <a:latin typeface="Arial" panose="020B0604020202020204"/>
                <a:ea typeface="+mn-ea"/>
                <a:cs typeface="+mn-cs"/>
              </a:rPr>
              <a:t>Administrador</a:t>
            </a:r>
            <a:r>
              <a:rPr kumimoji="0" lang="en-US" sz="2200" b="0" i="0" u="sng" strike="noStrike" kern="1200" cap="none" spc="0" normalizeH="0" baseline="0" noProof="0" dirty="0">
                <a:ln>
                  <a:noFill/>
                </a:ln>
                <a:solidFill>
                  <a:srgbClr val="F16038"/>
                </a:solidFill>
                <a:effectLst/>
                <a:uLnTx/>
                <a:uFillTx/>
                <a:latin typeface="Arial" panose="020B0604020202020204"/>
                <a:ea typeface="+mn-ea"/>
                <a:cs typeface="+mn-cs"/>
              </a:rPr>
              <a:t> de </a:t>
            </a:r>
            <a:r>
              <a:rPr lang="en-US" sz="2200" u="sng" dirty="0">
                <a:solidFill>
                  <a:srgbClr val="F16038"/>
                </a:solidFill>
                <a:latin typeface="Arial" panose="020B0604020202020204"/>
              </a:rPr>
              <a:t>M</a:t>
            </a:r>
            <a:r>
              <a:rPr kumimoji="0" lang="en-US" sz="2200" b="0" i="0" u="sng" strike="noStrike" kern="1200" cap="none" spc="0" normalizeH="0" baseline="0" noProof="0" dirty="0" err="1">
                <a:ln>
                  <a:noFill/>
                </a:ln>
                <a:solidFill>
                  <a:srgbClr val="F16038"/>
                </a:solidFill>
                <a:effectLst/>
                <a:uLnTx/>
                <a:uFillTx/>
                <a:latin typeface="Arial" panose="020B0604020202020204"/>
                <a:ea typeface="+mn-ea"/>
                <a:cs typeface="+mn-cs"/>
              </a:rPr>
              <a:t>ateriales</a:t>
            </a:r>
            <a:r>
              <a:rPr kumimoji="0" lang="en-US" sz="2200" b="0" i="0" u="sng"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recopila</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materiales</a:t>
            </a:r>
            <a:endPar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err="1">
                <a:ln>
                  <a:noFill/>
                </a:ln>
                <a:solidFill>
                  <a:srgbClr val="F16038"/>
                </a:solidFill>
                <a:effectLst/>
                <a:uLnTx/>
                <a:uFillTx/>
                <a:latin typeface="Arial" panose="020B0604020202020204"/>
                <a:ea typeface="+mn-ea"/>
                <a:cs typeface="+mn-cs"/>
              </a:rPr>
              <a:t>Banquero</a:t>
            </a:r>
            <a:r>
              <a:rPr kumimoji="0" lang="en-US" sz="2200" b="0" i="0" u="sng" strike="noStrike" kern="1200" cap="none" spc="0" normalizeH="0" baseline="0" noProof="0" dirty="0">
                <a:ln>
                  <a:noFill/>
                </a:ln>
                <a:solidFill>
                  <a:srgbClr val="F16038"/>
                </a:solidFill>
                <a:effectLst/>
                <a:uLnTx/>
                <a:uFillTx/>
                <a:latin typeface="Arial" panose="020B0604020202020204"/>
                <a:ea typeface="+mn-ea"/>
                <a:cs typeface="+mn-cs"/>
              </a:rPr>
              <a:t>:</a:t>
            </a:r>
            <a:r>
              <a:rPr kumimoji="0" lang="en-US" sz="2200" b="0" i="0"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maneja</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presupuesto</a:t>
            </a:r>
            <a:endPar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a:ln>
                  <a:noFill/>
                </a:ln>
                <a:solidFill>
                  <a:srgbClr val="F16038"/>
                </a:solidFill>
                <a:effectLst/>
                <a:uLnTx/>
                <a:uFillTx/>
                <a:latin typeface="Arial" panose="020B0604020202020204"/>
                <a:ea typeface="+mn-ea"/>
                <a:cs typeface="+mn-cs"/>
              </a:rPr>
              <a:t>Jefe de </a:t>
            </a:r>
            <a:r>
              <a:rPr lang="en-US" sz="2200" u="sng" dirty="0">
                <a:solidFill>
                  <a:srgbClr val="F16038"/>
                </a:solidFill>
                <a:latin typeface="Arial" panose="020B0604020202020204"/>
              </a:rPr>
              <a:t>I</a:t>
            </a:r>
            <a:r>
              <a:rPr kumimoji="0" lang="en-US" sz="2200" b="0" i="0" u="sng" strike="noStrike" kern="1200" cap="none" spc="0" normalizeH="0" baseline="0" noProof="0" dirty="0" err="1">
                <a:ln>
                  <a:noFill/>
                </a:ln>
                <a:solidFill>
                  <a:srgbClr val="F16038"/>
                </a:solidFill>
                <a:effectLst/>
                <a:uLnTx/>
                <a:uFillTx/>
                <a:latin typeface="Arial" panose="020B0604020202020204"/>
                <a:ea typeface="+mn-ea"/>
                <a:cs typeface="+mn-cs"/>
              </a:rPr>
              <a:t>ngenieros</a:t>
            </a:r>
            <a:r>
              <a:rPr kumimoji="0" lang="en-US" sz="2200" b="0" i="0" u="sng" strike="noStrike" kern="1200" cap="none" spc="0" normalizeH="0" baseline="0" noProof="0" dirty="0">
                <a:ln>
                  <a:noFill/>
                </a:ln>
                <a:solidFill>
                  <a:srgbClr val="F16038"/>
                </a:solidFill>
                <a:effectLst/>
                <a:uLnTx/>
                <a:uFillTx/>
                <a:latin typeface="Arial" panose="020B0604020202020204"/>
                <a:ea typeface="+mn-ea"/>
                <a:cs typeface="+mn-cs"/>
              </a:rPr>
              <a:t>:</a:t>
            </a:r>
            <a:r>
              <a:rPr kumimoji="0" lang="en-US" sz="2200" b="0" i="0"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medir</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mango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sng" strike="noStrike" kern="1200" cap="none" spc="0" normalizeH="0" baseline="0" noProof="0" dirty="0" err="1">
                <a:ln>
                  <a:noFill/>
                </a:ln>
                <a:solidFill>
                  <a:srgbClr val="F16038"/>
                </a:solidFill>
                <a:effectLst/>
                <a:uLnTx/>
                <a:uFillTx/>
                <a:latin typeface="Arial" panose="020B0604020202020204"/>
                <a:ea typeface="+mn-ea"/>
                <a:cs typeface="+mn-cs"/>
              </a:rPr>
              <a:t>Gerente</a:t>
            </a:r>
            <a:r>
              <a:rPr kumimoji="0" lang="en-US" sz="2200" b="0" i="0" u="sng" strike="noStrike" kern="1200" cap="none" spc="0" normalizeH="0" baseline="0" noProof="0" dirty="0">
                <a:ln>
                  <a:noFill/>
                </a:ln>
                <a:solidFill>
                  <a:srgbClr val="F16038"/>
                </a:solidFill>
                <a:effectLst/>
                <a:uLnTx/>
                <a:uFillTx/>
                <a:latin typeface="Arial" panose="020B0604020202020204"/>
                <a:ea typeface="+mn-ea"/>
                <a:cs typeface="+mn-cs"/>
              </a:rPr>
              <a:t> de Control de </a:t>
            </a:r>
            <a:r>
              <a:rPr lang="en-US" sz="2200" u="sng" dirty="0">
                <a:solidFill>
                  <a:srgbClr val="F16038"/>
                </a:solidFill>
                <a:latin typeface="Arial" panose="020B0604020202020204"/>
              </a:rPr>
              <a:t>C</a:t>
            </a:r>
            <a:r>
              <a:rPr kumimoji="0" lang="en-US" sz="2200" b="0" i="0" u="sng" strike="noStrike" kern="1200" cap="none" spc="0" normalizeH="0" baseline="0" noProof="0" dirty="0">
                <a:ln>
                  <a:noFill/>
                </a:ln>
                <a:solidFill>
                  <a:srgbClr val="F16038"/>
                </a:solidFill>
                <a:effectLst/>
                <a:uLnTx/>
                <a:uFillTx/>
                <a:latin typeface="Arial" panose="020B0604020202020204"/>
                <a:ea typeface="+mn-ea"/>
                <a:cs typeface="+mn-cs"/>
              </a:rPr>
              <a:t>alidad: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haga</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coincidir</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diseño</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con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el</a:t>
            </a:r>
            <a:r>
              <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rPr>
              <a:t> </a:t>
            </a:r>
            <a:r>
              <a:rPr kumimoji="0" lang="en-US" sz="2200" b="0" i="0" u="none" strike="noStrike" kern="1200" cap="none" spc="0" normalizeH="0" baseline="0" noProof="0" dirty="0" err="1">
                <a:ln>
                  <a:noFill/>
                </a:ln>
                <a:solidFill>
                  <a:srgbClr val="F16038"/>
                </a:solidFill>
                <a:effectLst/>
                <a:uLnTx/>
                <a:uFillTx/>
                <a:latin typeface="Arial" panose="020B0604020202020204"/>
                <a:ea typeface="+mn-ea"/>
                <a:cs typeface="+mn-cs"/>
              </a:rPr>
              <a:t>prototipo</a:t>
            </a:r>
            <a:endParaRPr kumimoji="0" lang="en-US" sz="2200"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endParaRPr lang="en-US" sz="3200" dirty="0"/>
          </a:p>
        </p:txBody>
      </p:sp>
    </p:spTree>
    <p:extLst>
      <p:ext uri="{BB962C8B-B14F-4D97-AF65-F5344CB8AC3E}">
        <p14:creationId xmlns:p14="http://schemas.microsoft.com/office/powerpoint/2010/main" val="1396350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91-E57C-490B-AECE-F6B62E7957C4}"/>
              </a:ext>
            </a:extLst>
          </p:cNvPr>
          <p:cNvSpPr>
            <a:spLocks noGrp="1"/>
          </p:cNvSpPr>
          <p:nvPr>
            <p:ph type="title"/>
          </p:nvPr>
        </p:nvSpPr>
        <p:spPr/>
        <p:txBody>
          <a:bodyPr/>
          <a:lstStyle/>
          <a:p>
            <a:r>
              <a:rPr lang="en-US" dirty="0"/>
              <a:t>Design Your Pollinator! </a:t>
            </a:r>
            <a:br>
              <a:rPr lang="en-US" dirty="0"/>
            </a:br>
            <a:r>
              <a:rPr lang="en-US" dirty="0">
                <a:solidFill>
                  <a:schemeClr val="accent2"/>
                </a:solidFill>
              </a:rPr>
              <a:t>(¡</a:t>
            </a:r>
            <a:r>
              <a:rPr lang="en-US" dirty="0" err="1">
                <a:solidFill>
                  <a:schemeClr val="accent2"/>
                </a:solidFill>
              </a:rPr>
              <a:t>Diseña</a:t>
            </a:r>
            <a:r>
              <a:rPr lang="en-US" dirty="0">
                <a:solidFill>
                  <a:schemeClr val="accent2"/>
                </a:solidFill>
              </a:rPr>
              <a:t> Tu </a:t>
            </a:r>
            <a:r>
              <a:rPr lang="en-US" dirty="0" err="1">
                <a:solidFill>
                  <a:schemeClr val="accent2"/>
                </a:solidFill>
              </a:rPr>
              <a:t>Polinizador</a:t>
            </a:r>
            <a:r>
              <a:rPr lang="en-US" dirty="0">
                <a:solidFill>
                  <a:schemeClr val="accent2"/>
                </a:solidFill>
              </a:rPr>
              <a:t>!)</a:t>
            </a:r>
          </a:p>
        </p:txBody>
      </p:sp>
    </p:spTree>
    <p:extLst>
      <p:ext uri="{BB962C8B-B14F-4D97-AF65-F5344CB8AC3E}">
        <p14:creationId xmlns:p14="http://schemas.microsoft.com/office/powerpoint/2010/main" val="428922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759-1D77-47FB-BD5E-FF24C45B64B3}"/>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Criteria (Desired Outcomes) </a:t>
            </a:r>
            <a:b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b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Criterios</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Resultados</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 </a:t>
            </a:r>
            <a:r>
              <a:rPr lang="en-US" dirty="0">
                <a:solidFill>
                  <a:srgbClr val="F16038"/>
                </a:solidFill>
              </a:rPr>
              <a:t>D</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j-ea"/>
                <a:cs typeface="Arial" panose="020B0604020202020204" pitchFamily="34" charset="0"/>
              </a:rPr>
              <a:t>eseados</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E33EFE03-A615-4D4A-AF1D-3F4DB9E75F6B}"/>
              </a:ext>
            </a:extLst>
          </p:cNvPr>
          <p:cNvSpPr>
            <a:spLocks noGrp="1"/>
          </p:cNvSpPr>
          <p:nvPr>
            <p:ph idx="4294967295"/>
          </p:nvPr>
        </p:nvSpPr>
        <p:spPr/>
        <p:txBody>
          <a:bodyPr numCol="2">
            <a:normAutofit fontScale="85000" lnSpcReduction="20000"/>
          </a:bodyPr>
          <a:lstStyle/>
          <a:p>
            <a:pPr>
              <a:spcAft>
                <a:spcPts val="1000"/>
              </a:spcAft>
            </a:pPr>
            <a:r>
              <a:rPr lang="en-US" b="1" dirty="0">
                <a:solidFill>
                  <a:schemeClr val="bg2">
                    <a:lumMod val="10000"/>
                  </a:schemeClr>
                </a:solidFill>
                <a:latin typeface="Arial" panose="020B0604020202020204" pitchFamily="34" charset="0"/>
                <a:cs typeface="Arial" panose="020B0604020202020204" pitchFamily="34" charset="0"/>
              </a:rPr>
              <a:t>A successful pollinator design should include the following:</a:t>
            </a:r>
          </a:p>
          <a:p>
            <a:pPr lvl="1"/>
            <a:r>
              <a:rPr lang="en-US" dirty="0">
                <a:solidFill>
                  <a:schemeClr val="bg2">
                    <a:lumMod val="10000"/>
                  </a:schemeClr>
                </a:solidFill>
                <a:latin typeface="Arial" panose="020B0604020202020204" pitchFamily="34" charset="0"/>
                <a:cs typeface="Arial" panose="020B0604020202020204" pitchFamily="34" charset="0"/>
              </a:rPr>
              <a:t>A handle that can fit in the palm of an adult’s hand</a:t>
            </a:r>
          </a:p>
          <a:p>
            <a:pPr lvl="1"/>
            <a:r>
              <a:rPr lang="en-US" dirty="0">
                <a:solidFill>
                  <a:schemeClr val="bg2">
                    <a:lumMod val="10000"/>
                  </a:schemeClr>
                </a:solidFill>
                <a:latin typeface="Arial" panose="020B0604020202020204" pitchFamily="34" charset="0"/>
                <a:cs typeface="Arial" panose="020B0604020202020204" pitchFamily="34" charset="0"/>
              </a:rPr>
              <a:t>Ability to transfer 0.2 g of pollen over three attempts</a:t>
            </a:r>
          </a:p>
          <a:p>
            <a:pPr lvl="1"/>
            <a:r>
              <a:rPr lang="en-US" dirty="0">
                <a:solidFill>
                  <a:schemeClr val="bg2">
                    <a:lumMod val="10000"/>
                  </a:schemeClr>
                </a:solidFill>
                <a:latin typeface="Arial" panose="020B0604020202020204" pitchFamily="34" charset="0"/>
                <a:cs typeface="Arial" panose="020B0604020202020204" pitchFamily="34" charset="0"/>
              </a:rPr>
              <a:t>Look like a natural pollinator (bee, hummingbird, butterfly, etc.)</a:t>
            </a:r>
          </a:p>
          <a:p>
            <a:pPr lvl="1"/>
            <a:endParaRPr lang="en-US" dirty="0">
              <a:solidFill>
                <a:schemeClr val="bg2">
                  <a:lumMod val="10000"/>
                </a:schemeClr>
              </a:solidFill>
              <a:latin typeface="Arial" panose="020B0604020202020204" pitchFamily="34" charset="0"/>
              <a:cs typeface="Arial" panose="020B0604020202020204" pitchFamily="34" charset="0"/>
            </a:endParaRPr>
          </a:p>
          <a:p>
            <a:pPr>
              <a:spcAft>
                <a:spcPts val="1000"/>
              </a:spcAft>
            </a:pPr>
            <a:r>
              <a:rPr lang="en-US" dirty="0">
                <a:solidFill>
                  <a:schemeClr val="bg2">
                    <a:lumMod val="10000"/>
                  </a:schemeClr>
                </a:solidFill>
                <a:latin typeface="Arial" panose="020B0604020202020204" pitchFamily="34" charset="0"/>
                <a:cs typeface="Arial" panose="020B0604020202020204" pitchFamily="34" charset="0"/>
              </a:rPr>
              <a:t>Bonus Points: Artificial pollinator works in a medium and small opening.</a:t>
            </a:r>
          </a:p>
          <a:p>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pPr>
              <a:spcAft>
                <a:spcPts val="1000"/>
              </a:spcAft>
            </a:pPr>
            <a:r>
              <a:rPr lang="es-ES" b="1" dirty="0">
                <a:solidFill>
                  <a:srgbClr val="F16038"/>
                </a:solidFill>
                <a:latin typeface="Arial" panose="020B0604020202020204" pitchFamily="34" charset="0"/>
                <a:cs typeface="Arial" panose="020B0604020202020204" pitchFamily="34" charset="0"/>
              </a:rPr>
              <a:t>Un diseño de polinizador exitoso debe incluir lo siguiente:</a:t>
            </a:r>
          </a:p>
          <a:p>
            <a:pPr lvl="1"/>
            <a:r>
              <a:rPr lang="es-ES" dirty="0">
                <a:solidFill>
                  <a:srgbClr val="F16038"/>
                </a:solidFill>
                <a:latin typeface="Arial" panose="020B0604020202020204" pitchFamily="34" charset="0"/>
                <a:cs typeface="Arial" panose="020B0604020202020204" pitchFamily="34" charset="0"/>
              </a:rPr>
              <a:t>Tiene un mango que puede caber en la palma de la mano de un adulto</a:t>
            </a:r>
          </a:p>
          <a:p>
            <a:pPr lvl="1"/>
            <a:r>
              <a:rPr lang="es-ES" dirty="0">
                <a:solidFill>
                  <a:srgbClr val="F16038"/>
                </a:solidFill>
                <a:latin typeface="Arial" panose="020B0604020202020204" pitchFamily="34" charset="0"/>
                <a:cs typeface="Arial" panose="020B0604020202020204" pitchFamily="34" charset="0"/>
              </a:rPr>
              <a:t>Capacidad de transferir 0.2 g de polen en tres intentos</a:t>
            </a:r>
          </a:p>
          <a:p>
            <a:pPr lvl="1"/>
            <a:r>
              <a:rPr lang="es-ES" dirty="0">
                <a:solidFill>
                  <a:srgbClr val="F16038"/>
                </a:solidFill>
                <a:latin typeface="Arial" panose="020B0604020202020204" pitchFamily="34" charset="0"/>
                <a:cs typeface="Arial" panose="020B0604020202020204" pitchFamily="34" charset="0"/>
              </a:rPr>
              <a:t>Parece un polinizador natural (abeja, colibrí, mariposa, etc.)</a:t>
            </a:r>
          </a:p>
          <a:p>
            <a:pPr lvl="1"/>
            <a:endParaRPr lang="es-ES" dirty="0">
              <a:solidFill>
                <a:srgbClr val="F16038"/>
              </a:solidFill>
              <a:latin typeface="Arial" panose="020B0604020202020204" pitchFamily="34" charset="0"/>
              <a:cs typeface="Arial" panose="020B0604020202020204" pitchFamily="34" charset="0"/>
            </a:endParaRPr>
          </a:p>
          <a:p>
            <a:r>
              <a:rPr lang="es-ES" dirty="0">
                <a:solidFill>
                  <a:srgbClr val="F16038"/>
                </a:solidFill>
                <a:latin typeface="Arial" panose="020B0604020202020204" pitchFamily="34" charset="0"/>
                <a:cs typeface="Arial" panose="020B0604020202020204" pitchFamily="34" charset="0"/>
              </a:rPr>
              <a:t>Puntos de Bonificación: El polinizador artificial funciona en una abertura mediana y pequeña.</a:t>
            </a:r>
            <a:endParaRPr lang="en-US" dirty="0">
              <a:solidFill>
                <a:srgbClr val="F160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485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a:t>Scorecard (Grade 2)</a:t>
            </a:r>
          </a:p>
        </p:txBody>
      </p:sp>
      <p:graphicFrame>
        <p:nvGraphicFramePr>
          <p:cNvPr id="7" name="Table 6">
            <a:extLst>
              <a:ext uri="{FF2B5EF4-FFF2-40B4-BE49-F238E27FC236}">
                <a16:creationId xmlns:a16="http://schemas.microsoft.com/office/drawing/2014/main" id="{04718823-8B94-33E4-336C-A7EB2080B80A}"/>
              </a:ext>
            </a:extLst>
          </p:cNvPr>
          <p:cNvGraphicFramePr>
            <a:graphicFrameLocks noGrp="1"/>
          </p:cNvGraphicFramePr>
          <p:nvPr>
            <p:extLst>
              <p:ext uri="{D42A27DB-BD31-4B8C-83A1-F6EECF244321}">
                <p14:modId xmlns:p14="http://schemas.microsoft.com/office/powerpoint/2010/main" val="2869989456"/>
              </p:ext>
            </p:extLst>
          </p:nvPr>
        </p:nvGraphicFramePr>
        <p:xfrm>
          <a:off x="2251834" y="1637410"/>
          <a:ext cx="6857999" cy="5056633"/>
        </p:xfrm>
        <a:graphic>
          <a:graphicData uri="http://schemas.openxmlformats.org/drawingml/2006/table">
            <a:tbl>
              <a:tblPr firstRow="1" firstCol="1" bandRow="1"/>
              <a:tblGrid>
                <a:gridCol w="1547875">
                  <a:extLst>
                    <a:ext uri="{9D8B030D-6E8A-4147-A177-3AD203B41FA5}">
                      <a16:colId xmlns:a16="http://schemas.microsoft.com/office/drawing/2014/main" val="1045052778"/>
                    </a:ext>
                  </a:extLst>
                </a:gridCol>
                <a:gridCol w="1001566">
                  <a:extLst>
                    <a:ext uri="{9D8B030D-6E8A-4147-A177-3AD203B41FA5}">
                      <a16:colId xmlns:a16="http://schemas.microsoft.com/office/drawing/2014/main" val="3310670754"/>
                    </a:ext>
                  </a:extLst>
                </a:gridCol>
                <a:gridCol w="493826">
                  <a:extLst>
                    <a:ext uri="{9D8B030D-6E8A-4147-A177-3AD203B41FA5}">
                      <a16:colId xmlns:a16="http://schemas.microsoft.com/office/drawing/2014/main" val="473397987"/>
                    </a:ext>
                  </a:extLst>
                </a:gridCol>
                <a:gridCol w="1520234">
                  <a:extLst>
                    <a:ext uri="{9D8B030D-6E8A-4147-A177-3AD203B41FA5}">
                      <a16:colId xmlns:a16="http://schemas.microsoft.com/office/drawing/2014/main" val="2612658549"/>
                    </a:ext>
                  </a:extLst>
                </a:gridCol>
                <a:gridCol w="1493245">
                  <a:extLst>
                    <a:ext uri="{9D8B030D-6E8A-4147-A177-3AD203B41FA5}">
                      <a16:colId xmlns:a16="http://schemas.microsoft.com/office/drawing/2014/main" val="100291484"/>
                    </a:ext>
                  </a:extLst>
                </a:gridCol>
                <a:gridCol w="801253">
                  <a:extLst>
                    <a:ext uri="{9D8B030D-6E8A-4147-A177-3AD203B41FA5}">
                      <a16:colId xmlns:a16="http://schemas.microsoft.com/office/drawing/2014/main" val="2834891850"/>
                    </a:ext>
                  </a:extLst>
                </a:gridCol>
              </a:tblGrid>
              <a:tr h="245502">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4">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3199247209"/>
                  </a:ext>
                </a:extLst>
              </a:tr>
              <a:tr h="316976">
                <a:tc vMerge="1">
                  <a:txBody>
                    <a:bodyPr/>
                    <a:lstStyle/>
                    <a:p>
                      <a:endParaRPr lang="en-US"/>
                    </a:p>
                  </a:txBody>
                  <a:tcPr/>
                </a:tc>
                <a:tc grid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83E"/>
                    </a:solidFill>
                  </a:tcPr>
                </a:tc>
                <a:tc>
                  <a:txBody>
                    <a:bodyPr/>
                    <a:lstStyle/>
                    <a:p>
                      <a:pPr algn="ct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dirty="0"/>
                    </a:p>
                  </a:txBody>
                  <a:tcPr marL="29481" marR="29481" marT="29481" marB="2948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3889371933"/>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100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100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2000" dirty="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84816658"/>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POLLEN</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0.2g or more pollen over three attempts.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0.1g - 0.19g of pollen over three attempts.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less than 0.1g of pollen over three attempts.</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288047234"/>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HANDLE</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design’s handle fits in the palm of an adult’s hand.</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design’s handle fits in the palm of a youth’s hand, but not an adult’s hand.</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design’s handle does not fit in the palm of a youth’s hand.</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415593139"/>
                  </a:ext>
                </a:extLst>
              </a:tr>
              <a:tr h="785436">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POLLINATOR</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looks like a pollinator. (Bee, hummingbird, butterfly, etc.)</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has at least one aspect pulled from a pollinator but does not look like one.</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does not look like a pollinator.</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885629985"/>
                  </a:ext>
                </a:extLst>
              </a:tr>
              <a:tr h="420913">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BUDGET: COUNTERS USED</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19 counters or less.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20 – 25 counters.</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26 counters or more.</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121493324"/>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BONUS: MEDIUM OPENING</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0.2g or more pollen over three attempts.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0.1g - 0.19g of pollen over three attempts.</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less than 0.1g of pollen over three attempts.</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058645007"/>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BONUS: SMALL OPENING</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0.2g or more pollen over three attempts.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0.1g - 0.19g of pollen over three attempts.</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less than 0.1g of pollen over three attempts.</a:t>
                      </a:r>
                      <a:endParaRPr lang="en-US" sz="2000" dirty="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953176175"/>
                  </a:ext>
                </a:extLst>
              </a:tr>
              <a:tr h="271931">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FFFFFF"/>
                      </a:solidFill>
                      <a:prstDash val="solid"/>
                      <a:round/>
                      <a:headEnd type="none" w="med" len="med"/>
                      <a:tailEnd type="none" w="med" len="med"/>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a:noFill/>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a:noFill/>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052256049"/>
                  </a:ext>
                </a:extLst>
              </a:tr>
            </a:tbl>
          </a:graphicData>
        </a:graphic>
      </p:graphicFrame>
    </p:spTree>
    <p:extLst>
      <p:ext uri="{BB962C8B-B14F-4D97-AF65-F5344CB8AC3E}">
        <p14:creationId xmlns:p14="http://schemas.microsoft.com/office/powerpoint/2010/main" val="87876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err="1">
                <a:solidFill>
                  <a:schemeClr val="accent2"/>
                </a:solidFill>
              </a:rPr>
              <a:t>Tanteador</a:t>
            </a:r>
            <a:r>
              <a:rPr lang="en-US" dirty="0">
                <a:solidFill>
                  <a:schemeClr val="accent2"/>
                </a:solidFill>
              </a:rPr>
              <a:t> (Grade 2)</a:t>
            </a:r>
          </a:p>
        </p:txBody>
      </p:sp>
      <p:graphicFrame>
        <p:nvGraphicFramePr>
          <p:cNvPr id="8" name="Table 7">
            <a:extLst>
              <a:ext uri="{FF2B5EF4-FFF2-40B4-BE49-F238E27FC236}">
                <a16:creationId xmlns:a16="http://schemas.microsoft.com/office/drawing/2014/main" id="{2F0A9521-8F17-CA76-819C-274C3CC1C3C2}"/>
              </a:ext>
            </a:extLst>
          </p:cNvPr>
          <p:cNvGraphicFramePr>
            <a:graphicFrameLocks noGrp="1"/>
          </p:cNvGraphicFramePr>
          <p:nvPr>
            <p:extLst>
              <p:ext uri="{D42A27DB-BD31-4B8C-83A1-F6EECF244321}">
                <p14:modId xmlns:p14="http://schemas.microsoft.com/office/powerpoint/2010/main" val="1509587821"/>
              </p:ext>
            </p:extLst>
          </p:nvPr>
        </p:nvGraphicFramePr>
        <p:xfrm>
          <a:off x="2251833" y="1637410"/>
          <a:ext cx="6858000" cy="5056632"/>
        </p:xfrm>
        <a:graphic>
          <a:graphicData uri="http://schemas.openxmlformats.org/drawingml/2006/table">
            <a:tbl>
              <a:tblPr firstRow="1" firstCol="1" bandRow="1"/>
              <a:tblGrid>
                <a:gridCol w="1556347">
                  <a:extLst>
                    <a:ext uri="{9D8B030D-6E8A-4147-A177-3AD203B41FA5}">
                      <a16:colId xmlns:a16="http://schemas.microsoft.com/office/drawing/2014/main" val="1682924263"/>
                    </a:ext>
                  </a:extLst>
                </a:gridCol>
                <a:gridCol w="1501417">
                  <a:extLst>
                    <a:ext uri="{9D8B030D-6E8A-4147-A177-3AD203B41FA5}">
                      <a16:colId xmlns:a16="http://schemas.microsoft.com/office/drawing/2014/main" val="2895026391"/>
                    </a:ext>
                  </a:extLst>
                </a:gridCol>
                <a:gridCol w="1498739">
                  <a:extLst>
                    <a:ext uri="{9D8B030D-6E8A-4147-A177-3AD203B41FA5}">
                      <a16:colId xmlns:a16="http://schemas.microsoft.com/office/drawing/2014/main" val="515943569"/>
                    </a:ext>
                  </a:extLst>
                </a:gridCol>
                <a:gridCol w="1495859">
                  <a:extLst>
                    <a:ext uri="{9D8B030D-6E8A-4147-A177-3AD203B41FA5}">
                      <a16:colId xmlns:a16="http://schemas.microsoft.com/office/drawing/2014/main" val="1795004744"/>
                    </a:ext>
                  </a:extLst>
                </a:gridCol>
                <a:gridCol w="805638">
                  <a:extLst>
                    <a:ext uri="{9D8B030D-6E8A-4147-A177-3AD203B41FA5}">
                      <a16:colId xmlns:a16="http://schemas.microsoft.com/office/drawing/2014/main" val="406022462"/>
                    </a:ext>
                  </a:extLst>
                </a:gridCol>
              </a:tblGrid>
              <a:tr h="231971">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CRITERIOS</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PUNTOS</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1218570452"/>
                  </a:ext>
                </a:extLst>
              </a:tr>
              <a:tr h="370240">
                <a:tc vMerge="1">
                  <a:txBody>
                    <a:bodyPr/>
                    <a:lstStyle/>
                    <a:p>
                      <a:endParaRPr lang="en-US"/>
                    </a:p>
                  </a:txBody>
                  <a:tcPr/>
                </a:tc>
                <a:tc>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algn="ct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2400" dirty="0"/>
                    </a:p>
                  </a:txBody>
                  <a:tcPr marL="24886" marR="24886" marT="24886" marB="2488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83E"/>
                    </a:solidFill>
                  </a:tcPr>
                </a:tc>
                <a:tc>
                  <a:txBody>
                    <a:bodyPr/>
                    <a:lstStyle/>
                    <a:p>
                      <a:pPr algn="ct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2400" dirty="0"/>
                    </a:p>
                  </a:txBody>
                  <a:tcPr marL="24886" marR="24886" marT="24886" marB="2488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3646446044"/>
                  </a:ext>
                </a:extLst>
              </a:tr>
              <a:tr h="606899">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COLABORACIÓN</a:t>
                      </a:r>
                      <a:endParaRPr lang="en-US" sz="900" dirty="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s-US" sz="800" kern="12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diseño tiene elementos aportados por todos los miembros del equipo.</a:t>
                      </a:r>
                      <a:endParaRPr lang="en-US" sz="900" dirty="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kern="12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diseño tiene elementos aportados por dos miembros del equipo.</a:t>
                      </a:r>
                      <a:endParaRPr lang="en-US" sz="2400" dirty="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kern="12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diseño no tiene elementos aportados por cada miembro del equipo.</a:t>
                      </a:r>
                      <a:endParaRPr lang="en-US" sz="2400" dirty="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s-US" sz="7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043801291"/>
                  </a:ext>
                </a:extLst>
              </a:tr>
              <a:tr h="469047">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Arial" panose="020B0604020202020204" pitchFamily="34" charset="0"/>
                        </a:rPr>
                        <a:t>POLEN</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0.2g o más de polen en tres intentos.</a:t>
                      </a:r>
                      <a:endParaRPr lang="en-US" sz="900" dirty="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0.1g – 0.19g de polen en tres intentos.</a:t>
                      </a:r>
                      <a:endParaRPr lang="en-US" sz="2400" dirty="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menos de 0.1g de polen en tres intentos.</a:t>
                      </a:r>
                      <a:endParaRPr lang="en-US" sz="240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s-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938607724"/>
                  </a:ext>
                </a:extLst>
              </a:tr>
              <a:tr h="60689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Arial" panose="020B0604020202020204" pitchFamily="34" charset="0"/>
                        </a:rPr>
                        <a:t>MANGO</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mango del diseño cabe en la palma de la mano de un adulto.</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mango del diseño cabe en la palma de la mano de un joven, pero no en la mano de un adulto.</a:t>
                      </a:r>
                      <a:endParaRPr lang="en-US" sz="240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mango del diseño no cabe en la palma de la mano de un joven.</a:t>
                      </a:r>
                      <a:endParaRPr lang="en-US" sz="240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893822580"/>
                  </a:ext>
                </a:extLst>
              </a:tr>
              <a:tr h="60689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Arial" panose="020B0604020202020204" pitchFamily="34" charset="0"/>
                        </a:rPr>
                        <a:t>POLINIZADOR</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diseño parece un polinizador. </a:t>
                      </a:r>
                      <a:r>
                        <a:rPr lang="en-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(Abeja, colibrí, mariposa, etc.)</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diseño tiene al menos un aspecto extraído de un polinizador, pero no lo parece.</a:t>
                      </a:r>
                      <a:endParaRPr lang="en-US" sz="240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diseño no parece un polinizador.</a:t>
                      </a:r>
                      <a:endParaRPr lang="en-US" sz="240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669725986"/>
                  </a:ext>
                </a:extLst>
              </a:tr>
              <a:tr h="530129">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Arial" panose="020B0604020202020204" pitchFamily="34" charset="0"/>
                        </a:rPr>
                        <a:t>PRESUPUESTO:</a:t>
                      </a:r>
                      <a:endParaRPr lang="en-US" sz="900">
                        <a:effectLst/>
                        <a:latin typeface="Arial" panose="020B0604020202020204" pitchFamily="34" charset="0"/>
                        <a:ea typeface="Malgun Gothic" panose="020B0503020000020004" pitchFamily="34" charset="-127"/>
                        <a:cs typeface="Arial" panose="020B0604020202020204" pitchFamily="34" charset="0"/>
                      </a:endParaRPr>
                    </a:p>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Arial" panose="020B0604020202020204" pitchFamily="34" charset="0"/>
                        </a:rPr>
                        <a:t>CONTADORES UTILIZADOS</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kern="1200">
                          <a:solidFill>
                            <a:srgbClr val="F16038"/>
                          </a:solidFill>
                          <a:effectLst/>
                          <a:latin typeface="Arial" panose="020B0604020202020204" pitchFamily="34" charset="0"/>
                          <a:ea typeface="Malgun Gothic" panose="020B0503020000020004" pitchFamily="34" charset="-127"/>
                          <a:cs typeface="Arial" panose="020B0604020202020204" pitchFamily="34" charset="0"/>
                        </a:rPr>
                        <a:t>19 contadores o menos.</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800" kern="12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20 – 25 </a:t>
                      </a:r>
                      <a:r>
                        <a:rPr lang="en-US" sz="800" kern="1200" dirty="0" err="1">
                          <a:solidFill>
                            <a:srgbClr val="F16038"/>
                          </a:solidFill>
                          <a:effectLst/>
                          <a:latin typeface="Arial" panose="020B0604020202020204" pitchFamily="34" charset="0"/>
                          <a:ea typeface="Malgun Gothic" panose="020B0503020000020004" pitchFamily="34" charset="-127"/>
                          <a:cs typeface="Arial" panose="020B0604020202020204" pitchFamily="34" charset="0"/>
                        </a:rPr>
                        <a:t>contadores</a:t>
                      </a:r>
                      <a:r>
                        <a:rPr lang="en-US" sz="800" kern="12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800" kern="1200">
                          <a:solidFill>
                            <a:srgbClr val="F16038"/>
                          </a:solidFill>
                          <a:effectLst/>
                          <a:latin typeface="Arial" panose="020B0604020202020204" pitchFamily="34" charset="0"/>
                          <a:ea typeface="Malgun Gothic" panose="020B0503020000020004" pitchFamily="34" charset="-127"/>
                          <a:cs typeface="Arial" panose="020B0604020202020204" pitchFamily="34" charset="0"/>
                        </a:rPr>
                        <a:t>26 contadores o más.</a:t>
                      </a:r>
                      <a:endParaRPr lang="en-US" sz="240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730799794"/>
                  </a:ext>
                </a:extLst>
              </a:tr>
              <a:tr h="688802">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Arial" panose="020B0604020202020204" pitchFamily="34" charset="0"/>
                        </a:rPr>
                        <a:t>PUNTOS ADICIONALES: APERTURA PEQUEÑA</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0.2g o más de polen en tres intentos.</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0.1 g – 0.19 g de polen en tres intentos.</a:t>
                      </a:r>
                      <a:endParaRPr lang="en-US" sz="240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menos de 0.1 g de polen en tres intentos.</a:t>
                      </a:r>
                      <a:endParaRPr lang="en-US" sz="240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353906536"/>
                  </a:ext>
                </a:extLst>
              </a:tr>
              <a:tr h="688802">
                <a:tc>
                  <a:txBody>
                    <a:bodyPr/>
                    <a:lstStyle/>
                    <a:p>
                      <a:pPr marL="0" marR="0">
                        <a:lnSpc>
                          <a:spcPct val="115000"/>
                        </a:lnSpc>
                        <a:spcBef>
                          <a:spcPts val="0"/>
                        </a:spcBef>
                        <a:spcAft>
                          <a:spcPts val="0"/>
                        </a:spcAft>
                      </a:pPr>
                      <a:r>
                        <a:rPr lang="en-US" sz="900" b="1"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PUNTOS ADICIONALES: APERTURA MEDIA</a:t>
                      </a:r>
                      <a:endParaRPr lang="en-US" sz="900" dirty="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80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0.2g o más de polen en tres intentos.</a:t>
                      </a:r>
                      <a:endParaRPr lang="en-US" sz="900">
                        <a:effectLst/>
                        <a:latin typeface="Arial" panose="020B0604020202020204" pitchFamily="34" charset="0"/>
                        <a:ea typeface="Malgun Gothic" panose="020B0503020000020004" pitchFamily="34" charset="-127"/>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0.1g – 0.19g de polen en tres intentos.</a:t>
                      </a:r>
                      <a:endParaRPr lang="en-US" sz="2400" dirty="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800" dirty="0">
                          <a:solidFill>
                            <a:srgbClr val="F16038"/>
                          </a:solidFill>
                          <a:effectLst/>
                          <a:latin typeface="Arial" panose="020B0604020202020204" pitchFamily="34" charset="0"/>
                          <a:ea typeface="Malgun Gothic" panose="020B0503020000020004" pitchFamily="34" charset="-127"/>
                          <a:cs typeface="Arial" panose="020B0604020202020204" pitchFamily="34" charset="0"/>
                        </a:rPr>
                        <a:t>El polinizador transfiere menos de 0.1g de polen en tres intentos.</a:t>
                      </a:r>
                      <a:endParaRPr lang="en-US" sz="2400" dirty="0">
                        <a:latin typeface="Arial" panose="020B0604020202020204" pitchFamily="34" charset="0"/>
                        <a:cs typeface="Arial" panose="020B0604020202020204" pitchFamily="34"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673264619"/>
                  </a:ext>
                </a:extLst>
              </a:tr>
              <a:tr h="256944">
                <a:tc>
                  <a:txBody>
                    <a:bodyPr/>
                    <a:lstStyle/>
                    <a:p>
                      <a:pPr marL="0" marR="0">
                        <a:lnSpc>
                          <a:spcPct val="115000"/>
                        </a:lnSpc>
                        <a:spcBef>
                          <a:spcPts val="0"/>
                        </a:spcBef>
                        <a:spcAft>
                          <a:spcPts val="0"/>
                        </a:spcAft>
                      </a:pPr>
                      <a:r>
                        <a:rPr lang="es-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lnL w="12700" cap="flat" cmpd="sng" algn="ctr">
                      <a:solidFill>
                        <a:srgbClr val="FFFFFF"/>
                      </a:solidFill>
                      <a:prstDash val="solid"/>
                      <a:round/>
                      <a:headEnd type="none" w="med" len="med"/>
                      <a:tailEnd type="none" w="med" len="med"/>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r>
                        <a:rPr lang="es-US" sz="7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lnL>
                      <a:noFill/>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a:noFill/>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 TOTAL</a:t>
                      </a:r>
                      <a:endParaRPr lang="en-US" sz="8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7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4886" marR="24886" marT="24886" marB="24886">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910452956"/>
                  </a:ext>
                </a:extLst>
              </a:tr>
            </a:tbl>
          </a:graphicData>
        </a:graphic>
      </p:graphicFrame>
    </p:spTree>
    <p:extLst>
      <p:ext uri="{BB962C8B-B14F-4D97-AF65-F5344CB8AC3E}">
        <p14:creationId xmlns:p14="http://schemas.microsoft.com/office/powerpoint/2010/main" val="7961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a:t>Scorecard (Grades 3-4)</a:t>
            </a:r>
          </a:p>
        </p:txBody>
      </p:sp>
      <p:graphicFrame>
        <p:nvGraphicFramePr>
          <p:cNvPr id="7" name="Table 6">
            <a:extLst>
              <a:ext uri="{FF2B5EF4-FFF2-40B4-BE49-F238E27FC236}">
                <a16:creationId xmlns:a16="http://schemas.microsoft.com/office/drawing/2014/main" id="{04718823-8B94-33E4-336C-A7EB2080B80A}"/>
              </a:ext>
            </a:extLst>
          </p:cNvPr>
          <p:cNvGraphicFramePr>
            <a:graphicFrameLocks noGrp="1"/>
          </p:cNvGraphicFramePr>
          <p:nvPr>
            <p:extLst>
              <p:ext uri="{D42A27DB-BD31-4B8C-83A1-F6EECF244321}">
                <p14:modId xmlns:p14="http://schemas.microsoft.com/office/powerpoint/2010/main" val="2130041941"/>
              </p:ext>
            </p:extLst>
          </p:nvPr>
        </p:nvGraphicFramePr>
        <p:xfrm>
          <a:off x="2251834" y="1641963"/>
          <a:ext cx="6857999" cy="5056633"/>
        </p:xfrm>
        <a:graphic>
          <a:graphicData uri="http://schemas.openxmlformats.org/drawingml/2006/table">
            <a:tbl>
              <a:tblPr firstRow="1" firstCol="1" bandRow="1"/>
              <a:tblGrid>
                <a:gridCol w="1547875">
                  <a:extLst>
                    <a:ext uri="{9D8B030D-6E8A-4147-A177-3AD203B41FA5}">
                      <a16:colId xmlns:a16="http://schemas.microsoft.com/office/drawing/2014/main" val="1045052778"/>
                    </a:ext>
                  </a:extLst>
                </a:gridCol>
                <a:gridCol w="1001566">
                  <a:extLst>
                    <a:ext uri="{9D8B030D-6E8A-4147-A177-3AD203B41FA5}">
                      <a16:colId xmlns:a16="http://schemas.microsoft.com/office/drawing/2014/main" val="3310670754"/>
                    </a:ext>
                  </a:extLst>
                </a:gridCol>
                <a:gridCol w="493826">
                  <a:extLst>
                    <a:ext uri="{9D8B030D-6E8A-4147-A177-3AD203B41FA5}">
                      <a16:colId xmlns:a16="http://schemas.microsoft.com/office/drawing/2014/main" val="473397987"/>
                    </a:ext>
                  </a:extLst>
                </a:gridCol>
                <a:gridCol w="1520234">
                  <a:extLst>
                    <a:ext uri="{9D8B030D-6E8A-4147-A177-3AD203B41FA5}">
                      <a16:colId xmlns:a16="http://schemas.microsoft.com/office/drawing/2014/main" val="2612658549"/>
                    </a:ext>
                  </a:extLst>
                </a:gridCol>
                <a:gridCol w="1493245">
                  <a:extLst>
                    <a:ext uri="{9D8B030D-6E8A-4147-A177-3AD203B41FA5}">
                      <a16:colId xmlns:a16="http://schemas.microsoft.com/office/drawing/2014/main" val="100291484"/>
                    </a:ext>
                  </a:extLst>
                </a:gridCol>
                <a:gridCol w="801253">
                  <a:extLst>
                    <a:ext uri="{9D8B030D-6E8A-4147-A177-3AD203B41FA5}">
                      <a16:colId xmlns:a16="http://schemas.microsoft.com/office/drawing/2014/main" val="2834891850"/>
                    </a:ext>
                  </a:extLst>
                </a:gridCol>
              </a:tblGrid>
              <a:tr h="245502">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CRITERIA</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4">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POINTS</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SCORE</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3199247209"/>
                  </a:ext>
                </a:extLst>
              </a:tr>
              <a:tr h="316976">
                <a:tc vMerge="1">
                  <a:txBody>
                    <a:bodyPr/>
                    <a:lstStyle/>
                    <a:p>
                      <a:endParaRPr lang="en-US"/>
                    </a:p>
                  </a:txBody>
                  <a:tcPr/>
                </a:tc>
                <a:tc grid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hMerge="1">
                  <a:txBody>
                    <a:bodyPr/>
                    <a:lstStyle/>
                    <a:p>
                      <a:endParaRPr lang="en-US"/>
                    </a:p>
                  </a:txBody>
                  <a:tcPr/>
                </a:tc>
                <a:tc>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83E"/>
                    </a:solidFill>
                  </a:tcPr>
                </a:tc>
                <a:tc>
                  <a:txBody>
                    <a:bodyPr/>
                    <a:lstStyle/>
                    <a:p>
                      <a:pPr algn="ct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dirty="0"/>
                    </a:p>
                  </a:txBody>
                  <a:tcPr marL="29481" marR="29481" marT="29481" marB="2948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3889371933"/>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COLLABORATION</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100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all team members.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100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has elements contributed by two team members.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does not have elements contributed by each team member.</a:t>
                      </a:r>
                      <a:endParaRPr lang="en-US" sz="2000" dirty="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n-US" sz="9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84816658"/>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POLLEN</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0.2g or more pollen over three attempts.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0.1g - 0.19g of pollen over three attempts.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less than 0.1g of pollen over three attempts.</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288047234"/>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HANDLE</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design’s handle fits in the palm of an adult’s hand.</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design’s handle fits in the palm of a youth’s hand, but not an adult’s hand.</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design’s handle does not fit in the palm of a youth’s hand.</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415593139"/>
                  </a:ext>
                </a:extLst>
              </a:tr>
              <a:tr h="785436">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POLLINATOR</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looks like a pollinator. (Bee, hummingbird, butterfly, etc.)</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has at least one aspect pulled from a pollinator but does not look like one.</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design does not look like a pollinator.</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885629985"/>
                  </a:ext>
                </a:extLst>
              </a:tr>
              <a:tr h="420913">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BUDGET USED</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$19 or less.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$20 – $25.</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$26 or more.</a:t>
                      </a:r>
                      <a:endParaRPr lang="en-US" sz="2000" dirty="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121493324"/>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BONUS: MEDIUM OPENING</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0.2g or more pollen over three attempts.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0.1g - 0.19g of pollen over three attempts.</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less than 0.1g of pollen over three attempts.</a:t>
                      </a:r>
                      <a:endParaRPr lang="en-US" sz="200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3058645007"/>
                  </a:ext>
                </a:extLst>
              </a:tr>
              <a:tr h="603175">
                <a:tc>
                  <a:txBody>
                    <a:bodyPr/>
                    <a:lstStyle/>
                    <a:p>
                      <a:pPr marL="0" marR="0">
                        <a:lnSpc>
                          <a:spcPct val="115000"/>
                        </a:lnSpc>
                        <a:spcBef>
                          <a:spcPts val="0"/>
                        </a:spcBef>
                        <a:spcAft>
                          <a:spcPts val="0"/>
                        </a:spcAft>
                      </a:pPr>
                      <a:r>
                        <a:rPr lang="en-US" sz="900" b="1"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BONUS: SMALL OPENING</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0.2g or more pollen over three attempts.</a:t>
                      </a:r>
                      <a:endParaRPr lang="en-US" sz="1000" dirty="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90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0.1g - 0.19g of pollen over three attempts.</a:t>
                      </a:r>
                      <a:endParaRPr lang="en-US" sz="1000">
                        <a:solidFill>
                          <a:schemeClr val="bg2">
                            <a:lumMod val="10000"/>
                          </a:schemeClr>
                        </a:solidFill>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dirty="0">
                          <a:solidFill>
                            <a:schemeClr val="bg2">
                              <a:lumMod val="10000"/>
                            </a:schemeClr>
                          </a:solidFill>
                          <a:effectLst/>
                          <a:latin typeface="Arial" panose="020B0604020202020204" pitchFamily="34" charset="0"/>
                          <a:ea typeface="Malgun Gothic" panose="020B0503020000020004" pitchFamily="34" charset="-127"/>
                          <a:cs typeface="Times New Roman" panose="02020603050405020304" pitchFamily="18" charset="0"/>
                        </a:rPr>
                        <a:t>The pollinator transfers less than 0.1g of pollen over three attempts.</a:t>
                      </a:r>
                      <a:endParaRPr lang="en-US" sz="2000" dirty="0"/>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953176175"/>
                  </a:ext>
                </a:extLst>
              </a:tr>
              <a:tr h="271931">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FFFFFF"/>
                      </a:solidFill>
                      <a:prstDash val="solid"/>
                      <a:round/>
                      <a:headEnd type="none" w="med" len="med"/>
                      <a:tailEnd type="none" w="med" len="med"/>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a:noFill/>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a:noFill/>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15000"/>
                        </a:lnSpc>
                        <a:spcBef>
                          <a:spcPts val="0"/>
                        </a:spcBef>
                        <a:spcAft>
                          <a:spcPts val="0"/>
                        </a:spcAft>
                      </a:pPr>
                      <a:r>
                        <a:rPr lang="en-US" sz="8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TOTAL SCORE</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8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9481" marR="29481" marT="29481" marB="29481">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052256049"/>
                  </a:ext>
                </a:extLst>
              </a:tr>
            </a:tbl>
          </a:graphicData>
        </a:graphic>
      </p:graphicFrame>
    </p:spTree>
    <p:extLst>
      <p:ext uri="{BB962C8B-B14F-4D97-AF65-F5344CB8AC3E}">
        <p14:creationId xmlns:p14="http://schemas.microsoft.com/office/powerpoint/2010/main" val="204773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8867-E7F7-48EE-A4BA-77DCC6878377}"/>
              </a:ext>
            </a:extLst>
          </p:cNvPr>
          <p:cNvSpPr>
            <a:spLocks noGrp="1"/>
          </p:cNvSpPr>
          <p:nvPr>
            <p:ph type="title"/>
          </p:nvPr>
        </p:nvSpPr>
        <p:spPr/>
        <p:txBody>
          <a:bodyPr/>
          <a:lstStyle/>
          <a:p>
            <a:pPr algn="r"/>
            <a:r>
              <a:rPr lang="en-US" dirty="0" err="1">
                <a:solidFill>
                  <a:schemeClr val="accent2"/>
                </a:solidFill>
              </a:rPr>
              <a:t>Tanteador</a:t>
            </a:r>
            <a:r>
              <a:rPr lang="en-US" dirty="0">
                <a:solidFill>
                  <a:schemeClr val="accent2"/>
                </a:solidFill>
              </a:rPr>
              <a:t> (Grades 3-4)</a:t>
            </a:r>
          </a:p>
        </p:txBody>
      </p:sp>
      <p:graphicFrame>
        <p:nvGraphicFramePr>
          <p:cNvPr id="5" name="Table 4">
            <a:extLst>
              <a:ext uri="{FF2B5EF4-FFF2-40B4-BE49-F238E27FC236}">
                <a16:creationId xmlns:a16="http://schemas.microsoft.com/office/drawing/2014/main" id="{136F999B-B15F-3037-CDF2-AF0611BE9B01}"/>
              </a:ext>
            </a:extLst>
          </p:cNvPr>
          <p:cNvGraphicFramePr>
            <a:graphicFrameLocks noGrp="1"/>
          </p:cNvGraphicFramePr>
          <p:nvPr>
            <p:extLst>
              <p:ext uri="{D42A27DB-BD31-4B8C-83A1-F6EECF244321}">
                <p14:modId xmlns:p14="http://schemas.microsoft.com/office/powerpoint/2010/main" val="535699115"/>
              </p:ext>
            </p:extLst>
          </p:nvPr>
        </p:nvGraphicFramePr>
        <p:xfrm>
          <a:off x="2251832" y="1637410"/>
          <a:ext cx="6858000" cy="5061008"/>
        </p:xfrm>
        <a:graphic>
          <a:graphicData uri="http://schemas.openxmlformats.org/drawingml/2006/table">
            <a:tbl>
              <a:tblPr firstRow="1" firstCol="1" bandRow="1"/>
              <a:tblGrid>
                <a:gridCol w="1554480">
                  <a:extLst>
                    <a:ext uri="{9D8B030D-6E8A-4147-A177-3AD203B41FA5}">
                      <a16:colId xmlns:a16="http://schemas.microsoft.com/office/drawing/2014/main" val="3335335473"/>
                    </a:ext>
                  </a:extLst>
                </a:gridCol>
                <a:gridCol w="1499616">
                  <a:extLst>
                    <a:ext uri="{9D8B030D-6E8A-4147-A177-3AD203B41FA5}">
                      <a16:colId xmlns:a16="http://schemas.microsoft.com/office/drawing/2014/main" val="2608917932"/>
                    </a:ext>
                  </a:extLst>
                </a:gridCol>
                <a:gridCol w="1499616">
                  <a:extLst>
                    <a:ext uri="{9D8B030D-6E8A-4147-A177-3AD203B41FA5}">
                      <a16:colId xmlns:a16="http://schemas.microsoft.com/office/drawing/2014/main" val="731122376"/>
                    </a:ext>
                  </a:extLst>
                </a:gridCol>
                <a:gridCol w="1499616">
                  <a:extLst>
                    <a:ext uri="{9D8B030D-6E8A-4147-A177-3AD203B41FA5}">
                      <a16:colId xmlns:a16="http://schemas.microsoft.com/office/drawing/2014/main" val="41574198"/>
                    </a:ext>
                  </a:extLst>
                </a:gridCol>
                <a:gridCol w="804672">
                  <a:extLst>
                    <a:ext uri="{9D8B030D-6E8A-4147-A177-3AD203B41FA5}">
                      <a16:colId xmlns:a16="http://schemas.microsoft.com/office/drawing/2014/main" val="1117305110"/>
                    </a:ext>
                  </a:extLst>
                </a:gridCol>
              </a:tblGrid>
              <a:tr h="224228">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CRITERIOS</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gridSpan="3">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PUNTOS</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D6CB9"/>
                    </a:solidFill>
                  </a:tcPr>
                </a:tc>
                <a:tc hMerge="1">
                  <a:txBody>
                    <a:bodyPr/>
                    <a:lstStyle/>
                    <a:p>
                      <a:endParaRPr lang="en-US"/>
                    </a:p>
                  </a:txBody>
                  <a:tcPr/>
                </a:tc>
                <a:tc hMerge="1">
                  <a:txBody>
                    <a:bodyPr/>
                    <a:lstStyle/>
                    <a:p>
                      <a:endParaRPr lang="en-US"/>
                    </a:p>
                  </a:txBody>
                  <a:tcPr>
                    <a:lnL w="12700" cap="flat" cmpd="sng" algn="ctr">
                      <a:solidFill>
                        <a:srgbClr val="FFFFFF"/>
                      </a:solidFill>
                      <a:prstDash val="solid"/>
                      <a:round/>
                      <a:headEnd type="none" w="med" len="med"/>
                      <a:tailEnd type="none" w="med" len="med"/>
                    </a:lnL>
                  </a:tcPr>
                </a:tc>
                <a:tc rowSpan="2">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extLst>
                  <a:ext uri="{0D108BD9-81ED-4DB2-BD59-A6C34878D82A}">
                    <a16:rowId xmlns:a16="http://schemas.microsoft.com/office/drawing/2014/main" val="2912035033"/>
                  </a:ext>
                </a:extLst>
              </a:tr>
              <a:tr h="365856">
                <a:tc vMerge="1">
                  <a:txBody>
                    <a:bodyPr/>
                    <a:lstStyle/>
                    <a:p>
                      <a:endParaRPr lang="en-US"/>
                    </a:p>
                  </a:txBody>
                  <a:tcPr/>
                </a:tc>
                <a:tc>
                  <a:txBody>
                    <a:bodyPr/>
                    <a:lstStyle/>
                    <a:p>
                      <a:pPr marL="0" marR="0" algn="ctr">
                        <a:lnSpc>
                          <a:spcPct val="115000"/>
                        </a:lnSpc>
                        <a:spcBef>
                          <a:spcPts val="0"/>
                        </a:spcBef>
                        <a:spcAft>
                          <a:spcPts val="0"/>
                        </a:spcAft>
                      </a:pP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2</a:t>
                      </a:r>
                      <a:endParaRPr lang="en-US" sz="9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5E09"/>
                    </a:solidFill>
                  </a:tcPr>
                </a:tc>
                <a:tc>
                  <a:txBody>
                    <a:bodyPr/>
                    <a:lstStyle/>
                    <a:p>
                      <a:pPr algn="ctr"/>
                      <a:r>
                        <a:rPr lang="en-US" sz="9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1</a:t>
                      </a:r>
                      <a:endParaRPr lang="en-US"/>
                    </a:p>
                  </a:txBody>
                  <a:tcPr marL="23927" marR="23927" marT="23927" marB="239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83E"/>
                    </a:solidFill>
                  </a:tcPr>
                </a:tc>
                <a:tc>
                  <a:txBody>
                    <a:bodyPr/>
                    <a:lstStyle/>
                    <a:p>
                      <a:pPr marL="0" marR="0" algn="ctr">
                        <a:lnSpc>
                          <a:spcPct val="115000"/>
                        </a:lnSpc>
                        <a:spcBef>
                          <a:spcPts val="0"/>
                        </a:spcBef>
                        <a:spcAft>
                          <a:spcPts val="0"/>
                        </a:spcAft>
                      </a:pP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9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ACBB"/>
                    </a:solidFill>
                  </a:tcPr>
                </a:tc>
                <a:tc vMerge="1">
                  <a:txBody>
                    <a:bodyPr/>
                    <a:lstStyle/>
                    <a:p>
                      <a:endParaRPr lang="en-US"/>
                    </a:p>
                  </a:txBody>
                  <a:tcPr/>
                </a:tc>
                <a:extLst>
                  <a:ext uri="{0D108BD9-81ED-4DB2-BD59-A6C34878D82A}">
                    <a16:rowId xmlns:a16="http://schemas.microsoft.com/office/drawing/2014/main" val="3095122386"/>
                  </a:ext>
                </a:extLst>
              </a:tr>
              <a:tr h="644899">
                <a:tc>
                  <a:txBody>
                    <a:bodyPr/>
                    <a:lstStyle/>
                    <a:p>
                      <a:pPr marL="0" marR="0">
                        <a:lnSpc>
                          <a:spcPct val="115000"/>
                        </a:lnSpc>
                        <a:spcBef>
                          <a:spcPts val="0"/>
                        </a:spcBef>
                        <a:spcAft>
                          <a:spcPts val="0"/>
                        </a:spcAft>
                      </a:pPr>
                      <a:r>
                        <a:rPr lang="en-US" sz="900" b="1"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COLABORACIÓN</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1000"/>
                        </a:spcAft>
                      </a:pPr>
                      <a:r>
                        <a:rPr lang="es-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todos los miembros del equipo.</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elementos aportados por dos miembros del equipo.</a:t>
                      </a:r>
                      <a:endParaRPr lang="en-US" sz="2800" dirty="0"/>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s-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tiene elementos aportados por cada miembro del equipo.</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1000"/>
                        </a:spcAft>
                        <a:tabLst>
                          <a:tab pos="389255" algn="l"/>
                        </a:tabLst>
                      </a:pPr>
                      <a:r>
                        <a:rPr lang="es-US" sz="7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832522503"/>
                  </a:ext>
                </a:extLst>
              </a:tr>
              <a:tr h="64489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POLEN</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0.2g o más de polen en tres intentos.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0.1g – 0.19g de polen en tres intentos.</a:t>
                      </a:r>
                      <a:endParaRPr lang="en-US" sz="2800"/>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menos de 0.1g de polen en tres intentos.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15000"/>
                        </a:lnSpc>
                        <a:spcBef>
                          <a:spcPts val="0"/>
                        </a:spcBef>
                        <a:spcAft>
                          <a:spcPts val="1000"/>
                        </a:spcAft>
                      </a:pPr>
                      <a:r>
                        <a:rPr lang="es-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53660902"/>
                  </a:ext>
                </a:extLst>
              </a:tr>
              <a:tr h="64489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MANGO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mango del diseño cabe en la palma de la mano de un adulto.</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mango del diseño cabe en la palma de la mano de un joven, pero no en la mano de un adulto.</a:t>
                      </a:r>
                      <a:endParaRPr lang="en-US" sz="2800"/>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mango del diseño no cabe en la palma de la mano de un joven.</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331021342"/>
                  </a:ext>
                </a:extLst>
              </a:tr>
              <a:tr h="64489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POLINIZADOR</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parece un polinizador. </a:t>
                      </a:r>
                      <a:r>
                        <a:rPr lang="en-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(Abeja, colibrí, mariposa, etc.)</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tiene al menos un aspecto extraído de un polinizador, pero no lo parece.</a:t>
                      </a:r>
                      <a:endParaRPr lang="en-US" sz="2800"/>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diseño no parece un polinizador.</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1925777625"/>
                  </a:ext>
                </a:extLst>
              </a:tr>
              <a:tr h="348788">
                <a:tc>
                  <a:txBody>
                    <a:bodyPr/>
                    <a:lstStyle/>
                    <a:p>
                      <a:pPr marL="0" marR="0">
                        <a:lnSpc>
                          <a:spcPct val="115000"/>
                        </a:lnSpc>
                        <a:spcBef>
                          <a:spcPts val="0"/>
                        </a:spcBef>
                        <a:spcAft>
                          <a:spcPts val="0"/>
                        </a:spcAft>
                      </a:pPr>
                      <a:r>
                        <a:rPr lang="en-US" sz="900" b="1"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PRESUPUESTO UTILIZADOS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$19 o menos.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n-US" sz="900" kern="12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$20 – $25.</a:t>
                      </a:r>
                      <a:endParaRPr lang="en-US" sz="2800"/>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$26 o </a:t>
                      </a:r>
                      <a:r>
                        <a:rPr lang="en-US" sz="900" kern="1200" dirty="0" err="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más</a:t>
                      </a:r>
                      <a:r>
                        <a:rPr lang="en-US" sz="900" kern="12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335692164"/>
                  </a:ext>
                </a:extLst>
              </a:tr>
              <a:tr h="64489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APERTURA PEQUEÑA</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0.2g o más de polen en tres intentos.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0.1g – 0.19g de polen en tres intentos.</a:t>
                      </a:r>
                      <a:endParaRPr lang="en-US" sz="2800"/>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menos de 0.1g de polen en tres intentos.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4226939086"/>
                  </a:ext>
                </a:extLst>
              </a:tr>
              <a:tr h="644899">
                <a:tc>
                  <a:txBody>
                    <a:bodyPr/>
                    <a:lstStyle/>
                    <a:p>
                      <a:pPr marL="0" marR="0">
                        <a:lnSpc>
                          <a:spcPct val="115000"/>
                        </a:lnSpc>
                        <a:spcBef>
                          <a:spcPts val="0"/>
                        </a:spcBef>
                        <a:spcAft>
                          <a:spcPts val="0"/>
                        </a:spcAft>
                      </a:pPr>
                      <a:r>
                        <a:rPr lang="en-US" sz="900" b="1">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PUNTOS ADICIONALES: APERTURA MEDIA</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0.2g o más de polen en tres intentos.</a:t>
                      </a:r>
                      <a:endParaRPr lang="en-US" sz="10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algn="ctr"/>
                      <a:r>
                        <a:rPr lang="es-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0.1g – 0.19g de polen en tres intentos.</a:t>
                      </a:r>
                      <a:endParaRPr lang="en-US" sz="2800" dirty="0"/>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US" sz="900" dirty="0">
                          <a:solidFill>
                            <a:srgbClr val="F16038"/>
                          </a:solidFill>
                          <a:effectLst/>
                          <a:latin typeface="Arial" panose="020B0604020202020204" pitchFamily="34" charset="0"/>
                          <a:ea typeface="Malgun Gothic" panose="020B0503020000020004" pitchFamily="34" charset="-127"/>
                          <a:cs typeface="Times New Roman" panose="02020603050405020304" pitchFamily="18" charset="0"/>
                        </a:rPr>
                        <a:t>El polinizador transfiere menos de 0.1g de polen en tres intentos.</a:t>
                      </a:r>
                      <a:endParaRPr lang="en-US" sz="10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tc>
                  <a:txBody>
                    <a:bodyPr/>
                    <a:lstStyle/>
                    <a:p>
                      <a:pPr marL="0" marR="0">
                        <a:lnSpc>
                          <a:spcPct val="115000"/>
                        </a:lnSpc>
                        <a:spcBef>
                          <a:spcPts val="0"/>
                        </a:spcBef>
                        <a:spcAft>
                          <a:spcPts val="0"/>
                        </a:spcAft>
                      </a:pPr>
                      <a:r>
                        <a:rPr lang="es-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2961205152"/>
                  </a:ext>
                </a:extLst>
              </a:tr>
              <a:tr h="248368">
                <a:tc>
                  <a:txBody>
                    <a:bodyPr/>
                    <a:lstStyle/>
                    <a:p>
                      <a:pPr marL="0" marR="0">
                        <a:lnSpc>
                          <a:spcPct val="115000"/>
                        </a:lnSpc>
                        <a:spcBef>
                          <a:spcPts val="0"/>
                        </a:spcBef>
                        <a:spcAft>
                          <a:spcPts val="0"/>
                        </a:spcAft>
                      </a:pPr>
                      <a:r>
                        <a:rPr lang="es-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FFFFFF"/>
                      </a:solidFill>
                      <a:prstDash val="solid"/>
                      <a:round/>
                      <a:headEnd type="none" w="med" len="med"/>
                      <a:tailEnd type="none" w="med" len="med"/>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nSpc>
                          <a:spcPct val="115000"/>
                        </a:lnSpc>
                        <a:spcBef>
                          <a:spcPts val="0"/>
                        </a:spcBef>
                        <a:spcAft>
                          <a:spcPts val="0"/>
                        </a:spcAft>
                      </a:pPr>
                      <a:r>
                        <a:rPr lang="es-US" sz="60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a:noFill/>
                    </a:lnL>
                    <a:lnR>
                      <a:noFill/>
                    </a:lnR>
                    <a:lnT w="12700" cap="flat" cmpd="sng" algn="ctr">
                      <a:solidFill>
                        <a:srgbClr val="0D6CB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b="1">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nchor="ctr">
                    <a:lnL>
                      <a:noFill/>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a:noFill/>
                    </a:lnB>
                  </a:tcPr>
                </a:tc>
                <a:tc>
                  <a:txBody>
                    <a:bodyPr/>
                    <a:lstStyle/>
                    <a:p>
                      <a:pPr algn="ctr"/>
                      <a:r>
                        <a:rPr lang="en-US" sz="900" b="1" dirty="0">
                          <a:solidFill>
                            <a:srgbClr val="FFFFFF"/>
                          </a:solidFill>
                          <a:effectLst/>
                          <a:latin typeface="Arial" panose="020B0604020202020204" pitchFamily="34" charset="0"/>
                          <a:ea typeface="Malgun Gothic" panose="020B0503020000020004" pitchFamily="34" charset="-127"/>
                          <a:cs typeface="Times New Roman" panose="02020603050405020304" pitchFamily="18" charset="0"/>
                        </a:rPr>
                        <a:t>PUNTAJE TOTAL</a:t>
                      </a:r>
                      <a:endParaRPr lang="en-US" sz="2800" dirty="0"/>
                    </a:p>
                  </a:txBody>
                  <a:tcPr marL="23927" marR="23927" marT="23927" marB="23927" anchor="ctr">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solidFill>
                      <a:srgbClr val="0D6CB9"/>
                    </a:solidFill>
                  </a:tcPr>
                </a:tc>
                <a:tc>
                  <a:txBody>
                    <a:bodyPr/>
                    <a:lstStyle/>
                    <a:p>
                      <a:pPr marL="0" marR="0">
                        <a:lnSpc>
                          <a:spcPct val="115000"/>
                        </a:lnSpc>
                        <a:spcBef>
                          <a:spcPts val="0"/>
                        </a:spcBef>
                        <a:spcAft>
                          <a:spcPts val="0"/>
                        </a:spcAft>
                      </a:pPr>
                      <a:r>
                        <a:rPr lang="en-US" sz="600" dirty="0">
                          <a:effectLst/>
                          <a:latin typeface="Arial" panose="020B0604020202020204" pitchFamily="34" charset="0"/>
                          <a:ea typeface="Malgun Gothic" panose="020B0503020000020004" pitchFamily="34" charset="-127"/>
                          <a:cs typeface="Times New Roman" panose="02020603050405020304" pitchFamily="18" charset="0"/>
                        </a:rPr>
                        <a:t> </a:t>
                      </a:r>
                      <a:endParaRPr lang="en-US" sz="7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23927" marR="23927" marT="23927" marB="23927">
                    <a:lnL w="12700" cap="flat" cmpd="sng" algn="ctr">
                      <a:solidFill>
                        <a:srgbClr val="0D6CB9"/>
                      </a:solidFill>
                      <a:prstDash val="solid"/>
                      <a:round/>
                      <a:headEnd type="none" w="med" len="med"/>
                      <a:tailEnd type="none" w="med" len="med"/>
                    </a:lnL>
                    <a:lnR w="12700" cap="flat" cmpd="sng" algn="ctr">
                      <a:solidFill>
                        <a:srgbClr val="0D6CB9"/>
                      </a:solidFill>
                      <a:prstDash val="solid"/>
                      <a:round/>
                      <a:headEnd type="none" w="med" len="med"/>
                      <a:tailEnd type="none" w="med" len="med"/>
                    </a:lnR>
                    <a:lnT w="12700" cap="flat" cmpd="sng" algn="ctr">
                      <a:solidFill>
                        <a:srgbClr val="0D6CB9"/>
                      </a:solidFill>
                      <a:prstDash val="solid"/>
                      <a:round/>
                      <a:headEnd type="none" w="med" len="med"/>
                      <a:tailEnd type="none" w="med" len="med"/>
                    </a:lnT>
                    <a:lnB w="12700" cap="flat" cmpd="sng" algn="ctr">
                      <a:solidFill>
                        <a:srgbClr val="0D6CB9"/>
                      </a:solidFill>
                      <a:prstDash val="solid"/>
                      <a:round/>
                      <a:headEnd type="none" w="med" len="med"/>
                      <a:tailEnd type="none" w="med" len="med"/>
                    </a:lnB>
                  </a:tcPr>
                </a:tc>
                <a:extLst>
                  <a:ext uri="{0D108BD9-81ED-4DB2-BD59-A6C34878D82A}">
                    <a16:rowId xmlns:a16="http://schemas.microsoft.com/office/drawing/2014/main" val="928416207"/>
                  </a:ext>
                </a:extLst>
              </a:tr>
            </a:tbl>
          </a:graphicData>
        </a:graphic>
      </p:graphicFrame>
    </p:spTree>
    <p:extLst>
      <p:ext uri="{BB962C8B-B14F-4D97-AF65-F5344CB8AC3E}">
        <p14:creationId xmlns:p14="http://schemas.microsoft.com/office/powerpoint/2010/main" val="1455697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55AF-1707-4B95-85EF-AAC15E8105BC}"/>
              </a:ext>
            </a:extLst>
          </p:cNvPr>
          <p:cNvSpPr>
            <a:spLocks noGrp="1"/>
          </p:cNvSpPr>
          <p:nvPr>
            <p:ph type="title"/>
          </p:nvPr>
        </p:nvSpPr>
        <p:spPr/>
        <p:txBody>
          <a:bodyPr/>
          <a:lstStyle/>
          <a:p>
            <a:r>
              <a:rPr lang="en-US" dirty="0"/>
              <a:t>Redesign: Discussion </a:t>
            </a:r>
            <a:r>
              <a:rPr lang="en-US" dirty="0">
                <a:solidFill>
                  <a:schemeClr val="accent2"/>
                </a:solidFill>
              </a:rPr>
              <a:t>(</a:t>
            </a:r>
            <a:r>
              <a:rPr lang="en-US" dirty="0" err="1">
                <a:solidFill>
                  <a:schemeClr val="accent2"/>
                </a:solidFill>
              </a:rPr>
              <a:t>Rediseño</a:t>
            </a:r>
            <a:r>
              <a:rPr lang="en-US" dirty="0">
                <a:solidFill>
                  <a:schemeClr val="accent2"/>
                </a:solidFill>
              </a:rPr>
              <a:t>: </a:t>
            </a:r>
            <a:r>
              <a:rPr lang="en-US" dirty="0" err="1">
                <a:solidFill>
                  <a:schemeClr val="accent2"/>
                </a:solidFill>
              </a:rPr>
              <a:t>Discusión</a:t>
            </a:r>
            <a:r>
              <a:rPr lang="en-US" dirty="0">
                <a:solidFill>
                  <a:schemeClr val="accent2"/>
                </a:solidFill>
              </a:rPr>
              <a:t>)</a:t>
            </a:r>
          </a:p>
        </p:txBody>
      </p:sp>
      <p:sp>
        <p:nvSpPr>
          <p:cNvPr id="3" name="Content Placeholder 2">
            <a:extLst>
              <a:ext uri="{FF2B5EF4-FFF2-40B4-BE49-F238E27FC236}">
                <a16:creationId xmlns:a16="http://schemas.microsoft.com/office/drawing/2014/main" id="{DC4D2D0F-7AF4-4167-8478-D3818B27D5CB}"/>
              </a:ext>
            </a:extLst>
          </p:cNvPr>
          <p:cNvSpPr>
            <a:spLocks noGrp="1"/>
          </p:cNvSpPr>
          <p:nvPr>
            <p:ph idx="4294967295"/>
          </p:nvPr>
        </p:nvSpPr>
        <p:spPr/>
        <p:txBody>
          <a:bodyPr numCol="2"/>
          <a:lstStyle/>
          <a:p>
            <a:r>
              <a:rPr lang="en-US" dirty="0">
                <a:solidFill>
                  <a:srgbClr val="000000"/>
                </a:solidFill>
              </a:rPr>
              <a:t>What worked?</a:t>
            </a:r>
          </a:p>
          <a:p>
            <a:r>
              <a:rPr lang="en-US" dirty="0">
                <a:solidFill>
                  <a:srgbClr val="000000"/>
                </a:solidFill>
              </a:rPr>
              <a:t>What did not work?</a:t>
            </a:r>
          </a:p>
          <a:p>
            <a:r>
              <a:rPr lang="en-US" dirty="0">
                <a:solidFill>
                  <a:srgbClr val="000000"/>
                </a:solidFill>
              </a:rPr>
              <a:t>What do you want to improve?</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chemeClr val="accent2"/>
                </a:solidFill>
              </a:rPr>
              <a:t>¿</a:t>
            </a:r>
            <a:r>
              <a:rPr lang="en-US" dirty="0" err="1">
                <a:solidFill>
                  <a:schemeClr val="accent2"/>
                </a:solidFill>
              </a:rPr>
              <a:t>Qué</a:t>
            </a:r>
            <a:r>
              <a:rPr lang="en-US" dirty="0">
                <a:solidFill>
                  <a:schemeClr val="accent2"/>
                </a:solidFill>
              </a:rPr>
              <a:t> </a:t>
            </a:r>
            <a:r>
              <a:rPr lang="en-US" dirty="0" err="1">
                <a:solidFill>
                  <a:schemeClr val="accent2"/>
                </a:solidFill>
              </a:rPr>
              <a:t>funcionó</a:t>
            </a:r>
            <a:r>
              <a:rPr lang="en-US" dirty="0">
                <a:solidFill>
                  <a:schemeClr val="accent2"/>
                </a:solidFill>
              </a:rPr>
              <a:t>?</a:t>
            </a:r>
          </a:p>
          <a:p>
            <a:r>
              <a:rPr lang="es-ES" dirty="0">
                <a:solidFill>
                  <a:schemeClr val="accent2"/>
                </a:solidFill>
              </a:rPr>
              <a:t>¿Qué fue lo que no funcionó?</a:t>
            </a:r>
          </a:p>
          <a:p>
            <a:r>
              <a:rPr lang="en-US" dirty="0">
                <a:solidFill>
                  <a:schemeClr val="accent2"/>
                </a:solidFill>
              </a:rPr>
              <a:t>¿</a:t>
            </a:r>
            <a:r>
              <a:rPr lang="en-US" dirty="0" err="1">
                <a:solidFill>
                  <a:schemeClr val="accent2"/>
                </a:solidFill>
              </a:rPr>
              <a:t>Qué</a:t>
            </a:r>
            <a:r>
              <a:rPr lang="en-US" dirty="0">
                <a:solidFill>
                  <a:schemeClr val="accent2"/>
                </a:solidFill>
              </a:rPr>
              <a:t> </a:t>
            </a:r>
            <a:r>
              <a:rPr lang="en-US" dirty="0" err="1">
                <a:solidFill>
                  <a:schemeClr val="accent2"/>
                </a:solidFill>
              </a:rPr>
              <a:t>quieres</a:t>
            </a:r>
            <a:r>
              <a:rPr lang="en-US" dirty="0">
                <a:solidFill>
                  <a:schemeClr val="accent2"/>
                </a:solidFill>
              </a:rPr>
              <a:t> </a:t>
            </a:r>
            <a:r>
              <a:rPr lang="en-US" dirty="0" err="1">
                <a:solidFill>
                  <a:schemeClr val="accent2"/>
                </a:solidFill>
              </a:rPr>
              <a:t>mejorar</a:t>
            </a:r>
            <a:r>
              <a:rPr lang="en-US" dirty="0">
                <a:solidFill>
                  <a:schemeClr val="accent2"/>
                </a:solidFill>
              </a:rPr>
              <a:t>?</a:t>
            </a:r>
          </a:p>
          <a:p>
            <a:endParaRPr lang="en-US" dirty="0">
              <a:solidFill>
                <a:srgbClr val="000000"/>
              </a:solidFill>
            </a:endParaRPr>
          </a:p>
        </p:txBody>
      </p:sp>
    </p:spTree>
    <p:extLst>
      <p:ext uri="{BB962C8B-B14F-4D97-AF65-F5344CB8AC3E}">
        <p14:creationId xmlns:p14="http://schemas.microsoft.com/office/powerpoint/2010/main" val="182818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62693" y="2644169"/>
            <a:ext cx="480854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a:t>
            </a:r>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n-ea"/>
                <a:cs typeface="Arial" panose="020B0604020202020204" pitchFamily="34" charset="0"/>
              </a:rPr>
              <a:t>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(¿Qué es la ingeniería</a:t>
            </a:r>
            <a:r>
              <a:rPr kumimoji="0" lang="es-E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a:t>
            </a:r>
            <a:endPar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
        <p:nvSpPr>
          <p:cNvPr id="7" name="Content Placeholder 6">
            <a:extLst>
              <a:ext uri="{FF2B5EF4-FFF2-40B4-BE49-F238E27FC236}">
                <a16:creationId xmlns:a16="http://schemas.microsoft.com/office/drawing/2014/main" id="{76F2F8A4-8BB0-142B-1CF2-15E1F191A5C5}"/>
              </a:ext>
            </a:extLst>
          </p:cNvPr>
          <p:cNvSpPr>
            <a:spLocks noGrp="1"/>
          </p:cNvSpPr>
          <p:nvPr>
            <p:ph idx="4294967295"/>
          </p:nvPr>
        </p:nvSpPr>
        <p:spPr/>
        <p:txBody>
          <a:bodyPr/>
          <a:lstStyle/>
          <a:p>
            <a:endParaRPr lang="en-US"/>
          </a:p>
        </p:txBody>
      </p:sp>
    </p:spTree>
    <p:extLst>
      <p:ext uri="{BB962C8B-B14F-4D97-AF65-F5344CB8AC3E}">
        <p14:creationId xmlns:p14="http://schemas.microsoft.com/office/powerpoint/2010/main" val="190706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79B42C-8F8F-264F-B08B-25C4DA8B63E2}"/>
              </a:ext>
            </a:extLst>
          </p:cNvPr>
          <p:cNvPicPr/>
          <p:nvPr/>
        </p:nvPicPr>
        <p:blipFill rotWithShape="1">
          <a:blip r:embed="rId3">
            <a:extLst>
              <a:ext uri="{28A0092B-C50C-407E-A947-70E740481C1C}">
                <a14:useLocalDpi xmlns:a14="http://schemas.microsoft.com/office/drawing/2010/main" val="0"/>
              </a:ext>
            </a:extLst>
          </a:blip>
          <a:srcRect t="4450" b="1986"/>
          <a:stretch/>
        </p:blipFill>
        <p:spPr bwMode="auto">
          <a:xfrm>
            <a:off x="5571241" y="1934578"/>
            <a:ext cx="4981628" cy="4347801"/>
          </a:xfrm>
          <a:prstGeom prst="rect">
            <a:avLst/>
          </a:prstGeom>
          <a:noFill/>
          <a:ln>
            <a:noFill/>
          </a:ln>
        </p:spPr>
      </p:pic>
      <p:sp>
        <p:nvSpPr>
          <p:cNvPr id="6" name="TextBox 5">
            <a:extLst>
              <a:ext uri="{FF2B5EF4-FFF2-40B4-BE49-F238E27FC236}">
                <a16:creationId xmlns:a16="http://schemas.microsoft.com/office/drawing/2014/main" id="{54C52826-16A2-3446-B7E9-58097C418E5B}"/>
              </a:ext>
            </a:extLst>
          </p:cNvPr>
          <p:cNvSpPr txBox="1"/>
          <p:nvPr/>
        </p:nvSpPr>
        <p:spPr>
          <a:xfrm>
            <a:off x="744032" y="2092541"/>
            <a:ext cx="455506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a:t>
            </a:r>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n-ea"/>
                <a:cs typeface="Arial" panose="020B0604020202020204" pitchFamily="34" charset="0"/>
              </a:rPr>
              <a:t>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(¿Qué es la </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ingeniería</a:t>
            </a:r>
            <a:r>
              <a:rPr kumimoji="0" lang="es-E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a:t>
            </a:r>
            <a:endPar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91919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What are engineering </a:t>
            </a:r>
            <a:r>
              <a:rPr kumimoji="0" lang="en-US" sz="3200" b="1" i="0" u="none" strike="noStrike" kern="1200" cap="none" spc="0" normalizeH="0" baseline="0" noProof="0" dirty="0">
                <a:ln>
                  <a:noFill/>
                </a:ln>
                <a:solidFill>
                  <a:srgbClr val="0D6CB9"/>
                </a:solidFill>
                <a:effectLst/>
                <a:uLnTx/>
                <a:uFillTx/>
                <a:latin typeface="Arial" panose="020B0604020202020204"/>
                <a:ea typeface="+mn-ea"/>
                <a:cs typeface="+mn-cs"/>
              </a:rPr>
              <a:t>jobs?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16038"/>
                </a:solidFill>
                <a:effectLst/>
                <a:uLnTx/>
                <a:uFillTx/>
                <a:latin typeface="Arial" panose="020B0604020202020204"/>
                <a:ea typeface="+mn-ea"/>
                <a:cs typeface="+mn-cs"/>
              </a:rPr>
              <a:t>(¿Qué son los </a:t>
            </a:r>
            <a:r>
              <a:rPr kumimoji="0" lang="es-ES" sz="3200" b="1" i="0" u="none" strike="noStrike" kern="1200" cap="none" spc="0" normalizeH="0" baseline="0" noProof="0" dirty="0">
                <a:ln>
                  <a:noFill/>
                </a:ln>
                <a:solidFill>
                  <a:srgbClr val="F16038"/>
                </a:solidFill>
                <a:effectLst/>
                <a:uLnTx/>
                <a:uFillTx/>
                <a:latin typeface="Arial" panose="020B0604020202020204"/>
                <a:ea typeface="+mn-ea"/>
                <a:cs typeface="+mn-cs"/>
              </a:rPr>
              <a:t>trabajos</a:t>
            </a:r>
            <a:r>
              <a:rPr kumimoji="0" lang="es-ES" sz="3200" b="0" i="0" u="none" strike="noStrike" kern="1200" cap="none" spc="0" normalizeH="0" baseline="0" noProof="0" dirty="0">
                <a:ln>
                  <a:noFill/>
                </a:ln>
                <a:solidFill>
                  <a:srgbClr val="F16038"/>
                </a:solidFill>
                <a:effectLst/>
                <a:uLnTx/>
                <a:uFillTx/>
                <a:latin typeface="Arial" panose="020B0604020202020204"/>
                <a:ea typeface="+mn-ea"/>
                <a:cs typeface="+mn-cs"/>
              </a:rPr>
              <a:t> de ingeniería?)</a:t>
            </a:r>
            <a:endParaRPr kumimoji="0" lang="en-US" sz="3200" b="0" i="0" u="none" strike="noStrike" kern="1200" cap="none" spc="0" normalizeH="0" baseline="0" noProof="0" dirty="0">
              <a:ln>
                <a:noFill/>
              </a:ln>
              <a:solidFill>
                <a:srgbClr val="F16038"/>
              </a:solidFill>
              <a:effectLst/>
              <a:uLnTx/>
              <a:uFillTx/>
              <a:latin typeface="Arial" panose="020B0604020202020204"/>
              <a:ea typeface="+mn-ea"/>
              <a:cs typeface="+mn-cs"/>
            </a:endParaRPr>
          </a:p>
        </p:txBody>
      </p:sp>
      <p:sp>
        <p:nvSpPr>
          <p:cNvPr id="20" name="Title 19">
            <a:extLst>
              <a:ext uri="{FF2B5EF4-FFF2-40B4-BE49-F238E27FC236}">
                <a16:creationId xmlns:a16="http://schemas.microsoft.com/office/drawing/2014/main" id="{543A2592-C72D-A246-801A-4978DBBEBBE7}"/>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
        <p:nvSpPr>
          <p:cNvPr id="4" name="Content Placeholder 3">
            <a:extLst>
              <a:ext uri="{FF2B5EF4-FFF2-40B4-BE49-F238E27FC236}">
                <a16:creationId xmlns:a16="http://schemas.microsoft.com/office/drawing/2014/main" id="{4387794E-CAD3-DBDA-098A-ABC36CF16765}"/>
              </a:ext>
            </a:extLst>
          </p:cNvPr>
          <p:cNvSpPr>
            <a:spLocks noGrp="1"/>
          </p:cNvSpPr>
          <p:nvPr>
            <p:ph idx="4294967295"/>
          </p:nvPr>
        </p:nvSpPr>
        <p:spPr/>
        <p:txBody>
          <a:bodyPr/>
          <a:lstStyle/>
          <a:p>
            <a:endParaRPr lang="en-US"/>
          </a:p>
        </p:txBody>
      </p:sp>
    </p:spTree>
    <p:extLst>
      <p:ext uri="{BB962C8B-B14F-4D97-AF65-F5344CB8AC3E}">
        <p14:creationId xmlns:p14="http://schemas.microsoft.com/office/powerpoint/2010/main" val="192165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58D7117-0C3B-4D81-AC89-DBD11DE956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87012" y="1501915"/>
            <a:ext cx="3582955" cy="2687216"/>
          </a:xfrm>
          <a:prstGeom prst="rect">
            <a:avLst/>
          </a:prstGeom>
        </p:spPr>
      </p:pic>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pic>
        <p:nvPicPr>
          <p:cNvPr id="11" name="Picture 10">
            <a:extLst>
              <a:ext uri="{FF2B5EF4-FFF2-40B4-BE49-F238E27FC236}">
                <a16:creationId xmlns:a16="http://schemas.microsoft.com/office/drawing/2014/main" id="{5B8C7D1A-B019-4075-AF8E-8BE7CB15CA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87011" y="4203809"/>
            <a:ext cx="3582955" cy="2216953"/>
          </a:xfrm>
          <a:prstGeom prst="rect">
            <a:avLst/>
          </a:prstGeom>
        </p:spPr>
      </p:pic>
      <p:sp>
        <p:nvSpPr>
          <p:cNvPr id="12" name="TextBox 11">
            <a:extLst>
              <a:ext uri="{FF2B5EF4-FFF2-40B4-BE49-F238E27FC236}">
                <a16:creationId xmlns:a16="http://schemas.microsoft.com/office/drawing/2014/main" id="{02B3CAE4-F575-4D54-8510-EF2699B866CA}"/>
              </a:ext>
            </a:extLst>
          </p:cNvPr>
          <p:cNvSpPr txBox="1"/>
          <p:nvPr/>
        </p:nvSpPr>
        <p:spPr>
          <a:xfrm>
            <a:off x="1572220" y="6648970"/>
            <a:ext cx="3243440" cy="230832"/>
          </a:xfrm>
          <a:prstGeom prst="rect">
            <a:avLst/>
          </a:prstGeom>
          <a:noFill/>
        </p:spPr>
        <p:txBody>
          <a:bodyPr wrap="square" rtlCol="0">
            <a:spAutoFit/>
          </a:bodyPr>
          <a:lstStyle/>
          <a:p>
            <a:r>
              <a:rPr lang="en-US" sz="900" dirty="0">
                <a:hlinkClick r:id="rId6" tooltip="http://greenr.blog.hu/2013/04/18/kik_poroznak_jobban_az_emberek_vagy_a_mehek"/>
              </a:rPr>
              <a:t>This Photo</a:t>
            </a:r>
            <a:r>
              <a:rPr lang="en-US" sz="900" dirty="0"/>
              <a:t> by Unknown Author is licensed under </a:t>
            </a:r>
            <a:r>
              <a:rPr lang="en-US" sz="900" dirty="0">
                <a:hlinkClick r:id="rId7" tooltip="https://creativecommons.org/licenses/by-nc-sa/3.0/"/>
              </a:rPr>
              <a:t>CC BY-SA-NC</a:t>
            </a:r>
            <a:endParaRPr lang="en-US" sz="900" dirty="0"/>
          </a:p>
        </p:txBody>
      </p:sp>
      <p:sp>
        <p:nvSpPr>
          <p:cNvPr id="15" name="TextBox 14">
            <a:extLst>
              <a:ext uri="{FF2B5EF4-FFF2-40B4-BE49-F238E27FC236}">
                <a16:creationId xmlns:a16="http://schemas.microsoft.com/office/drawing/2014/main" id="{C01B48C3-99BE-4C54-AB5A-728A8385B243}"/>
              </a:ext>
            </a:extLst>
          </p:cNvPr>
          <p:cNvSpPr txBox="1"/>
          <p:nvPr/>
        </p:nvSpPr>
        <p:spPr>
          <a:xfrm>
            <a:off x="1572219" y="6464950"/>
            <a:ext cx="3433233" cy="230832"/>
          </a:xfrm>
          <a:prstGeom prst="rect">
            <a:avLst/>
          </a:prstGeom>
          <a:noFill/>
        </p:spPr>
        <p:txBody>
          <a:bodyPr wrap="square" rtlCol="0">
            <a:spAutoFit/>
          </a:bodyPr>
          <a:lstStyle/>
          <a:p>
            <a:r>
              <a:rPr lang="en-US" sz="900" dirty="0">
                <a:hlinkClick r:id="rId4" tooltip="https://ricehopper.wordpress.com/2013/01/"/>
              </a:rPr>
              <a:t>This Photo</a:t>
            </a:r>
            <a:r>
              <a:rPr lang="en-US" sz="900" dirty="0"/>
              <a:t> by Unknown Author is licensed under </a:t>
            </a:r>
            <a:r>
              <a:rPr lang="en-US" sz="900" dirty="0">
                <a:hlinkClick r:id="rId8" tooltip="https://creativecommons.org/licenses/by/3.0/"/>
              </a:rPr>
              <a:t>CC BY</a:t>
            </a:r>
            <a:endParaRPr lang="en-US" sz="900" dirty="0"/>
          </a:p>
        </p:txBody>
      </p:sp>
      <p:pic>
        <p:nvPicPr>
          <p:cNvPr id="8" name="Picture 7">
            <a:extLst>
              <a:ext uri="{FF2B5EF4-FFF2-40B4-BE49-F238E27FC236}">
                <a16:creationId xmlns:a16="http://schemas.microsoft.com/office/drawing/2014/main" id="{04F65F9E-AE27-4B7F-8C55-5B986CB5CE6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584760" y="1627973"/>
            <a:ext cx="5734505" cy="4300879"/>
          </a:xfrm>
          <a:prstGeom prst="rect">
            <a:avLst/>
          </a:prstGeom>
        </p:spPr>
      </p:pic>
      <p:sp>
        <p:nvSpPr>
          <p:cNvPr id="9" name="TextBox 8">
            <a:extLst>
              <a:ext uri="{FF2B5EF4-FFF2-40B4-BE49-F238E27FC236}">
                <a16:creationId xmlns:a16="http://schemas.microsoft.com/office/drawing/2014/main" id="{8DA093A6-7B8E-4C57-9B5F-07E494270B40}"/>
              </a:ext>
            </a:extLst>
          </p:cNvPr>
          <p:cNvSpPr txBox="1"/>
          <p:nvPr/>
        </p:nvSpPr>
        <p:spPr>
          <a:xfrm>
            <a:off x="5584760" y="5968479"/>
            <a:ext cx="3848100" cy="230832"/>
          </a:xfrm>
          <a:prstGeom prst="rect">
            <a:avLst/>
          </a:prstGeom>
          <a:noFill/>
        </p:spPr>
        <p:txBody>
          <a:bodyPr wrap="square" rtlCol="0">
            <a:spAutoFit/>
          </a:bodyPr>
          <a:lstStyle/>
          <a:p>
            <a:r>
              <a:rPr lang="en-US" sz="900" dirty="0">
                <a:hlinkClick r:id="rId10" tooltip="http://boingboing.net/2009/03/31/robot-gardeners.html"/>
              </a:rPr>
              <a:t>This Photo</a:t>
            </a:r>
            <a:r>
              <a:rPr lang="en-US" sz="900" dirty="0"/>
              <a:t> by Unknown Author is licensed under </a:t>
            </a:r>
            <a:r>
              <a:rPr lang="en-US" sz="900" dirty="0">
                <a:hlinkClick r:id="rId7" tooltip="https://creativecommons.org/licenses/by-nc-sa/3.0/"/>
              </a:rPr>
              <a:t>CC BY-SA-NC</a:t>
            </a:r>
            <a:endParaRPr lang="en-US" sz="900" dirty="0"/>
          </a:p>
        </p:txBody>
      </p:sp>
    </p:spTree>
    <p:extLst>
      <p:ext uri="{BB962C8B-B14F-4D97-AF65-F5344CB8AC3E}">
        <p14:creationId xmlns:p14="http://schemas.microsoft.com/office/powerpoint/2010/main" val="28833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pic>
        <p:nvPicPr>
          <p:cNvPr id="8" name="Picture 7">
            <a:extLst>
              <a:ext uri="{FF2B5EF4-FFF2-40B4-BE49-F238E27FC236}">
                <a16:creationId xmlns:a16="http://schemas.microsoft.com/office/drawing/2014/main" id="{9751C22C-DD4F-4A5F-8F83-694B042E83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7101" y="1507064"/>
            <a:ext cx="4339406" cy="4339406"/>
          </a:xfrm>
          <a:prstGeom prst="rect">
            <a:avLst/>
          </a:prstGeom>
        </p:spPr>
      </p:pic>
      <p:sp>
        <p:nvSpPr>
          <p:cNvPr id="9" name="TextBox 8">
            <a:extLst>
              <a:ext uri="{FF2B5EF4-FFF2-40B4-BE49-F238E27FC236}">
                <a16:creationId xmlns:a16="http://schemas.microsoft.com/office/drawing/2014/main" id="{94FD7976-D779-4474-B7F7-AF07863D732B}"/>
              </a:ext>
            </a:extLst>
          </p:cNvPr>
          <p:cNvSpPr txBox="1"/>
          <p:nvPr/>
        </p:nvSpPr>
        <p:spPr>
          <a:xfrm>
            <a:off x="6093851" y="5881919"/>
            <a:ext cx="3319919" cy="230832"/>
          </a:xfrm>
          <a:prstGeom prst="rect">
            <a:avLst/>
          </a:prstGeom>
          <a:noFill/>
        </p:spPr>
        <p:txBody>
          <a:bodyPr wrap="square" rtlCol="0">
            <a:spAutoFit/>
          </a:bodyPr>
          <a:lstStyle/>
          <a:p>
            <a:r>
              <a:rPr lang="en-US" sz="900" dirty="0">
                <a:hlinkClick r:id="rId4" tooltip="http://ocw.mit.edu/courses/chemical-engineering/10-520-molecular-aspects-of-chemical-engineering-fall-2004/"/>
              </a:rPr>
              <a:t>This Photo</a:t>
            </a:r>
            <a:r>
              <a:rPr lang="en-US" sz="900" dirty="0"/>
              <a:t> by Unknown Author is licensed under </a:t>
            </a:r>
            <a:r>
              <a:rPr lang="en-US" sz="900" dirty="0">
                <a:hlinkClick r:id="rId5" tooltip="https://creativecommons.org/licenses/by-nc-sa/3.0/"/>
              </a:rPr>
              <a:t>CC BY-SA-NC</a:t>
            </a:r>
            <a:endParaRPr lang="en-US" sz="900" dirty="0"/>
          </a:p>
        </p:txBody>
      </p:sp>
      <p:pic>
        <p:nvPicPr>
          <p:cNvPr id="6" name="Picture 5">
            <a:extLst>
              <a:ext uri="{FF2B5EF4-FFF2-40B4-BE49-F238E27FC236}">
                <a16:creationId xmlns:a16="http://schemas.microsoft.com/office/drawing/2014/main" id="{9E7FCA56-8302-4747-B30D-6F578769AF6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492734" y="1507064"/>
            <a:ext cx="3532167" cy="2354778"/>
          </a:xfrm>
          <a:prstGeom prst="rect">
            <a:avLst/>
          </a:prstGeom>
        </p:spPr>
      </p:pic>
      <p:pic>
        <p:nvPicPr>
          <p:cNvPr id="13" name="Picture 12">
            <a:extLst>
              <a:ext uri="{FF2B5EF4-FFF2-40B4-BE49-F238E27FC236}">
                <a16:creationId xmlns:a16="http://schemas.microsoft.com/office/drawing/2014/main" id="{CF4F16FC-6CFE-48E6-B3ED-25506A59E82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492734" y="3845324"/>
            <a:ext cx="3532167" cy="2649125"/>
          </a:xfrm>
          <a:prstGeom prst="rect">
            <a:avLst/>
          </a:prstGeom>
        </p:spPr>
      </p:pic>
      <p:sp>
        <p:nvSpPr>
          <p:cNvPr id="10" name="TextBox 9">
            <a:extLst>
              <a:ext uri="{FF2B5EF4-FFF2-40B4-BE49-F238E27FC236}">
                <a16:creationId xmlns:a16="http://schemas.microsoft.com/office/drawing/2014/main" id="{B35BC4DE-51A2-5A46-90D0-8321ED7F8ABB}"/>
              </a:ext>
            </a:extLst>
          </p:cNvPr>
          <p:cNvSpPr txBox="1"/>
          <p:nvPr/>
        </p:nvSpPr>
        <p:spPr>
          <a:xfrm>
            <a:off x="2423784" y="6445393"/>
            <a:ext cx="3096713" cy="230832"/>
          </a:xfrm>
          <a:prstGeom prst="rect">
            <a:avLst/>
          </a:prstGeom>
          <a:noFill/>
        </p:spPr>
        <p:txBody>
          <a:bodyPr wrap="square" rtlCol="0">
            <a:spAutoFit/>
          </a:bodyPr>
          <a:lstStyle/>
          <a:p>
            <a:r>
              <a:rPr lang="en-US" sz="900" dirty="0">
                <a:hlinkClick r:id="rId10" tooltip="https://www.boell.de/en/2016/01/22/farm-hack-commons-agricultural-innovation"/>
              </a:rPr>
              <a:t>This Photo</a:t>
            </a:r>
            <a:r>
              <a:rPr lang="en-US" sz="900" dirty="0"/>
              <a:t> by Unknown Author is licensed under </a:t>
            </a:r>
            <a:r>
              <a:rPr lang="en-US" sz="900" dirty="0">
                <a:hlinkClick r:id="rId11" tooltip="https://creativecommons.org/licenses/by-sa/3.0/"/>
              </a:rPr>
              <a:t>CC BY-SA</a:t>
            </a:r>
            <a:endParaRPr lang="en-US" sz="900" dirty="0"/>
          </a:p>
        </p:txBody>
      </p:sp>
      <p:sp>
        <p:nvSpPr>
          <p:cNvPr id="11" name="TextBox 10">
            <a:extLst>
              <a:ext uri="{FF2B5EF4-FFF2-40B4-BE49-F238E27FC236}">
                <a16:creationId xmlns:a16="http://schemas.microsoft.com/office/drawing/2014/main" id="{9ADEF4F5-160D-8B44-9B6C-BB50F10DAE06}"/>
              </a:ext>
            </a:extLst>
          </p:cNvPr>
          <p:cNvSpPr txBox="1"/>
          <p:nvPr/>
        </p:nvSpPr>
        <p:spPr>
          <a:xfrm>
            <a:off x="2423784" y="6627168"/>
            <a:ext cx="2933738" cy="230832"/>
          </a:xfrm>
          <a:prstGeom prst="rect">
            <a:avLst/>
          </a:prstGeom>
          <a:noFill/>
        </p:spPr>
        <p:txBody>
          <a:bodyPr wrap="square" rtlCol="0">
            <a:spAutoFit/>
          </a:bodyPr>
          <a:lstStyle/>
          <a:p>
            <a:r>
              <a:rPr lang="en-US" sz="900" dirty="0">
                <a:hlinkClick r:id="rId12" tooltip="https://openoregon.pressbooks.pub/envirobiology/chapter/9-3-conventional-agriculture/"/>
              </a:rPr>
              <a:t>This Photo</a:t>
            </a:r>
            <a:r>
              <a:rPr lang="en-US" sz="900" dirty="0"/>
              <a:t> by Unknown Author is licensed under </a:t>
            </a:r>
            <a:r>
              <a:rPr lang="en-US" sz="900" dirty="0">
                <a:hlinkClick r:id="rId13" tooltip="https://creativecommons.org/licenses/by/3.0/"/>
              </a:rPr>
              <a:t>CC BY</a:t>
            </a:r>
            <a:endParaRPr lang="en-US" sz="900" dirty="0"/>
          </a:p>
        </p:txBody>
      </p:sp>
    </p:spTree>
    <p:extLst>
      <p:ext uri="{BB962C8B-B14F-4D97-AF65-F5344CB8AC3E}">
        <p14:creationId xmlns:p14="http://schemas.microsoft.com/office/powerpoint/2010/main" val="82618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j-ea"/>
                <a:cs typeface="Arial" panose="020B0604020202020204" pitchFamily="34" charset="0"/>
              </a:rPr>
              <a:t>Engineering Jobs </a:t>
            </a:r>
            <a:r>
              <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j-ea"/>
                <a:cs typeface="Arial" panose="020B0604020202020204" pitchFamily="34" charset="0"/>
              </a:rPr>
              <a:t>Trabajos de Ingeniería)</a:t>
            </a:r>
            <a:endParaRPr lang="en-US" dirty="0"/>
          </a:p>
        </p:txBody>
      </p:sp>
      <p:pic>
        <p:nvPicPr>
          <p:cNvPr id="4" name="Picture 3">
            <a:extLst>
              <a:ext uri="{FF2B5EF4-FFF2-40B4-BE49-F238E27FC236}">
                <a16:creationId xmlns:a16="http://schemas.microsoft.com/office/drawing/2014/main" id="{E1FE6E66-6D9A-430C-84D7-CCDA0543EA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95704" y="1503931"/>
            <a:ext cx="3709245" cy="2439859"/>
          </a:xfrm>
          <a:prstGeom prst="rect">
            <a:avLst/>
          </a:prstGeom>
        </p:spPr>
      </p:pic>
      <p:sp>
        <p:nvSpPr>
          <p:cNvPr id="5" name="TextBox 4">
            <a:extLst>
              <a:ext uri="{FF2B5EF4-FFF2-40B4-BE49-F238E27FC236}">
                <a16:creationId xmlns:a16="http://schemas.microsoft.com/office/drawing/2014/main" id="{C4371F3E-3A0B-43D6-8D00-F8B253CF2DD9}"/>
              </a:ext>
            </a:extLst>
          </p:cNvPr>
          <p:cNvSpPr txBox="1"/>
          <p:nvPr/>
        </p:nvSpPr>
        <p:spPr>
          <a:xfrm>
            <a:off x="1987120" y="6420762"/>
            <a:ext cx="3074331" cy="230832"/>
          </a:xfrm>
          <a:prstGeom prst="rect">
            <a:avLst/>
          </a:prstGeom>
          <a:noFill/>
        </p:spPr>
        <p:txBody>
          <a:bodyPr wrap="square" rtlCol="0">
            <a:spAutoFit/>
          </a:bodyPr>
          <a:lstStyle/>
          <a:p>
            <a:r>
              <a:rPr lang="en-US" sz="900" dirty="0">
                <a:hlinkClick r:id="rId4" tooltip="https://commons.wikimedia.org/wiki/File:Cropscientist.jpg"/>
              </a:rPr>
              <a:t>This Photo</a:t>
            </a:r>
            <a:r>
              <a:rPr lang="en-US" sz="900" dirty="0"/>
              <a:t> by Unknown Author is licensed under </a:t>
            </a:r>
            <a:r>
              <a:rPr lang="en-US" sz="900" dirty="0">
                <a:hlinkClick r:id="rId5" tooltip="https://creativecommons.org/licenses/by-sa/3.0/"/>
              </a:rPr>
              <a:t>CC BY-SA</a:t>
            </a:r>
            <a:endParaRPr lang="en-US" sz="900" dirty="0"/>
          </a:p>
        </p:txBody>
      </p:sp>
      <p:pic>
        <p:nvPicPr>
          <p:cNvPr id="7" name="Picture 6">
            <a:extLst>
              <a:ext uri="{FF2B5EF4-FFF2-40B4-BE49-F238E27FC236}">
                <a16:creationId xmlns:a16="http://schemas.microsoft.com/office/drawing/2014/main" id="{1A82059F-BE4C-4117-BF5D-572E93BBD28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065175" y="3943789"/>
            <a:ext cx="3739774" cy="2493819"/>
          </a:xfrm>
          <a:prstGeom prst="rect">
            <a:avLst/>
          </a:prstGeom>
        </p:spPr>
      </p:pic>
      <p:pic>
        <p:nvPicPr>
          <p:cNvPr id="10" name="Picture 9">
            <a:extLst>
              <a:ext uri="{FF2B5EF4-FFF2-40B4-BE49-F238E27FC236}">
                <a16:creationId xmlns:a16="http://schemas.microsoft.com/office/drawing/2014/main" id="{E6D88D8D-6E09-49C5-B71E-E5E1DFB52C1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883004" y="1503931"/>
            <a:ext cx="5500728" cy="4125546"/>
          </a:xfrm>
          <a:prstGeom prst="rect">
            <a:avLst/>
          </a:prstGeom>
        </p:spPr>
      </p:pic>
      <p:sp>
        <p:nvSpPr>
          <p:cNvPr id="13" name="TextBox 12">
            <a:extLst>
              <a:ext uri="{FF2B5EF4-FFF2-40B4-BE49-F238E27FC236}">
                <a16:creationId xmlns:a16="http://schemas.microsoft.com/office/drawing/2014/main" id="{E14C3CE5-DF2D-4300-9CCF-E1C1FF0AC286}"/>
              </a:ext>
            </a:extLst>
          </p:cNvPr>
          <p:cNvSpPr txBox="1"/>
          <p:nvPr/>
        </p:nvSpPr>
        <p:spPr>
          <a:xfrm>
            <a:off x="1987120" y="6609191"/>
            <a:ext cx="3122957" cy="230832"/>
          </a:xfrm>
          <a:prstGeom prst="rect">
            <a:avLst/>
          </a:prstGeom>
          <a:noFill/>
        </p:spPr>
        <p:txBody>
          <a:bodyPr wrap="square" rtlCol="0">
            <a:spAutoFit/>
          </a:bodyPr>
          <a:lstStyle/>
          <a:p>
            <a:r>
              <a:rPr lang="en-US" sz="900" dirty="0">
                <a:hlinkClick r:id="rId4" tooltip="https://commons.wikimedia.org/wiki/File:Cropscientist.jpg"/>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15" name="TextBox 14">
            <a:extLst>
              <a:ext uri="{FF2B5EF4-FFF2-40B4-BE49-F238E27FC236}">
                <a16:creationId xmlns:a16="http://schemas.microsoft.com/office/drawing/2014/main" id="{37077514-7E7A-43F8-99DC-3BF2125BF3BA}"/>
              </a:ext>
            </a:extLst>
          </p:cNvPr>
          <p:cNvSpPr txBox="1"/>
          <p:nvPr/>
        </p:nvSpPr>
        <p:spPr>
          <a:xfrm>
            <a:off x="5883004" y="5629477"/>
            <a:ext cx="3074331" cy="230832"/>
          </a:xfrm>
          <a:prstGeom prst="rect">
            <a:avLst/>
          </a:prstGeom>
          <a:noFill/>
        </p:spPr>
        <p:txBody>
          <a:bodyPr wrap="square" rtlCol="0">
            <a:spAutoFit/>
          </a:bodyPr>
          <a:lstStyle/>
          <a:p>
            <a:r>
              <a:rPr lang="en-US" sz="900" dirty="0">
                <a:hlinkClick r:id="rId4" tooltip="https://commons.wikimedia.org/wiki/File:Cropscientist.jpg"/>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02082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C68F-6350-407B-82AE-D63240E72024}"/>
              </a:ext>
            </a:extLst>
          </p:cNvPr>
          <p:cNvSpPr>
            <a:spLocks noGrp="1"/>
          </p:cNvSpPr>
          <p:nvPr>
            <p:ph type="title"/>
          </p:nvPr>
        </p:nvSpPr>
        <p:spPr/>
        <p:txBody>
          <a:bodyPr/>
          <a:lstStyle/>
          <a:p>
            <a:r>
              <a:rPr lang="en-US" dirty="0"/>
              <a:t>Engineering Design </a:t>
            </a:r>
            <a:r>
              <a:rPr lang="en-US" dirty="0">
                <a:solidFill>
                  <a:schemeClr val="accent2"/>
                </a:solidFill>
              </a:rPr>
              <a:t>(</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pic>
        <p:nvPicPr>
          <p:cNvPr id="4" name="Picture 3">
            <a:extLst>
              <a:ext uri="{FF2B5EF4-FFF2-40B4-BE49-F238E27FC236}">
                <a16:creationId xmlns:a16="http://schemas.microsoft.com/office/drawing/2014/main" id="{53452919-46F8-450A-B0A7-A57AF5DA102D}"/>
              </a:ext>
            </a:extLst>
          </p:cNvPr>
          <p:cNvPicPr/>
          <p:nvPr/>
        </p:nvPicPr>
        <p:blipFill rotWithShape="1">
          <a:blip r:embed="rId3">
            <a:extLst>
              <a:ext uri="{28A0092B-C50C-407E-A947-70E740481C1C}">
                <a14:useLocalDpi xmlns:a14="http://schemas.microsoft.com/office/drawing/2010/main" val="0"/>
              </a:ext>
            </a:extLst>
          </a:blip>
          <a:srcRect t="4968" b="1742"/>
          <a:stretch/>
        </p:blipFill>
        <p:spPr bwMode="auto">
          <a:xfrm>
            <a:off x="6449595" y="1497723"/>
            <a:ext cx="5489486" cy="4776953"/>
          </a:xfrm>
          <a:prstGeom prst="rect">
            <a:avLst/>
          </a:prstGeom>
          <a:noFill/>
          <a:ln>
            <a:noFill/>
          </a:ln>
        </p:spPr>
      </p:pic>
      <p:sp>
        <p:nvSpPr>
          <p:cNvPr id="6" name="TextBox 5">
            <a:extLst>
              <a:ext uri="{FF2B5EF4-FFF2-40B4-BE49-F238E27FC236}">
                <a16:creationId xmlns:a16="http://schemas.microsoft.com/office/drawing/2014/main" id="{8E144A92-9F8C-4496-8F27-237427E1FCE8}"/>
              </a:ext>
            </a:extLst>
          </p:cNvPr>
          <p:cNvSpPr txBox="1"/>
          <p:nvPr/>
        </p:nvSpPr>
        <p:spPr>
          <a:xfrm>
            <a:off x="466532" y="1624041"/>
            <a:ext cx="599199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a:t>
            </a:r>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n-ea"/>
                <a:cs typeface="Arial" panose="020B0604020202020204" pitchFamily="34" charset="0"/>
              </a:rPr>
              <a:t>engineering?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(¿Qué es la </a:t>
            </a:r>
            <a:r>
              <a:rPr kumimoji="0" lang="es-ES" sz="3200" b="1"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ingeniería</a:t>
            </a:r>
            <a:r>
              <a:rPr kumimoji="0" lang="es-E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a:t>
            </a:r>
            <a:endPar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91919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rPr>
              <a:t>What are engineering </a:t>
            </a:r>
            <a:r>
              <a:rPr kumimoji="0" lang="en-US" sz="3200" b="1" i="0" u="none" strike="noStrike" kern="1200" cap="none" spc="0" normalizeH="0" baseline="0" noProof="0" dirty="0">
                <a:ln>
                  <a:noFill/>
                </a:ln>
                <a:solidFill>
                  <a:srgbClr val="0D6CB9"/>
                </a:solidFill>
                <a:effectLst/>
                <a:uLnTx/>
                <a:uFillTx/>
                <a:latin typeface="Arial" panose="020B0604020202020204"/>
                <a:ea typeface="+mn-ea"/>
                <a:cs typeface="+mn-cs"/>
              </a:rPr>
              <a:t>jobs?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F16038"/>
                </a:solidFill>
                <a:effectLst/>
                <a:uLnTx/>
                <a:uFillTx/>
                <a:latin typeface="Arial" panose="020B0604020202020204"/>
                <a:ea typeface="+mn-ea"/>
                <a:cs typeface="+mn-cs"/>
              </a:rPr>
              <a:t>(¿Qué son los </a:t>
            </a:r>
            <a:r>
              <a:rPr kumimoji="0" lang="es-ES" sz="3200" b="1" i="0" u="none" strike="noStrike" kern="1200" cap="none" spc="0" normalizeH="0" baseline="0" noProof="0" dirty="0">
                <a:ln>
                  <a:noFill/>
                </a:ln>
                <a:solidFill>
                  <a:srgbClr val="F16038"/>
                </a:solidFill>
                <a:effectLst/>
                <a:uLnTx/>
                <a:uFillTx/>
                <a:latin typeface="Arial" panose="020B0604020202020204"/>
                <a:ea typeface="+mn-ea"/>
                <a:cs typeface="+mn-cs"/>
              </a:rPr>
              <a:t>trabajos</a:t>
            </a:r>
            <a:r>
              <a:rPr kumimoji="0" lang="es-ES" sz="3200" b="0" i="0" u="none" strike="noStrike" kern="1200" cap="none" spc="0" normalizeH="0" baseline="0" noProof="0" dirty="0">
                <a:ln>
                  <a:noFill/>
                </a:ln>
                <a:solidFill>
                  <a:srgbClr val="F16038"/>
                </a:solidFill>
                <a:effectLst/>
                <a:uLnTx/>
                <a:uFillTx/>
                <a:latin typeface="Arial" panose="020B0604020202020204"/>
                <a:ea typeface="+mn-ea"/>
                <a:cs typeface="+mn-cs"/>
              </a:rPr>
              <a:t> de ingeniería?)</a:t>
            </a:r>
            <a:endParaRPr kumimoji="0" lang="en-US" sz="3200" b="0" i="0" u="none" strike="noStrike" kern="1200" cap="none" spc="0" normalizeH="0" baseline="0" noProof="0" dirty="0">
              <a:ln>
                <a:noFill/>
              </a:ln>
              <a:solidFill>
                <a:srgbClr val="F1603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can be an </a:t>
            </a:r>
            <a:r>
              <a:rPr kumimoji="0" lang="en-US" sz="3200" b="1" i="0" u="none" strike="noStrike" kern="1200" cap="none" spc="0" normalizeH="0" baseline="0" noProof="0" dirty="0">
                <a:ln>
                  <a:noFill/>
                </a:ln>
                <a:solidFill>
                  <a:srgbClr val="0D6CB9"/>
                </a:solidFill>
                <a:effectLst/>
                <a:uLnTx/>
                <a:uFillTx/>
                <a:latin typeface="Arial" panose="020B0604020202020204" pitchFamily="34" charset="0"/>
                <a:ea typeface="+mn-ea"/>
                <a:cs typeface="Arial" panose="020B0604020202020204" pitchFamily="34" charset="0"/>
              </a:rPr>
              <a:t>engineer?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a:t>
            </a:r>
            <a:r>
              <a:rPr kumimoji="0" lang="en-US" sz="3200" b="0" i="0" u="none" strike="noStrike" kern="1200" cap="none" spc="0" normalizeH="0" baseline="0" noProof="0" dirty="0" err="1">
                <a:ln>
                  <a:noFill/>
                </a:ln>
                <a:solidFill>
                  <a:srgbClr val="F16038"/>
                </a:solidFill>
                <a:effectLst/>
                <a:uLnTx/>
                <a:uFillTx/>
                <a:latin typeface="Arial" panose="020B0604020202020204" pitchFamily="34" charset="0"/>
                <a:ea typeface="+mn-ea"/>
                <a:cs typeface="Arial" panose="020B0604020202020204" pitchFamily="34" charset="0"/>
              </a:rPr>
              <a:t>Quién</a:t>
            </a:r>
            <a:r>
              <a:rPr kumimoji="0" lang="en-U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F16038"/>
                </a:solidFill>
                <a:effectLst/>
                <a:uLnTx/>
                <a:uFillTx/>
                <a:latin typeface="Arial" panose="020B0604020202020204" pitchFamily="34" charset="0"/>
                <a:ea typeface="+mn-ea"/>
                <a:cs typeface="Arial" panose="020B0604020202020204" pitchFamily="34" charset="0"/>
              </a:rPr>
              <a:t>puede</a:t>
            </a:r>
            <a:r>
              <a:rPr kumimoji="0" lang="en-U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 ser </a:t>
            </a:r>
            <a:r>
              <a:rPr kumimoji="0" lang="en-US" sz="3200" b="1" i="0" u="none" strike="noStrike" kern="1200" cap="none" spc="0" normalizeH="0" baseline="0" noProof="0" dirty="0" err="1">
                <a:ln>
                  <a:noFill/>
                </a:ln>
                <a:solidFill>
                  <a:srgbClr val="F16038"/>
                </a:solidFill>
                <a:effectLst/>
                <a:uLnTx/>
                <a:uFillTx/>
                <a:latin typeface="Arial" panose="020B0604020202020204" pitchFamily="34" charset="0"/>
                <a:ea typeface="+mn-ea"/>
                <a:cs typeface="Arial" panose="020B0604020202020204" pitchFamily="34" charset="0"/>
              </a:rPr>
              <a:t>ingeniero</a:t>
            </a:r>
            <a:r>
              <a:rPr kumimoji="0" lang="en-US" sz="3200" b="0" i="0" u="none" strike="noStrike" kern="1200" cap="none" spc="0" normalizeH="0" baseline="0" noProof="0" dirty="0">
                <a:ln>
                  <a:noFill/>
                </a:ln>
                <a:solidFill>
                  <a:srgbClr val="F1603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69641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966A7E-C626-E44B-A662-2D5F6AF635C5}"/>
              </a:ext>
            </a:extLst>
          </p:cNvPr>
          <p:cNvSpPr>
            <a:spLocks noGrp="1"/>
          </p:cNvSpPr>
          <p:nvPr>
            <p:ph type="title"/>
          </p:nvPr>
        </p:nvSpPr>
        <p:spPr/>
        <p:txBody>
          <a:bodyPr/>
          <a:lstStyle/>
          <a:p>
            <a:r>
              <a:rPr lang="en-US" dirty="0"/>
              <a:t>Engineering Design Process </a:t>
            </a:r>
            <a:br>
              <a:rPr lang="en-US" dirty="0"/>
            </a:br>
            <a:r>
              <a:rPr lang="en-US" dirty="0">
                <a:solidFill>
                  <a:schemeClr val="accent2"/>
                </a:solidFill>
              </a:rPr>
              <a:t>(</a:t>
            </a:r>
            <a:r>
              <a:rPr lang="en-US" dirty="0" err="1">
                <a:solidFill>
                  <a:schemeClr val="accent2"/>
                </a:solidFill>
              </a:rPr>
              <a:t>Proceso</a:t>
            </a:r>
            <a:r>
              <a:rPr lang="en-US" dirty="0">
                <a:solidFill>
                  <a:schemeClr val="accent2"/>
                </a:solidFill>
              </a:rPr>
              <a:t> de </a:t>
            </a:r>
            <a:r>
              <a:rPr lang="en-US" dirty="0" err="1">
                <a:solidFill>
                  <a:schemeClr val="accent2"/>
                </a:solidFill>
              </a:rPr>
              <a:t>Diseño</a:t>
            </a:r>
            <a:r>
              <a:rPr lang="en-US" dirty="0">
                <a:solidFill>
                  <a:schemeClr val="accent2"/>
                </a:solidFill>
              </a:rPr>
              <a:t> de </a:t>
            </a:r>
            <a:r>
              <a:rPr lang="en-US" dirty="0" err="1">
                <a:solidFill>
                  <a:schemeClr val="accent2"/>
                </a:solidFill>
              </a:rPr>
              <a:t>Ingeniería</a:t>
            </a:r>
            <a:r>
              <a:rPr lang="en-US" dirty="0">
                <a:solidFill>
                  <a:schemeClr val="accent2"/>
                </a:solidFill>
              </a:rPr>
              <a:t>)</a:t>
            </a:r>
          </a:p>
        </p:txBody>
      </p:sp>
    </p:spTree>
    <p:extLst>
      <p:ext uri="{BB962C8B-B14F-4D97-AF65-F5344CB8AC3E}">
        <p14:creationId xmlns:p14="http://schemas.microsoft.com/office/powerpoint/2010/main" val="3958940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Learning Undefeated + TEA">
      <a:dk1>
        <a:srgbClr val="919191"/>
      </a:dk1>
      <a:lt1>
        <a:srgbClr val="FFFFFF"/>
      </a:lt1>
      <a:dk2>
        <a:srgbClr val="4D4D4F"/>
      </a:dk2>
      <a:lt2>
        <a:srgbClr val="E7E6E6"/>
      </a:lt2>
      <a:accent1>
        <a:srgbClr val="0D6CB9"/>
      </a:accent1>
      <a:accent2>
        <a:srgbClr val="F16038"/>
      </a:accent2>
      <a:accent3>
        <a:srgbClr val="A5A5A5"/>
      </a:accent3>
      <a:accent4>
        <a:srgbClr val="00ACBB"/>
      </a:accent4>
      <a:accent5>
        <a:srgbClr val="4D4D4F"/>
      </a:accent5>
      <a:accent6>
        <a:srgbClr val="4D4D4F"/>
      </a:accent6>
      <a:hlink>
        <a:srgbClr val="0D6CB9"/>
      </a:hlink>
      <a:folHlink>
        <a:srgbClr val="F160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16106</TotalTime>
  <Words>2942</Words>
  <Application>Microsoft Macintosh PowerPoint</Application>
  <PresentationFormat>Widescreen</PresentationFormat>
  <Paragraphs>422</Paragraphs>
  <Slides>28</Slides>
  <Notes>28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Calibri Light</vt:lpstr>
      <vt:lpstr>Symbol</vt:lpstr>
      <vt:lpstr>Office Theme</vt:lpstr>
      <vt:lpstr>2_Office Theme</vt:lpstr>
      <vt:lpstr>1_Office Theme</vt:lpstr>
      <vt:lpstr>What If There Were No Bees?</vt:lpstr>
      <vt:lpstr>Read Aloud (Leer en Voz Alta)</vt:lpstr>
      <vt:lpstr>Engineering Design (Diseño de Ingeniería)</vt:lpstr>
      <vt:lpstr>Engineering Design (Diseño de Ingeniería)</vt:lpstr>
      <vt:lpstr>Engineering Jobs (Trabajos de Ingeniería)</vt:lpstr>
      <vt:lpstr>Engineering Jobs (Trabajos de Ingeniería)</vt:lpstr>
      <vt:lpstr>Engineering Jobs (Trabajos de Ingeniería)</vt:lpstr>
      <vt:lpstr>Engineering Design (Diseño de Ingeniería)</vt:lpstr>
      <vt:lpstr>Engineering Design Process  (Proceso de Diseño de Ingeniería)</vt:lpstr>
      <vt:lpstr>Problem</vt:lpstr>
      <vt:lpstr>Problema</vt:lpstr>
      <vt:lpstr>Criteria (Desired Outcomes)  (Criterios (Resultados Deseados))</vt:lpstr>
      <vt:lpstr>Constraints (Limitations) (Grade 2)</vt:lpstr>
      <vt:lpstr>Restricciones (Limitaciones) (Grade 2)</vt:lpstr>
      <vt:lpstr>Constraints (Limitations) (Grades 3-4)</vt:lpstr>
      <vt:lpstr>Restricciones (Limitaciones) (Grades 3-4)</vt:lpstr>
      <vt:lpstr>Explore Materials (Grade 2) (Explorar Materiales)</vt:lpstr>
      <vt:lpstr>Explore Materials (Grades 3-4) (Explorar Materiales)</vt:lpstr>
      <vt:lpstr>Brainstorm (Idea Genial)</vt:lpstr>
      <vt:lpstr>Gather Materials (Reunir Materiales)</vt:lpstr>
      <vt:lpstr>Team Member Responsibilities (Responsabilidades de los Miembros del Equipo)</vt:lpstr>
      <vt:lpstr>Design Your Pollinator!  (¡Diseña Tu Polinizador!)</vt:lpstr>
      <vt:lpstr>Criteria (Desired Outcomes)  (Criterios (Resultados Deseados))</vt:lpstr>
      <vt:lpstr>Scorecard (Grade 2)</vt:lpstr>
      <vt:lpstr>Tanteador (Grade 2)</vt:lpstr>
      <vt:lpstr>Scorecard (Grades 3-4)</vt:lpstr>
      <vt:lpstr>Tanteador (Grades 3-4)</vt:lpstr>
      <vt:lpstr>Redesign: Discussion (Rediseño: Discusión)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James Hong</dc:creator>
  <cp:lastModifiedBy>Kristin Diamantides</cp:lastModifiedBy>
  <cp:revision>163</cp:revision>
  <dcterms:created xsi:type="dcterms:W3CDTF">2020-06-19T17:49:56Z</dcterms:created>
  <dcterms:modified xsi:type="dcterms:W3CDTF">2023-12-02T14:58:18Z</dcterms:modified>
</cp:coreProperties>
</file>