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2" r:id="rId2"/>
  </p:sldMasterIdLst>
  <p:notesMasterIdLst>
    <p:notesMasterId r:id="rId27"/>
  </p:notesMasterIdLst>
  <p:handoutMasterIdLst>
    <p:handoutMasterId r:id="rId28"/>
  </p:handoutMasterIdLst>
  <p:sldIdLst>
    <p:sldId id="259" r:id="rId3"/>
    <p:sldId id="258" r:id="rId4"/>
    <p:sldId id="260" r:id="rId5"/>
    <p:sldId id="309" r:id="rId6"/>
    <p:sldId id="313" r:id="rId7"/>
    <p:sldId id="287" r:id="rId8"/>
    <p:sldId id="288" r:id="rId9"/>
    <p:sldId id="289" r:id="rId10"/>
    <p:sldId id="318" r:id="rId11"/>
    <p:sldId id="319" r:id="rId12"/>
    <p:sldId id="295" r:id="rId13"/>
    <p:sldId id="320" r:id="rId14"/>
    <p:sldId id="296" r:id="rId15"/>
    <p:sldId id="297" r:id="rId16"/>
    <p:sldId id="324" r:id="rId17"/>
    <p:sldId id="298" r:id="rId18"/>
    <p:sldId id="299" r:id="rId19"/>
    <p:sldId id="307" r:id="rId20"/>
    <p:sldId id="325" r:id="rId21"/>
    <p:sldId id="326" r:id="rId22"/>
    <p:sldId id="331" r:id="rId23"/>
    <p:sldId id="302" r:id="rId24"/>
    <p:sldId id="329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  <p188:author id="{7D1CF463-C14E-AE68-C865-974A43A297F8}" name="Andujar, Guiomar" initials="AG" userId="S::Guiomar.Andujar@tea.texas.gov::3075a10c-a3b4-4aa7-9dcd-f25b125cb4e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e Pelletier" initials="JP" lastIdx="1" clrIdx="0">
    <p:extLst>
      <p:ext uri="{19B8F6BF-5375-455C-9EA6-DF929625EA0E}">
        <p15:presenceInfo xmlns:p15="http://schemas.microsoft.com/office/powerpoint/2012/main" userId="S::janee@learningundefeated.org::8d64b083-9fed-49e0-b4ab-f8fb87ee9c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038"/>
    <a:srgbClr val="46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79428"/>
  </p:normalViewPr>
  <p:slideViewPr>
    <p:cSldViewPr snapToGrid="0">
      <p:cViewPr varScale="1">
        <p:scale>
          <a:sx n="121" d="100"/>
          <a:sy n="121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2432DA-B781-4902-86ED-C26B49D1B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C8FB4-FEE1-4304-9440-132FCAD44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476E-C703-4A9A-A559-71CE95CC2C8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44409-DBFF-4815-BE68-C51CD86E21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8601D-C72C-44C6-8D78-01438C20C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FC882-C2C7-49C6-8999-376C88BD5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61809-7D7B-4B45-BD4E-CED644E917C7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743F7-5FEE-5149-BDA4-2CF8DCBF6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everyone!  For today’s lesson, we are going to be designing bottle rocket trucks!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D1088-E525-5D4A-B567-26D348C72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what criteria or desired outcomes means.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to students that criteria are what we use to determine if we are successful engineers.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how we will know if we are successful engineers today.  Have students read the criteria.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7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6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5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8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5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4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what criteria or desired outcomes means.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to students that criteria are what we use to determine if we are successful engineers.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how we will know if we are successful engineers today.  Have students read the criteria.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90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8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6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9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590915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590915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87BB399E-3A01-BB47-88AB-9E54F90C8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7331" y="732750"/>
            <a:ext cx="12321466" cy="5119370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200" y="4414731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Jack &amp; the Beanstalk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2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33D50CE9-C7B2-9450-94C3-43D0C7FBE4C8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Build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Construir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Probar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9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4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D86F4B70-2752-F4A4-7349-9CE75EE94F6B}"/>
              </a:ext>
            </a:extLst>
          </p:cNvPr>
          <p:cNvSpPr/>
          <p:nvPr userDrawn="1"/>
        </p:nvSpPr>
        <p:spPr>
          <a:xfrm>
            <a:off x="381224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42496EB9-866A-48F8-A2E7-347464A6F689}"/>
              </a:ext>
            </a:extLst>
          </p:cNvPr>
          <p:cNvSpPr/>
          <p:nvPr userDrawn="1"/>
        </p:nvSpPr>
        <p:spPr>
          <a:xfrm>
            <a:off x="1285830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Analyze results from test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Analizar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los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resultados</a:t>
            </a:r>
            <a:r>
              <a:rPr lang="en-US" sz="1150" kern="1200" dirty="0">
                <a:solidFill>
                  <a:schemeClr val="accent2"/>
                </a:solidFill>
              </a:rPr>
              <a:t> de la </a:t>
            </a:r>
            <a:r>
              <a:rPr lang="en-US" sz="1150" kern="1200" dirty="0" err="1">
                <a:solidFill>
                  <a:schemeClr val="accent2"/>
                </a:solidFill>
              </a:rPr>
              <a:t>prueba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Modify process or design to make it better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Modificar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proceso</a:t>
            </a:r>
            <a:r>
              <a:rPr lang="en-US" sz="1150" kern="1200" dirty="0">
                <a:solidFill>
                  <a:schemeClr val="accent2"/>
                </a:solidFill>
              </a:rPr>
              <a:t> o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diseño</a:t>
            </a:r>
            <a:r>
              <a:rPr lang="en-US" sz="1150" kern="1200" dirty="0">
                <a:solidFill>
                  <a:schemeClr val="accent2"/>
                </a:solidFill>
              </a:rPr>
              <a:t> para </a:t>
            </a:r>
            <a:r>
              <a:rPr lang="en-US" sz="1150" kern="1200" dirty="0" err="1">
                <a:solidFill>
                  <a:schemeClr val="accent2"/>
                </a:solidFill>
              </a:rPr>
              <a:t>hacerlo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mejor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Repeat as many times as needed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Repita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tantas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veces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como</a:t>
            </a:r>
            <a:r>
              <a:rPr lang="en-US" sz="1150" kern="1200" dirty="0">
                <a:solidFill>
                  <a:schemeClr val="accent2"/>
                </a:solidFill>
              </a:rPr>
              <a:t> sea </a:t>
            </a:r>
            <a:r>
              <a:rPr lang="en-US" sz="1150" kern="1200" dirty="0" err="1">
                <a:solidFill>
                  <a:schemeClr val="accent2"/>
                </a:solidFill>
              </a:rPr>
              <a:t>necesario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0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D5F5C6-0235-43DB-890F-ED2CDCB7E5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823" y="1825625"/>
            <a:ext cx="10515600" cy="4351338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4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6B2E79EC-2BF0-CF63-2D64-0434BE640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662963" y="866"/>
            <a:ext cx="14082986" cy="5851253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427" y="605156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Bottle Rocket Truck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6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5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ineering Design Process 2+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problem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Identificar el problema)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criteria and constraints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Identificar los criterios y las 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indivudualmente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Build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Construir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Probar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Analyze results from test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Analizar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los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resultados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de la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Modify process or design to make it better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Modificar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proceso</a:t>
              </a:r>
              <a:r>
                <a:rPr lang="en-US" sz="1150" kern="1200" dirty="0">
                  <a:solidFill>
                    <a:schemeClr val="accent2"/>
                  </a:solidFill>
                </a:rPr>
                <a:t> o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150" kern="1200" dirty="0">
                  <a:solidFill>
                    <a:schemeClr val="accent2"/>
                  </a:solidFill>
                </a:rPr>
                <a:t> para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hacerlo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mejor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Repeat as many times as needed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tantas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veces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como</a:t>
              </a:r>
              <a:r>
                <a:rPr lang="en-US" sz="1150" kern="1200" dirty="0">
                  <a:solidFill>
                    <a:schemeClr val="accent2"/>
                  </a:solidFill>
                </a:rPr>
                <a:t> sea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0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FF9544E-E20C-DDB6-0B0B-A20A4ADB0BB5}"/>
              </a:ext>
            </a:extLst>
          </p:cNvPr>
          <p:cNvSpPr/>
          <p:nvPr userDrawn="1"/>
        </p:nvSpPr>
        <p:spPr>
          <a:xfrm>
            <a:off x="380054" y="5572492"/>
            <a:ext cx="904607" cy="1292297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C34D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9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Identify (</a:t>
            </a:r>
            <a:r>
              <a:rPr lang="es-ES" sz="1100" b="1" kern="1200" dirty="0">
                <a:latin typeface="+mj-lt"/>
              </a:rPr>
              <a:t>Identificar)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64904C6-B2F0-DB04-E8F4-39F75DF79B79}"/>
              </a:ext>
            </a:extLst>
          </p:cNvPr>
          <p:cNvSpPr/>
          <p:nvPr userDrawn="1"/>
        </p:nvSpPr>
        <p:spPr>
          <a:xfrm>
            <a:off x="1284660" y="5573410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82C34D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Identify the problem </a:t>
            </a:r>
            <a:r>
              <a: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rgbClr val="F16038"/>
                </a:solidFill>
                <a:latin typeface="+mj-lt"/>
              </a:rPr>
              <a:t>Identificar el problema)</a:t>
            </a:r>
            <a:endParaRPr lang="en-US" sz="1600" kern="1200" dirty="0">
              <a:solidFill>
                <a:srgbClr val="F16038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  <a:ea typeface="+mn-ea"/>
                <a:cs typeface="Arial" panose="020B0604020202020204" pitchFamily="34" charset="0"/>
              </a:rPr>
              <a:t>Identify the criteria and constraints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Identificar los criterios y las restricciones)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8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81226" y="1722438"/>
            <a:ext cx="11548837" cy="3756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22946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F731493-7631-B7D4-D5D2-4C3D43E26A5A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616F982-10CC-8552-7E70-9B46F888B4FC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plan individually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plan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indivudualmente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9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umannhealth.com/get-smell-toilet/357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Mechanical_engineerin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peafrost2.wikido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xpedition_36_flight_engineer_Chris_Cassidy.jpg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en/photo/697117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www.pexels.com/photo/aerospace-engineering-exploration-launch-34521/" TargetMode="External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jpg"/><Relationship Id="rId7" Type="http://schemas.openxmlformats.org/officeDocument/2006/relationships/hyperlink" Target="https://simple.wikipedia.org/wiki/Chemical_enginee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n.wikipedia.org/wiki/Chemical_engineering" TargetMode="External"/><Relationship Id="rId9" Type="http://schemas.openxmlformats.org/officeDocument/2006/relationships/hyperlink" Target="https://www.harperapprenticeships.org/news/wanted-factory-workers-degree-required/05work1-master768-v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3475-4F85-BE41-B6CF-1D6D6092B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Bottle Rocket Truck</a:t>
            </a:r>
          </a:p>
        </p:txBody>
      </p:sp>
    </p:spTree>
    <p:extLst>
      <p:ext uri="{BB962C8B-B14F-4D97-AF65-F5344CB8AC3E}">
        <p14:creationId xmlns:p14="http://schemas.microsoft.com/office/powerpoint/2010/main" val="326625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A3EE-6BD4-D608-8C8D-A6732F47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Proceso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1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Jennifer’s transportation company is currently trying to figure out how to maximize the output of her trucks. They travel long distances with a lot of goods and do not want to waste any fuel.</a:t>
            </a:r>
          </a:p>
          <a:p>
            <a:r>
              <a:rPr lang="en-US" dirty="0">
                <a:solidFill>
                  <a:srgbClr val="000000"/>
                </a:solidFill>
              </a:rPr>
              <a:t>Today, you will put on your engineering hat to build a truck that will travel an exact distance on a single tank of gas.</a:t>
            </a:r>
          </a:p>
        </p:txBody>
      </p:sp>
    </p:spTree>
    <p:extLst>
      <p:ext uri="{BB962C8B-B14F-4D97-AF65-F5344CB8AC3E}">
        <p14:creationId xmlns:p14="http://schemas.microsoft.com/office/powerpoint/2010/main" val="331379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43B5E6-ECF6-F497-033B-47679D60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Problema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compañía de transporte de Jennifer actualmente está tratando de descubrir cómo maximizar la producción de sus camiones. Viajan largas distancias con muchos bienes y no quieren desperdiciar combustible.</a:t>
            </a:r>
          </a:p>
          <a:p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te pondrás tu sombrero de ingeniero para construir un camión que recorrerá una distancia exacta con un solo tanque de gasolina.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4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600" b="1" dirty="0">
                <a:solidFill>
                  <a:srgbClr val="000000"/>
                </a:solidFill>
              </a:rPr>
              <a:t>A successful truck design should include the following: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be self-propelled by a chemical reaction occurring in the water bottle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travel 2.5 meters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not crash</a:t>
            </a:r>
          </a:p>
          <a:p>
            <a:pPr lvl="1">
              <a:lnSpc>
                <a:spcPct val="100000"/>
              </a:lnSpc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Bonus Points: The design can stop the truck at the appropriate distance with 50mL, 100mL, and 150mL payloads of water.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indent="-165100">
              <a:spcAft>
                <a:spcPts val="1000"/>
              </a:spcAft>
            </a:pP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camión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de </a:t>
            </a:r>
            <a:r>
              <a:rPr lang="es-ES" sz="2200" dirty="0" err="1">
                <a:solidFill>
                  <a:srgbClr val="F16038"/>
                </a:solidFill>
              </a:rPr>
              <a:t>autopropulsarse</a:t>
            </a:r>
            <a:r>
              <a:rPr lang="es-ES" sz="2200" dirty="0">
                <a:solidFill>
                  <a:srgbClr val="F16038"/>
                </a:solidFill>
              </a:rPr>
              <a:t> mediante una reacción química que ocurre en la botella de agua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para recorrer 2.5 metros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para no chocar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200" dirty="0">
              <a:solidFill>
                <a:srgbClr val="F16038"/>
              </a:solidFill>
            </a:endParaRPr>
          </a:p>
          <a:p>
            <a:pPr indent="-165100">
              <a:spcAft>
                <a:spcPts val="1000"/>
              </a:spcAft>
            </a:pPr>
            <a:r>
              <a:rPr lang="es-ES" sz="2200" dirty="0">
                <a:solidFill>
                  <a:schemeClr val="accent2"/>
                </a:solidFill>
              </a:rPr>
              <a:t>Puntos de Bonificación: El diseño puede detener el camión a la distancia adecuada con cargas útiles de agua de 50mL, 100mL y 150mL.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5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Time Limit</a:t>
            </a:r>
            <a:r>
              <a:rPr lang="en-US" dirty="0">
                <a:solidFill>
                  <a:srgbClr val="000000"/>
                </a:solidFill>
              </a:rPr>
              <a:t>: You will have 25 minutes to build the truck.</a:t>
            </a:r>
          </a:p>
          <a:p>
            <a:r>
              <a:rPr lang="en-US" u="sng" dirty="0">
                <a:solidFill>
                  <a:srgbClr val="000000"/>
                </a:solidFill>
              </a:rPr>
              <a:t>Materials</a:t>
            </a:r>
            <a:r>
              <a:rPr lang="en-US" dirty="0">
                <a:solidFill>
                  <a:srgbClr val="000000"/>
                </a:solidFill>
              </a:rPr>
              <a:t>: You can only use the materials available. </a:t>
            </a:r>
          </a:p>
          <a:p>
            <a:r>
              <a:rPr lang="en-US" u="sng" dirty="0">
                <a:solidFill>
                  <a:srgbClr val="000000"/>
                </a:solidFill>
              </a:rPr>
              <a:t>Budget: </a:t>
            </a:r>
            <a:r>
              <a:rPr lang="en-US" dirty="0">
                <a:solidFill>
                  <a:srgbClr val="000000"/>
                </a:solidFill>
              </a:rPr>
              <a:t>You will have $500 to complete this challenge.</a:t>
            </a:r>
          </a:p>
          <a:p>
            <a:r>
              <a:rPr lang="en-US" u="sng" dirty="0">
                <a:solidFill>
                  <a:srgbClr val="000000"/>
                </a:solidFill>
              </a:rPr>
              <a:t>Collaboration</a:t>
            </a:r>
            <a:r>
              <a:rPr lang="en-US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u="sng" dirty="0">
                <a:solidFill>
                  <a:srgbClr val="000000"/>
                </a:solidFill>
              </a:rPr>
              <a:t>Redesign</a:t>
            </a:r>
            <a:r>
              <a:rPr lang="en-US" dirty="0">
                <a:solidFill>
                  <a:srgbClr val="000000"/>
                </a:solidFill>
              </a:rPr>
              <a:t>: Each team can test their prototype as many times as needed during the 25-minute design phase.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Restricciones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Limitaciones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25 minutos para construir el camión.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Solo puedes usar los materiales disponibles.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$500 para completar este desafío.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diseño final debe de incluir un elemento diseñado por cada miembro del equipo.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Rediseño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Cada equipo puede probar su prototipo tantas veces como sea necesario durante la fase de diseño de 25 minutos.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8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Explorar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0B7E4DA-64C7-DEA9-CF7D-D7B3CA2C072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111FF2-70C0-4F98-8BEE-EC051A9FA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25044"/>
              </p:ext>
            </p:extLst>
          </p:nvPr>
        </p:nvGraphicFramePr>
        <p:xfrm>
          <a:off x="381227" y="1722435"/>
          <a:ext cx="3989068" cy="375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068">
                  <a:extLst>
                    <a:ext uri="{9D8B030D-6E8A-4147-A177-3AD203B41FA5}">
                      <a16:colId xmlns:a16="http://schemas.microsoft.com/office/drawing/2014/main" val="3248202669"/>
                    </a:ext>
                  </a:extLst>
                </a:gridCol>
              </a:tblGrid>
              <a:tr h="502074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Free Materials (</a:t>
                      </a:r>
                      <a:r>
                        <a:rPr lang="en-US" dirty="0" err="1">
                          <a:latin typeface="Arial"/>
                        </a:rPr>
                        <a:t>Materiales</a:t>
                      </a:r>
                      <a:r>
                        <a:rPr lang="en-US" dirty="0">
                          <a:latin typeface="Arial"/>
                        </a:rPr>
                        <a:t> Gratis)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402"/>
                  </a:ext>
                </a:extLst>
              </a:tr>
              <a:tr h="7435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Water Bottle + Cap 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(Botella de Agua + </a:t>
                      </a:r>
                      <a:r>
                        <a:rPr lang="es" sz="1800" b="0" i="0" u="none" strike="noStrike" noProof="0" dirty="0">
                          <a:solidFill>
                            <a:srgbClr val="F16038"/>
                          </a:solidFill>
                          <a:latin typeface="Arial"/>
                        </a:rPr>
                        <a:t>Tapón)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 - 750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6046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Water 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(Agua)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6684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Thumbtack or Push Pin 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dirty="0" err="1">
                          <a:solidFill>
                            <a:srgbClr val="F16038"/>
                          </a:solidFill>
                          <a:latin typeface="Arial"/>
                        </a:rPr>
                        <a:t>Tachuela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1591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Tissue Paper 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dirty="0" err="1">
                          <a:solidFill>
                            <a:srgbClr val="F16038"/>
                          </a:solidFill>
                          <a:latin typeface="Arial"/>
                        </a:rPr>
                        <a:t>Tejido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95715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Safety Goggles 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dirty="0" err="1">
                          <a:solidFill>
                            <a:srgbClr val="F16038"/>
                          </a:solidFill>
                          <a:latin typeface="Arial"/>
                        </a:rPr>
                        <a:t>Gafas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 </a:t>
                      </a:r>
                      <a:r>
                        <a:rPr lang="en-US" dirty="0" err="1">
                          <a:solidFill>
                            <a:srgbClr val="F16038"/>
                          </a:solidFill>
                          <a:latin typeface="Arial"/>
                        </a:rPr>
                        <a:t>Protectoras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297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Lab Gloves 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dirty="0" err="1">
                          <a:solidFill>
                            <a:srgbClr val="F16038"/>
                          </a:solidFill>
                          <a:latin typeface="Arial"/>
                        </a:rPr>
                        <a:t>Guantes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 de </a:t>
                      </a:r>
                      <a:r>
                        <a:rPr lang="en-US" dirty="0" err="1">
                          <a:solidFill>
                            <a:srgbClr val="F16038"/>
                          </a:solidFill>
                          <a:latin typeface="Arial"/>
                        </a:rPr>
                        <a:t>Laboratorio</a:t>
                      </a:r>
                      <a:r>
                        <a:rPr lang="en-US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32575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E917480-6EAB-4874-A5F0-CC796EEFC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11316"/>
              </p:ext>
            </p:extLst>
          </p:nvPr>
        </p:nvGraphicFramePr>
        <p:xfrm>
          <a:off x="4810610" y="1722437"/>
          <a:ext cx="7119453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010">
                  <a:extLst>
                    <a:ext uri="{9D8B030D-6E8A-4147-A177-3AD203B41FA5}">
                      <a16:colId xmlns:a16="http://schemas.microsoft.com/office/drawing/2014/main" val="2891972378"/>
                    </a:ext>
                  </a:extLst>
                </a:gridCol>
                <a:gridCol w="1904443">
                  <a:extLst>
                    <a:ext uri="{9D8B030D-6E8A-4147-A177-3AD203B41FA5}">
                      <a16:colId xmlns:a16="http://schemas.microsoft.com/office/drawing/2014/main" val="3161898658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bg1"/>
                          </a:solidFill>
                          <a:latin typeface="Arial"/>
                        </a:rPr>
                        <a:t>Materials (Materiales)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bg1"/>
                          </a:solidFill>
                          <a:latin typeface="Arial"/>
                        </a:rPr>
                        <a:t>Cost (Costo)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64290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Sodium Bicarbonate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Bicarbonato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de Sodio)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(Max: 25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$15 per 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28437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Acetic Acid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Ácido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Acético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</a:rPr>
                        <a:t>(Max: 125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$15 per 25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81357"/>
                  </a:ext>
                </a:extLst>
              </a:tr>
              <a:tr h="45619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Wheels (small/medium/large)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F16038"/>
                          </a:solidFill>
                          <a:latin typeface="Arial"/>
                        </a:rPr>
                        <a:t>Ruedas de Lego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 (</a:t>
                      </a:r>
                      <a:r>
                        <a:rPr lang="es" sz="1200" b="0" i="0" u="none" strike="noStrike" noProof="0" dirty="0">
                          <a:solidFill>
                            <a:srgbClr val="F16038"/>
                          </a:solidFill>
                          <a:latin typeface="Arial"/>
                        </a:rPr>
                        <a:t>pequeñas/medianas/grandes)</a:t>
                      </a:r>
                      <a:endParaRPr lang="en-US" sz="12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$10/$20/$30 per wheel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40134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Axle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(Eje de Lego)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 per axle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40008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Long Chassis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Chasis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Largo de Lego) </a:t>
                      </a: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- White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(Blanco)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$50 per chassis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2704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Short Chassis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Chasis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Corto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de Lego)</a:t>
                      </a: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 - Blue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(Azul)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$25 per chassis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44345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Straw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Popote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$10 per straw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17284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Tape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Cinta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Adhesiva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$15 per 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76401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Scissors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$10 per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62996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Rubber Band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(Banda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Arial"/>
                        </a:rPr>
                        <a:t>Elástica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 per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32045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Thick Foam Sheet or Cardboard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Arial"/>
                        </a:rPr>
                        <a:t>(</a:t>
                      </a:r>
                      <a:r>
                        <a:rPr lang="en-US" sz="1200" b="0" i="0" u="none" strike="noStrike" noProof="0" dirty="0">
                          <a:solidFill>
                            <a:srgbClr val="F16038"/>
                          </a:solidFill>
                          <a:latin typeface="+mn-lt"/>
                        </a:rPr>
                        <a:t>Hoja de </a:t>
                      </a:r>
                      <a:r>
                        <a:rPr lang="en-US" sz="1200" b="0" i="0" u="none" strike="noStrike" noProof="0" dirty="0" err="1">
                          <a:solidFill>
                            <a:srgbClr val="F16038"/>
                          </a:solidFill>
                          <a:latin typeface="+mn-lt"/>
                        </a:rPr>
                        <a:t>Espuma</a:t>
                      </a:r>
                      <a:r>
                        <a:rPr lang="en-US" sz="1200" b="0" i="0" u="none" strike="noStrike" noProof="0" dirty="0">
                          <a:solidFill>
                            <a:srgbClr val="F16038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noProof="0" dirty="0" err="1">
                          <a:solidFill>
                            <a:srgbClr val="F16038"/>
                          </a:solidFill>
                          <a:latin typeface="+mn-lt"/>
                        </a:rPr>
                        <a:t>Gruesa</a:t>
                      </a:r>
                      <a:r>
                        <a:rPr lang="en-US" sz="1200" b="0" i="0" u="none" strike="noStrike" noProof="0" dirty="0">
                          <a:solidFill>
                            <a:srgbClr val="F16038"/>
                          </a:solidFill>
                          <a:latin typeface="+mn-lt"/>
                        </a:rPr>
                        <a:t> o </a:t>
                      </a:r>
                      <a:r>
                        <a:rPr lang="en-US" sz="1200" b="0" i="0" u="none" strike="noStrike" noProof="0" dirty="0" err="1">
                          <a:solidFill>
                            <a:srgbClr val="F16038"/>
                          </a:solidFill>
                          <a:latin typeface="+mn-lt"/>
                        </a:rPr>
                        <a:t>Cartón</a:t>
                      </a:r>
                      <a:r>
                        <a:rPr lang="es" sz="1200" b="0" i="0" u="none" strike="noStrike" noProof="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  <a:endParaRPr lang="en-US" sz="12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$50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18892"/>
                  </a:ext>
                </a:extLst>
              </a:tr>
              <a:tr h="273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Construction Paper or Cardstock 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+mn-lt"/>
                        </a:rPr>
                        <a:t>Papel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+mn-lt"/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+mn-lt"/>
                        </a:rPr>
                        <a:t>Construcción</a:t>
                      </a:r>
                      <a:r>
                        <a:rPr lang="en-US" sz="1200" dirty="0">
                          <a:solidFill>
                            <a:srgbClr val="F16038"/>
                          </a:solidFill>
                          <a:latin typeface="+mn-lt"/>
                        </a:rPr>
                        <a:t> o </a:t>
                      </a:r>
                      <a:r>
                        <a:rPr lang="en-US" sz="1200" dirty="0" err="1">
                          <a:solidFill>
                            <a:srgbClr val="F16038"/>
                          </a:solidFill>
                          <a:latin typeface="+mn-lt"/>
                        </a:rPr>
                        <a:t>Cartulina</a:t>
                      </a:r>
                      <a:r>
                        <a:rPr lang="es" sz="1200" b="0" i="0" u="none" strike="noStrike" noProof="0" dirty="0">
                          <a:solidFill>
                            <a:srgbClr val="F16038"/>
                          </a:solidFill>
                          <a:latin typeface="Arial"/>
                        </a:rPr>
                        <a:t>)</a:t>
                      </a:r>
                      <a:endParaRPr lang="en-US" sz="12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$25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95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97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9FD9E1-DE26-6AC5-987A-D3A1F0A0B457}"/>
              </a:ext>
            </a:extLst>
          </p:cNvPr>
          <p:cNvSpPr txBox="1">
            <a:spLocks/>
          </p:cNvSpPr>
          <p:nvPr/>
        </p:nvSpPr>
        <p:spPr>
          <a:xfrm>
            <a:off x="838200" y="1685820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1 minute: Individual Design</a:t>
            </a:r>
          </a:p>
          <a:p>
            <a:pPr lvl="1">
              <a:spcAft>
                <a:spcPts val="100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plan of how you think Jennifer should design her truck.</a:t>
            </a:r>
          </a:p>
          <a:p>
            <a:pPr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5 minutes: Each member presents their ideas to the group.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your ideas and focus on things you like the most about your idea. Select a component you would like to see used in the final design.</a:t>
            </a:r>
          </a:p>
          <a:p>
            <a:pPr marL="457200" lvl="1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s-ES" sz="2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minuto: Diseño Individual</a:t>
            </a:r>
          </a:p>
          <a:p>
            <a:pPr lvl="1">
              <a:spcAft>
                <a:spcPts val="1000"/>
              </a:spcAft>
            </a:pPr>
            <a:r>
              <a:rPr lang="es-E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Dibuja un plan de cómo crees que Jennifer debería diseñar su camión.</a:t>
            </a:r>
          </a:p>
          <a:p>
            <a:pPr>
              <a:spcAft>
                <a:spcPts val="1000"/>
              </a:spcAft>
            </a:pPr>
            <a:r>
              <a:rPr lang="es-ES" sz="2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minutos: Cada miembro presenta sus ideas al grupo.</a:t>
            </a:r>
          </a:p>
          <a:p>
            <a:pPr lvl="1"/>
            <a:r>
              <a:rPr lang="es-E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tus ideas y señala las cosas que más te gustan de tu idea que te gustaría que se use como un elemento para el diseño final.</a:t>
            </a:r>
            <a:endParaRPr lang="en-US" sz="22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rgbClr val="F16038"/>
                </a:solidFill>
              </a:rPr>
              <a:t>(Idea Genial)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7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E527D1-3AE6-A187-C03B-C83D125B33D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600" b="1" dirty="0">
                <a:solidFill>
                  <a:srgbClr val="000000"/>
                </a:solidFill>
              </a:rPr>
              <a:t>A successful truck design should include the following: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be self-propelled by a chemical reaction occurring in the water bottle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travel 2.5 meters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not crash</a:t>
            </a:r>
          </a:p>
          <a:p>
            <a:pPr lvl="1">
              <a:lnSpc>
                <a:spcPct val="100000"/>
              </a:lnSpc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Bonus Points: The design can stop the truck at the appropriate distance with 50mL, 100mL, and 150mL payloads of water.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indent="-165100">
              <a:spcAft>
                <a:spcPts val="1000"/>
              </a:spcAft>
            </a:pP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camión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de </a:t>
            </a:r>
            <a:r>
              <a:rPr lang="es-ES" sz="2200" dirty="0" err="1">
                <a:solidFill>
                  <a:srgbClr val="F16038"/>
                </a:solidFill>
              </a:rPr>
              <a:t>autopropulsarse</a:t>
            </a:r>
            <a:r>
              <a:rPr lang="es-ES" sz="2200" dirty="0">
                <a:solidFill>
                  <a:srgbClr val="F16038"/>
                </a:solidFill>
              </a:rPr>
              <a:t> mediante una reacción química que ocurre en la botella de agua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para recorrer 2.5 metros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para no chocar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200" dirty="0">
              <a:solidFill>
                <a:srgbClr val="F16038"/>
              </a:solidFill>
            </a:endParaRPr>
          </a:p>
          <a:p>
            <a:pPr indent="-165100">
              <a:spcAft>
                <a:spcPts val="1000"/>
              </a:spcAft>
            </a:pPr>
            <a:r>
              <a:rPr lang="es-ES" sz="2200" dirty="0">
                <a:solidFill>
                  <a:schemeClr val="accent2"/>
                </a:solidFill>
              </a:rPr>
              <a:t>Puntos de Bonificación: El diseño puede detener el camión a la distancia adecuada con cargas útiles de agua de 50mL, 100mL y 150mL.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6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Responsabilidades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Miembros</a:t>
            </a:r>
            <a:r>
              <a:rPr lang="en-US" dirty="0">
                <a:solidFill>
                  <a:srgbClr val="F16038"/>
                </a:solidFill>
              </a:rPr>
              <a:t> del </a:t>
            </a:r>
            <a:r>
              <a:rPr lang="en-US" dirty="0" err="1">
                <a:solidFill>
                  <a:srgbClr val="F16038"/>
                </a:solidFill>
              </a:rPr>
              <a:t>Equipo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EA03F0-C28F-3338-68A4-5C661646026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Assign responsibilities of each team member during the process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 Manager: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collects materials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Banker: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manages 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Head Engineer: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measures the reagents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Control Manager: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matches the design to the prototype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Asignar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miembro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Administrador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ateriales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recopila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Banquero: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maneja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presupuesto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Jefe de Ingenieros: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mide los reactivos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Gerente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Control de </a:t>
            </a:r>
            <a:r>
              <a:rPr lang="en-US" sz="2200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alidad: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coincidir</a:t>
            </a:r>
            <a:r>
              <a:rPr lang="en-U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1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3597-ADEE-439F-84B5-4CC5E027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Laws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Leyes</a:t>
            </a:r>
            <a:r>
              <a:rPr lang="en-US" dirty="0">
                <a:solidFill>
                  <a:srgbClr val="F16038"/>
                </a:solidFill>
              </a:rPr>
              <a:t> de Newton)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E7CD-85A6-4E99-B2DC-3E2D4B6F545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Newton’s First Law: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in motion will remain in motion until actioned upon by an outside force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Newton’s Second Law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equals mass times acceleration (F=ma)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Newton’s Third Law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action there is an equal and opposite reaction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F16038"/>
                </a:solidFill>
                <a:cs typeface="Arial" panose="020B0604020202020204" pitchFamily="34" charset="0"/>
              </a:rPr>
              <a:t>Primera Ley de Newton:</a:t>
            </a:r>
          </a:p>
          <a:p>
            <a:pPr lvl="1"/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objeto en movimiento permanecerá en movimiento hasta que una fuerza externa actúe sobre él</a:t>
            </a:r>
          </a:p>
          <a:p>
            <a:r>
              <a:rPr lang="es-ES" dirty="0">
                <a:solidFill>
                  <a:srgbClr val="F16038"/>
                </a:solidFill>
                <a:cs typeface="Arial" panose="020B0604020202020204" pitchFamily="34" charset="0"/>
              </a:rPr>
              <a:t>Segunda Ley de Newton</a:t>
            </a:r>
          </a:p>
          <a:p>
            <a:pPr lvl="1"/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Fuerza es igual a masa por aceleración (F=</a:t>
            </a:r>
            <a:r>
              <a:rPr lang="es-E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dirty="0">
                <a:solidFill>
                  <a:srgbClr val="F16038"/>
                </a:solidFill>
                <a:cs typeface="Arial" panose="020B0604020202020204" pitchFamily="34" charset="0"/>
              </a:rPr>
              <a:t>Tercera Ley de Newton</a:t>
            </a:r>
          </a:p>
          <a:p>
            <a:pPr lvl="1"/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acción hay una reacción igual y opuesta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7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Truck!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¡Diseña Tu Camión!)</a:t>
            </a:r>
            <a:endParaRPr lang="en-US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(Desired Outcomes)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Criterios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Resultados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Deseados</a:t>
            </a:r>
            <a:r>
              <a:rPr lang="en-US" dirty="0">
                <a:solidFill>
                  <a:srgbClr val="F16038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sz="2600" b="1" dirty="0">
                <a:solidFill>
                  <a:srgbClr val="000000"/>
                </a:solidFill>
              </a:rPr>
              <a:t>A successful truck design should include the following: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be self-propelled by a chemical reaction occurring in the water bottle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travel 2.5 meters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Ability to not crash</a:t>
            </a:r>
          </a:p>
          <a:p>
            <a:pPr lvl="1">
              <a:lnSpc>
                <a:spcPct val="100000"/>
              </a:lnSpc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Bonus Points: The design can stop the truck at the appropriate distance with 50mL, 100mL, and 150mL payloads of water.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indent="-165100">
              <a:spcAft>
                <a:spcPts val="1000"/>
              </a:spcAft>
            </a:pP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camión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2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2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de </a:t>
            </a:r>
            <a:r>
              <a:rPr lang="es-ES" sz="2200" dirty="0" err="1">
                <a:solidFill>
                  <a:srgbClr val="F16038"/>
                </a:solidFill>
              </a:rPr>
              <a:t>autopropulsarse</a:t>
            </a:r>
            <a:r>
              <a:rPr lang="es-ES" sz="2200" dirty="0">
                <a:solidFill>
                  <a:srgbClr val="F16038"/>
                </a:solidFill>
              </a:rPr>
              <a:t> mediante una reacción química que ocurre en la botella de agua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para recorrer 2.5 metros</a:t>
            </a:r>
          </a:p>
          <a:p>
            <a:pPr lvl="1">
              <a:lnSpc>
                <a:spcPct val="100000"/>
              </a:lnSpc>
            </a:pPr>
            <a:r>
              <a:rPr lang="es-ES" sz="2200" dirty="0">
                <a:solidFill>
                  <a:srgbClr val="F16038"/>
                </a:solidFill>
              </a:rPr>
              <a:t>Capacidad para no chocar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s-ES" sz="2200" dirty="0">
              <a:solidFill>
                <a:srgbClr val="F16038"/>
              </a:solidFill>
            </a:endParaRPr>
          </a:p>
          <a:p>
            <a:pPr indent="-165100">
              <a:spcAft>
                <a:spcPts val="1000"/>
              </a:spcAft>
            </a:pPr>
            <a:r>
              <a:rPr lang="es-ES" sz="2200" dirty="0">
                <a:solidFill>
                  <a:schemeClr val="accent2"/>
                </a:solidFill>
              </a:rPr>
              <a:t>Puntos de Bonificación: El diseño puede detener el camión a la distancia adecuada con cargas útiles de agua de 50mL, 100mL y 150mL.</a:t>
            </a:r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2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3ED0CB-8A6F-A24E-3F2F-4BF9EDCB4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74007"/>
              </p:ext>
            </p:extLst>
          </p:nvPr>
        </p:nvGraphicFramePr>
        <p:xfrm>
          <a:off x="2212081" y="1637410"/>
          <a:ext cx="6857999" cy="5074919"/>
        </p:xfrm>
        <a:graphic>
          <a:graphicData uri="http://schemas.openxmlformats.org/drawingml/2006/table">
            <a:tbl>
              <a:tblPr firstRow="1" firstCol="1" bandRow="1"/>
              <a:tblGrid>
                <a:gridCol w="1090956">
                  <a:extLst>
                    <a:ext uri="{9D8B030D-6E8A-4147-A177-3AD203B41FA5}">
                      <a16:colId xmlns:a16="http://schemas.microsoft.com/office/drawing/2014/main" val="3757127681"/>
                    </a:ext>
                  </a:extLst>
                </a:gridCol>
                <a:gridCol w="1183580">
                  <a:extLst>
                    <a:ext uri="{9D8B030D-6E8A-4147-A177-3AD203B41FA5}">
                      <a16:colId xmlns:a16="http://schemas.microsoft.com/office/drawing/2014/main" val="1625260891"/>
                    </a:ext>
                  </a:extLst>
                </a:gridCol>
                <a:gridCol w="72916">
                  <a:extLst>
                    <a:ext uri="{9D8B030D-6E8A-4147-A177-3AD203B41FA5}">
                      <a16:colId xmlns:a16="http://schemas.microsoft.com/office/drawing/2014/main" val="1262620264"/>
                    </a:ext>
                  </a:extLst>
                </a:gridCol>
                <a:gridCol w="1254600">
                  <a:extLst>
                    <a:ext uri="{9D8B030D-6E8A-4147-A177-3AD203B41FA5}">
                      <a16:colId xmlns:a16="http://schemas.microsoft.com/office/drawing/2014/main" val="1187642630"/>
                    </a:ext>
                  </a:extLst>
                </a:gridCol>
                <a:gridCol w="1255860">
                  <a:extLst>
                    <a:ext uri="{9D8B030D-6E8A-4147-A177-3AD203B41FA5}">
                      <a16:colId xmlns:a16="http://schemas.microsoft.com/office/drawing/2014/main" val="4000561214"/>
                    </a:ext>
                  </a:extLst>
                </a:gridCol>
                <a:gridCol w="1254600">
                  <a:extLst>
                    <a:ext uri="{9D8B030D-6E8A-4147-A177-3AD203B41FA5}">
                      <a16:colId xmlns:a16="http://schemas.microsoft.com/office/drawing/2014/main" val="3108729070"/>
                    </a:ext>
                  </a:extLst>
                </a:gridCol>
                <a:gridCol w="745487">
                  <a:extLst>
                    <a:ext uri="{9D8B030D-6E8A-4147-A177-3AD203B41FA5}">
                      <a16:colId xmlns:a16="http://schemas.microsoft.com/office/drawing/2014/main" val="2994267810"/>
                    </a:ext>
                  </a:extLst>
                </a:gridCol>
              </a:tblGrid>
              <a:tr h="2016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39984"/>
                  </a:ext>
                </a:extLst>
              </a:tr>
              <a:tr h="201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5765" algn="ctr"/>
                          <a:tab pos="714375" algn="l"/>
                        </a:tabLs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41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13762"/>
                  </a:ext>
                </a:extLst>
              </a:tr>
              <a:tr h="486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from each team member.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946054"/>
                  </a:ext>
                </a:extLst>
              </a:tr>
              <a:tr h="338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CRASH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did not crash.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grazed the wall.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hit the wall.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hit the wall and pieces came off.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465593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DISTANCE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exactly 2.5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2.0 and 2.49 meters or 2.51 and 3.0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1.0 and 1.9 meters or 3.1 and 4.0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less than 1.0 meter or more than 4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679257"/>
                  </a:ext>
                </a:extLst>
              </a:tr>
              <a:tr h="928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SELF-PROPULSION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did not receive any assistance after removing the thumb tack.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required assistance to make minor adjustments after removing the thumb tack, i.e. re-align axles.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required outside assistance to begin the initial movement after removing the thumb tack.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did not have a self-propulsion mechanism.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764495"/>
                  </a:ext>
                </a:extLst>
              </a:tr>
              <a:tr h="191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$350 or less.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$351 – $399.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$400 – $500.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$501 or more.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3126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PAYLOAD 1 (50mL)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exactly 2.5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2.0 and 2.49 meters or 2.51 and 3.0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1.0 and 1.9 meters or 3.1 and 4.0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less than 1.0 meter or more than 4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01636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PAYLOAD 1 (100mL)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exactly 2.5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2.0 and 2.49 meters or 2.51 and 3.0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1.0 and 1.9 meters or 3.1 and 4.0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less than 1.0 meter or more than 4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127601"/>
                  </a:ext>
                </a:extLst>
              </a:tr>
              <a:tr h="633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PAYLOAD 1 (150mL)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exactly 2.5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2.0 and 2.49 meters or 2.51 and 3.0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between 1.0 and 1.9 meters or 3.1 and 4.0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truck traveled less than 1.0 meter or more than 4 meters.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945460"/>
                  </a:ext>
                </a:extLst>
              </a:tr>
              <a:tr h="19127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>
                      <a:noFill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2400" dirty="0"/>
                    </a:p>
                  </a:txBody>
                  <a:tcPr marL="27004" marR="27004" marT="27004" marB="2700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004" marR="27004" marT="27004" marB="2700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9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49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A3A43BC-9247-C44F-93FA-5BC01398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chemeClr val="accent2"/>
                </a:solidFill>
              </a:rPr>
              <a:t>Tanteador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93BF71-41A9-8D35-F855-4CB0EA211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20558"/>
              </p:ext>
            </p:extLst>
          </p:nvPr>
        </p:nvGraphicFramePr>
        <p:xfrm>
          <a:off x="2222710" y="1637410"/>
          <a:ext cx="6887123" cy="5065774"/>
        </p:xfrm>
        <a:graphic>
          <a:graphicData uri="http://schemas.openxmlformats.org/drawingml/2006/table">
            <a:tbl>
              <a:tblPr firstRow="1" firstCol="1" bandRow="1"/>
              <a:tblGrid>
                <a:gridCol w="1097280">
                  <a:extLst>
                    <a:ext uri="{9D8B030D-6E8A-4147-A177-3AD203B41FA5}">
                      <a16:colId xmlns:a16="http://schemas.microsoft.com/office/drawing/2014/main" val="67809167"/>
                    </a:ext>
                  </a:extLst>
                </a:gridCol>
                <a:gridCol w="1008715">
                  <a:extLst>
                    <a:ext uri="{9D8B030D-6E8A-4147-A177-3AD203B41FA5}">
                      <a16:colId xmlns:a16="http://schemas.microsoft.com/office/drawing/2014/main" val="332865081"/>
                    </a:ext>
                  </a:extLst>
                </a:gridCol>
                <a:gridCol w="245704">
                  <a:extLst>
                    <a:ext uri="{9D8B030D-6E8A-4147-A177-3AD203B41FA5}">
                      <a16:colId xmlns:a16="http://schemas.microsoft.com/office/drawing/2014/main" val="110455839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586131736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776404887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553094577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241910880"/>
                    </a:ext>
                  </a:extLst>
                </a:gridCol>
              </a:tblGrid>
              <a:tr h="2078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PUNTAJAE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10355"/>
                  </a:ext>
                </a:extLst>
              </a:tr>
              <a:tr h="20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5765" algn="ctr"/>
                          <a:tab pos="714375" algn="l"/>
                        </a:tabLs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41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10227"/>
                  </a:ext>
                </a:extLst>
              </a:tr>
              <a:tr h="6079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ningún miembro del equipo.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s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515939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CHOQUE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no chocó.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rozó la pared.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golpeó la pared.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chocó contra la pared y se desprendieron pedazos.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31866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DISTANCIA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exactamente 2.5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75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camión</a:t>
                      </a:r>
                      <a:r>
                        <a:rPr lang="en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5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recorrió</a:t>
                      </a:r>
                      <a:r>
                        <a:rPr lang="en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entre 2.0 y 2.49 metros o 2.51 y 3.0 metros.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1.0 y 1.9 metros o 3.1 y 4.0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menos de 1.0 metro o más de 4.0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35214"/>
                  </a:ext>
                </a:extLst>
              </a:tr>
              <a:tr h="941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AUTOPROPULSIÓN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no recibió ninguna asistencia después de quitar la tachuela.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requirió asistencia para hacer ajustes menores después de quitar la tachuela, es decir, volver a alinear los ejes.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requirió asistencia externa para comenzar el movimiento inicial después de quitar la tachuela.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no tenía un mecanismo de autopropulsión.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1935"/>
                  </a:ext>
                </a:extLst>
              </a:tr>
              <a:tr h="28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$350 o menos.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$351 - $499.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$400 – $500.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$501 o más.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0418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CARGO ÚTIL 1 (50mL)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exactamente 2.5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2.0 y 2.49 metros o 2.51 y 3.0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1.0 y 1.9 metros o 3.1 y 4.0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menos de 1.0 metro o más de 4.0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737896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CARGO ÚTIL 1 (100mL)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exactamente 2.5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2.0 y 2.49 metros o 2.51 y 3.0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1.0 y 1.9 metros o 3.1 y 4.0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menos de 1.0 metro o más de 4.0 metros.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84588"/>
                  </a:ext>
                </a:extLst>
              </a:tr>
              <a:tr h="49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CARGO ÚTIL 1 (150mL)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exactamente 2.5 metros.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2.0 y 2.49 metros o 2.51 y 3.0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entre 1.0 y 1.9 metros o 3.1 y 4.0 metros.</a:t>
                      </a:r>
                      <a:endParaRPr lang="en-US" sz="7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5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camión recorrió menos de 1.0 metro o más de 4.0 metros.</a:t>
                      </a:r>
                      <a:endParaRPr lang="en-US" sz="7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032998"/>
                  </a:ext>
                </a:extLst>
              </a:tr>
              <a:tr h="3278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>
                      <a:noFill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691" marR="25691" marT="25691" marB="256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41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89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Rediseño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Discusión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B20A07-C9E9-D169-A378-8426FDEE61B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12851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worked?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did not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you want to improve?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funcionó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¿Qué fue lo que no funcionó?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quieres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mejorar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84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FA6-2717-4F3F-B55C-7A889571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in a Bag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Reacción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en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una</a:t>
            </a:r>
            <a:r>
              <a:rPr lang="en-US" dirty="0">
                <a:solidFill>
                  <a:srgbClr val="F16038"/>
                </a:solidFill>
              </a:rPr>
              <a:t> Bolsa)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9178-4E53-4E5B-A15B-53DD3DC3BF9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happens when we combine acetic acid and sodium bicarbonate?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(</a:t>
            </a:r>
            <a:r>
              <a:rPr lang="es-ES" sz="2400" dirty="0">
                <a:solidFill>
                  <a:srgbClr val="F16038"/>
                </a:solidFill>
              </a:rPr>
              <a:t>¿Qué sucede cuando combinamos ácido acético y bicarbonato de sodio?)</a:t>
            </a:r>
            <a:endParaRPr lang="en-US" sz="2400" dirty="0">
              <a:solidFill>
                <a:srgbClr val="F16038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A0B3-9B31-53B2-EB5D-27ED75AE2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2107" y="2693191"/>
            <a:ext cx="5167786" cy="3933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29067-5170-F1FC-8AF8-33E2C5EF6F51}"/>
              </a:ext>
            </a:extLst>
          </p:cNvPr>
          <p:cNvSpPr txBox="1"/>
          <p:nvPr/>
        </p:nvSpPr>
        <p:spPr>
          <a:xfrm>
            <a:off x="3512107" y="6627168"/>
            <a:ext cx="4630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humannhealth.com/get-smell-toilet/357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698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ABB78-9635-725E-8C28-24D8047102D0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2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562BD-7B43-639B-55A1-07C1642F393A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son los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ingeniería?)</a:t>
            </a:r>
            <a:endParaRPr lang="en-US" sz="32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FD8F-1749-FF53-57BC-EA554C9D46D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87929-F1B6-4169-BDA5-EA303A59E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77810" y="2217098"/>
            <a:ext cx="5345902" cy="3568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B814F-2762-4079-8E27-FFF3A1BB7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7051" y="2180586"/>
            <a:ext cx="4855220" cy="36414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37BEF-9AEF-4DB6-A489-BF12827936B5}"/>
              </a:ext>
            </a:extLst>
          </p:cNvPr>
          <p:cNvSpPr txBox="1"/>
          <p:nvPr/>
        </p:nvSpPr>
        <p:spPr>
          <a:xfrm>
            <a:off x="6408942" y="5063375"/>
            <a:ext cx="5083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n.wikipedia.org/wiki/Mechanical_engineer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65144-819C-4D0D-8C20-741E58C042CF}"/>
              </a:ext>
            </a:extLst>
          </p:cNvPr>
          <p:cNvSpPr txBox="1"/>
          <p:nvPr/>
        </p:nvSpPr>
        <p:spPr>
          <a:xfrm>
            <a:off x="927051" y="5140308"/>
            <a:ext cx="4637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peafrost2.wikid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3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51B31-827B-4338-B399-8437F34ED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04844" y="1645545"/>
            <a:ext cx="4927312" cy="3278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64BD8-C69C-4AA7-B0AF-DFB1ACDD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51451" y="3207560"/>
            <a:ext cx="4728343" cy="321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5B18B4-0CA0-4CD9-8C3E-591DD981E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6556" y="1645545"/>
            <a:ext cx="4150614" cy="2756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6ADE4D-8FA0-4585-88C1-C6C2A3A42365}"/>
              </a:ext>
            </a:extLst>
          </p:cNvPr>
          <p:cNvSpPr txBox="1"/>
          <p:nvPr/>
        </p:nvSpPr>
        <p:spPr>
          <a:xfrm>
            <a:off x="3398483" y="6070248"/>
            <a:ext cx="306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commons.wikimedia.org/wiki/File:Expedition_36_flight_engineer_Chris_Cassidy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811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Trabajos de Ingeniería)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A565-42D1-FB14-F646-5FFD5AE582A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ACAEF-92D7-45BF-8A2E-1C947805E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4148" y="1762801"/>
            <a:ext cx="3426097" cy="4513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5BC3B-D8FC-4F0B-9429-D8D2E5B025F4}"/>
              </a:ext>
            </a:extLst>
          </p:cNvPr>
          <p:cNvSpPr txBox="1"/>
          <p:nvPr/>
        </p:nvSpPr>
        <p:spPr>
          <a:xfrm>
            <a:off x="6253865" y="5963377"/>
            <a:ext cx="249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Chemical_engineer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33658-D0DF-44E1-A4D2-FA79F9D66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95703" y="3935738"/>
            <a:ext cx="3568215" cy="2836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5FA74-537B-4D29-8194-D8346861A6AB}"/>
              </a:ext>
            </a:extLst>
          </p:cNvPr>
          <p:cNvSpPr txBox="1"/>
          <p:nvPr/>
        </p:nvSpPr>
        <p:spPr>
          <a:xfrm>
            <a:off x="2123536" y="6452614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simple.wikipedia.org/wiki/Chemical_engineer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E4090E-B269-4DDA-8CA7-6605BF919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95704" y="1573476"/>
            <a:ext cx="3568216" cy="2378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E4363C-DA8A-4B3D-9643-2929E3A9775A}"/>
              </a:ext>
            </a:extLst>
          </p:cNvPr>
          <p:cNvSpPr txBox="1"/>
          <p:nvPr/>
        </p:nvSpPr>
        <p:spPr>
          <a:xfrm>
            <a:off x="2095704" y="3704906"/>
            <a:ext cx="3444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www.harperapprenticeships.org/news/wanted-factory-workers-degree-required/05work1-master768-v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431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/>
          <a:stretch/>
        </p:blipFill>
        <p:spPr bwMode="auto">
          <a:xfrm>
            <a:off x="6358155" y="1517904"/>
            <a:ext cx="5489486" cy="45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712DB-C777-EE0D-79BF-79D351AAB510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</a:t>
            </a:r>
            <a:r>
              <a:rPr lang="es-E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200" b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jobs?</a:t>
            </a:r>
          </a:p>
          <a:p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son los </a:t>
            </a:r>
            <a:r>
              <a:rPr lang="es-ES" sz="32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s-E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ingeniería?)</a:t>
            </a:r>
            <a:endParaRPr lang="en-US" sz="32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50104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2372</Words>
  <Application>Microsoft Macintosh PowerPoint</Application>
  <PresentationFormat>Widescreen</PresentationFormat>
  <Paragraphs>330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2_Office Theme</vt:lpstr>
      <vt:lpstr>Bottle Rocket Truck</vt:lpstr>
      <vt:lpstr>Newton’s Laws (Leyes de Newton)</vt:lpstr>
      <vt:lpstr>Reaction in a Bag (Reacción en una Bolsa)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 (Desired Outcomes)  (Criterios (Resultados Deseados))</vt:lpstr>
      <vt:lpstr>Constraints (Limitations)</vt:lpstr>
      <vt:lpstr>Restricciones (Limitaciones)</vt:lpstr>
      <vt:lpstr>Explore Materials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Truck!  (¡Diseña Tu Camión!)</vt:lpstr>
      <vt:lpstr>Criteria (Desired Outcomes)  (Criterios (Resultados Deseados))</vt:lpstr>
      <vt:lpstr>Scorecard</vt:lpstr>
      <vt:lpstr>Tanteador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James Hong</dc:creator>
  <cp:lastModifiedBy>Kristin Diamantides</cp:lastModifiedBy>
  <cp:revision>310</cp:revision>
  <dcterms:created xsi:type="dcterms:W3CDTF">2020-06-19T13:56:47Z</dcterms:created>
  <dcterms:modified xsi:type="dcterms:W3CDTF">2024-03-12T15:26:13Z</dcterms:modified>
</cp:coreProperties>
</file>