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</p:sldMasterIdLst>
  <p:notesMasterIdLst>
    <p:notesMasterId r:id="rId35"/>
  </p:notesMasterIdLst>
  <p:sldIdLst>
    <p:sldId id="256" r:id="rId3"/>
    <p:sldId id="257" r:id="rId4"/>
    <p:sldId id="293" r:id="rId5"/>
    <p:sldId id="277" r:id="rId6"/>
    <p:sldId id="276" r:id="rId7"/>
    <p:sldId id="288" r:id="rId8"/>
    <p:sldId id="290" r:id="rId9"/>
    <p:sldId id="312" r:id="rId10"/>
    <p:sldId id="274" r:id="rId11"/>
    <p:sldId id="282" r:id="rId12"/>
    <p:sldId id="313" r:id="rId13"/>
    <p:sldId id="314" r:id="rId14"/>
    <p:sldId id="315" r:id="rId15"/>
    <p:sldId id="321" r:id="rId16"/>
    <p:sldId id="278" r:id="rId17"/>
    <p:sldId id="316" r:id="rId18"/>
    <p:sldId id="322" r:id="rId19"/>
    <p:sldId id="323" r:id="rId20"/>
    <p:sldId id="317" r:id="rId21"/>
    <p:sldId id="324" r:id="rId22"/>
    <p:sldId id="280" r:id="rId23"/>
    <p:sldId id="325" r:id="rId24"/>
    <p:sldId id="326" r:id="rId25"/>
    <p:sldId id="309" r:id="rId26"/>
    <p:sldId id="318" r:id="rId27"/>
    <p:sldId id="327" r:id="rId28"/>
    <p:sldId id="328" r:id="rId29"/>
    <p:sldId id="268" r:id="rId30"/>
    <p:sldId id="291" r:id="rId31"/>
    <p:sldId id="329" r:id="rId32"/>
    <p:sldId id="330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SM" userId="S::Michelle.Sedberry@tea.texas.gov::e3f13f86-4298-4319-bfce-92d4fc9ae9c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onica" initials="MM" lastIdx="4" clrIdx="0">
    <p:extLst>
      <p:ext uri="{19B8F6BF-5375-455C-9EA6-DF929625EA0E}">
        <p15:presenceInfo xmlns:p15="http://schemas.microsoft.com/office/powerpoint/2012/main" userId="S-1-5-21-424224527-328161685-9522986-11501" providerId="AD"/>
      </p:ext>
    </p:extLst>
  </p:cmAuthor>
  <p:cmAuthor id="2" name="Kuhn, Julie" initials="KJ" lastIdx="16" clrIdx="1">
    <p:extLst>
      <p:ext uri="{19B8F6BF-5375-455C-9EA6-DF929625EA0E}">
        <p15:presenceInfo xmlns:p15="http://schemas.microsoft.com/office/powerpoint/2012/main" userId="S::Julie.Kuhn@tea.texas.gov::74b71b85-b1f9-4362-9af3-f4ed61466123" providerId="AD"/>
      </p:ext>
    </p:extLst>
  </p:cmAuthor>
  <p:cmAuthor id="3" name="Sedberry, Michelle" initials="SM" lastIdx="10" clrIdx="2">
    <p:extLst>
      <p:ext uri="{19B8F6BF-5375-455C-9EA6-DF929625EA0E}">
        <p15:presenceInfo xmlns:p15="http://schemas.microsoft.com/office/powerpoint/2012/main" userId="S::Michelle.Sedberry@tea.texas.gov::e3f13f86-4298-4319-bfce-92d4fc9ae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6038"/>
    <a:srgbClr val="824D94"/>
    <a:srgbClr val="FFFFFF"/>
    <a:srgbClr val="70417F"/>
    <a:srgbClr val="F58E72"/>
    <a:srgbClr val="92C83E"/>
    <a:srgbClr val="00486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88999" autoAdjust="0"/>
  </p:normalViewPr>
  <p:slideViewPr>
    <p:cSldViewPr snapToGrid="0">
      <p:cViewPr varScale="1">
        <p:scale>
          <a:sx n="137" d="100"/>
          <a:sy n="137" d="100"/>
        </p:scale>
        <p:origin x="1992" y="208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390C-14FA-4813-8C67-2D6665CB7861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D090-BA02-4F73-AC62-92E90EE1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2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6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5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5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1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4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2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5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7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4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1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7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8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42EC1-B16B-BD4A-B04B-3230A1B0A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8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1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9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8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8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commons.wikimedia.org/wiki/File:Behind_the_Flood_Barrier,_Upton_-_geograph.org.uk_-_292014.jp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Flood_mitigation" TargetMode="Externa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commons.wikimedia.org/wiki/File:Behind_the_Flood_Barrier,_Upton_-_geograph.org.uk_-_292014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en.wikipedia.org/wiki/Flood_mitigation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sa/3.0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treet&#10;&#10;Description automatically generated">
            <a:extLst>
              <a:ext uri="{FF2B5EF4-FFF2-40B4-BE49-F238E27FC236}">
                <a16:creationId xmlns:a16="http://schemas.microsoft.com/office/drawing/2014/main" id="{D841287C-5607-CB12-1EB0-5C4B8B0DA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9012" y="0"/>
            <a:ext cx="8771327" cy="5852120"/>
          </a:xfrm>
          <a:prstGeom prst="rect">
            <a:avLst/>
          </a:prstGeom>
        </p:spPr>
      </p:pic>
      <p:pic>
        <p:nvPicPr>
          <p:cNvPr id="2" name="Picture 1" descr="A picture containing fence, outdoor, bench, grass&#10;&#10;Description automatically generated">
            <a:extLst>
              <a:ext uri="{FF2B5EF4-FFF2-40B4-BE49-F238E27FC236}">
                <a16:creationId xmlns:a16="http://schemas.microsoft.com/office/drawing/2014/main" id="{3E3DD639-53CC-B9F8-66E7-9A30D06A20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692674"/>
            <a:ext cx="6304237" cy="5159446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200" y="4414731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Flood Barriers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6FBA0-E1CE-22F3-91B6-61C587E89199}"/>
              </a:ext>
            </a:extLst>
          </p:cNvPr>
          <p:cNvSpPr txBox="1"/>
          <p:nvPr userDrawn="1"/>
        </p:nvSpPr>
        <p:spPr>
          <a:xfrm>
            <a:off x="-123338" y="5919475"/>
            <a:ext cx="5032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Flood_mitig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1134B-0EC9-3173-D2C4-CC7C6779D4E4}"/>
              </a:ext>
            </a:extLst>
          </p:cNvPr>
          <p:cNvSpPr txBox="1"/>
          <p:nvPr userDrawn="1"/>
        </p:nvSpPr>
        <p:spPr>
          <a:xfrm>
            <a:off x="6304237" y="5897125"/>
            <a:ext cx="6413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Behind_the_Flood_Barrier,_Upton_-_geograph.org.uk_-_292014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79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5D668802-CBC9-1E97-EE92-04E9CACFFF40}"/>
              </a:ext>
            </a:extLst>
          </p:cNvPr>
          <p:cNvSpPr/>
          <p:nvPr userDrawn="1"/>
        </p:nvSpPr>
        <p:spPr>
          <a:xfrm>
            <a:off x="381226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F76F1FE6-4AC3-C4DF-81AA-74C00CBE0D8F}"/>
              </a:ext>
            </a:extLst>
          </p:cNvPr>
          <p:cNvSpPr/>
          <p:nvPr userDrawn="1"/>
        </p:nvSpPr>
        <p:spPr>
          <a:xfrm>
            <a:off x="1285832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Look at the score </a:t>
            </a:r>
            <a:r>
              <a:rPr lang="en-US" sz="1600" kern="1200" dirty="0">
                <a:solidFill>
                  <a:schemeClr val="accent2"/>
                </a:solidFill>
              </a:rPr>
              <a:t>(Mira la </a:t>
            </a:r>
            <a:r>
              <a:rPr lang="en-US" sz="1600" kern="1200" dirty="0" err="1">
                <a:solidFill>
                  <a:schemeClr val="accent2"/>
                </a:solidFill>
              </a:rPr>
              <a:t>puntuación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Make the design better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Mejora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diseño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Repeat if needed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Repita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si</a:t>
            </a:r>
            <a:r>
              <a:rPr lang="en-US" sz="1600" kern="1200" dirty="0">
                <a:solidFill>
                  <a:schemeClr val="accent2"/>
                </a:solidFill>
              </a:rPr>
              <a:t> es </a:t>
            </a:r>
            <a:r>
              <a:rPr lang="en-US" sz="1600" kern="1200" dirty="0" err="1">
                <a:solidFill>
                  <a:schemeClr val="accent2"/>
                </a:solidFill>
              </a:rPr>
              <a:t>necesario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27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8C2E17-15A8-8240-B5EF-3E4FD15302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57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reet&#10;&#10;Description automatically generated">
            <a:extLst>
              <a:ext uri="{FF2B5EF4-FFF2-40B4-BE49-F238E27FC236}">
                <a16:creationId xmlns:a16="http://schemas.microsoft.com/office/drawing/2014/main" id="{36695AD8-FAE4-5C60-1ED6-B077EC8AA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9012" y="0"/>
            <a:ext cx="8771327" cy="5852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EF4F19-0CF5-DEAF-1BCE-9629A080BEF6}"/>
              </a:ext>
            </a:extLst>
          </p:cNvPr>
          <p:cNvSpPr txBox="1"/>
          <p:nvPr userDrawn="1"/>
        </p:nvSpPr>
        <p:spPr>
          <a:xfrm>
            <a:off x="6304237" y="5897125"/>
            <a:ext cx="6413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Behind_the_Flood_Barrier,_Upton_-_geograph.org.uk_-_292014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5" name="Picture 4" descr="A picture containing fence, outdoor, bench, grass&#10;&#10;Description automatically generated">
            <a:extLst>
              <a:ext uri="{FF2B5EF4-FFF2-40B4-BE49-F238E27FC236}">
                <a16:creationId xmlns:a16="http://schemas.microsoft.com/office/drawing/2014/main" id="{97D4F652-AF95-398E-D1B8-7CFCE176F2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1" y="692674"/>
            <a:ext cx="6304237" cy="5159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701DB-328D-A1C0-479C-6F502750E3AB}"/>
              </a:ext>
            </a:extLst>
          </p:cNvPr>
          <p:cNvSpPr txBox="1"/>
          <p:nvPr userDrawn="1"/>
        </p:nvSpPr>
        <p:spPr>
          <a:xfrm>
            <a:off x="-123338" y="5919475"/>
            <a:ext cx="5032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Flood_mitig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427" y="6051564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if There Were No Bees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2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3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ineering Design Process 2+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problem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Identificar el problema)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criteria and constraints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Identificar los criterios y las restricciones)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indivudualmente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Build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Construir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Probar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Analyze results from test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Analizar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los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resultados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de la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Modify process or design to make it better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Modificar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proceso</a:t>
              </a:r>
              <a:r>
                <a:rPr lang="en-US" sz="1150" kern="1200" dirty="0">
                  <a:solidFill>
                    <a:schemeClr val="accent2"/>
                  </a:solidFill>
                </a:rPr>
                <a:t> o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150" kern="1200" dirty="0">
                  <a:solidFill>
                    <a:schemeClr val="accent2"/>
                  </a:solidFill>
                </a:rPr>
                <a:t> para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hacerlo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mejor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Repeat as many times as needed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tantas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veces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como</a:t>
              </a:r>
              <a:r>
                <a:rPr lang="en-US" sz="1150" kern="1200" dirty="0">
                  <a:solidFill>
                    <a:schemeClr val="accent2"/>
                  </a:solidFill>
                </a:rPr>
                <a:t> sea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46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FFF9544E-E20C-DDB6-0B0B-A20A4ADB0BB5}"/>
              </a:ext>
            </a:extLst>
          </p:cNvPr>
          <p:cNvSpPr/>
          <p:nvPr userDrawn="1"/>
        </p:nvSpPr>
        <p:spPr>
          <a:xfrm>
            <a:off x="380054" y="5572492"/>
            <a:ext cx="904607" cy="1292297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C34D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9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Identify (</a:t>
            </a:r>
            <a:r>
              <a:rPr lang="es-ES" sz="1100" b="1" kern="1200" dirty="0">
                <a:latin typeface="+mj-lt"/>
              </a:rPr>
              <a:t>Identificar)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664904C6-B2F0-DB04-E8F4-39F75DF79B79}"/>
              </a:ext>
            </a:extLst>
          </p:cNvPr>
          <p:cNvSpPr/>
          <p:nvPr userDrawn="1"/>
        </p:nvSpPr>
        <p:spPr>
          <a:xfrm>
            <a:off x="1284660" y="5573410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82C34D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Identify the problem </a:t>
            </a:r>
            <a:r>
              <a: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rgbClr val="F16038"/>
                </a:solidFill>
                <a:latin typeface="+mj-lt"/>
              </a:rPr>
              <a:t>Identificar el problema)</a:t>
            </a:r>
            <a:endParaRPr lang="en-US" sz="1600" kern="1200" dirty="0">
              <a:solidFill>
                <a:srgbClr val="F16038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  <a:ea typeface="+mn-ea"/>
                <a:cs typeface="Arial" panose="020B0604020202020204" pitchFamily="34" charset="0"/>
              </a:rPr>
              <a:t>Identify the criteria and constraints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Identificar los criterios y las restricciones)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03750" y="1722438"/>
            <a:ext cx="7326313" cy="37560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CE5CD-1288-73F2-9840-7E8B1F015A46}"/>
              </a:ext>
            </a:extLst>
          </p:cNvPr>
          <p:cNvSpPr txBox="1"/>
          <p:nvPr userDrawn="1"/>
        </p:nvSpPr>
        <p:spPr>
          <a:xfrm>
            <a:off x="633132" y="1779791"/>
            <a:ext cx="3668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16038"/>
                </a:solidFill>
              </a:rPr>
              <a:t>Estos</a:t>
            </a:r>
            <a:r>
              <a:rPr lang="en-US" sz="2400" dirty="0">
                <a:solidFill>
                  <a:srgbClr val="F16038"/>
                </a:solidFill>
              </a:rPr>
              <a:t> son </a:t>
            </a:r>
            <a:r>
              <a:rPr lang="en-US" sz="2400" dirty="0" err="1">
                <a:solidFill>
                  <a:srgbClr val="F16038"/>
                </a:solidFill>
              </a:rPr>
              <a:t>los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materiales</a:t>
            </a:r>
            <a:r>
              <a:rPr lang="en-US" sz="2400" dirty="0">
                <a:solidFill>
                  <a:srgbClr val="F16038"/>
                </a:solidFill>
              </a:rPr>
              <a:t> que </a:t>
            </a:r>
            <a:r>
              <a:rPr lang="en-US" sz="2400" dirty="0" err="1">
                <a:solidFill>
                  <a:srgbClr val="F16038"/>
                </a:solidFill>
              </a:rPr>
              <a:t>usaremos</a:t>
            </a:r>
            <a:r>
              <a:rPr lang="en-US" sz="2400" dirty="0">
                <a:solidFill>
                  <a:srgbClr val="F16038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Puedes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clasificarlos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Qué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tienen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común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316681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F731493-7631-B7D4-D5D2-4C3D43E26A5A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616F982-10CC-8552-7E70-9B46F888B4FC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plan individually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plan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indivudualmente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6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33D50CE9-C7B2-9450-94C3-43D0C7FBE4C8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Build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Construir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Probar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0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14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D86F4B70-2752-F4A4-7349-9CE75EE94F6B}"/>
              </a:ext>
            </a:extLst>
          </p:cNvPr>
          <p:cNvSpPr/>
          <p:nvPr userDrawn="1"/>
        </p:nvSpPr>
        <p:spPr>
          <a:xfrm>
            <a:off x="381224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42496EB9-866A-48F8-A2E7-347464A6F689}"/>
              </a:ext>
            </a:extLst>
          </p:cNvPr>
          <p:cNvSpPr/>
          <p:nvPr userDrawn="1"/>
        </p:nvSpPr>
        <p:spPr>
          <a:xfrm>
            <a:off x="1285830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Analyze results from test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Analizar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los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resultados</a:t>
            </a:r>
            <a:r>
              <a:rPr lang="en-US" sz="1150" kern="1200" dirty="0">
                <a:solidFill>
                  <a:schemeClr val="accent2"/>
                </a:solidFill>
              </a:rPr>
              <a:t> de la </a:t>
            </a:r>
            <a:r>
              <a:rPr lang="en-US" sz="1150" kern="1200" dirty="0" err="1">
                <a:solidFill>
                  <a:schemeClr val="accent2"/>
                </a:solidFill>
              </a:rPr>
              <a:t>prueba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Modify process or design to make it better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Modificar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proceso</a:t>
            </a:r>
            <a:r>
              <a:rPr lang="en-US" sz="1150" kern="1200" dirty="0">
                <a:solidFill>
                  <a:schemeClr val="accent2"/>
                </a:solidFill>
              </a:rPr>
              <a:t> o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diseño</a:t>
            </a:r>
            <a:r>
              <a:rPr lang="en-US" sz="1150" kern="1200" dirty="0">
                <a:solidFill>
                  <a:schemeClr val="accent2"/>
                </a:solidFill>
              </a:rPr>
              <a:t> para </a:t>
            </a:r>
            <a:r>
              <a:rPr lang="en-US" sz="1150" kern="1200" dirty="0" err="1">
                <a:solidFill>
                  <a:schemeClr val="accent2"/>
                </a:solidFill>
              </a:rPr>
              <a:t>hacerlo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mejor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Repeat as many times as needed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Repita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tantas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veces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como</a:t>
            </a:r>
            <a:r>
              <a:rPr lang="en-US" sz="1150" kern="1200" dirty="0">
                <a:solidFill>
                  <a:schemeClr val="accent2"/>
                </a:solidFill>
              </a:rPr>
              <a:t> sea </a:t>
            </a:r>
            <a:r>
              <a:rPr lang="en-US" sz="1150" kern="1200" dirty="0" err="1">
                <a:solidFill>
                  <a:schemeClr val="accent2"/>
                </a:solidFill>
              </a:rPr>
              <a:t>necesario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5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ineering Design Proces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¿Cuales son las normas? (Criterios/Restricciones))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Think of an idea to share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Piensa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para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compartir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Create your idea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Haces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tu</a:t>
              </a:r>
              <a:r>
                <a:rPr lang="en-US" sz="1600" kern="1200" dirty="0">
                  <a:solidFill>
                    <a:schemeClr val="accent2"/>
                  </a:solidFill>
                </a:rPr>
                <a:t> idea)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your ideas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Pon</a:t>
              </a:r>
              <a:r>
                <a:rPr lang="en-US" sz="1600" kern="1200" dirty="0">
                  <a:solidFill>
                    <a:schemeClr val="accent2"/>
                  </a:solidFill>
                </a:rPr>
                <a:t> a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tus</a:t>
              </a:r>
              <a:r>
                <a:rPr lang="en-US" sz="1600" kern="1200" dirty="0">
                  <a:solidFill>
                    <a:schemeClr val="accent2"/>
                  </a:solidFill>
                </a:rPr>
                <a:t> ideas)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Look at the score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(Mira la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puntuación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Make the design better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Mejora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Repeat if needed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si</a:t>
              </a:r>
              <a:r>
                <a:rPr lang="en-US" sz="1600" kern="1200" dirty="0">
                  <a:solidFill>
                    <a:schemeClr val="accent2"/>
                  </a:solidFill>
                </a:rPr>
                <a:t> es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54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9429CC-C4CF-0C84-786A-F8B69F7B47C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9146" y="5574384"/>
            <a:ext cx="6309360" cy="1290473"/>
            <a:chOff x="383828" y="5565703"/>
            <a:chExt cx="6318285" cy="12922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CEE9D8E-8B98-3D89-87DE-95AD8A7D017C}"/>
                </a:ext>
              </a:extLst>
            </p:cNvPr>
            <p:cNvSpPr/>
            <p:nvPr userDrawn="1"/>
          </p:nvSpPr>
          <p:spPr>
            <a:xfrm>
              <a:off x="383828" y="5565703"/>
              <a:ext cx="904607" cy="1292297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7CB5322-CD5E-5B9F-978F-8FF33419B5A4}"/>
                </a:ext>
              </a:extLst>
            </p:cNvPr>
            <p:cNvSpPr/>
            <p:nvPr userDrawn="1"/>
          </p:nvSpPr>
          <p:spPr>
            <a:xfrm>
              <a:off x="1288434" y="5566621"/>
              <a:ext cx="5413679" cy="839993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¿Cuáles son las normas? (Criterios/Restricciones))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1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03750" y="1722438"/>
            <a:ext cx="7326313" cy="37560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CE5CD-1288-73F2-9840-7E8B1F015A46}"/>
              </a:ext>
            </a:extLst>
          </p:cNvPr>
          <p:cNvSpPr txBox="1"/>
          <p:nvPr userDrawn="1"/>
        </p:nvSpPr>
        <p:spPr>
          <a:xfrm>
            <a:off x="633132" y="1779791"/>
            <a:ext cx="3668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16038"/>
                </a:solidFill>
              </a:rPr>
              <a:t>Estos</a:t>
            </a:r>
            <a:r>
              <a:rPr lang="en-US" sz="2400" dirty="0">
                <a:solidFill>
                  <a:srgbClr val="F16038"/>
                </a:solidFill>
              </a:rPr>
              <a:t> son </a:t>
            </a:r>
            <a:r>
              <a:rPr lang="en-US" sz="2400" dirty="0" err="1">
                <a:solidFill>
                  <a:srgbClr val="F16038"/>
                </a:solidFill>
              </a:rPr>
              <a:t>los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materiales</a:t>
            </a:r>
            <a:r>
              <a:rPr lang="en-US" sz="2400" dirty="0">
                <a:solidFill>
                  <a:srgbClr val="F16038"/>
                </a:solidFill>
              </a:rPr>
              <a:t> que </a:t>
            </a:r>
            <a:r>
              <a:rPr lang="en-US" sz="2400" dirty="0" err="1">
                <a:solidFill>
                  <a:srgbClr val="F16038"/>
                </a:solidFill>
              </a:rPr>
              <a:t>usaremos</a:t>
            </a:r>
            <a:r>
              <a:rPr lang="en-US" sz="2400" dirty="0">
                <a:solidFill>
                  <a:srgbClr val="F16038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Puedes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clasificarlos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Qué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tienen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común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6398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D7ECC451-D9C0-082D-D91E-8A9A54821D6E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4" name="Freeform: Shape 9">
            <a:extLst>
              <a:ext uri="{FF2B5EF4-FFF2-40B4-BE49-F238E27FC236}">
                <a16:creationId xmlns:a16="http://schemas.microsoft.com/office/drawing/2014/main" id="{04A3FE71-1128-B230-359F-4844C74CC9B1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of an idea to share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Piensa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para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compartir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FABD231E-60A3-9724-B7E3-DD5578F9085E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Create your idea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Haces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tu</a:t>
            </a:r>
            <a:r>
              <a:rPr lang="en-US" sz="1600" kern="1200" dirty="0">
                <a:solidFill>
                  <a:schemeClr val="accent2"/>
                </a:solidFill>
              </a:rPr>
              <a:t> idea)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your ideas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Pon</a:t>
            </a:r>
            <a:r>
              <a:rPr lang="en-US" sz="1600" kern="1200" dirty="0">
                <a:solidFill>
                  <a:schemeClr val="accent2"/>
                </a:solidFill>
              </a:rPr>
              <a:t> a </a:t>
            </a:r>
            <a:r>
              <a:rPr lang="en-US" sz="1600" kern="1200" dirty="0" err="1">
                <a:solidFill>
                  <a:schemeClr val="accent2"/>
                </a:solidFill>
              </a:rPr>
              <a:t>prueba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tus</a:t>
            </a:r>
            <a:r>
              <a:rPr lang="en-US" sz="1600" kern="1200" dirty="0">
                <a:solidFill>
                  <a:schemeClr val="accent2"/>
                </a:solidFill>
              </a:rPr>
              <a:t> ideas)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6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1" r:id="rId5"/>
    <p:sldLayoutId id="2147483685" r:id="rId6"/>
    <p:sldLayoutId id="2147483682" r:id="rId7"/>
    <p:sldLayoutId id="2147483683" r:id="rId8"/>
    <p:sldLayoutId id="2147483686" r:id="rId9"/>
    <p:sldLayoutId id="2147483684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lurkingrhythmically.blogspot.com/2014/08/shtfriday-hurricane-preparedness-part-3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jpg"/><Relationship Id="rId7" Type="http://schemas.openxmlformats.org/officeDocument/2006/relationships/hyperlink" Target="https://en.wikipedia.org/wiki/Ju_(city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Wikipedia_talk:WikiProject_Houston/Archive_2" TargetMode="External"/><Relationship Id="rId9" Type="http://schemas.openxmlformats.org/officeDocument/2006/relationships/hyperlink" Target="http://commons.wikimedia.org/wiki/File:Shanghai_2020_-_Urban_Planning_Exhibition_Center_-_01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File:Bundeswehr_civil_engineering_flood_protection.JPG" TargetMode="External"/><Relationship Id="rId5" Type="http://schemas.openxmlformats.org/officeDocument/2006/relationships/image" Target="../media/image12.JPG"/><Relationship Id="rId10" Type="http://schemas.openxmlformats.org/officeDocument/2006/relationships/hyperlink" Target="https://en.wikipedia.org/wiki/Flood_mitigation" TargetMode="External"/><Relationship Id="rId4" Type="http://schemas.openxmlformats.org/officeDocument/2006/relationships/hyperlink" Target="https://www.internationalrivers.org/resources/are-mega-dams-a-solution-or-burden-to-climate-change-eco-business-11471" TargetMode="External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grendz.com/pin/91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foottalk.blogspot.com/2016/08/rothys-recyclable-shoes-from-plastic.html" TargetMode="External"/><Relationship Id="rId4" Type="http://schemas.openxmlformats.org/officeDocument/2006/relationships/hyperlink" Target="http://gadgetynews.com/sole-blade-nike-running-shoe-for-prosthetic-legs-london-2012-olympics/" TargetMode="Externa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5BF3-991E-4DBB-BC05-9615EE3D5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Flood Barriers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Proceso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home has been flooding. The city is unable to provide direct assistance,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you must design a solution to deal with this incoming water.  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will put on your engineering hat to design flood barriers made from different earth materials to determine what works best in diverting water away from your home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5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43B5E6-ECF6-F497-033B-47679D60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Problema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casa se ha estado inundando. La ciudad no puede brindar asistencia directa, por lo que debe diseñar una solución para lidiar con esta entrada de agua.</a:t>
            </a:r>
          </a:p>
          <a:p>
            <a:endParaRPr lang="es-ES" sz="24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te pondrás tu sombrero de ingeniero para diseñar barreras contra inundaciones hechas de diferentes materiales de la tierra para determinar qué funciona mejor para desviar el agua de tu hogar.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4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(Grades 3-4)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flood barrier should include the following: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property (13cm x 13cm) from flooding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use the back of the container as a wall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at least 2.5cm high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structural integrity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All four sides of the property are protected by flood barriers.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exitoso de barrera contra inundaciones debe incluir lo siguiente: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la propiedad (13cm x 13cm) de inundaciones</a:t>
            </a:r>
          </a:p>
          <a:p>
            <a:pPr lvl="2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usar la parte posterior del contenedor como pared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al menos 2.5cm de alto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su integridad estructural</a:t>
            </a: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</a:t>
            </a:r>
            <a:r>
              <a:rPr lang="es-E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Bonificación </a:t>
            </a:r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 cuatro lados de la propiedad están protegidos por barreras contra inundaciones.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(Grade 7)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flood barrier should include the following: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property (13cm x 13cm) from flooding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use the back of the container as a wall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at least 2.5cm high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structural integrity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pollutants from entering the container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All four sides of the property are protected by flood barriers.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exitoso de barrera contra inundaciones debe incluir lo siguiente: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la propiedad (13cm x 13cm) de inundaciones</a:t>
            </a:r>
          </a:p>
          <a:p>
            <a:pPr lvl="2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usar la parte posterior del contenedor como pared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al menos 2.5cm de alto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su integridad estructural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es-ES" sz="18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contiaminantes</a:t>
            </a:r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entren al contenedor</a:t>
            </a: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</a:t>
            </a:r>
            <a:r>
              <a:rPr lang="es-E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Bonificación </a:t>
            </a:r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 cuatro lados de la propiedad están protegidos por barreras contra inundaciones.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9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(Limitations) (Grades 3-4)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 will have 25 minutes to design your flood barrier.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 can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/>
                <a:cs typeface="Arial"/>
              </a:rPr>
              <a:t>Budget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: You will have $100 to complete this challenge.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Each team can test their prototype as many times as needed during the 25-minute design phase.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7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Restricciones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Limitaciones</a:t>
            </a:r>
            <a:r>
              <a:rPr lang="en-US" dirty="0">
                <a:solidFill>
                  <a:srgbClr val="F16038"/>
                </a:solidFill>
              </a:rPr>
              <a:t>) (Grades 3-4)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25 minutos para diseñar su barrera contra inundaciones.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Solo puedes usar los materiales disponibles.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Contadores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$100 para completar este desafío.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 diseño final debe de incluir un elemento diseñado por cada miembro del equipo.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Rediseño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Cada equipo puede probar tu prototipo tantas veces como sea necesario durante la fase de diseño de 25 minutos.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0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(Limitations) (Grade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 will have 25 minutes to design your flood barrier.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 can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/>
                <a:cs typeface="Arial"/>
              </a:rPr>
              <a:t>Budget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: You will have $100,000 to complete this challenge.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Each team can test their prototype as many times as needed during the 25-minute design phase.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1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Restricciones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Limitaciones</a:t>
            </a:r>
            <a:r>
              <a:rPr lang="en-US" dirty="0">
                <a:solidFill>
                  <a:srgbClr val="F16038"/>
                </a:solidFill>
              </a:rPr>
              <a:t>) (Grade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25 minutos para diseñar su barrera contra inundaciones.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Solo puedes usar los materiales disponibles.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Contadores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$100,000 para completar este desafío.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 diseño final debe de incluir un elemento diseñado por cada miembro del equipo.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Rediseño</a:t>
            </a:r>
            <a:r>
              <a:rPr lang="es-ES" sz="24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Cada equipo puede probar tu prototipo tantas veces como sea necesario durante la fase de diseño de 25 minutos.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7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 (Grades 3-4)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Explorar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64C06-03F7-C6EC-C2E7-105BD3240F5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8872C4-B1A1-4EC8-BD91-BECA90E5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36320"/>
              </p:ext>
            </p:extLst>
          </p:nvPr>
        </p:nvGraphicFramePr>
        <p:xfrm>
          <a:off x="949808" y="2716260"/>
          <a:ext cx="3413677" cy="201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677">
                  <a:extLst>
                    <a:ext uri="{9D8B030D-6E8A-4147-A177-3AD203B41FA5}">
                      <a16:colId xmlns:a16="http://schemas.microsoft.com/office/drawing/2014/main" val="2979580487"/>
                    </a:ext>
                  </a:extLst>
                </a:gridCol>
              </a:tblGrid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Materials (Materiales Gratis)​​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7904"/>
                  </a:ext>
                </a:extLst>
              </a:tr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Container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Contenedor</a:t>
                      </a:r>
                      <a:r>
                        <a:rPr lang="en-US" sz="1800" u="none" strike="noStrike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​​</a:t>
                      </a:r>
                      <a:endParaRPr lang="en-US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172331"/>
                  </a:ext>
                </a:extLst>
              </a:tr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Gloves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Gauntes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)​</a:t>
                      </a:r>
                      <a:endParaRPr lang="en-US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13993"/>
                  </a:ext>
                </a:extLst>
              </a:tr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Toy House </a:t>
                      </a:r>
                      <a:r>
                        <a:rPr lang="en-US" b="0" i="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(Casa de </a:t>
                      </a:r>
                      <a:r>
                        <a:rPr lang="en-US" b="0" i="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Juguete</a:t>
                      </a:r>
                      <a:r>
                        <a:rPr lang="en-US" b="0" i="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549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539046-C973-46F5-918E-A2EC645F2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59470"/>
              </p:ext>
            </p:extLst>
          </p:nvPr>
        </p:nvGraphicFramePr>
        <p:xfrm>
          <a:off x="5367967" y="2514730"/>
          <a:ext cx="5985833" cy="242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173">
                  <a:extLst>
                    <a:ext uri="{9D8B030D-6E8A-4147-A177-3AD203B41FA5}">
                      <a16:colId xmlns:a16="http://schemas.microsoft.com/office/drawing/2014/main" val="1086175121"/>
                    </a:ext>
                  </a:extLst>
                </a:gridCol>
                <a:gridCol w="2639660">
                  <a:extLst>
                    <a:ext uri="{9D8B030D-6E8A-4147-A177-3AD203B41FA5}">
                      <a16:colId xmlns:a16="http://schemas.microsoft.com/office/drawing/2014/main" val="3248724602"/>
                    </a:ext>
                  </a:extLst>
                </a:gridCol>
              </a:tblGrid>
              <a:tr h="44532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(Materiales)​​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(Costo)​​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90065"/>
                  </a:ext>
                </a:extLst>
              </a:tr>
              <a:tr h="44532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Humus Soil 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(Suelo de Humus)​​</a:t>
                      </a:r>
                      <a:endParaRPr lang="en-US" sz="1800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 per half cup​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70183"/>
                  </a:ext>
                </a:extLst>
              </a:tr>
              <a:tr h="44532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Topsoil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 u="none" strike="noStrike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lang="en-US" sz="1800" u="none" strike="noStrike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Superior del </a:t>
                      </a:r>
                      <a:r>
                        <a:rPr lang="en-US" sz="1800" u="none" strike="noStrike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suelo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)​​</a:t>
                      </a:r>
                      <a:endParaRPr lang="en-US" sz="1800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 per half cup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56462"/>
                  </a:ext>
                </a:extLst>
              </a:tr>
              <a:tr h="44532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(Arena</a:t>
                      </a:r>
                      <a:r>
                        <a:rPr lang="en-US" sz="1800" u="none" strike="noStrike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​​</a:t>
                      </a:r>
                      <a:endParaRPr lang="en-US" sz="1800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 per half cup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55049"/>
                  </a:ext>
                </a:extLst>
              </a:tr>
              <a:tr h="44532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(Agua)​</a:t>
                      </a:r>
                      <a:endParaRPr lang="en-US" sz="1800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 per half cup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55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99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Inundación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4702B-F566-D40C-EF0E-A60E2F53FA6C}"/>
              </a:ext>
            </a:extLst>
          </p:cNvPr>
          <p:cNvSpPr txBox="1"/>
          <p:nvPr/>
        </p:nvSpPr>
        <p:spPr>
          <a:xfrm>
            <a:off x="3988468" y="4680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E02E53-3218-9177-7F9A-F80DAD627211}"/>
              </a:ext>
            </a:extLst>
          </p:cNvPr>
          <p:cNvSpPr txBox="1">
            <a:spLocks/>
          </p:cNvSpPr>
          <p:nvPr/>
        </p:nvSpPr>
        <p:spPr>
          <a:xfrm>
            <a:off x="466500" y="1893398"/>
            <a:ext cx="5762011" cy="183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D3FB6-45CA-1E1A-2892-542DA00B2A02}"/>
              </a:ext>
            </a:extLst>
          </p:cNvPr>
          <p:cNvSpPr/>
          <p:nvPr/>
        </p:nvSpPr>
        <p:spPr>
          <a:xfrm>
            <a:off x="624439" y="1869342"/>
            <a:ext cx="3480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flood? 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inundación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happening in the picture? 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¿Lo que está sucediendo en la imagen?)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this home try to deal with flooding? 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trató esta casa de lidiar con las inundaciones?)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went wrong? 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salió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mal?)</a:t>
            </a:r>
          </a:p>
        </p:txBody>
      </p:sp>
      <p:pic>
        <p:nvPicPr>
          <p:cNvPr id="7" name="Picture 6" descr="A picture containing table, sitting, food, cake&#10;&#10;Description automatically generated">
            <a:extLst>
              <a:ext uri="{FF2B5EF4-FFF2-40B4-BE49-F238E27FC236}">
                <a16:creationId xmlns:a16="http://schemas.microsoft.com/office/drawing/2014/main" id="{D2FCC9E2-EFC2-60F5-3CB6-A17F5AA69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31138" y="1554861"/>
            <a:ext cx="7308271" cy="4351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56A301-B625-3E2C-ADF8-CEDDFDC6E06A}"/>
              </a:ext>
            </a:extLst>
          </p:cNvPr>
          <p:cNvSpPr txBox="1"/>
          <p:nvPr/>
        </p:nvSpPr>
        <p:spPr>
          <a:xfrm>
            <a:off x="4331138" y="6002465"/>
            <a:ext cx="7308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lurkingrhythmically.blogspot.com/2014/08/shtfriday-hurricane-preparedness-part-3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255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 (Grade 7)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Explorar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2A825-2681-82D4-33F1-9B90A564D23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8872C4-B1A1-4EC8-BD91-BECA90E5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1257"/>
              </p:ext>
            </p:extLst>
          </p:nvPr>
        </p:nvGraphicFramePr>
        <p:xfrm>
          <a:off x="1247427" y="2533379"/>
          <a:ext cx="3413677" cy="201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677">
                  <a:extLst>
                    <a:ext uri="{9D8B030D-6E8A-4147-A177-3AD203B41FA5}">
                      <a16:colId xmlns:a16="http://schemas.microsoft.com/office/drawing/2014/main" val="2979580487"/>
                    </a:ext>
                  </a:extLst>
                </a:gridCol>
              </a:tblGrid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Materials (Materiales Gratis)​​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7904"/>
                  </a:ext>
                </a:extLst>
              </a:tr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Container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Contenedor</a:t>
                      </a:r>
                      <a:r>
                        <a:rPr lang="en-US" sz="1800" u="none" strike="noStrike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​​</a:t>
                      </a:r>
                      <a:endParaRPr lang="en-US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172331"/>
                  </a:ext>
                </a:extLst>
              </a:tr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Gloves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Gauntes</a:t>
                      </a:r>
                      <a:r>
                        <a:rPr lang="en-US" sz="1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)​</a:t>
                      </a:r>
                      <a:endParaRPr lang="en-US" b="0" i="0" dirty="0">
                        <a:solidFill>
                          <a:srgbClr val="F1603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13993"/>
                  </a:ext>
                </a:extLst>
              </a:tr>
              <a:tr h="459417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Toy House </a:t>
                      </a:r>
                      <a:r>
                        <a:rPr lang="en-US" b="0" i="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(Casa de </a:t>
                      </a:r>
                      <a:r>
                        <a:rPr lang="en-US" b="0" i="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Juguete</a:t>
                      </a:r>
                      <a:r>
                        <a:rPr lang="en-US" b="0" i="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549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3AF264-577B-9042-D1D8-74E22AABB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97398"/>
              </p:ext>
            </p:extLst>
          </p:nvPr>
        </p:nvGraphicFramePr>
        <p:xfrm>
          <a:off x="5384510" y="1530865"/>
          <a:ext cx="669269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655">
                  <a:extLst>
                    <a:ext uri="{9D8B030D-6E8A-4147-A177-3AD203B41FA5}">
                      <a16:colId xmlns:a16="http://schemas.microsoft.com/office/drawing/2014/main" val="512064883"/>
                    </a:ext>
                  </a:extLst>
                </a:gridCol>
                <a:gridCol w="2987041">
                  <a:extLst>
                    <a:ext uri="{9D8B030D-6E8A-4147-A177-3AD203B41FA5}">
                      <a16:colId xmlns:a16="http://schemas.microsoft.com/office/drawing/2014/main" val="886150978"/>
                    </a:ext>
                  </a:extLst>
                </a:gridCol>
              </a:tblGrid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  <a:latin typeface="Arial"/>
                        </a:rPr>
                        <a:t>Materials (Materiales)​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  <a:latin typeface="Arial"/>
                        </a:rPr>
                        <a:t>Cost (Costo)​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96779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Humus Soil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(Suelo de Humus)​</a:t>
                      </a:r>
                      <a:endParaRPr lang="en-US" sz="2000" b="0" i="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$10,000 per half cup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70968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Topsoil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(C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apa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Superior del 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Suelo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)​</a:t>
                      </a:r>
                      <a:endParaRPr lang="en-US" sz="2000" b="0" i="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$15,000 per half 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1176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Sand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(Arena</a:t>
                      </a:r>
                      <a:r>
                        <a:rPr lang="en-US" sz="1600" u="none" strike="noStrike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000" b="0" i="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$20,000 per half 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498368"/>
                  </a:ext>
                </a:extLst>
              </a:tr>
              <a:tr h="3095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(Agua)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 per half 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47480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Cotton Balls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Bolas de Algodón)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$1,000 per ball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90471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Popsicle Sticks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(P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alito de Paleta)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$1,000 per stick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68503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Chenille Sticks 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Limpiapipas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$1,500 per stick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10876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Mesh Net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(Neta de </a:t>
                      </a:r>
                      <a:r>
                        <a:rPr lang="en-US" sz="16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Malla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$7,500 per square inch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15115"/>
                  </a:ext>
                </a:extLst>
              </a:tr>
              <a:tr h="3095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Tape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Cinta Adhesiva)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 per roll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33284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Scissors</a:t>
                      </a:r>
                      <a:r>
                        <a:rPr lang="en-US" sz="160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(T</a:t>
                      </a:r>
                      <a:r>
                        <a:rPr lang="en-US" sz="1600" u="none" strike="noStrike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ijeras)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000" b="0" i="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$5,000 per pair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00295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Bottle </a:t>
                      </a:r>
                      <a:r>
                        <a:rPr lang="en-US" sz="1600" b="0" i="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Botella</a:t>
                      </a:r>
                      <a:r>
                        <a:rPr lang="en-US" sz="1600" b="0" i="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Spray)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 per bottle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6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8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rgbClr val="F16038"/>
                </a:solidFill>
              </a:rPr>
              <a:t>(Idea Genial)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24B9AD-F789-A519-C249-023833CAEDA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minute: Individual Design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Draw a plan of how you think your flood barrier will look.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minutes: Each member presents their ideas to the group.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 your ideas and focus on things you like the most about your idea that you would like to see be used as a design element for the final design.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srgbClr val="F16038"/>
              </a:solidFill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srgbClr val="F16038"/>
              </a:solidFill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Diseño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Individual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Dibuja un plano de cómo cree que se verá su barrera contra inundaciones.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minutos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Cada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miembro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sus ideas al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grupo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Comparte tus ideas y señala las cosas que más te gustan de tu idea que te gustaría que se use como un elemento para el diseño final.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2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(Grades 3-4)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flood barrier should include the following: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property (13cm x 13cm) from flooding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use the back of the container as a wall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at least 2.5cm high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structural integrity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All four sides of the property are protected by flood barriers.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exitoso de barrera contra inundaciones debe incluir lo siguiente: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la propiedad (13cm x 13cm) de inundaciones</a:t>
            </a:r>
          </a:p>
          <a:p>
            <a:pPr lvl="2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usar la parte posterior del contenedor como pared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al menos 2.5cm de alto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su integridad estructural</a:t>
            </a: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</a:t>
            </a:r>
            <a:r>
              <a:rPr lang="es-E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Bonificación </a:t>
            </a:r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 cuatro lados de la propiedad están protegidos por barreras contra inundaciones.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06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(Grade 7)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flood barrier should include the following: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property (13cm x 13cm) from flooding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use the back of the container as a wall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at least 2.5cm high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structural integrity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pollutants from entering the container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All four sides of the property are protected by flood barriers.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exitoso de barrera contra inundaciones debe incluir lo siguiente: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la propiedad (13cm x 13cm) de inundaciones</a:t>
            </a:r>
          </a:p>
          <a:p>
            <a:pPr lvl="2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usar la parte posterior del contenedor como pared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al menos 2.5cm de alto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su integridad estructural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es-ES" sz="18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contiaminantes</a:t>
            </a:r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entren al contenedor</a:t>
            </a: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</a:t>
            </a:r>
            <a:r>
              <a:rPr lang="es-E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Bonificación </a:t>
            </a:r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 cuatro lados de la propiedad están protegidos por barreras contra inundaciones.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1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Responsabilidades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Miembros</a:t>
            </a:r>
            <a:r>
              <a:rPr lang="en-US" dirty="0">
                <a:solidFill>
                  <a:srgbClr val="F16038"/>
                </a:solidFill>
              </a:rPr>
              <a:t> del </a:t>
            </a:r>
            <a:r>
              <a:rPr lang="en-US" dirty="0" err="1">
                <a:solidFill>
                  <a:srgbClr val="F16038"/>
                </a:solidFill>
              </a:rPr>
              <a:t>Equipo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Assign responsibilities of each team member during the process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Material Manager: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collects materials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Banker: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manages the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Head Engineer: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measures the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of the barriers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 Control Manager: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matches the design to the prototype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Asignar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miembro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ateriales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recopila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Banquero: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maneja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presupuesto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Jefe de Ingenieros: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medir la altura de las barreras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Gerente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Control de </a:t>
            </a:r>
            <a:r>
              <a:rPr lang="en-US" sz="22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alidad: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coincidir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prototipo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20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Flood Barrier!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¡Diseñe Su Barrera Contra Inundaciones!)</a:t>
            </a:r>
            <a:endParaRPr lang="en-US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50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(Grades 3-4)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flood barrier should include the following: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property (13cm x 13cm) from flooding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use the back of the container as a wall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at least 2.5cm high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structural integrity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All four sides of the property are protected by flood barriers.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exitoso de barrera contra inundaciones debe incluir lo siguiente: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la propiedad (13cm x 13cm) de inundaciones</a:t>
            </a:r>
          </a:p>
          <a:p>
            <a:pPr lvl="2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usar la parte posterior del contenedor como pared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al menos 2.5cm de alto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su integridad estructural</a:t>
            </a: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</a:t>
            </a:r>
            <a:r>
              <a:rPr lang="es-E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Bonificación </a:t>
            </a:r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 cuatro lados de la propiedad están protegidos por barreras contra inundaciones.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32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(Grade 7)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flood barrier should include the following: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property (13cm x 13cm) from flooding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use the back of the container as a wall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at least 2.5cm high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structural integrity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pollutants from entering the container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All four sides of the property are protected by flood barriers.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exitoso de barrera contra inundaciones debe incluir lo siguiente: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la propiedad (13cm x 13cm) de inundaciones</a:t>
            </a:r>
          </a:p>
          <a:p>
            <a:pPr lvl="2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usar la parte posterior del contenedor como pared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al menos 2.5cm de alto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su integridad estructural</a:t>
            </a:r>
          </a:p>
          <a:p>
            <a:pPr lvl="1"/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es-ES" sz="18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contiaminantes</a:t>
            </a:r>
            <a:r>
              <a:rPr lang="es-ES" sz="18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entren al contenedor</a:t>
            </a: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</a:t>
            </a:r>
            <a:r>
              <a:rPr lang="es-E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Bonificación </a:t>
            </a:r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 cuatro lados de la propiedad están protegidos por barreras contra inundaciones.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2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 (Grades 3-4)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00EF65-916D-097D-F67A-AD515C29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19185"/>
              </p:ext>
            </p:extLst>
          </p:nvPr>
        </p:nvGraphicFramePr>
        <p:xfrm>
          <a:off x="2249661" y="1637410"/>
          <a:ext cx="6859114" cy="5070071"/>
        </p:xfrm>
        <a:graphic>
          <a:graphicData uri="http://schemas.openxmlformats.org/drawingml/2006/table">
            <a:tbl>
              <a:tblPr firstRow="1" firstCol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88947085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35010145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487374325"/>
                    </a:ext>
                  </a:extLst>
                </a:gridCol>
                <a:gridCol w="1500730">
                  <a:extLst>
                    <a:ext uri="{9D8B030D-6E8A-4147-A177-3AD203B41FA5}">
                      <a16:colId xmlns:a16="http://schemas.microsoft.com/office/drawing/2014/main" val="120800582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796200896"/>
                    </a:ext>
                  </a:extLst>
                </a:gridCol>
              </a:tblGrid>
              <a:tr h="2077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87363"/>
                  </a:ext>
                </a:extLst>
              </a:tr>
              <a:tr h="207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882249"/>
                  </a:ext>
                </a:extLst>
              </a:tr>
              <a:tr h="685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06297"/>
                  </a:ext>
                </a:extLst>
              </a:tr>
              <a:tr h="1004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protected property zone does not have any water.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protected property zone has minimal flooding (less than 0.6 cm of water).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protected property zone has a significant amount of flooding (more than 0.6 cm of water).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582865"/>
                  </a:ext>
                </a:extLst>
              </a:tr>
              <a:tr h="1004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is at least 2.5 cm high in all sections.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flooder barrier is at least 2.5 cm high in some sections but lower than 2.5 cm in others.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is lower than 2.5 cm.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4989"/>
                  </a:ext>
                </a:extLst>
              </a:tr>
              <a:tr h="685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STRUCTURAL INTEGRITY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did not topple over or break.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may have toppled but did not have a hole or break.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broke apart.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704679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$79 or less.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$80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$100.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or more.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59758"/>
                  </a:ext>
                </a:extLst>
              </a:tr>
              <a:tr h="845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FULL PROTECTION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Flood barriers were used on all four sides of the protected property zone.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Flood barriers were used on 3 or fewer sides of the protected property zone.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405731"/>
                  </a:ext>
                </a:extLst>
              </a:tr>
              <a:tr h="20779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2000" dirty="0"/>
                    </a:p>
                  </a:txBody>
                  <a:tcPr marL="25836" marR="25836" marT="25836" marB="25836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836" marR="25836" marT="25836" marB="25836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60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(Grades 3-4)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F9CA32-A6D5-56E8-ABE2-B72BBE264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91171"/>
              </p:ext>
            </p:extLst>
          </p:nvPr>
        </p:nvGraphicFramePr>
        <p:xfrm>
          <a:off x="2248817" y="1637410"/>
          <a:ext cx="6861016" cy="5056631"/>
        </p:xfrm>
        <a:graphic>
          <a:graphicData uri="http://schemas.openxmlformats.org/drawingml/2006/table">
            <a:tbl>
              <a:tblPr firstRow="1" firstCol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3572769010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646205995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4094802866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4081380049"/>
                    </a:ext>
                  </a:extLst>
                </a:gridCol>
                <a:gridCol w="807688">
                  <a:extLst>
                    <a:ext uri="{9D8B030D-6E8A-4147-A177-3AD203B41FA5}">
                      <a16:colId xmlns:a16="http://schemas.microsoft.com/office/drawing/2014/main" val="915671398"/>
                    </a:ext>
                  </a:extLst>
                </a:gridCol>
              </a:tblGrid>
              <a:tr h="25233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65" marR="91465" marT="45732" marB="457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65" marR="91465" marT="45732" marB="457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65" marR="91465" marT="45732" marB="457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5355"/>
                  </a:ext>
                </a:extLst>
              </a:tr>
              <a:tr h="216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16550"/>
                  </a:ext>
                </a:extLst>
              </a:tr>
              <a:tr h="621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cuenta con elementos aportados por todos los miembros del equipo.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cuenta con elementos aportados por dos miembros del equipo.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cuenta con elementos aportados por cada miembro del equipo.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s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48595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INUNDACIÓN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zona de propiedad protegida no tiene agua.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zona de propiedad protegida tiene inundaciones mínimas (menos de 0.6 cm de agua).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zona de propiedad protegida tiene una cantidad importante de inundaciones (más de 0.6 cm de agua).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40919"/>
                  </a:ext>
                </a:extLst>
              </a:tr>
              <a:tr h="905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 DE LA BARRERA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tiene al menos 2.5 cm de altura en todas las secciones.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tiene al menos 2.5 cm de altura en algunas secciones, pero menos de 2.5 cm en otras.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mide menos de 2.5 cm.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7229"/>
                  </a:ext>
                </a:extLst>
              </a:tr>
              <a:tr h="905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INTEGRIDAD ESTRUCTURAL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no se cayó ni se rompió.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Es posible que la barrera contra inundaciones se haya derrumbado, pero no tenía ningún agujero ni rotura.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se rompió.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466498"/>
                  </a:ext>
                </a:extLst>
              </a:tr>
              <a:tr h="376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$79 o menos.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$80 – 100.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 </a:t>
                      </a:r>
                      <a:r>
                        <a:rPr lang="en-US" sz="8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963740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PROTECCIÓN COMPLETA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utilizaron barreras contra inundaciones en los cuatro lados de la zona de propiedad protegida.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 utilizaron barreras contra inundaciones en 3 o menos lados de la zona de propiedad protegida.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881089"/>
                  </a:ext>
                </a:extLst>
              </a:tr>
              <a:tr h="25077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1465" marR="91465" marT="45732" marB="457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585" marR="31585" marT="31585" marB="3158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92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47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640B-7863-4DFD-A125-38D3A2FD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Inundación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7696DC-BB04-4350-87C2-C9A191FFDBF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Sandbox Demonstration</a:t>
            </a:r>
          </a:p>
          <a:p>
            <a:pPr marL="0" indent="0">
              <a:buNone/>
            </a:pP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Demostración</a:t>
            </a:r>
            <a:r>
              <a:rPr lang="en-U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AR Sandbox) </a:t>
            </a:r>
          </a:p>
        </p:txBody>
      </p:sp>
      <p:pic>
        <p:nvPicPr>
          <p:cNvPr id="4" name="Picture 3" descr="A close up of many different types of food&#10;&#10;Description automatically generated">
            <a:extLst>
              <a:ext uri="{FF2B5EF4-FFF2-40B4-BE49-F238E27FC236}">
                <a16:creationId xmlns:a16="http://schemas.microsoft.com/office/drawing/2014/main" id="{F0D1587E-EEFB-BABC-FC1B-92285CFBA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1" y="1825625"/>
            <a:ext cx="5267904" cy="39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6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 (Grade 7)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D1B158-23B7-7375-6E87-2E29EFA25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98456"/>
              </p:ext>
            </p:extLst>
          </p:nvPr>
        </p:nvGraphicFramePr>
        <p:xfrm>
          <a:off x="2250775" y="1637410"/>
          <a:ext cx="6858000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3720239699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667839691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2154360777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2422350319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3570024288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1991102220"/>
                    </a:ext>
                  </a:extLst>
                </a:gridCol>
              </a:tblGrid>
              <a:tr h="2222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262"/>
                  </a:ext>
                </a:extLst>
              </a:tr>
              <a:tr h="222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5765" algn="ctr"/>
                          <a:tab pos="714375" algn="l"/>
                        </a:tabLs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4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dirty="0"/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155720"/>
                  </a:ext>
                </a:extLst>
              </a:tr>
              <a:tr h="63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D6CB9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9255" algn="l"/>
                        </a:tabLs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92299"/>
                  </a:ext>
                </a:extLst>
              </a:tr>
              <a:tr h="63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FLOODING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protected property zone does not have any water.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protected property zone has minimal flooding, less than 0.6 cm.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protected property zone has some flooding, between 0.6 -1 cm.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protected property zone has a significant amount of flooding, more than 1 cm.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82766"/>
                  </a:ext>
                </a:extLst>
              </a:tr>
              <a:tr h="790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HEIGHT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is at least 2.5 cm high in all sections.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is at least 2.5 cm high in all sections but dropped below 2.5 cm after testing.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is below 2.5 cm in at least one section at the start of testing.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is below 2.5 cm in all sections.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25585"/>
                  </a:ext>
                </a:extLst>
              </a:tr>
              <a:tr h="509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STRUCTURAL INTEGRITY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did not topple over or break.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may have toppled but did not have a hole or break.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had a single break.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flood barrier had multiple breaks.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00878"/>
                  </a:ext>
                </a:extLst>
              </a:tr>
              <a:tr h="948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POLLUTANTS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are no pollutants in the container.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Pollutants are found in the container but not in the protected property zone.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Pollutants are found in container and protected property zone, but evidence of removal is found in materials during testing.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was no attempt to remove pollutants.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01168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$80,000 or less.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$80,001 - $89,999.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$90,000 - $100,000.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$100,001 or more.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07942"/>
                  </a:ext>
                </a:extLst>
              </a:tr>
              <a:tr h="632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FULL PROTECTION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Flood barriers were used on all four sides of the protected property zone.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Flood barriers were used on 3 or fewer sides of the protected property zone.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912"/>
                  </a:ext>
                </a:extLst>
              </a:tr>
              <a:tr h="175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>
                    <a:lnL>
                      <a:noFill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151" marR="4151" marT="4151" marB="415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1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63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7)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78A3B0-B2F5-8221-8459-28E9BAE0C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36267"/>
              </p:ext>
            </p:extLst>
          </p:nvPr>
        </p:nvGraphicFramePr>
        <p:xfrm>
          <a:off x="2251833" y="1637410"/>
          <a:ext cx="6858000" cy="5056631"/>
        </p:xfrm>
        <a:graphic>
          <a:graphicData uri="http://schemas.openxmlformats.org/drawingml/2006/table">
            <a:tbl>
              <a:tblPr firstRow="1" firstCol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860380023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70451387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2796169502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1106130846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2739643899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034481695"/>
                    </a:ext>
                  </a:extLst>
                </a:gridCol>
              </a:tblGrid>
              <a:tr h="2218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PUNTAJAE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96257"/>
                  </a:ext>
                </a:extLst>
              </a:tr>
              <a:tr h="221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5765" algn="ctr"/>
                          <a:tab pos="714375" algn="l"/>
                        </a:tabLs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4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dirty="0"/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2115"/>
                  </a:ext>
                </a:extLst>
              </a:tr>
              <a:tr h="6976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600" b="1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cuenta con elementos aportados por todos los miembros del equipo.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cuenta con elementos aportados por dos miembros del equipo.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cuenta con elementos aportados por cada miembro del equipo.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9255" algn="l"/>
                        </a:tabLst>
                      </a:pPr>
                      <a:r>
                        <a:rPr lang="es-US" sz="2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62794"/>
                  </a:ext>
                </a:extLst>
              </a:tr>
              <a:tr h="7398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INUNDACIÓN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zona de propiedad protegida no tiene agua.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zona de propiedad protegida tiene inundaciones mínimas, menos de 0.6 cm.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zona de propiedad protegida presenta algunas inundaciones, entre 0.6 -1 cm.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zona de propiedad protegida presenta una cantidad importante de inundaciones, superior a 1 cm.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01211"/>
                  </a:ext>
                </a:extLst>
              </a:tr>
              <a:tr h="993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 DE LA BARRERA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tiene al menos 2.5 cm de altura en todas las secciones.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tiene al menos 2.5 cm de altura en todas las secciones, pero cayó por debajo de los 2.5 cm después de las pruebas.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está por debajo de 2.5 cm en al menos una sección al inicio de la prueba.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está por debajo de los 2.5 cm en todas las secciones.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03926"/>
                  </a:ext>
                </a:extLst>
              </a:tr>
              <a:tr h="571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INTEGRIDAD ESTRUCTURAL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no se cayó ni se rompió.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Es posible que la barrera contra inundaciones se haya derrumbado, pero no tenía ningún agujero ni rotura.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tuvo una única rotura.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barrera contra inundaciones tuvo múltiples roturas.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10260"/>
                  </a:ext>
                </a:extLst>
              </a:tr>
              <a:tr h="737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CONTAMINANTES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contaminantes en el contenedor.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Los contaminantes se encuentran en el contenedor pero no en la zona de propiedad protegida.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Los contaminantes se encuentran en el contenedor y en la zona de propiedad protegida, pero se encuentra evidencia de eliminación en los materiales durante las pruebas.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hubo ningún intento de eliminar los contaminantes.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18425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$80,000 o menos.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$80,001 - $89,999.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$90,000 - $100,000.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$100,001 o </a:t>
                      </a:r>
                      <a:r>
                        <a:rPr lang="en-US" sz="6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n-U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66464"/>
                  </a:ext>
                </a:extLst>
              </a:tr>
              <a:tr h="5021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PROTECCIÓN COMPLETA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 utilizaron barreras contra inundaciones en los cuatro lados de la zona de propiedad protegida.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6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 utilizaron barreras contra inundaciones en 3 o menos lados de la zona de propiedad protegida.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958492"/>
                  </a:ext>
                </a:extLst>
              </a:tr>
              <a:tr h="1803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>
                    <a:lnL>
                      <a:noFill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2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457" marR="10457" marT="10457" marB="1045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94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290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Redesign: Discussion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Rediseño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err="1">
                <a:solidFill>
                  <a:schemeClr val="accent2"/>
                </a:solidFill>
              </a:rPr>
              <a:t>Discusión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r>
              <a:rPr lang="en-US" dirty="0">
                <a:solidFill>
                  <a:srgbClr val="000000"/>
                </a:solidFill>
              </a:rPr>
              <a:t>What worked?</a:t>
            </a:r>
          </a:p>
          <a:p>
            <a:r>
              <a:rPr lang="en-US" dirty="0">
                <a:solidFill>
                  <a:srgbClr val="000000"/>
                </a:solidFill>
              </a:rPr>
              <a:t>What did not work?</a:t>
            </a:r>
          </a:p>
          <a:p>
            <a:r>
              <a:rPr lang="en-US" dirty="0">
                <a:solidFill>
                  <a:srgbClr val="000000"/>
                </a:solidFill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funcionó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r>
              <a:rPr lang="es-ES" dirty="0">
                <a:solidFill>
                  <a:schemeClr val="accent2"/>
                </a:solidFill>
              </a:rPr>
              <a:t>¿Qué fue lo que no funcionó</a:t>
            </a: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quieres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mejorar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8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706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</a:rPr>
              <a:t>jobs?</a:t>
            </a:r>
          </a:p>
          <a:p>
            <a:r>
              <a:rPr lang="es-ES" sz="3200" dirty="0">
                <a:solidFill>
                  <a:schemeClr val="accent2"/>
                </a:solidFill>
              </a:rPr>
              <a:t>(¿Qué son los </a:t>
            </a:r>
            <a:r>
              <a:rPr lang="es-ES" sz="3200" b="1" dirty="0">
                <a:solidFill>
                  <a:schemeClr val="accent2"/>
                </a:solidFill>
              </a:rPr>
              <a:t>trabajos</a:t>
            </a:r>
            <a:r>
              <a:rPr lang="es-ES" sz="3200" dirty="0">
                <a:solidFill>
                  <a:schemeClr val="accent2"/>
                </a:solidFill>
              </a:rPr>
              <a:t> de ingeniería?)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165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>
              <a:solidFill>
                <a:srgbClr val="F1603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78E493-F6F4-9063-45CF-A1F684B20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57817" y="1536604"/>
            <a:ext cx="5234183" cy="3784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9199D6-0E34-D444-E612-F4DC8FE66392}"/>
              </a:ext>
            </a:extLst>
          </p:cNvPr>
          <p:cNvSpPr txBox="1"/>
          <p:nvPr/>
        </p:nvSpPr>
        <p:spPr>
          <a:xfrm>
            <a:off x="6877004" y="5328381"/>
            <a:ext cx="5234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Wikipedia_talk:WikiProject_Houston/Archive_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99CCAA-06E2-5C04-730E-5295C1C10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7900" y="1716056"/>
            <a:ext cx="3927952" cy="29459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294D0B-2C5B-8A24-2AB7-8837F30B8571}"/>
              </a:ext>
            </a:extLst>
          </p:cNvPr>
          <p:cNvSpPr txBox="1"/>
          <p:nvPr/>
        </p:nvSpPr>
        <p:spPr>
          <a:xfrm>
            <a:off x="1229070" y="1485224"/>
            <a:ext cx="3240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en.wikipedia.org/wiki/Ju_(city)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E20779-DBE4-C1A8-4522-4AC5A8A05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68980" y="3685947"/>
            <a:ext cx="3659323" cy="27444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BB3FBE-CF82-CE48-E49C-F202DC5584D9}"/>
              </a:ext>
            </a:extLst>
          </p:cNvPr>
          <p:cNvSpPr txBox="1"/>
          <p:nvPr/>
        </p:nvSpPr>
        <p:spPr>
          <a:xfrm>
            <a:off x="3232352" y="6585166"/>
            <a:ext cx="2994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commons.wikimedia.org/wiki/File:Shanghai_2020_-_Urban_Planning_Exhibition_Center_-_01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4410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D3142-17F6-341E-9F6F-1CCC3E80F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49769" y="1491600"/>
            <a:ext cx="3503542" cy="262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12947-CDF4-9FD3-3614-5C792685E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4459" y="1491600"/>
            <a:ext cx="6260436" cy="4772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D25F68-1763-DC16-1F02-2C694FA0C189}"/>
              </a:ext>
            </a:extLst>
          </p:cNvPr>
          <p:cNvSpPr txBox="1"/>
          <p:nvPr/>
        </p:nvSpPr>
        <p:spPr>
          <a:xfrm>
            <a:off x="2310917" y="6263211"/>
            <a:ext cx="3964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ommons.wikimedia.org/wiki/File:Bundeswehr_civil_engineering_flood_protection.JPG"/>
              </a:rPr>
              <a:t>(Top) 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AC210-BE63-8022-CD2B-80891566B8A9}"/>
              </a:ext>
            </a:extLst>
          </p:cNvPr>
          <p:cNvSpPr txBox="1"/>
          <p:nvPr/>
        </p:nvSpPr>
        <p:spPr>
          <a:xfrm>
            <a:off x="5814459" y="6420762"/>
            <a:ext cx="3964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internationalrivers.org/resources/are-mega-dams-a-solution-or-burden-to-climate-change-eco-business-1147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1771E6-74A0-8200-E834-260914F933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849769" y="3635554"/>
            <a:ext cx="3503542" cy="2627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B9B5D3-0758-4E41-926D-5064E16C17E1}"/>
              </a:ext>
            </a:extLst>
          </p:cNvPr>
          <p:cNvSpPr txBox="1"/>
          <p:nvPr/>
        </p:nvSpPr>
        <p:spPr>
          <a:xfrm>
            <a:off x="2310917" y="6420762"/>
            <a:ext cx="3503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s://en.wikipedia.org/wiki/Flood_mitigation"/>
              </a:rPr>
              <a:t>(Bottom) 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2360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31650D-63F9-2173-FAF2-171CA0F38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9558" y="1530342"/>
            <a:ext cx="3793304" cy="4493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FF0C7-E1FB-A314-E0E2-158C58DEB3B1}"/>
              </a:ext>
            </a:extLst>
          </p:cNvPr>
          <p:cNvSpPr txBox="1"/>
          <p:nvPr/>
        </p:nvSpPr>
        <p:spPr>
          <a:xfrm>
            <a:off x="6849558" y="6041425"/>
            <a:ext cx="3122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gadgetynews.com/sole-blade-nike-running-shoe-for-prosthetic-legs-london-2012-olympic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66A3EC-C702-01BD-A168-0A5A04AF2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17597" y="3640711"/>
            <a:ext cx="3911720" cy="2933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AD8F72-A807-E68B-CB10-834D307CCC56}"/>
              </a:ext>
            </a:extLst>
          </p:cNvPr>
          <p:cNvSpPr txBox="1"/>
          <p:nvPr/>
        </p:nvSpPr>
        <p:spPr>
          <a:xfrm>
            <a:off x="2617597" y="6657643"/>
            <a:ext cx="4231961" cy="23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grendz.com/pin/918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2F8347-95F8-F38C-AD8D-A5A2B48073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04184" y="1530343"/>
            <a:ext cx="3925133" cy="22632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EC92D5-E2F5-20F8-8812-088378E7D013}"/>
              </a:ext>
            </a:extLst>
          </p:cNvPr>
          <p:cNvSpPr txBox="1"/>
          <p:nvPr/>
        </p:nvSpPr>
        <p:spPr>
          <a:xfrm>
            <a:off x="2617597" y="6426811"/>
            <a:ext cx="4933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://foottalk.blogspot.com/2016/08/rothys-recyclable-shoes-from-plastic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8722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742"/>
          <a:stretch/>
        </p:blipFill>
        <p:spPr bwMode="auto">
          <a:xfrm>
            <a:off x="6449595" y="1497723"/>
            <a:ext cx="5489486" cy="4776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44A92-9F8C-4496-8F27-237427E1FCE8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</a:rPr>
              <a:t>jobs?</a:t>
            </a:r>
          </a:p>
          <a:p>
            <a:r>
              <a:rPr lang="es-ES" sz="3200" dirty="0">
                <a:solidFill>
                  <a:schemeClr val="accent2"/>
                </a:solidFill>
              </a:rPr>
              <a:t>(¿Qué son los </a:t>
            </a:r>
            <a:r>
              <a:rPr lang="es-ES" sz="3200" b="1" dirty="0">
                <a:solidFill>
                  <a:schemeClr val="accent2"/>
                </a:solidFill>
              </a:rPr>
              <a:t>trabajos</a:t>
            </a:r>
            <a:r>
              <a:rPr lang="es-ES" sz="3200" dirty="0">
                <a:solidFill>
                  <a:schemeClr val="accent2"/>
                </a:solidFill>
              </a:rPr>
              <a:t> de ingeniería?)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69641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7382</TotalTime>
  <Words>3265</Words>
  <Application>Microsoft Macintosh PowerPoint</Application>
  <PresentationFormat>Widescreen</PresentationFormat>
  <Paragraphs>497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2_Office Theme</vt:lpstr>
      <vt:lpstr>Flood Barriers</vt:lpstr>
      <vt:lpstr>Flooding (Inundación)</vt:lpstr>
      <vt:lpstr>Flooding (Inundación)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 (Desired Outcomes) (Grades 3-4) (Criterios (Resultados Deseados))</vt:lpstr>
      <vt:lpstr>Criteria (Desired Outcomes) (Grade 7) (Criterios (Resultados Deseados))</vt:lpstr>
      <vt:lpstr>Constraints (Limitations) (Grades 3-4)</vt:lpstr>
      <vt:lpstr>Restricciones (Limitaciones) (Grades 3-4)</vt:lpstr>
      <vt:lpstr>Constraints (Limitations) (Grade 7)</vt:lpstr>
      <vt:lpstr>Restricciones (Limitaciones) (Grade 7)</vt:lpstr>
      <vt:lpstr>Explore Materials (Grades 3-4) (Explorar Materiales)</vt:lpstr>
      <vt:lpstr>Explore Materials (Grade 7) (Explorar Materiales)</vt:lpstr>
      <vt:lpstr>Brainstorm (Idea Genial)</vt:lpstr>
      <vt:lpstr>Gather Materials (Grades 3-4) (Reunir Materiales) </vt:lpstr>
      <vt:lpstr>Gather Materials (Grade 7) (Reunir Materiales)</vt:lpstr>
      <vt:lpstr>Team Member Responsibilities (Responsabilidades de los Miembros del Equipo)</vt:lpstr>
      <vt:lpstr>Design Your Flood Barrier!  (¡Diseñe Su Barrera Contra Inundaciones!)</vt:lpstr>
      <vt:lpstr>Criteria (Desired Outcomes) (Grades 3-4) (Criterios (Resultados Deseados))</vt:lpstr>
      <vt:lpstr>Criteria (Desired Outcomes) (Grade 7) (Criterios (Resultados Deseados))</vt:lpstr>
      <vt:lpstr>Scorecard (Grades 3-4)</vt:lpstr>
      <vt:lpstr>Tanteador (Grades 3-4)</vt:lpstr>
      <vt:lpstr>Scorecard (Grade 7)</vt:lpstr>
      <vt:lpstr>Tanteador (Grade 7)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creator>James Hong</dc:creator>
  <cp:lastModifiedBy>Kristin Diamantides</cp:lastModifiedBy>
  <cp:revision>265</cp:revision>
  <dcterms:created xsi:type="dcterms:W3CDTF">2020-06-19T17:22:04Z</dcterms:created>
  <dcterms:modified xsi:type="dcterms:W3CDTF">2024-03-07T17:38:19Z</dcterms:modified>
</cp:coreProperties>
</file>