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5" r:id="rId1"/>
    <p:sldMasterId id="2147483859" r:id="rId2"/>
    <p:sldMasterId id="2147483871" r:id="rId3"/>
  </p:sldMasterIdLst>
  <p:notesMasterIdLst>
    <p:notesMasterId r:id="rId29"/>
  </p:notesMasterIdLst>
  <p:handoutMasterIdLst>
    <p:handoutMasterId r:id="rId30"/>
  </p:handoutMasterIdLst>
  <p:sldIdLst>
    <p:sldId id="256" r:id="rId4"/>
    <p:sldId id="313" r:id="rId5"/>
    <p:sldId id="314" r:id="rId6"/>
    <p:sldId id="334" r:id="rId7"/>
    <p:sldId id="291"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08" r:id="rId22"/>
    <p:sldId id="309" r:id="rId23"/>
    <p:sldId id="329" r:id="rId24"/>
    <p:sldId id="335" r:id="rId25"/>
    <p:sldId id="311" r:id="rId26"/>
    <p:sldId id="331" r:id="rId27"/>
    <p:sldId id="33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41360A-88BF-457B-CC18-F9062721411F}" name="Sedberry, Michelle" initials="SM" userId="S::Michelle.Sedberry@tea.texas.gov::e3f13f86-4298-4319-bfce-92d4fc9ae9cc" providerId="AD"/>
  <p188:author id="{7D1CF463-C14E-AE68-C865-974A43A297F8}" name="Andujar, Guiomar" initials="AG" userId="S::Guiomar.Andujar@tea.texas.gov::3075a10c-a3b4-4aa7-9dcd-f25b125cb4e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edberry, Michelle" initials="SM" lastIdx="9" clrIdx="0">
    <p:extLst>
      <p:ext uri="{19B8F6BF-5375-455C-9EA6-DF929625EA0E}">
        <p15:presenceInfo xmlns:p15="http://schemas.microsoft.com/office/powerpoint/2012/main" userId="S::Michelle.Sedberry@tea.texas.gov::e3f13f86-4298-4319-bfce-92d4fc9ae9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16038"/>
    <a:srgbClr val="9F9F9F"/>
    <a:srgbClr val="8D8D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48"/>
    <p:restoredTop sz="88889" autoAdjust="0"/>
  </p:normalViewPr>
  <p:slideViewPr>
    <p:cSldViewPr snapToGrid="0" snapToObjects="1">
      <p:cViewPr varScale="1">
        <p:scale>
          <a:sx n="137" d="100"/>
          <a:sy n="137" d="100"/>
        </p:scale>
        <p:origin x="1632" y="200"/>
      </p:cViewPr>
      <p:guideLst/>
    </p:cSldViewPr>
  </p:slideViewPr>
  <p:notesTextViewPr>
    <p:cViewPr>
      <p:scale>
        <a:sx n="75" d="100"/>
        <a:sy n="75" d="100"/>
      </p:scale>
      <p:origin x="0" y="0"/>
    </p:cViewPr>
  </p:notesTextViewPr>
  <p:notesViewPr>
    <p:cSldViewPr snapToGrid="0" snapToObjects="1">
      <p:cViewPr varScale="1">
        <p:scale>
          <a:sx n="82" d="100"/>
          <a:sy n="82" d="100"/>
        </p:scale>
        <p:origin x="399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8/10/relationships/authors" Targe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109927-0B12-FE45-8693-F339CBAD55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C38D3B-6D2A-F840-9CF2-E5EABC0C6D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E7A6D0-4D18-1D4D-AA0C-38E5B4618821}" type="datetimeFigureOut">
              <a:rPr lang="en-US" smtClean="0"/>
              <a:t>3/7/24</a:t>
            </a:fld>
            <a:endParaRPr lang="en-US"/>
          </a:p>
        </p:txBody>
      </p:sp>
      <p:sp>
        <p:nvSpPr>
          <p:cNvPr id="4" name="Footer Placeholder 3">
            <a:extLst>
              <a:ext uri="{FF2B5EF4-FFF2-40B4-BE49-F238E27FC236}">
                <a16:creationId xmlns:a16="http://schemas.microsoft.com/office/drawing/2014/main" id="{3CC2656E-F2EA-DD47-AABE-9F61C863CE4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F440F60-3E08-1F42-AC07-BE572EC6F0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B66D96-1618-FA44-88BB-3DC8478039CF}" type="slidenum">
              <a:rPr lang="en-US" smtClean="0"/>
              <a:t>‹#›</a:t>
            </a:fld>
            <a:endParaRPr lang="en-US"/>
          </a:p>
        </p:txBody>
      </p:sp>
    </p:spTree>
    <p:extLst>
      <p:ext uri="{BB962C8B-B14F-4D97-AF65-F5344CB8AC3E}">
        <p14:creationId xmlns:p14="http://schemas.microsoft.com/office/powerpoint/2010/main" val="28073943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B7791-DD9F-384E-B3A7-C6128F76F29B}" type="datetimeFigureOut">
              <a:rPr lang="en-US" smtClean="0"/>
              <a:t>3/7/24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9AE1-1490-6445-A7D5-D917A337123D}" type="slidenum">
              <a:rPr lang="en-US" smtClean="0"/>
              <a:t>‹#›</a:t>
            </a:fld>
            <a:endParaRPr lang="en-US"/>
          </a:p>
        </p:txBody>
      </p:sp>
    </p:spTree>
    <p:extLst>
      <p:ext uri="{BB962C8B-B14F-4D97-AF65-F5344CB8AC3E}">
        <p14:creationId xmlns:p14="http://schemas.microsoft.com/office/powerpoint/2010/main" val="2885997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2</a:t>
            </a:fld>
            <a:endParaRPr lang="en-US"/>
          </a:p>
        </p:txBody>
      </p:sp>
    </p:spTree>
    <p:extLst>
      <p:ext uri="{BB962C8B-B14F-4D97-AF65-F5344CB8AC3E}">
        <p14:creationId xmlns:p14="http://schemas.microsoft.com/office/powerpoint/2010/main" val="191948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48D1088-E525-5D4A-B567-26D348C72174}" type="slidenum">
              <a:rPr lang="en-US" smtClean="0"/>
              <a:t>11</a:t>
            </a:fld>
            <a:endParaRPr lang="en-US"/>
          </a:p>
        </p:txBody>
      </p:sp>
    </p:spTree>
    <p:extLst>
      <p:ext uri="{BB962C8B-B14F-4D97-AF65-F5344CB8AC3E}">
        <p14:creationId xmlns:p14="http://schemas.microsoft.com/office/powerpoint/2010/main" val="393227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Have student read the bolded scenario.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Ask students what problem our ecosystem is having right now.</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Explain to students that they will put on their engineering hat today to fix our ecosystem by designing a process to eliminate the invasive species.</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12</a:t>
            </a:fld>
            <a:endParaRPr lang="en-US"/>
          </a:p>
        </p:txBody>
      </p:sp>
    </p:spTree>
    <p:extLst>
      <p:ext uri="{BB962C8B-B14F-4D97-AF65-F5344CB8AC3E}">
        <p14:creationId xmlns:p14="http://schemas.microsoft.com/office/powerpoint/2010/main" val="2061097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13</a:t>
            </a:fld>
            <a:endParaRPr lang="en-US"/>
          </a:p>
        </p:txBody>
      </p:sp>
    </p:spTree>
    <p:extLst>
      <p:ext uri="{BB962C8B-B14F-4D97-AF65-F5344CB8AC3E}">
        <p14:creationId xmlns:p14="http://schemas.microsoft.com/office/powerpoint/2010/main" val="2830381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14</a:t>
            </a:fld>
            <a:endParaRPr lang="en-US"/>
          </a:p>
        </p:txBody>
      </p:sp>
    </p:spTree>
    <p:extLst>
      <p:ext uri="{BB962C8B-B14F-4D97-AF65-F5344CB8AC3E}">
        <p14:creationId xmlns:p14="http://schemas.microsoft.com/office/powerpoint/2010/main" val="1503291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15</a:t>
            </a:fld>
            <a:endParaRPr lang="en-US"/>
          </a:p>
        </p:txBody>
      </p:sp>
    </p:spTree>
    <p:extLst>
      <p:ext uri="{BB962C8B-B14F-4D97-AF65-F5344CB8AC3E}">
        <p14:creationId xmlns:p14="http://schemas.microsoft.com/office/powerpoint/2010/main" val="394963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16</a:t>
            </a:fld>
            <a:endParaRPr lang="en-US"/>
          </a:p>
        </p:txBody>
      </p:sp>
    </p:spTree>
    <p:extLst>
      <p:ext uri="{BB962C8B-B14F-4D97-AF65-F5344CB8AC3E}">
        <p14:creationId xmlns:p14="http://schemas.microsoft.com/office/powerpoint/2010/main" val="4194886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17</a:t>
            </a:fld>
            <a:endParaRPr lang="en-US"/>
          </a:p>
        </p:txBody>
      </p:sp>
    </p:spTree>
    <p:extLst>
      <p:ext uri="{BB962C8B-B14F-4D97-AF65-F5344CB8AC3E}">
        <p14:creationId xmlns:p14="http://schemas.microsoft.com/office/powerpoint/2010/main" val="3282955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Give students 1 minute to individually design and draw a plan of how they think the ecosystem and/or tool will look. Students should not talk during this minute or share ideas with each other. Remind students their ideas will be used as design elements for the final design.</a:t>
            </a:r>
          </a:p>
          <a:p>
            <a:r>
              <a:rPr lang="en-US" sz="1200" kern="1200" dirty="0">
                <a:solidFill>
                  <a:schemeClr val="tx1"/>
                </a:solidFill>
                <a:effectLst/>
                <a:latin typeface="+mn-lt"/>
                <a:ea typeface="+mn-ea"/>
                <a:cs typeface="+mn-cs"/>
              </a:rPr>
              <a:t>After a minute, give students 5 minutes to present and share their ideas with the group. Let students know that they should focus on key aspects of their idea to be used as design elements for the final design when sharing.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18</a:t>
            </a:fld>
            <a:endParaRPr lang="en-US"/>
          </a:p>
        </p:txBody>
      </p:sp>
    </p:spTree>
    <p:extLst>
      <p:ext uri="{BB962C8B-B14F-4D97-AF65-F5344CB8AC3E}">
        <p14:creationId xmlns:p14="http://schemas.microsoft.com/office/powerpoint/2010/main" val="801566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Handout the score card that will be used during the design challenge. Review the testing criteria with the class and answer questions. The testing criteria will inform their design decisions. </a:t>
            </a:r>
            <a:endParaRPr lang="en-US" sz="16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Design a process that:</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removes invasive species (lettuce seeds)</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leaves native species unharmed (beads)</a:t>
            </a:r>
            <a:endParaRPr lang="en-US" sz="1600" kern="1200" dirty="0">
              <a:solidFill>
                <a:schemeClr val="tx1"/>
              </a:solidFill>
              <a:effectLst/>
              <a:latin typeface="+mn-lt"/>
              <a:ea typeface="+mn-ea"/>
              <a:cs typeface="+mn-cs"/>
            </a:endParaRPr>
          </a:p>
          <a:p>
            <a:pPr lvl="3"/>
            <a:r>
              <a:rPr lang="en-US" sz="1200" kern="1200" dirty="0">
                <a:solidFill>
                  <a:schemeClr val="tx1"/>
                </a:solidFill>
                <a:effectLst/>
                <a:latin typeface="+mn-lt"/>
                <a:ea typeface="+mn-ea"/>
                <a:cs typeface="+mn-cs"/>
              </a:rPr>
              <a:t>limits environmental damage</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Have students collaborate to come up with a final design.  Let students know they must include at least one element from each team member for their final design.</a:t>
            </a:r>
          </a:p>
          <a:p>
            <a:pPr lvl="0"/>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Students will need to select the materials to be used for the design and develop a budget for the project. Students will have 100 counters to purchase materials for their build at the classroom supply table. The prices used in this challenge can be found in the materials list. Students will raise their hand when they ready to purchase materials and will be guided by the teacher to ensure that they do not spend more than 100 counters. Students can go over the counter limit if they really want to but remind them that they will lose points on their score card.</a:t>
            </a:r>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19</a:t>
            </a:fld>
            <a:endParaRPr lang="en-US"/>
          </a:p>
        </p:txBody>
      </p:sp>
    </p:spTree>
    <p:extLst>
      <p:ext uri="{BB962C8B-B14F-4D97-AF65-F5344CB8AC3E}">
        <p14:creationId xmlns:p14="http://schemas.microsoft.com/office/powerpoint/2010/main" val="3343510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20</a:t>
            </a:fld>
            <a:endParaRPr lang="en-US"/>
          </a:p>
        </p:txBody>
      </p:sp>
    </p:spTree>
    <p:extLst>
      <p:ext uri="{BB962C8B-B14F-4D97-AF65-F5344CB8AC3E}">
        <p14:creationId xmlns:p14="http://schemas.microsoft.com/office/powerpoint/2010/main" val="1551327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3</a:t>
            </a:fld>
            <a:endParaRPr lang="en-US"/>
          </a:p>
        </p:txBody>
      </p:sp>
    </p:spTree>
    <p:extLst>
      <p:ext uri="{BB962C8B-B14F-4D97-AF65-F5344CB8AC3E}">
        <p14:creationId xmlns:p14="http://schemas.microsoft.com/office/powerpoint/2010/main" val="1829431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21</a:t>
            </a:fld>
            <a:endParaRPr lang="en-US"/>
          </a:p>
        </p:txBody>
      </p:sp>
    </p:spTree>
    <p:extLst>
      <p:ext uri="{BB962C8B-B14F-4D97-AF65-F5344CB8AC3E}">
        <p14:creationId xmlns:p14="http://schemas.microsoft.com/office/powerpoint/2010/main" val="2758734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22</a:t>
            </a:fld>
            <a:endParaRPr lang="en-US"/>
          </a:p>
        </p:txBody>
      </p:sp>
    </p:spTree>
    <p:extLst>
      <p:ext uri="{BB962C8B-B14F-4D97-AF65-F5344CB8AC3E}">
        <p14:creationId xmlns:p14="http://schemas.microsoft.com/office/powerpoint/2010/main" val="194063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write down your total score at the bottom right to see how well you did! Remember, you can test as many times as you want during the 25 minutes to get as a high of a score as possible!</a:t>
            </a:r>
          </a:p>
          <a:p>
            <a:endParaRPr lang="en-US" dirty="0"/>
          </a:p>
          <a:p>
            <a:r>
              <a:rPr lang="en-US" sz="1200" kern="1200" dirty="0">
                <a:solidFill>
                  <a:schemeClr val="tx1"/>
                </a:solidFill>
                <a:effectLst/>
                <a:latin typeface="+mn-lt"/>
                <a:ea typeface="+mn-ea"/>
                <a:cs typeface="+mn-cs"/>
              </a:rPr>
              <a:t>Students will calculate their score when testing in front of the teacher or facilitator.</a:t>
            </a:r>
            <a:r>
              <a:rPr lang="en-US" dirty="0">
                <a:effectLst/>
              </a:rPr>
              <a:t> </a:t>
            </a:r>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23</a:t>
            </a:fld>
            <a:endParaRPr lang="en-US"/>
          </a:p>
        </p:txBody>
      </p:sp>
    </p:spTree>
    <p:extLst>
      <p:ext uri="{BB962C8B-B14F-4D97-AF65-F5344CB8AC3E}">
        <p14:creationId xmlns:p14="http://schemas.microsoft.com/office/powerpoint/2010/main" val="1631833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24</a:t>
            </a:fld>
            <a:endParaRPr lang="en-US"/>
          </a:p>
        </p:txBody>
      </p:sp>
    </p:spTree>
    <p:extLst>
      <p:ext uri="{BB962C8B-B14F-4D97-AF65-F5344CB8AC3E}">
        <p14:creationId xmlns:p14="http://schemas.microsoft.com/office/powerpoint/2010/main" val="4093776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25</a:t>
            </a:fld>
            <a:endParaRPr lang="en-US"/>
          </a:p>
        </p:txBody>
      </p:sp>
    </p:spTree>
    <p:extLst>
      <p:ext uri="{BB962C8B-B14F-4D97-AF65-F5344CB8AC3E}">
        <p14:creationId xmlns:p14="http://schemas.microsoft.com/office/powerpoint/2010/main" val="293264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3C1B9AE1-1490-6445-A7D5-D917A337123D}" type="slidenum">
              <a:rPr lang="en-US" smtClean="0"/>
              <a:t>4</a:t>
            </a:fld>
            <a:endParaRPr lang="en-US"/>
          </a:p>
        </p:txBody>
      </p:sp>
    </p:spTree>
    <p:extLst>
      <p:ext uri="{BB962C8B-B14F-4D97-AF65-F5344CB8AC3E}">
        <p14:creationId xmlns:p14="http://schemas.microsoft.com/office/powerpoint/2010/main" val="81499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5</a:t>
            </a:fld>
            <a:endParaRPr lang="en-US"/>
          </a:p>
        </p:txBody>
      </p:sp>
    </p:spTree>
    <p:extLst>
      <p:ext uri="{BB962C8B-B14F-4D97-AF65-F5344CB8AC3E}">
        <p14:creationId xmlns:p14="http://schemas.microsoft.com/office/powerpoint/2010/main" val="2179748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6</a:t>
            </a:fld>
            <a:endParaRPr lang="en-US"/>
          </a:p>
        </p:txBody>
      </p:sp>
    </p:spTree>
    <p:extLst>
      <p:ext uri="{BB962C8B-B14F-4D97-AF65-F5344CB8AC3E}">
        <p14:creationId xmlns:p14="http://schemas.microsoft.com/office/powerpoint/2010/main" val="4045193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7</a:t>
            </a:fld>
            <a:endParaRPr lang="en-US"/>
          </a:p>
        </p:txBody>
      </p:sp>
    </p:spTree>
    <p:extLst>
      <p:ext uri="{BB962C8B-B14F-4D97-AF65-F5344CB8AC3E}">
        <p14:creationId xmlns:p14="http://schemas.microsoft.com/office/powerpoint/2010/main" val="117918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8</a:t>
            </a:fld>
            <a:endParaRPr lang="en-US"/>
          </a:p>
        </p:txBody>
      </p:sp>
    </p:spTree>
    <p:extLst>
      <p:ext uri="{BB962C8B-B14F-4D97-AF65-F5344CB8AC3E}">
        <p14:creationId xmlns:p14="http://schemas.microsoft.com/office/powerpoint/2010/main" val="3218507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6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6C5D090-BA02-4F73-AC62-92E90EE199A8}" type="slidenum">
              <a:rPr lang="en-US" smtClean="0"/>
              <a:t>9</a:t>
            </a:fld>
            <a:endParaRPr lang="en-US"/>
          </a:p>
        </p:txBody>
      </p:sp>
    </p:spTree>
    <p:extLst>
      <p:ext uri="{BB962C8B-B14F-4D97-AF65-F5344CB8AC3E}">
        <p14:creationId xmlns:p14="http://schemas.microsoft.com/office/powerpoint/2010/main" val="18365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5D090-BA02-4F73-AC62-92E90EE199A8}" type="slidenum">
              <a:rPr lang="en-US" smtClean="0"/>
              <a:t>10</a:t>
            </a:fld>
            <a:endParaRPr lang="en-US"/>
          </a:p>
        </p:txBody>
      </p:sp>
    </p:spTree>
    <p:extLst>
      <p:ext uri="{BB962C8B-B14F-4D97-AF65-F5344CB8AC3E}">
        <p14:creationId xmlns:p14="http://schemas.microsoft.com/office/powerpoint/2010/main" val="38558620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commons.wikimedia.org/wiki/File:Forest_Light_Fuji_X-T1_by_Scott_Wylie.jpg" TargetMode="External"/><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creativecommons.org/licenses/by-sa/3.0/"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ush green forest&#10;&#10;Description automatically generated">
            <a:extLst>
              <a:ext uri="{FF2B5EF4-FFF2-40B4-BE49-F238E27FC236}">
                <a16:creationId xmlns:a16="http://schemas.microsoft.com/office/drawing/2014/main" id="{8F1A6314-3F5B-E347-8310-C22430F87D5D}"/>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0" y="872807"/>
            <a:ext cx="12192000" cy="4920793"/>
          </a:xfrm>
          <a:prstGeom prst="rect">
            <a:avLst/>
          </a:prstGeom>
        </p:spPr>
      </p:pic>
      <p:sp>
        <p:nvSpPr>
          <p:cNvPr id="5" name="TextBox 4">
            <a:extLst>
              <a:ext uri="{FF2B5EF4-FFF2-40B4-BE49-F238E27FC236}">
                <a16:creationId xmlns:a16="http://schemas.microsoft.com/office/drawing/2014/main" id="{FEDDC643-1D2A-2E48-A7C2-1C04A3D947A0}"/>
              </a:ext>
            </a:extLst>
          </p:cNvPr>
          <p:cNvSpPr txBox="1"/>
          <p:nvPr userDrawn="1"/>
        </p:nvSpPr>
        <p:spPr>
          <a:xfrm>
            <a:off x="0" y="5793600"/>
            <a:ext cx="12192000" cy="230832"/>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a:solidFill>
            <a:schemeClr val="bg1"/>
          </a:solidFill>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538200" y="4414731"/>
            <a:ext cx="9144000" cy="738598"/>
          </a:xfrm>
        </p:spPr>
        <p:txBody>
          <a:bodyPr anchor="b">
            <a:normAutofit/>
          </a:bodyPr>
          <a:lstStyle>
            <a:lvl1pPr algn="l">
              <a:defRPr sz="3600" b="1" i="1">
                <a:solidFill>
                  <a:schemeClr val="bg1"/>
                </a:solidFill>
                <a:latin typeface="Arial" panose="020B0604020202020204" pitchFamily="34" charset="0"/>
                <a:cs typeface="Arial" panose="020B0604020202020204" pitchFamily="34" charset="0"/>
              </a:defRPr>
            </a:lvl1pPr>
          </a:lstStyle>
          <a:p>
            <a:r>
              <a:rPr lang="en-US" dirty="0"/>
              <a:t>Jack &amp; the Beanstalk</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63529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lan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Plan</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3" name="Freeform: Shape 8">
            <a:extLst>
              <a:ext uri="{FF2B5EF4-FFF2-40B4-BE49-F238E27FC236}">
                <a16:creationId xmlns:a16="http://schemas.microsoft.com/office/drawing/2014/main" id="{D7ECC451-D9C0-082D-D91E-8A9A54821D6E}"/>
              </a:ext>
            </a:extLst>
          </p:cNvPr>
          <p:cNvSpPr/>
          <p:nvPr userDrawn="1"/>
        </p:nvSpPr>
        <p:spPr>
          <a:xfrm>
            <a:off x="381226" y="55795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4" name="Freeform: Shape 9">
            <a:extLst>
              <a:ext uri="{FF2B5EF4-FFF2-40B4-BE49-F238E27FC236}">
                <a16:creationId xmlns:a16="http://schemas.microsoft.com/office/drawing/2014/main" id="{04A3FE71-1128-B230-359F-4844C74CC9B1}"/>
              </a:ext>
            </a:extLst>
          </p:cNvPr>
          <p:cNvSpPr/>
          <p:nvPr userDrawn="1"/>
        </p:nvSpPr>
        <p:spPr>
          <a:xfrm>
            <a:off x="1285833" y="5578358"/>
            <a:ext cx="5413678" cy="842404"/>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Think of an idea to share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Piensa</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en</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para </a:t>
            </a:r>
            <a:r>
              <a:rPr lang="en-US" sz="1300" kern="1200" dirty="0" err="1">
                <a:solidFill>
                  <a:schemeClr val="accent2"/>
                </a:solidFill>
                <a:latin typeface="Arial" panose="020B0604020202020204" pitchFamily="34" charset="0"/>
                <a:ea typeface="+mn-ea"/>
                <a:cs typeface="Arial" panose="020B0604020202020204" pitchFamily="34" charset="0"/>
              </a:rPr>
              <a:t>compartir</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Seleccione</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de </a:t>
            </a:r>
            <a:r>
              <a:rPr lang="en-US" sz="1300" kern="1200" dirty="0" err="1">
                <a:solidFill>
                  <a:schemeClr val="accent2"/>
                </a:solidFill>
                <a:latin typeface="Arial" panose="020B0604020202020204" pitchFamily="34" charset="0"/>
                <a:ea typeface="+mn-ea"/>
                <a:cs typeface="Arial" panose="020B0604020202020204" pitchFamily="34" charset="0"/>
              </a:rPr>
              <a:t>grupo</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Reunir</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materiales</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Tree>
    <p:extLst>
      <p:ext uri="{BB962C8B-B14F-4D97-AF65-F5344CB8AC3E}">
        <p14:creationId xmlns:p14="http://schemas.microsoft.com/office/powerpoint/2010/main" val="532680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reate Slid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2989"/>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Create</a:t>
            </a:r>
            <a:br>
              <a:rPr lang="en-US" dirty="0"/>
            </a:br>
            <a:endParaRPr lang="en-US" dirty="0"/>
          </a:p>
        </p:txBody>
      </p:sp>
      <p:sp>
        <p:nvSpPr>
          <p:cNvPr id="5" name="Freeform: Shape 10">
            <a:extLst>
              <a:ext uri="{FF2B5EF4-FFF2-40B4-BE49-F238E27FC236}">
                <a16:creationId xmlns:a16="http://schemas.microsoft.com/office/drawing/2014/main" id="{E3F337FC-133A-962C-2D19-C4B5972B74E4}"/>
              </a:ext>
            </a:extLst>
          </p:cNvPr>
          <p:cNvSpPr/>
          <p:nvPr userDrawn="1"/>
        </p:nvSpPr>
        <p:spPr>
          <a:xfrm>
            <a:off x="381227" y="556570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6" name="Freeform: Shape 11">
            <a:extLst>
              <a:ext uri="{FF2B5EF4-FFF2-40B4-BE49-F238E27FC236}">
                <a16:creationId xmlns:a16="http://schemas.microsoft.com/office/drawing/2014/main" id="{FABD231E-60A3-9724-B7E3-DD5578F9085E}"/>
              </a:ext>
            </a:extLst>
          </p:cNvPr>
          <p:cNvSpPr/>
          <p:nvPr userDrawn="1"/>
        </p:nvSpPr>
        <p:spPr>
          <a:xfrm>
            <a:off x="1285833" y="556477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Create your idea </a:t>
            </a:r>
            <a:r>
              <a:rPr lang="en-US" sz="1600" kern="1200" dirty="0">
                <a:solidFill>
                  <a:schemeClr val="accent2"/>
                </a:solidFill>
              </a:rPr>
              <a:t>(</a:t>
            </a:r>
            <a:r>
              <a:rPr lang="en-US" sz="1600" kern="1200" dirty="0" err="1">
                <a:solidFill>
                  <a:schemeClr val="accent2"/>
                </a:solidFill>
              </a:rPr>
              <a:t>Haces</a:t>
            </a:r>
            <a:r>
              <a:rPr lang="en-US" sz="1600" kern="1200" dirty="0">
                <a:solidFill>
                  <a:schemeClr val="accent2"/>
                </a:solidFill>
              </a:rPr>
              <a:t> </a:t>
            </a:r>
            <a:r>
              <a:rPr lang="en-US" sz="1600" kern="1200" dirty="0" err="1">
                <a:solidFill>
                  <a:schemeClr val="accent2"/>
                </a:solidFill>
              </a:rPr>
              <a:t>tu</a:t>
            </a:r>
            <a:r>
              <a:rPr lang="en-US" sz="1600" kern="1200" dirty="0">
                <a:solidFill>
                  <a:schemeClr val="accent2"/>
                </a:solidFill>
              </a:rPr>
              <a:t> idea)</a:t>
            </a:r>
          </a:p>
          <a:p>
            <a:pPr marL="171450" lvl="1" indent="-171450" algn="l" defTabSz="711200">
              <a:lnSpc>
                <a:spcPct val="90000"/>
              </a:lnSpc>
              <a:spcBef>
                <a:spcPct val="0"/>
              </a:spcBef>
              <a:spcAft>
                <a:spcPct val="15000"/>
              </a:spcAft>
              <a:buChar char="•"/>
            </a:pPr>
            <a:r>
              <a:rPr lang="en-US" sz="1600" kern="1200" dirty="0">
                <a:solidFill>
                  <a:srgbClr val="000000"/>
                </a:solidFill>
              </a:rPr>
              <a:t>Test your ideas </a:t>
            </a:r>
            <a:r>
              <a:rPr lang="en-US" sz="1600" kern="1200" dirty="0">
                <a:solidFill>
                  <a:schemeClr val="accent2"/>
                </a:solidFill>
              </a:rPr>
              <a:t>(</a:t>
            </a:r>
            <a:r>
              <a:rPr lang="en-US" sz="1600" kern="1200" dirty="0" err="1">
                <a:solidFill>
                  <a:schemeClr val="accent2"/>
                </a:solidFill>
              </a:rPr>
              <a:t>Pon</a:t>
            </a:r>
            <a:r>
              <a:rPr lang="en-US" sz="1600" kern="1200" dirty="0">
                <a:solidFill>
                  <a:schemeClr val="accent2"/>
                </a:solidFill>
              </a:rPr>
              <a:t> a </a:t>
            </a:r>
            <a:r>
              <a:rPr lang="en-US" sz="1600" kern="1200" dirty="0" err="1">
                <a:solidFill>
                  <a:schemeClr val="accent2"/>
                </a:solidFill>
              </a:rPr>
              <a:t>prueba</a:t>
            </a:r>
            <a:r>
              <a:rPr lang="en-US" sz="1600" kern="1200" dirty="0">
                <a:solidFill>
                  <a:schemeClr val="accent2"/>
                </a:solidFill>
              </a:rPr>
              <a:t> </a:t>
            </a:r>
            <a:r>
              <a:rPr lang="en-US" sz="1600" kern="1200" dirty="0" err="1">
                <a:solidFill>
                  <a:schemeClr val="accent2"/>
                </a:solidFill>
              </a:rPr>
              <a:t>tus</a:t>
            </a:r>
            <a:r>
              <a:rPr lang="en-US" sz="1600" kern="1200" dirty="0">
                <a:solidFill>
                  <a:schemeClr val="accent2"/>
                </a:solidFill>
              </a:rPr>
              <a:t> ideas)</a:t>
            </a:r>
          </a:p>
        </p:txBody>
      </p:sp>
      <p:sp>
        <p:nvSpPr>
          <p:cNvPr id="7" name="TextBox 6">
            <a:extLst>
              <a:ext uri="{FF2B5EF4-FFF2-40B4-BE49-F238E27FC236}">
                <a16:creationId xmlns:a16="http://schemas.microsoft.com/office/drawing/2014/main" id="{69C49B5F-0E28-4407-3E9B-22D4E01403B6}"/>
              </a:ext>
            </a:extLst>
          </p:cNvPr>
          <p:cNvSpPr txBox="1"/>
          <p:nvPr userDrawn="1"/>
        </p:nvSpPr>
        <p:spPr>
          <a:xfrm>
            <a:off x="3919602" y="1618552"/>
            <a:ext cx="4117126"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HAVE FUN</a:t>
            </a:r>
            <a:endParaRPr lang="en-US" sz="3200"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BE CREATIVE</a:t>
            </a:r>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WORK TOGETHER</a:t>
            </a:r>
            <a:endParaRPr lang="en-US" sz="3200" b="1" dirty="0">
              <a:solidFill>
                <a:srgbClr val="000000"/>
              </a:solidFill>
              <a:latin typeface="Arial" panose="020B0604020202020204" pitchFamily="34" charset="0"/>
              <a:cs typeface="Arial" panose="020B0604020202020204" pitchFamily="34" charset="0"/>
            </a:endParaRPr>
          </a:p>
          <a:p>
            <a:endParaRPr lang="en-US" sz="3200" b="1" dirty="0">
              <a:solidFill>
                <a:srgbClr val="000000"/>
              </a:solidFill>
              <a:latin typeface="Arial" panose="020B0604020202020204" pitchFamily="34" charset="0"/>
              <a:cs typeface="Arial" panose="020B0604020202020204" pitchFamily="34" charset="0"/>
            </a:endParaRPr>
          </a:p>
          <a:p>
            <a:r>
              <a:rPr lang="en-US" sz="3200" dirty="0">
                <a:solidFill>
                  <a:schemeClr val="accent2"/>
                </a:solidFill>
                <a:latin typeface="Arial" panose="020B0604020202020204" pitchFamily="34" charset="0"/>
                <a:cs typeface="Arial" panose="020B0604020202020204" pitchFamily="34" charset="0"/>
              </a:rPr>
              <a:t>DIVIÉRTETE</a:t>
            </a:r>
          </a:p>
          <a:p>
            <a:r>
              <a:rPr lang="en-US" sz="3200" dirty="0">
                <a:solidFill>
                  <a:schemeClr val="accent2"/>
                </a:solidFill>
                <a:latin typeface="Arial" panose="020B0604020202020204" pitchFamily="34" charset="0"/>
                <a:cs typeface="Arial" panose="020B0604020202020204" pitchFamily="34" charset="0"/>
              </a:rPr>
              <a:t>SER CREATIVO</a:t>
            </a:r>
          </a:p>
          <a:p>
            <a:r>
              <a:rPr lang="en-US" sz="3200" dirty="0">
                <a:solidFill>
                  <a:schemeClr val="accent2"/>
                </a:solidFill>
                <a:latin typeface="Arial" panose="020B0604020202020204" pitchFamily="34" charset="0"/>
                <a:cs typeface="Arial" panose="020B0604020202020204" pitchFamily="34" charset="0"/>
              </a:rPr>
              <a:t>TRABAJAR JUNTOS</a:t>
            </a:r>
          </a:p>
          <a:p>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0711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orecard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42607" y="311847"/>
            <a:ext cx="8867226" cy="1325563"/>
          </a:xfrm>
        </p:spPr>
        <p:txBody>
          <a:bodyPr>
            <a:normAutofit/>
          </a:bodyPr>
          <a:lstStyle>
            <a:lvl1pPr algn="r">
              <a:defRPr sz="3200" b="1" i="0">
                <a:solidFill>
                  <a:schemeClr val="accent1"/>
                </a:solidFill>
                <a:latin typeface="Arial" panose="020B0604020202020204" pitchFamily="34" charset="0"/>
                <a:cs typeface="Arial" panose="020B0604020202020204" pitchFamily="34" charset="0"/>
              </a:defRPr>
            </a:lvl1pPr>
          </a:lstStyle>
          <a:p>
            <a:r>
              <a:rPr lang="en-US" dirty="0"/>
              <a:t>Scorecard</a:t>
            </a:r>
            <a:br>
              <a:rPr lang="en-US" dirty="0"/>
            </a:br>
            <a:endParaRPr lang="en-US" dirty="0"/>
          </a:p>
        </p:txBody>
      </p:sp>
    </p:spTree>
    <p:extLst>
      <p:ext uri="{BB962C8B-B14F-4D97-AF65-F5344CB8AC3E}">
        <p14:creationId xmlns:p14="http://schemas.microsoft.com/office/powerpoint/2010/main" val="324559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prov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300984"/>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Improve</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3" name="Freeform: Shape 12">
            <a:extLst>
              <a:ext uri="{FF2B5EF4-FFF2-40B4-BE49-F238E27FC236}">
                <a16:creationId xmlns:a16="http://schemas.microsoft.com/office/drawing/2014/main" id="{5D668802-CBC9-1E97-EE92-04E9CACFFF40}"/>
              </a:ext>
            </a:extLst>
          </p:cNvPr>
          <p:cNvSpPr/>
          <p:nvPr userDrawn="1"/>
        </p:nvSpPr>
        <p:spPr>
          <a:xfrm>
            <a:off x="381226" y="5580769"/>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4" name="Freeform: Shape 13">
            <a:extLst>
              <a:ext uri="{FF2B5EF4-FFF2-40B4-BE49-F238E27FC236}">
                <a16:creationId xmlns:a16="http://schemas.microsoft.com/office/drawing/2014/main" id="{F76F1FE6-4AC3-C4DF-81AA-74C00CBE0D8F}"/>
              </a:ext>
            </a:extLst>
          </p:cNvPr>
          <p:cNvSpPr/>
          <p:nvPr userDrawn="1"/>
        </p:nvSpPr>
        <p:spPr>
          <a:xfrm>
            <a:off x="1285832" y="558076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Look at the score </a:t>
            </a:r>
            <a:r>
              <a:rPr lang="en-US" sz="1600" kern="1200" dirty="0">
                <a:solidFill>
                  <a:schemeClr val="accent2"/>
                </a:solidFill>
              </a:rPr>
              <a:t>(Mira la </a:t>
            </a:r>
            <a:r>
              <a:rPr lang="en-US" sz="1600" kern="1200" dirty="0" err="1">
                <a:solidFill>
                  <a:schemeClr val="accent2"/>
                </a:solidFill>
              </a:rPr>
              <a:t>puntuación</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Make the design better </a:t>
            </a:r>
            <a:r>
              <a:rPr lang="en-US" sz="1600" kern="1200" dirty="0">
                <a:solidFill>
                  <a:schemeClr val="accent2"/>
                </a:solidFill>
              </a:rPr>
              <a:t>(</a:t>
            </a:r>
            <a:r>
              <a:rPr lang="en-US" sz="1600" kern="1200" dirty="0" err="1">
                <a:solidFill>
                  <a:schemeClr val="accent2"/>
                </a:solidFill>
              </a:rPr>
              <a:t>Mejora</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diseño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Repeat if needed </a:t>
            </a:r>
            <a:r>
              <a:rPr lang="en-US" sz="1600" kern="1200" dirty="0">
                <a:solidFill>
                  <a:schemeClr val="accent2"/>
                </a:solidFill>
              </a:rPr>
              <a:t>(</a:t>
            </a:r>
            <a:r>
              <a:rPr lang="en-US" sz="1600" kern="1200" dirty="0" err="1">
                <a:solidFill>
                  <a:schemeClr val="accent2"/>
                </a:solidFill>
              </a:rPr>
              <a:t>Repita</a:t>
            </a:r>
            <a:r>
              <a:rPr lang="en-US" sz="1600" kern="1200" dirty="0">
                <a:solidFill>
                  <a:schemeClr val="accent2"/>
                </a:solidFill>
              </a:rPr>
              <a:t> </a:t>
            </a:r>
            <a:r>
              <a:rPr lang="en-US" sz="1600" kern="1200" dirty="0" err="1">
                <a:solidFill>
                  <a:schemeClr val="accent2"/>
                </a:solidFill>
              </a:rPr>
              <a:t>si</a:t>
            </a:r>
            <a:r>
              <a:rPr lang="en-US" sz="1600" kern="1200" dirty="0">
                <a:solidFill>
                  <a:schemeClr val="accent2"/>
                </a:solidFill>
              </a:rPr>
              <a:t> es </a:t>
            </a:r>
            <a:r>
              <a:rPr lang="en-US" sz="1600" kern="1200" dirty="0" err="1">
                <a:solidFill>
                  <a:schemeClr val="accent2"/>
                </a:solidFill>
              </a:rPr>
              <a:t>necesario</a:t>
            </a:r>
            <a:r>
              <a:rPr lang="en-US" sz="1600" kern="1200" dirty="0">
                <a:solidFill>
                  <a:schemeClr val="accent2"/>
                </a:solidFill>
              </a:rPr>
              <a:t>)</a:t>
            </a:r>
          </a:p>
        </p:txBody>
      </p:sp>
    </p:spTree>
    <p:extLst>
      <p:ext uri="{BB962C8B-B14F-4D97-AF65-F5344CB8AC3E}">
        <p14:creationId xmlns:p14="http://schemas.microsoft.com/office/powerpoint/2010/main" val="2845671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F18C2E17-15A8-8240-B5EF-3E4FD153021B}"/>
              </a:ext>
            </a:extLst>
          </p:cNvPr>
          <p:cNvSpPr>
            <a:spLocks noGrp="1"/>
          </p:cNvSpPr>
          <p:nvPr>
            <p:ph idx="4294967295"/>
          </p:nvPr>
        </p:nvSpPr>
        <p:spPr>
          <a:xfrm>
            <a:off x="838200" y="1825625"/>
            <a:ext cx="10515600" cy="4351338"/>
          </a:xfrm>
        </p:spPr>
        <p:txBody>
          <a:bodyPr/>
          <a:lstStyle/>
          <a:p>
            <a:endParaRPr lang="en-US" dirty="0"/>
          </a:p>
        </p:txBody>
      </p:sp>
    </p:spTree>
    <p:extLst>
      <p:ext uri="{BB962C8B-B14F-4D97-AF65-F5344CB8AC3E}">
        <p14:creationId xmlns:p14="http://schemas.microsoft.com/office/powerpoint/2010/main" val="3482944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close up of a lush green forest&#10;&#10;Description automatically generated">
            <a:extLst>
              <a:ext uri="{FF2B5EF4-FFF2-40B4-BE49-F238E27FC236}">
                <a16:creationId xmlns:a16="http://schemas.microsoft.com/office/drawing/2014/main" id="{19D04375-4982-7C34-838B-95A2A448A1A6}"/>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1" y="-23804"/>
            <a:ext cx="14558481" cy="5875925"/>
          </a:xfrm>
          <a:prstGeom prst="rect">
            <a:avLst/>
          </a:prstGeom>
        </p:spPr>
      </p:pic>
      <p:sp>
        <p:nvSpPr>
          <p:cNvPr id="4" name="TextBox 3">
            <a:extLst>
              <a:ext uri="{FF2B5EF4-FFF2-40B4-BE49-F238E27FC236}">
                <a16:creationId xmlns:a16="http://schemas.microsoft.com/office/drawing/2014/main" id="{A90965F7-A456-3D57-307C-39490C61E1D8}"/>
              </a:ext>
            </a:extLst>
          </p:cNvPr>
          <p:cNvSpPr txBox="1"/>
          <p:nvPr userDrawn="1"/>
        </p:nvSpPr>
        <p:spPr>
          <a:xfrm>
            <a:off x="-1" y="5809247"/>
            <a:ext cx="12993303" cy="235800"/>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155427" y="6051564"/>
            <a:ext cx="9144000" cy="738598"/>
          </a:xfrm>
        </p:spPr>
        <p:txBody>
          <a:bodyPr anchor="b">
            <a:normAutofit/>
          </a:bodyPr>
          <a:lstStyle>
            <a:lvl1pPr algn="l">
              <a:defRPr sz="3600" b="1" i="1">
                <a:solidFill>
                  <a:schemeClr val="bg2">
                    <a:lumMod val="10000"/>
                  </a:schemeClr>
                </a:solidFill>
                <a:latin typeface="Arial" panose="020B0604020202020204" pitchFamily="34" charset="0"/>
                <a:cs typeface="Arial" panose="020B0604020202020204" pitchFamily="34" charset="0"/>
              </a:defRPr>
            </a:lvl1pPr>
          </a:lstStyle>
          <a:p>
            <a:r>
              <a:rPr lang="en-US" dirty="0"/>
              <a:t>What if There Were No Bees</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191439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Intro Slides</a:t>
            </a:r>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1576691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gineering Design Process 2+ Overview">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4689" y="292035"/>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br>
              <a:rPr lang="en-US" dirty="0"/>
            </a:br>
            <a:r>
              <a:rPr lang="en-US" dirty="0" err="1"/>
              <a:t>spanish</a:t>
            </a:r>
            <a:endParaRPr lang="en-US" dirty="0"/>
          </a:p>
        </p:txBody>
      </p:sp>
      <p:grpSp>
        <p:nvGrpSpPr>
          <p:cNvPr id="3" name="Group 2">
            <a:extLst>
              <a:ext uri="{FF2B5EF4-FFF2-40B4-BE49-F238E27FC236}">
                <a16:creationId xmlns:a16="http://schemas.microsoft.com/office/drawing/2014/main" id="{21ED08E2-78E8-7885-06B8-3E6E2FB6F680}"/>
              </a:ext>
            </a:extLst>
          </p:cNvPr>
          <p:cNvGrpSpPr>
            <a:grpSpLocks noChangeAspect="1"/>
          </p:cNvGrpSpPr>
          <p:nvPr userDrawn="1"/>
        </p:nvGrpSpPr>
        <p:grpSpPr>
          <a:xfrm>
            <a:off x="2936857" y="1579418"/>
            <a:ext cx="6318285" cy="5278582"/>
            <a:chOff x="3124200" y="1329914"/>
            <a:chExt cx="5851848" cy="4888899"/>
          </a:xfrm>
        </p:grpSpPr>
        <p:sp>
          <p:nvSpPr>
            <p:cNvPr id="4" name="Freeform: Shape 2">
              <a:extLst>
                <a:ext uri="{FF2B5EF4-FFF2-40B4-BE49-F238E27FC236}">
                  <a16:creationId xmlns:a16="http://schemas.microsoft.com/office/drawing/2014/main" id="{4AABD1A1-417A-B003-FFD3-F6B4563A5309}"/>
                </a:ext>
              </a:extLst>
            </p:cNvPr>
            <p:cNvSpPr/>
            <p:nvPr/>
          </p:nvSpPr>
          <p:spPr>
            <a:xfrm>
              <a:off x="3124200" y="1329914"/>
              <a:ext cx="837826" cy="1196895"/>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5" name="Freeform: Shape 4">
              <a:extLst>
                <a:ext uri="{FF2B5EF4-FFF2-40B4-BE49-F238E27FC236}">
                  <a16:creationId xmlns:a16="http://schemas.microsoft.com/office/drawing/2014/main" id="{AF064C4F-CC12-A648-11AE-C242C69F4819}"/>
                </a:ext>
              </a:extLst>
            </p:cNvPr>
            <p:cNvSpPr/>
            <p:nvPr/>
          </p:nvSpPr>
          <p:spPr>
            <a:xfrm>
              <a:off x="3962025" y="133076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F4DC8A5A-290A-D370-0EB6-B9FBE9103847}"/>
                </a:ext>
              </a:extLst>
            </p:cNvPr>
            <p:cNvSpPr/>
            <p:nvPr/>
          </p:nvSpPr>
          <p:spPr>
            <a:xfrm>
              <a:off x="3124200" y="2253277"/>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7" name="Freeform: Shape 7">
              <a:extLst>
                <a:ext uri="{FF2B5EF4-FFF2-40B4-BE49-F238E27FC236}">
                  <a16:creationId xmlns:a16="http://schemas.microsoft.com/office/drawing/2014/main" id="{1C24C116-22D4-A376-FE49-2C4AE6FA9FA8}"/>
                </a:ext>
              </a:extLst>
            </p:cNvPr>
            <p:cNvSpPr/>
            <p:nvPr/>
          </p:nvSpPr>
          <p:spPr>
            <a:xfrm>
              <a:off x="3962025" y="2253273"/>
              <a:ext cx="5014023" cy="777990"/>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
          <p:nvSpPr>
            <p:cNvPr id="10" name="Freeform: Shape 8">
              <a:extLst>
                <a:ext uri="{FF2B5EF4-FFF2-40B4-BE49-F238E27FC236}">
                  <a16:creationId xmlns:a16="http://schemas.microsoft.com/office/drawing/2014/main" id="{55CC3741-EABE-38F0-74F7-F71487AFEBD3}"/>
                </a:ext>
              </a:extLst>
            </p:cNvPr>
            <p:cNvSpPr/>
            <p:nvPr/>
          </p:nvSpPr>
          <p:spPr>
            <a:xfrm>
              <a:off x="3124200" y="3176902"/>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11" name="Freeform: Shape 9">
              <a:extLst>
                <a:ext uri="{FF2B5EF4-FFF2-40B4-BE49-F238E27FC236}">
                  <a16:creationId xmlns:a16="http://schemas.microsoft.com/office/drawing/2014/main" id="{F4323C40-1EB2-B6F5-3AE5-C177993BC615}"/>
                </a:ext>
              </a:extLst>
            </p:cNvPr>
            <p:cNvSpPr/>
            <p:nvPr/>
          </p:nvSpPr>
          <p:spPr>
            <a:xfrm>
              <a:off x="3962026" y="3175785"/>
              <a:ext cx="5014022" cy="780215"/>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12" name="Freeform: Shape 10">
              <a:extLst>
                <a:ext uri="{FF2B5EF4-FFF2-40B4-BE49-F238E27FC236}">
                  <a16:creationId xmlns:a16="http://schemas.microsoft.com/office/drawing/2014/main" id="{2E06206A-EE9C-3F3D-8401-DAB62CD3AF45}"/>
                </a:ext>
              </a:extLst>
            </p:cNvPr>
            <p:cNvSpPr/>
            <p:nvPr/>
          </p:nvSpPr>
          <p:spPr>
            <a:xfrm>
              <a:off x="3124200" y="4099411"/>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13" name="Freeform: Shape 11">
              <a:extLst>
                <a:ext uri="{FF2B5EF4-FFF2-40B4-BE49-F238E27FC236}">
                  <a16:creationId xmlns:a16="http://schemas.microsoft.com/office/drawing/2014/main" id="{2294B055-517E-E773-C690-4C690235D55A}"/>
                </a:ext>
              </a:extLst>
            </p:cNvPr>
            <p:cNvSpPr/>
            <p:nvPr/>
          </p:nvSpPr>
          <p:spPr>
            <a:xfrm>
              <a:off x="3962025" y="409855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14" name="Freeform: Shape 12">
              <a:extLst>
                <a:ext uri="{FF2B5EF4-FFF2-40B4-BE49-F238E27FC236}">
                  <a16:creationId xmlns:a16="http://schemas.microsoft.com/office/drawing/2014/main" id="{B22AB8AB-49D8-E38E-3327-2446E9085C16}"/>
                </a:ext>
              </a:extLst>
            </p:cNvPr>
            <p:cNvSpPr/>
            <p:nvPr/>
          </p:nvSpPr>
          <p:spPr>
            <a:xfrm>
              <a:off x="3124200" y="5021919"/>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15" name="Freeform: Shape 13">
              <a:extLst>
                <a:ext uri="{FF2B5EF4-FFF2-40B4-BE49-F238E27FC236}">
                  <a16:creationId xmlns:a16="http://schemas.microsoft.com/office/drawing/2014/main" id="{262D44D2-A32B-235A-127F-ACA743287335}"/>
                </a:ext>
              </a:extLst>
            </p:cNvPr>
            <p:cNvSpPr/>
            <p:nvPr/>
          </p:nvSpPr>
          <p:spPr>
            <a:xfrm>
              <a:off x="3962025" y="5021919"/>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grpSp>
    </p:spTree>
    <p:extLst>
      <p:ext uri="{BB962C8B-B14F-4D97-AF65-F5344CB8AC3E}">
        <p14:creationId xmlns:p14="http://schemas.microsoft.com/office/powerpoint/2010/main" val="2164119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dentify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3910"/>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Identify</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6" name="Freeform: Shape 2">
            <a:extLst>
              <a:ext uri="{FF2B5EF4-FFF2-40B4-BE49-F238E27FC236}">
                <a16:creationId xmlns:a16="http://schemas.microsoft.com/office/drawing/2014/main" id="{FFF9544E-E20C-DDB6-0B0B-A20A4ADB0BB5}"/>
              </a:ext>
            </a:extLst>
          </p:cNvPr>
          <p:cNvSpPr/>
          <p:nvPr userDrawn="1"/>
        </p:nvSpPr>
        <p:spPr>
          <a:xfrm>
            <a:off x="380054" y="5572492"/>
            <a:ext cx="904607" cy="1292297"/>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7" name="Freeform: Shape 4">
            <a:extLst>
              <a:ext uri="{FF2B5EF4-FFF2-40B4-BE49-F238E27FC236}">
                <a16:creationId xmlns:a16="http://schemas.microsoft.com/office/drawing/2014/main" id="{664904C6-B2F0-DB04-E8F4-39F75DF79B79}"/>
              </a:ext>
            </a:extLst>
          </p:cNvPr>
          <p:cNvSpPr/>
          <p:nvPr userDrawn="1"/>
        </p:nvSpPr>
        <p:spPr>
          <a:xfrm>
            <a:off x="1284660" y="5573410"/>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Identify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Identificar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Identify the criteria and 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Identificar los criterios y las 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6994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ine Material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grpSp>
        <p:nvGrpSpPr>
          <p:cNvPr id="12" name="Group 11">
            <a:extLst>
              <a:ext uri="{FF2B5EF4-FFF2-40B4-BE49-F238E27FC236}">
                <a16:creationId xmlns:a16="http://schemas.microsoft.com/office/drawing/2014/main" id="{A6EFC2E0-FC06-6ECC-E2E6-FF042DDB55A2}"/>
              </a:ext>
            </a:extLst>
          </p:cNvPr>
          <p:cNvGrpSpPr/>
          <p:nvPr userDrawn="1"/>
        </p:nvGrpSpPr>
        <p:grpSpPr>
          <a:xfrm>
            <a:off x="381226" y="5580760"/>
            <a:ext cx="6318285" cy="1292300"/>
            <a:chOff x="381226" y="5580760"/>
            <a:chExt cx="6318285" cy="1292300"/>
          </a:xfrm>
        </p:grpSpPr>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grpSp>
      <p:sp>
        <p:nvSpPr>
          <p:cNvPr id="4" name="Table Placeholder 3">
            <a:extLst>
              <a:ext uri="{FF2B5EF4-FFF2-40B4-BE49-F238E27FC236}">
                <a16:creationId xmlns:a16="http://schemas.microsoft.com/office/drawing/2014/main" id="{A3E7DC5F-003E-D617-D976-4FF18F28489C}"/>
              </a:ext>
            </a:extLst>
          </p:cNvPr>
          <p:cNvSpPr>
            <a:spLocks noGrp="1"/>
          </p:cNvSpPr>
          <p:nvPr>
            <p:ph type="tbl" sz="quarter" idx="10"/>
          </p:nvPr>
        </p:nvSpPr>
        <p:spPr>
          <a:xfrm>
            <a:off x="4603750" y="1722438"/>
            <a:ext cx="7326313" cy="3756025"/>
          </a:xfrm>
        </p:spPr>
        <p:txBody>
          <a:bodyPr/>
          <a:lstStyle/>
          <a:p>
            <a:endParaRPr lang="en-US"/>
          </a:p>
        </p:txBody>
      </p:sp>
      <p:sp>
        <p:nvSpPr>
          <p:cNvPr id="7" name="TextBox 6">
            <a:extLst>
              <a:ext uri="{FF2B5EF4-FFF2-40B4-BE49-F238E27FC236}">
                <a16:creationId xmlns:a16="http://schemas.microsoft.com/office/drawing/2014/main" id="{CEECE5CD-1288-73F2-9840-7E8B1F015A46}"/>
              </a:ext>
            </a:extLst>
          </p:cNvPr>
          <p:cNvSpPr txBox="1"/>
          <p:nvPr userDrawn="1"/>
        </p:nvSpPr>
        <p:spPr>
          <a:xfrm>
            <a:off x="633132" y="1779791"/>
            <a:ext cx="3668233" cy="4062651"/>
          </a:xfrm>
          <a:prstGeom prst="rect">
            <a:avLst/>
          </a:prstGeom>
          <a:noFill/>
        </p:spPr>
        <p:txBody>
          <a:bodyPr wrap="square" rtlCol="0">
            <a:spAutoFit/>
          </a:bodyPr>
          <a:lstStyle/>
          <a:p>
            <a:pPr marL="0" indent="0">
              <a:buNone/>
            </a:pPr>
            <a:r>
              <a:rPr lang="en-US" sz="2400" dirty="0">
                <a:solidFill>
                  <a:srgbClr val="000000"/>
                </a:solidFill>
              </a:rPr>
              <a:t>Here are the materials we will be using. </a:t>
            </a:r>
          </a:p>
          <a:p>
            <a:pPr marL="0" indent="0">
              <a:buNone/>
            </a:pPr>
            <a:r>
              <a:rPr lang="en-US" sz="2400" dirty="0">
                <a:solidFill>
                  <a:srgbClr val="000000"/>
                </a:solidFill>
              </a:rPr>
              <a:t>Can you classify them?   </a:t>
            </a:r>
          </a:p>
          <a:p>
            <a:pPr marL="0" indent="0">
              <a:buNone/>
            </a:pPr>
            <a:r>
              <a:rPr lang="en-US" sz="2400" dirty="0">
                <a:solidFill>
                  <a:srgbClr val="000000"/>
                </a:solidFill>
              </a:rPr>
              <a:t>What do they have in common?</a:t>
            </a:r>
          </a:p>
          <a:p>
            <a:endParaRPr lang="en-US" sz="2400" dirty="0"/>
          </a:p>
          <a:p>
            <a:pPr marL="0" indent="0">
              <a:buNone/>
            </a:pPr>
            <a:r>
              <a:rPr lang="en-US" sz="2400" dirty="0" err="1">
                <a:solidFill>
                  <a:srgbClr val="F16038"/>
                </a:solidFill>
              </a:rPr>
              <a:t>Estos</a:t>
            </a:r>
            <a:r>
              <a:rPr lang="en-US" sz="2400" dirty="0">
                <a:solidFill>
                  <a:srgbClr val="F16038"/>
                </a:solidFill>
              </a:rPr>
              <a:t> son </a:t>
            </a:r>
            <a:r>
              <a:rPr lang="en-US" sz="2400" dirty="0" err="1">
                <a:solidFill>
                  <a:srgbClr val="F16038"/>
                </a:solidFill>
              </a:rPr>
              <a:t>los</a:t>
            </a:r>
            <a:r>
              <a:rPr lang="en-US" sz="2400" dirty="0">
                <a:solidFill>
                  <a:srgbClr val="F16038"/>
                </a:solidFill>
              </a:rPr>
              <a:t> </a:t>
            </a:r>
            <a:r>
              <a:rPr lang="en-US" sz="2400" dirty="0" err="1">
                <a:solidFill>
                  <a:srgbClr val="F16038"/>
                </a:solidFill>
              </a:rPr>
              <a:t>materiales</a:t>
            </a:r>
            <a:r>
              <a:rPr lang="en-US" sz="2400" dirty="0">
                <a:solidFill>
                  <a:srgbClr val="F16038"/>
                </a:solidFill>
              </a:rPr>
              <a:t> que </a:t>
            </a:r>
            <a:r>
              <a:rPr lang="en-US" sz="2400" dirty="0" err="1">
                <a:solidFill>
                  <a:srgbClr val="F16038"/>
                </a:solidFill>
              </a:rPr>
              <a:t>usaremos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Puedes</a:t>
            </a:r>
            <a:r>
              <a:rPr lang="en-US" sz="2400" dirty="0">
                <a:solidFill>
                  <a:srgbClr val="F16038"/>
                </a:solidFill>
              </a:rPr>
              <a:t> </a:t>
            </a:r>
            <a:r>
              <a:rPr lang="en-US" sz="2400" dirty="0" err="1">
                <a:solidFill>
                  <a:srgbClr val="F16038"/>
                </a:solidFill>
              </a:rPr>
              <a:t>clasificarlos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Qué</a:t>
            </a:r>
            <a:r>
              <a:rPr lang="en-US" sz="2400" dirty="0">
                <a:solidFill>
                  <a:srgbClr val="F16038"/>
                </a:solidFill>
              </a:rPr>
              <a:t> </a:t>
            </a:r>
            <a:r>
              <a:rPr lang="en-US" sz="2400" dirty="0" err="1">
                <a:solidFill>
                  <a:srgbClr val="F16038"/>
                </a:solidFill>
              </a:rPr>
              <a:t>tienen</a:t>
            </a:r>
            <a:r>
              <a:rPr lang="en-US" sz="2400" dirty="0">
                <a:solidFill>
                  <a:srgbClr val="F16038"/>
                </a:solidFill>
              </a:rPr>
              <a:t> </a:t>
            </a:r>
            <a:r>
              <a:rPr lang="en-US" sz="2400" dirty="0" err="1">
                <a:solidFill>
                  <a:srgbClr val="F16038"/>
                </a:solidFill>
              </a:rPr>
              <a:t>en</a:t>
            </a:r>
            <a:r>
              <a:rPr lang="en-US" sz="2400" dirty="0">
                <a:solidFill>
                  <a:srgbClr val="F16038"/>
                </a:solidFill>
              </a:rPr>
              <a:t> </a:t>
            </a:r>
            <a:r>
              <a:rPr lang="en-US" sz="2400" dirty="0" err="1">
                <a:solidFill>
                  <a:srgbClr val="F16038"/>
                </a:solidFill>
              </a:rPr>
              <a:t>común</a:t>
            </a:r>
            <a:r>
              <a:rPr lang="en-US" sz="2400" dirty="0">
                <a:solidFill>
                  <a:srgbClr val="F16038"/>
                </a:solidFill>
              </a:rPr>
              <a:t>?</a:t>
            </a:r>
          </a:p>
          <a:p>
            <a:endParaRPr lang="en-US" dirty="0"/>
          </a:p>
        </p:txBody>
      </p:sp>
    </p:spTree>
    <p:extLst>
      <p:ext uri="{BB962C8B-B14F-4D97-AF65-F5344CB8AC3E}">
        <p14:creationId xmlns:p14="http://schemas.microsoft.com/office/powerpoint/2010/main" val="1496278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18B131D9-5A0E-E046-806B-421E887450D6}"/>
              </a:ext>
            </a:extLst>
          </p:cNvPr>
          <p:cNvSpPr>
            <a:spLocks noGrp="1"/>
          </p:cNvSpPr>
          <p:nvPr>
            <p:ph idx="4294967295"/>
          </p:nvPr>
        </p:nvSpPr>
        <p:spPr>
          <a:xfrm>
            <a:off x="838200" y="1825625"/>
            <a:ext cx="10515600" cy="3016198"/>
          </a:xfrm>
        </p:spPr>
        <p:txBody>
          <a:bodyPr/>
          <a:lstStyle/>
          <a:p>
            <a:r>
              <a:rPr lang="en-US" dirty="0"/>
              <a:t>What worked?</a:t>
            </a:r>
          </a:p>
          <a:p>
            <a:r>
              <a:rPr lang="en-US" dirty="0"/>
              <a:t>What didn’t work?</a:t>
            </a:r>
          </a:p>
          <a:p>
            <a:r>
              <a:rPr lang="en-US" dirty="0"/>
              <a:t>What do you want to improve?</a:t>
            </a:r>
          </a:p>
        </p:txBody>
      </p:sp>
    </p:spTree>
    <p:extLst>
      <p:ext uri="{BB962C8B-B14F-4D97-AF65-F5344CB8AC3E}">
        <p14:creationId xmlns:p14="http://schemas.microsoft.com/office/powerpoint/2010/main" val="372077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in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Tree>
    <p:extLst>
      <p:ext uri="{BB962C8B-B14F-4D97-AF65-F5344CB8AC3E}">
        <p14:creationId xmlns:p14="http://schemas.microsoft.com/office/powerpoint/2010/main" val="1411081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n Slides">
    <p:spTree>
      <p:nvGrpSpPr>
        <p:cNvPr id="1" name=""/>
        <p:cNvGrpSpPr/>
        <p:nvPr/>
      </p:nvGrpSpPr>
      <p:grpSpPr>
        <a:xfrm>
          <a:off x="0" y="0"/>
          <a:ext cx="0" cy="0"/>
          <a:chOff x="0" y="0"/>
          <a:chExt cx="0" cy="0"/>
        </a:xfrm>
      </p:grpSpPr>
      <p:sp>
        <p:nvSpPr>
          <p:cNvPr id="5" name="Freeform: Shape 8">
            <a:extLst>
              <a:ext uri="{FF2B5EF4-FFF2-40B4-BE49-F238E27FC236}">
                <a16:creationId xmlns:a16="http://schemas.microsoft.com/office/drawing/2014/main" id="{8F731493-7631-B7D4-D5D2-4C3D43E26A5A}"/>
              </a:ext>
            </a:extLst>
          </p:cNvPr>
          <p:cNvSpPr/>
          <p:nvPr userDrawn="1"/>
        </p:nvSpPr>
        <p:spPr>
          <a:xfrm>
            <a:off x="381226" y="55795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6" name="Freeform: Shape 9">
            <a:extLst>
              <a:ext uri="{FF2B5EF4-FFF2-40B4-BE49-F238E27FC236}">
                <a16:creationId xmlns:a16="http://schemas.microsoft.com/office/drawing/2014/main" id="{9616F982-10CC-8552-7E70-9B46F888B4FC}"/>
              </a:ext>
            </a:extLst>
          </p:cNvPr>
          <p:cNvSpPr/>
          <p:nvPr userDrawn="1"/>
        </p:nvSpPr>
        <p:spPr>
          <a:xfrm>
            <a:off x="1285833" y="5578358"/>
            <a:ext cx="5413678" cy="842404"/>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Create a plan individually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Crear</a:t>
            </a:r>
            <a:r>
              <a:rPr lang="en-US" sz="1400" kern="1200" dirty="0">
                <a:solidFill>
                  <a:schemeClr val="accent2"/>
                </a:solidFill>
                <a:latin typeface="Arial" panose="020B0604020202020204" pitchFamily="34" charset="0"/>
                <a:ea typeface="+mn-ea"/>
                <a:cs typeface="Arial" panose="020B0604020202020204" pitchFamily="34" charset="0"/>
              </a:rPr>
              <a:t> un plan </a:t>
            </a:r>
            <a:r>
              <a:rPr lang="en-US" sz="1400" kern="1200" dirty="0" err="1">
                <a:solidFill>
                  <a:schemeClr val="accent2"/>
                </a:solidFill>
                <a:latin typeface="Arial" panose="020B0604020202020204" pitchFamily="34" charset="0"/>
                <a:ea typeface="+mn-ea"/>
                <a:cs typeface="Arial" panose="020B0604020202020204" pitchFamily="34" charset="0"/>
              </a:rPr>
              <a:t>indivudualmente</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Seleccione</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una</a:t>
            </a:r>
            <a:r>
              <a:rPr lang="en-US" sz="1400" kern="1200" dirty="0">
                <a:solidFill>
                  <a:schemeClr val="accent2"/>
                </a:solidFill>
                <a:latin typeface="Arial" panose="020B0604020202020204" pitchFamily="34" charset="0"/>
                <a:ea typeface="+mn-ea"/>
                <a:cs typeface="Arial" panose="020B0604020202020204" pitchFamily="34" charset="0"/>
              </a:rPr>
              <a:t> idea de </a:t>
            </a:r>
            <a:r>
              <a:rPr lang="en-US" sz="1400" kern="1200" dirty="0" err="1">
                <a:solidFill>
                  <a:schemeClr val="accent2"/>
                </a:solidFill>
                <a:latin typeface="Arial" panose="020B0604020202020204" pitchFamily="34" charset="0"/>
                <a:ea typeface="+mn-ea"/>
                <a:cs typeface="Arial" panose="020B0604020202020204" pitchFamily="34" charset="0"/>
              </a:rPr>
              <a:t>grupo</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400" kern="1200" dirty="0">
                <a:solidFill>
                  <a:schemeClr val="accent2"/>
                </a:solidFill>
                <a:latin typeface="Arial" panose="020B0604020202020204" pitchFamily="34" charset="0"/>
                <a:ea typeface="+mn-ea"/>
                <a:cs typeface="Arial" panose="020B0604020202020204" pitchFamily="34" charset="0"/>
              </a:rPr>
              <a:t>(</a:t>
            </a:r>
            <a:r>
              <a:rPr lang="en-US" sz="1400" kern="1200" dirty="0" err="1">
                <a:solidFill>
                  <a:schemeClr val="accent2"/>
                </a:solidFill>
                <a:latin typeface="Arial" panose="020B0604020202020204" pitchFamily="34" charset="0"/>
                <a:ea typeface="+mn-ea"/>
                <a:cs typeface="Arial" panose="020B0604020202020204" pitchFamily="34" charset="0"/>
              </a:rPr>
              <a:t>Reunir</a:t>
            </a:r>
            <a:r>
              <a:rPr lang="en-US" sz="1400" kern="1200" dirty="0">
                <a:solidFill>
                  <a:schemeClr val="accent2"/>
                </a:solidFill>
                <a:latin typeface="Arial" panose="020B0604020202020204" pitchFamily="34" charset="0"/>
                <a:ea typeface="+mn-ea"/>
                <a:cs typeface="Arial" panose="020B0604020202020204" pitchFamily="34" charset="0"/>
              </a:rPr>
              <a:t> </a:t>
            </a:r>
            <a:r>
              <a:rPr lang="en-US" sz="1400" kern="1200" dirty="0" err="1">
                <a:solidFill>
                  <a:schemeClr val="accent2"/>
                </a:solidFill>
                <a:latin typeface="Arial" panose="020B0604020202020204" pitchFamily="34" charset="0"/>
                <a:ea typeface="+mn-ea"/>
                <a:cs typeface="Arial" panose="020B0604020202020204" pitchFamily="34" charset="0"/>
              </a:rPr>
              <a:t>materiales</a:t>
            </a:r>
            <a:r>
              <a:rPr lang="en-US" sz="14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Plan</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91180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reate Slide">
    <p:spTree>
      <p:nvGrpSpPr>
        <p:cNvPr id="1" name=""/>
        <p:cNvGrpSpPr/>
        <p:nvPr/>
      </p:nvGrpSpPr>
      <p:grpSpPr>
        <a:xfrm>
          <a:off x="0" y="0"/>
          <a:ext cx="0" cy="0"/>
          <a:chOff x="0" y="0"/>
          <a:chExt cx="0" cy="0"/>
        </a:xfrm>
      </p:grpSpPr>
      <p:sp>
        <p:nvSpPr>
          <p:cNvPr id="4" name="Freeform: Shape 11">
            <a:extLst>
              <a:ext uri="{FF2B5EF4-FFF2-40B4-BE49-F238E27FC236}">
                <a16:creationId xmlns:a16="http://schemas.microsoft.com/office/drawing/2014/main" id="{33D50CE9-C7B2-9450-94C3-43D0C7FBE4C8}"/>
              </a:ext>
            </a:extLst>
          </p:cNvPr>
          <p:cNvSpPr/>
          <p:nvPr userDrawn="1"/>
        </p:nvSpPr>
        <p:spPr>
          <a:xfrm>
            <a:off x="1285833" y="556477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Build the product/prototype </a:t>
            </a:r>
            <a:r>
              <a:rPr lang="en-US" sz="1600" kern="1200" dirty="0">
                <a:solidFill>
                  <a:schemeClr val="accent2"/>
                </a:solidFill>
              </a:rPr>
              <a:t>(</a:t>
            </a:r>
            <a:r>
              <a:rPr lang="en-US" sz="1600" kern="1200" dirty="0" err="1">
                <a:solidFill>
                  <a:schemeClr val="accent2"/>
                </a:solidFill>
              </a:rPr>
              <a:t>Construir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Test the product/prototype </a:t>
            </a:r>
            <a:r>
              <a:rPr lang="en-US" sz="1600" kern="1200" dirty="0">
                <a:solidFill>
                  <a:schemeClr val="accent2"/>
                </a:solidFill>
              </a:rPr>
              <a:t>(</a:t>
            </a:r>
            <a:r>
              <a:rPr lang="en-US" sz="1600" kern="1200" dirty="0" err="1">
                <a:solidFill>
                  <a:schemeClr val="accent2"/>
                </a:solidFill>
              </a:rPr>
              <a:t>Probar</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producto</a:t>
            </a:r>
            <a:r>
              <a:rPr lang="en-US" sz="1600" kern="1200" dirty="0">
                <a:solidFill>
                  <a:schemeClr val="accent2"/>
                </a:solidFill>
              </a:rPr>
              <a:t>/</a:t>
            </a:r>
            <a:r>
              <a:rPr lang="en-US" sz="1600" kern="1200" dirty="0" err="1">
                <a:solidFill>
                  <a:schemeClr val="accent2"/>
                </a:solidFill>
              </a:rPr>
              <a:t>prototipo</a:t>
            </a:r>
            <a:r>
              <a:rPr lang="en-US" sz="160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2989"/>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Create</a:t>
            </a:r>
            <a:br>
              <a:rPr lang="en-US" dirty="0"/>
            </a:br>
            <a:endParaRPr lang="en-US" dirty="0"/>
          </a:p>
        </p:txBody>
      </p:sp>
      <p:sp>
        <p:nvSpPr>
          <p:cNvPr id="5" name="Freeform: Shape 10">
            <a:extLst>
              <a:ext uri="{FF2B5EF4-FFF2-40B4-BE49-F238E27FC236}">
                <a16:creationId xmlns:a16="http://schemas.microsoft.com/office/drawing/2014/main" id="{E3F337FC-133A-962C-2D19-C4B5972B74E4}"/>
              </a:ext>
            </a:extLst>
          </p:cNvPr>
          <p:cNvSpPr/>
          <p:nvPr userDrawn="1"/>
        </p:nvSpPr>
        <p:spPr>
          <a:xfrm>
            <a:off x="381227" y="556570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7" name="TextBox 6">
            <a:extLst>
              <a:ext uri="{FF2B5EF4-FFF2-40B4-BE49-F238E27FC236}">
                <a16:creationId xmlns:a16="http://schemas.microsoft.com/office/drawing/2014/main" id="{69C49B5F-0E28-4407-3E9B-22D4E01403B6}"/>
              </a:ext>
            </a:extLst>
          </p:cNvPr>
          <p:cNvSpPr txBox="1"/>
          <p:nvPr userDrawn="1"/>
        </p:nvSpPr>
        <p:spPr>
          <a:xfrm>
            <a:off x="3919602" y="1618552"/>
            <a:ext cx="4117126"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HAVE FUN</a:t>
            </a:r>
            <a:endParaRPr lang="en-US" sz="3200"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BE CREATIVE</a:t>
            </a:r>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WORK TOGETHER</a:t>
            </a:r>
            <a:endParaRPr lang="en-US" sz="3200" b="1" dirty="0">
              <a:solidFill>
                <a:srgbClr val="000000"/>
              </a:solidFill>
              <a:latin typeface="Arial" panose="020B0604020202020204" pitchFamily="34" charset="0"/>
              <a:cs typeface="Arial" panose="020B0604020202020204" pitchFamily="34" charset="0"/>
            </a:endParaRPr>
          </a:p>
          <a:p>
            <a:endParaRPr lang="en-US" sz="3200" b="1" dirty="0">
              <a:solidFill>
                <a:srgbClr val="000000"/>
              </a:solidFill>
              <a:latin typeface="Arial" panose="020B0604020202020204" pitchFamily="34" charset="0"/>
              <a:cs typeface="Arial" panose="020B0604020202020204" pitchFamily="34" charset="0"/>
            </a:endParaRPr>
          </a:p>
          <a:p>
            <a:r>
              <a:rPr lang="en-US" sz="3200" dirty="0">
                <a:solidFill>
                  <a:schemeClr val="accent2"/>
                </a:solidFill>
                <a:latin typeface="Arial" panose="020B0604020202020204" pitchFamily="34" charset="0"/>
                <a:cs typeface="Arial" panose="020B0604020202020204" pitchFamily="34" charset="0"/>
              </a:rPr>
              <a:t>DIVIÉRTETE</a:t>
            </a:r>
          </a:p>
          <a:p>
            <a:r>
              <a:rPr lang="en-US" sz="3200" dirty="0">
                <a:solidFill>
                  <a:schemeClr val="accent2"/>
                </a:solidFill>
                <a:latin typeface="Arial" panose="020B0604020202020204" pitchFamily="34" charset="0"/>
                <a:cs typeface="Arial" panose="020B0604020202020204" pitchFamily="34" charset="0"/>
              </a:rPr>
              <a:t>SER CREATIVO</a:t>
            </a:r>
          </a:p>
          <a:p>
            <a:r>
              <a:rPr lang="en-US" sz="3200" dirty="0">
                <a:solidFill>
                  <a:schemeClr val="accent2"/>
                </a:solidFill>
                <a:latin typeface="Arial" panose="020B0604020202020204" pitchFamily="34" charset="0"/>
                <a:cs typeface="Arial" panose="020B0604020202020204" pitchFamily="34" charset="0"/>
              </a:rPr>
              <a:t>TRABAJAR JUNTOS</a:t>
            </a:r>
          </a:p>
          <a:p>
            <a:endParaRPr lang="en-US" sz="3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7273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corecard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42607" y="311847"/>
            <a:ext cx="8867226" cy="1325563"/>
          </a:xfrm>
        </p:spPr>
        <p:txBody>
          <a:bodyPr>
            <a:normAutofit/>
          </a:bodyPr>
          <a:lstStyle>
            <a:lvl1pPr algn="r">
              <a:defRPr sz="3200" b="1" i="0">
                <a:solidFill>
                  <a:schemeClr val="accent1"/>
                </a:solidFill>
                <a:latin typeface="Arial" panose="020B0604020202020204" pitchFamily="34" charset="0"/>
                <a:cs typeface="Arial" panose="020B0604020202020204" pitchFamily="34" charset="0"/>
              </a:defRPr>
            </a:lvl1pPr>
          </a:lstStyle>
          <a:p>
            <a:r>
              <a:rPr lang="en-US" dirty="0"/>
              <a:t>Scorecard</a:t>
            </a:r>
            <a:br>
              <a:rPr lang="en-US" dirty="0"/>
            </a:br>
            <a:endParaRPr lang="en-US" dirty="0"/>
          </a:p>
        </p:txBody>
      </p:sp>
    </p:spTree>
    <p:extLst>
      <p:ext uri="{BB962C8B-B14F-4D97-AF65-F5344CB8AC3E}">
        <p14:creationId xmlns:p14="http://schemas.microsoft.com/office/powerpoint/2010/main" val="3460761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prove Slides">
    <p:spTree>
      <p:nvGrpSpPr>
        <p:cNvPr id="1" name=""/>
        <p:cNvGrpSpPr/>
        <p:nvPr/>
      </p:nvGrpSpPr>
      <p:grpSpPr>
        <a:xfrm>
          <a:off x="0" y="0"/>
          <a:ext cx="0" cy="0"/>
          <a:chOff x="0" y="0"/>
          <a:chExt cx="0" cy="0"/>
        </a:xfrm>
      </p:grpSpPr>
      <p:sp>
        <p:nvSpPr>
          <p:cNvPr id="5" name="Freeform: Shape 12">
            <a:extLst>
              <a:ext uri="{FF2B5EF4-FFF2-40B4-BE49-F238E27FC236}">
                <a16:creationId xmlns:a16="http://schemas.microsoft.com/office/drawing/2014/main" id="{D86F4B70-2752-F4A4-7349-9CE75EE94F6B}"/>
              </a:ext>
            </a:extLst>
          </p:cNvPr>
          <p:cNvSpPr/>
          <p:nvPr userDrawn="1"/>
        </p:nvSpPr>
        <p:spPr>
          <a:xfrm>
            <a:off x="381224" y="5580769"/>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6" name="Freeform: Shape 13">
            <a:extLst>
              <a:ext uri="{FF2B5EF4-FFF2-40B4-BE49-F238E27FC236}">
                <a16:creationId xmlns:a16="http://schemas.microsoft.com/office/drawing/2014/main" id="{42496EB9-866A-48F8-A2E7-347464A6F689}"/>
              </a:ext>
            </a:extLst>
          </p:cNvPr>
          <p:cNvSpPr/>
          <p:nvPr userDrawn="1"/>
        </p:nvSpPr>
        <p:spPr>
          <a:xfrm>
            <a:off x="1285830" y="5580769"/>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150" kern="1200" dirty="0">
                <a:solidFill>
                  <a:srgbClr val="000000"/>
                </a:solidFill>
              </a:rPr>
              <a:t>Analyze results from test </a:t>
            </a:r>
            <a:r>
              <a:rPr lang="en-US" sz="1150" kern="1200" dirty="0">
                <a:solidFill>
                  <a:schemeClr val="accent2"/>
                </a:solidFill>
              </a:rPr>
              <a:t>(</a:t>
            </a:r>
            <a:r>
              <a:rPr lang="en-US" sz="1150" kern="1200" dirty="0" err="1">
                <a:solidFill>
                  <a:schemeClr val="accent2"/>
                </a:solidFill>
              </a:rPr>
              <a:t>Analizar</a:t>
            </a:r>
            <a:r>
              <a:rPr lang="en-US" sz="1150" kern="1200" dirty="0">
                <a:solidFill>
                  <a:schemeClr val="accent2"/>
                </a:solidFill>
              </a:rPr>
              <a:t> </a:t>
            </a:r>
            <a:r>
              <a:rPr lang="en-US" sz="1150" kern="1200" dirty="0" err="1">
                <a:solidFill>
                  <a:schemeClr val="accent2"/>
                </a:solidFill>
              </a:rPr>
              <a:t>los</a:t>
            </a:r>
            <a:r>
              <a:rPr lang="en-US" sz="1150" kern="1200" dirty="0">
                <a:solidFill>
                  <a:schemeClr val="accent2"/>
                </a:solidFill>
              </a:rPr>
              <a:t> </a:t>
            </a:r>
            <a:r>
              <a:rPr lang="en-US" sz="1150" kern="1200" dirty="0" err="1">
                <a:solidFill>
                  <a:schemeClr val="accent2"/>
                </a:solidFill>
              </a:rPr>
              <a:t>resultados</a:t>
            </a:r>
            <a:r>
              <a:rPr lang="en-US" sz="1150" kern="1200" dirty="0">
                <a:solidFill>
                  <a:schemeClr val="accent2"/>
                </a:solidFill>
              </a:rPr>
              <a:t> de la </a:t>
            </a:r>
            <a:r>
              <a:rPr lang="en-US" sz="1150" kern="1200" dirty="0" err="1">
                <a:solidFill>
                  <a:schemeClr val="accent2"/>
                </a:solidFill>
              </a:rPr>
              <a:t>prueba</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Modify process or design to make it better </a:t>
            </a:r>
            <a:r>
              <a:rPr lang="en-US" sz="1150" kern="1200" dirty="0">
                <a:solidFill>
                  <a:schemeClr val="accent2"/>
                </a:solidFill>
              </a:rPr>
              <a:t>(</a:t>
            </a:r>
            <a:r>
              <a:rPr lang="en-US" sz="1150" kern="1200" dirty="0" err="1">
                <a:solidFill>
                  <a:schemeClr val="accent2"/>
                </a:solidFill>
              </a:rPr>
              <a:t>Modificar</a:t>
            </a:r>
            <a:r>
              <a:rPr lang="en-US" sz="1150" kern="1200" dirty="0">
                <a:solidFill>
                  <a:schemeClr val="accent2"/>
                </a:solidFill>
              </a:rPr>
              <a:t>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proceso</a:t>
            </a:r>
            <a:r>
              <a:rPr lang="en-US" sz="1150" kern="1200" dirty="0">
                <a:solidFill>
                  <a:schemeClr val="accent2"/>
                </a:solidFill>
              </a:rPr>
              <a:t> o </a:t>
            </a:r>
            <a:r>
              <a:rPr lang="en-US" sz="1150" kern="1200" dirty="0" err="1">
                <a:solidFill>
                  <a:schemeClr val="accent2"/>
                </a:solidFill>
              </a:rPr>
              <a:t>el</a:t>
            </a:r>
            <a:r>
              <a:rPr lang="en-US" sz="1150" kern="1200" dirty="0">
                <a:solidFill>
                  <a:schemeClr val="accent2"/>
                </a:solidFill>
              </a:rPr>
              <a:t> </a:t>
            </a:r>
            <a:r>
              <a:rPr lang="en-US" sz="1150" kern="1200" dirty="0" err="1">
                <a:solidFill>
                  <a:schemeClr val="accent2"/>
                </a:solidFill>
              </a:rPr>
              <a:t>diseño</a:t>
            </a:r>
            <a:r>
              <a:rPr lang="en-US" sz="1150" kern="1200" dirty="0">
                <a:solidFill>
                  <a:schemeClr val="accent2"/>
                </a:solidFill>
              </a:rPr>
              <a:t> para </a:t>
            </a:r>
            <a:r>
              <a:rPr lang="en-US" sz="1150" kern="1200" dirty="0" err="1">
                <a:solidFill>
                  <a:schemeClr val="accent2"/>
                </a:solidFill>
              </a:rPr>
              <a:t>hacerlo</a:t>
            </a:r>
            <a:r>
              <a:rPr lang="en-US" sz="1150" kern="1200" dirty="0">
                <a:solidFill>
                  <a:schemeClr val="accent2"/>
                </a:solidFill>
              </a:rPr>
              <a:t> </a:t>
            </a:r>
            <a:r>
              <a:rPr lang="en-US" sz="1150" kern="1200" dirty="0" err="1">
                <a:solidFill>
                  <a:schemeClr val="accent2"/>
                </a:solidFill>
              </a:rPr>
              <a:t>mejor</a:t>
            </a:r>
            <a:r>
              <a:rPr lang="en-US" sz="1150" kern="1200" dirty="0">
                <a:solidFill>
                  <a:schemeClr val="accent2"/>
                </a:solidFill>
              </a:rPr>
              <a:t>)</a:t>
            </a:r>
          </a:p>
          <a:p>
            <a:pPr marL="171450" lvl="1" indent="-171450" algn="l" defTabSz="711200">
              <a:lnSpc>
                <a:spcPct val="90000"/>
              </a:lnSpc>
              <a:spcBef>
                <a:spcPct val="0"/>
              </a:spcBef>
              <a:spcAft>
                <a:spcPct val="15000"/>
              </a:spcAft>
              <a:buChar char="•"/>
            </a:pPr>
            <a:r>
              <a:rPr lang="en-US" sz="1150" kern="1200" dirty="0">
                <a:solidFill>
                  <a:srgbClr val="000000"/>
                </a:solidFill>
              </a:rPr>
              <a:t>Repeat as many times as needed </a:t>
            </a:r>
            <a:r>
              <a:rPr lang="en-US" sz="1150" kern="1200" dirty="0">
                <a:solidFill>
                  <a:schemeClr val="accent2"/>
                </a:solidFill>
              </a:rPr>
              <a:t>(</a:t>
            </a:r>
            <a:r>
              <a:rPr lang="en-US" sz="1150" kern="1200" dirty="0" err="1">
                <a:solidFill>
                  <a:schemeClr val="accent2"/>
                </a:solidFill>
              </a:rPr>
              <a:t>Repita</a:t>
            </a:r>
            <a:r>
              <a:rPr lang="en-US" sz="1150" kern="1200" dirty="0">
                <a:solidFill>
                  <a:schemeClr val="accent2"/>
                </a:solidFill>
              </a:rPr>
              <a:t> </a:t>
            </a:r>
            <a:r>
              <a:rPr lang="en-US" sz="1150" kern="1200" dirty="0" err="1">
                <a:solidFill>
                  <a:schemeClr val="accent2"/>
                </a:solidFill>
              </a:rPr>
              <a:t>tantas</a:t>
            </a:r>
            <a:r>
              <a:rPr lang="en-US" sz="1150" kern="1200" dirty="0">
                <a:solidFill>
                  <a:schemeClr val="accent2"/>
                </a:solidFill>
              </a:rPr>
              <a:t> </a:t>
            </a:r>
            <a:r>
              <a:rPr lang="en-US" sz="1150" kern="1200" dirty="0" err="1">
                <a:solidFill>
                  <a:schemeClr val="accent2"/>
                </a:solidFill>
              </a:rPr>
              <a:t>veces</a:t>
            </a:r>
            <a:r>
              <a:rPr lang="en-US" sz="1150" kern="1200" dirty="0">
                <a:solidFill>
                  <a:schemeClr val="accent2"/>
                </a:solidFill>
              </a:rPr>
              <a:t> </a:t>
            </a:r>
            <a:r>
              <a:rPr lang="en-US" sz="1150" kern="1200" dirty="0" err="1">
                <a:solidFill>
                  <a:schemeClr val="accent2"/>
                </a:solidFill>
              </a:rPr>
              <a:t>como</a:t>
            </a:r>
            <a:r>
              <a:rPr lang="en-US" sz="1150" kern="1200" dirty="0">
                <a:solidFill>
                  <a:schemeClr val="accent2"/>
                </a:solidFill>
              </a:rPr>
              <a:t> sea </a:t>
            </a:r>
            <a:r>
              <a:rPr lang="en-US" sz="1150" kern="1200" dirty="0" err="1">
                <a:solidFill>
                  <a:schemeClr val="accent2"/>
                </a:solidFill>
              </a:rPr>
              <a:t>necesario</a:t>
            </a:r>
            <a:r>
              <a:rPr lang="en-US" sz="1150" kern="1200" dirty="0">
                <a:solidFill>
                  <a:schemeClr val="accent2"/>
                </a:solidFill>
              </a:rPr>
              <a:t>)</a:t>
            </a:r>
          </a:p>
        </p:txBody>
      </p:sp>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300984"/>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Improve</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424740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p>
        </p:txBody>
      </p:sp>
      <p:sp>
        <p:nvSpPr>
          <p:cNvPr id="9" name="Content Placeholder 2">
            <a:extLst>
              <a:ext uri="{FF2B5EF4-FFF2-40B4-BE49-F238E27FC236}">
                <a16:creationId xmlns:a16="http://schemas.microsoft.com/office/drawing/2014/main" id="{4D780061-91AD-744C-B1FE-D43B9FB01097}"/>
              </a:ext>
            </a:extLst>
          </p:cNvPr>
          <p:cNvSpPr>
            <a:spLocks noGrp="1"/>
          </p:cNvSpPr>
          <p:nvPr>
            <p:ph idx="4294967295"/>
          </p:nvPr>
        </p:nvSpPr>
        <p:spPr>
          <a:xfrm>
            <a:off x="838200" y="1825625"/>
            <a:ext cx="10515600" cy="4351338"/>
          </a:xfrm>
        </p:spPr>
        <p:txBody>
          <a:bodyPr/>
          <a:lstStyle/>
          <a:p>
            <a:r>
              <a:rPr lang="en-US" dirty="0"/>
              <a:t>1 minute: Individual Design-</a:t>
            </a:r>
          </a:p>
          <a:p>
            <a:pPr lvl="1"/>
            <a:r>
              <a:rPr lang="en-US" dirty="0"/>
              <a:t>Draw a plan of how you think Maria should build her new and improved </a:t>
            </a:r>
            <a:r>
              <a:rPr lang="en-US" dirty="0" err="1"/>
              <a:t>wigglebot</a:t>
            </a:r>
            <a:r>
              <a:rPr lang="en-US" dirty="0"/>
              <a:t>.</a:t>
            </a:r>
          </a:p>
          <a:p>
            <a:r>
              <a:rPr lang="en-US" dirty="0"/>
              <a:t>5 minutes: Each member presents their ideas to the group.</a:t>
            </a:r>
          </a:p>
          <a:p>
            <a:endParaRPr lang="en-US" dirty="0"/>
          </a:p>
        </p:txBody>
      </p:sp>
    </p:spTree>
    <p:extLst>
      <p:ext uri="{BB962C8B-B14F-4D97-AF65-F5344CB8AC3E}">
        <p14:creationId xmlns:p14="http://schemas.microsoft.com/office/powerpoint/2010/main" val="111674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close up of a lush green forest&#10;&#10;Description automatically generated">
            <a:extLst>
              <a:ext uri="{FF2B5EF4-FFF2-40B4-BE49-F238E27FC236}">
                <a16:creationId xmlns:a16="http://schemas.microsoft.com/office/drawing/2014/main" id="{FE3A5CD3-E59B-2103-BAFE-69711181F2EB}"/>
              </a:ext>
            </a:extLst>
          </p:cNvPr>
          <p:cNvPicPr>
            <a:picLocks noChangeAspect="1"/>
          </p:cNvPicPr>
          <p:nvPr userDrawn="1"/>
        </p:nvPicPr>
        <p:blipFill>
          <a:blip r:embed="rId2">
            <a:extLst>
              <a:ext uri="{837473B0-CC2E-450A-ABE3-18F120FF3D39}">
                <a1611:picAttrSrcUrl xmlns:a1611="http://schemas.microsoft.com/office/drawing/2016/11/main" r:id="rId3"/>
              </a:ext>
            </a:extLst>
          </a:blip>
          <a:stretch>
            <a:fillRect/>
          </a:stretch>
        </p:blipFill>
        <p:spPr>
          <a:xfrm>
            <a:off x="-1" y="-23804"/>
            <a:ext cx="14558481" cy="5875925"/>
          </a:xfrm>
          <a:prstGeom prst="rect">
            <a:avLst/>
          </a:prstGeom>
        </p:spPr>
      </p:pic>
      <p:sp>
        <p:nvSpPr>
          <p:cNvPr id="7" name="TextBox 6">
            <a:extLst>
              <a:ext uri="{FF2B5EF4-FFF2-40B4-BE49-F238E27FC236}">
                <a16:creationId xmlns:a16="http://schemas.microsoft.com/office/drawing/2014/main" id="{524F4035-B633-32BE-07AB-6AC44C727042}"/>
              </a:ext>
            </a:extLst>
          </p:cNvPr>
          <p:cNvSpPr txBox="1"/>
          <p:nvPr userDrawn="1"/>
        </p:nvSpPr>
        <p:spPr>
          <a:xfrm>
            <a:off x="-1" y="5809247"/>
            <a:ext cx="12993303" cy="235800"/>
          </a:xfrm>
          <a:prstGeom prst="rect">
            <a:avLst/>
          </a:prstGeom>
          <a:noFill/>
        </p:spPr>
        <p:txBody>
          <a:bodyPr wrap="square" rtlCol="0">
            <a:spAutoFit/>
          </a:bodyPr>
          <a:lstStyle/>
          <a:p>
            <a:r>
              <a:rPr lang="en-US" sz="900">
                <a:hlinkClick r:id="rId3" tooltip="https://commons.wikimedia.org/wiki/File:Forest_Light_Fuji_X-T1_by_Scott_Wylie.jpg"/>
              </a:rPr>
              <a:t>This Photo</a:t>
            </a:r>
            <a:r>
              <a:rPr lang="en-US" sz="900"/>
              <a:t> by Unknown Author is licensed under </a:t>
            </a:r>
            <a:r>
              <a:rPr lang="en-US" sz="900">
                <a:hlinkClick r:id="rId4" tooltip="https://creativecommons.org/licenses/by-sa/3.0/"/>
              </a:rPr>
              <a:t>CC BY-SA</a:t>
            </a:r>
            <a:endParaRPr lang="en-US" sz="900"/>
          </a:p>
        </p:txBody>
      </p:sp>
      <p:sp>
        <p:nvSpPr>
          <p:cNvPr id="45" name="Right Triangle 44">
            <a:extLst>
              <a:ext uri="{FF2B5EF4-FFF2-40B4-BE49-F238E27FC236}">
                <a16:creationId xmlns:a16="http://schemas.microsoft.com/office/drawing/2014/main" id="{3F421328-2DEF-BB44-9FFA-59B39A103B9F}"/>
              </a:ext>
            </a:extLst>
          </p:cNvPr>
          <p:cNvSpPr/>
          <p:nvPr userDrawn="1"/>
        </p:nvSpPr>
        <p:spPr>
          <a:xfrm rot="10800000" flipH="1">
            <a:off x="-129465" y="0"/>
            <a:ext cx="7739406" cy="4920792"/>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close up of a sign&#10;&#10;Description automatically generated">
            <a:extLst>
              <a:ext uri="{FF2B5EF4-FFF2-40B4-BE49-F238E27FC236}">
                <a16:creationId xmlns:a16="http://schemas.microsoft.com/office/drawing/2014/main" id="{4EC39264-3097-5C47-B677-03FF2769AF9A}"/>
              </a:ext>
            </a:extLst>
          </p:cNvPr>
          <p:cNvPicPr>
            <a:picLocks noChangeAspect="1"/>
          </p:cNvPicPr>
          <p:nvPr userDrawn="1"/>
        </p:nvPicPr>
        <p:blipFill>
          <a:blip r:embed="rId5"/>
          <a:stretch>
            <a:fillRect/>
          </a:stretch>
        </p:blipFill>
        <p:spPr>
          <a:xfrm>
            <a:off x="9703759" y="6191216"/>
            <a:ext cx="2235502" cy="459294"/>
          </a:xfrm>
          <a:prstGeom prst="rect">
            <a:avLst/>
          </a:prstGeom>
        </p:spPr>
      </p:pic>
      <p:pic>
        <p:nvPicPr>
          <p:cNvPr id="26" name="Picture 25" descr="A close up of a sign&#10;&#10;Description automatically generated">
            <a:extLst>
              <a:ext uri="{FF2B5EF4-FFF2-40B4-BE49-F238E27FC236}">
                <a16:creationId xmlns:a16="http://schemas.microsoft.com/office/drawing/2014/main" id="{E79FC235-A43F-6549-98B6-2218EC7CD770}"/>
              </a:ext>
            </a:extLst>
          </p:cNvPr>
          <p:cNvPicPr>
            <a:picLocks noChangeAspect="1"/>
          </p:cNvPicPr>
          <p:nvPr userDrawn="1"/>
        </p:nvPicPr>
        <p:blipFill rotWithShape="1">
          <a:blip r:embed="rId6"/>
          <a:srcRect b="7193"/>
          <a:stretch/>
        </p:blipFill>
        <p:spPr>
          <a:xfrm>
            <a:off x="538200" y="987045"/>
            <a:ext cx="1971599" cy="1801539"/>
          </a:xfrm>
          <a:prstGeom prst="rect">
            <a:avLst/>
          </a:prstGeom>
        </p:spPr>
      </p:pic>
      <p:sp>
        <p:nvSpPr>
          <p:cNvPr id="27" name="Title 1">
            <a:extLst>
              <a:ext uri="{FF2B5EF4-FFF2-40B4-BE49-F238E27FC236}">
                <a16:creationId xmlns:a16="http://schemas.microsoft.com/office/drawing/2014/main" id="{BA315B04-B4BC-134E-BA6F-EE5445D62ADD}"/>
              </a:ext>
            </a:extLst>
          </p:cNvPr>
          <p:cNvSpPr>
            <a:spLocks noGrp="1"/>
          </p:cNvSpPr>
          <p:nvPr>
            <p:ph type="ctrTitle" hasCustomPrompt="1"/>
          </p:nvPr>
        </p:nvSpPr>
        <p:spPr>
          <a:xfrm>
            <a:off x="538200" y="4414731"/>
            <a:ext cx="9144000" cy="738598"/>
          </a:xfrm>
        </p:spPr>
        <p:txBody>
          <a:bodyPr anchor="b">
            <a:normAutofit/>
          </a:bodyPr>
          <a:lstStyle>
            <a:lvl1pPr algn="l">
              <a:defRPr sz="3600" b="1" i="1">
                <a:solidFill>
                  <a:schemeClr val="bg1"/>
                </a:solidFill>
                <a:latin typeface="Arial" panose="020B0604020202020204" pitchFamily="34" charset="0"/>
                <a:cs typeface="Arial" panose="020B0604020202020204" pitchFamily="34" charset="0"/>
              </a:defRPr>
            </a:lvl1pPr>
          </a:lstStyle>
          <a:p>
            <a:r>
              <a:rPr lang="en-US" dirty="0"/>
              <a:t>Flood Barriers</a:t>
            </a:r>
          </a:p>
        </p:txBody>
      </p:sp>
      <p:sp>
        <p:nvSpPr>
          <p:cNvPr id="42" name="Freeform 41">
            <a:extLst>
              <a:ext uri="{FF2B5EF4-FFF2-40B4-BE49-F238E27FC236}">
                <a16:creationId xmlns:a16="http://schemas.microsoft.com/office/drawing/2014/main" id="{9B276375-768F-8545-8F3F-1AA234DFE787}"/>
              </a:ext>
            </a:extLst>
          </p:cNvPr>
          <p:cNvSpPr/>
          <p:nvPr userDrawn="1"/>
        </p:nvSpPr>
        <p:spPr>
          <a:xfrm>
            <a:off x="9220600" y="-99919"/>
            <a:ext cx="12343601" cy="5952039"/>
          </a:xfrm>
          <a:custGeom>
            <a:avLst/>
            <a:gdLst>
              <a:gd name="connsiteX0" fmla="*/ 6029776 w 12343601"/>
              <a:gd name="connsiteY0" fmla="*/ 0 h 5952039"/>
              <a:gd name="connsiteX1" fmla="*/ 12343601 w 12343601"/>
              <a:gd name="connsiteY1" fmla="*/ 0 h 5952039"/>
              <a:gd name="connsiteX2" fmla="*/ 12343601 w 12343601"/>
              <a:gd name="connsiteY2" fmla="*/ 5952039 h 5952039"/>
              <a:gd name="connsiteX3" fmla="*/ 0 w 12343601"/>
              <a:gd name="connsiteY3" fmla="*/ 5952039 h 5952039"/>
              <a:gd name="connsiteX4" fmla="*/ 6029776 w 12343601"/>
              <a:gd name="connsiteY4" fmla="*/ 0 h 595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3601" h="5952039">
                <a:moveTo>
                  <a:pt x="6029776" y="0"/>
                </a:moveTo>
                <a:lnTo>
                  <a:pt x="12343601" y="0"/>
                </a:lnTo>
                <a:lnTo>
                  <a:pt x="12343601" y="5952039"/>
                </a:lnTo>
                <a:lnTo>
                  <a:pt x="0" y="5952039"/>
                </a:lnTo>
                <a:lnTo>
                  <a:pt x="60297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2"/>
              </a:solidFill>
            </a:endParaRPr>
          </a:p>
        </p:txBody>
      </p:sp>
    </p:spTree>
    <p:extLst>
      <p:ext uri="{BB962C8B-B14F-4D97-AF65-F5344CB8AC3E}">
        <p14:creationId xmlns:p14="http://schemas.microsoft.com/office/powerpoint/2010/main" val="996103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095704" y="437238"/>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Intro Slides</a:t>
            </a:r>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Tree>
    <p:extLst>
      <p:ext uri="{BB962C8B-B14F-4D97-AF65-F5344CB8AC3E}">
        <p14:creationId xmlns:p14="http://schemas.microsoft.com/office/powerpoint/2010/main" val="3539589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gineering Design Process Overview">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4689" y="292035"/>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Header 1</a:t>
            </a:r>
            <a:br>
              <a:rPr lang="en-US" dirty="0"/>
            </a:br>
            <a:r>
              <a:rPr lang="en-US" dirty="0" err="1"/>
              <a:t>spanish</a:t>
            </a:r>
            <a:endParaRPr lang="en-US" dirty="0"/>
          </a:p>
        </p:txBody>
      </p:sp>
      <p:grpSp>
        <p:nvGrpSpPr>
          <p:cNvPr id="3" name="Group 2">
            <a:extLst>
              <a:ext uri="{FF2B5EF4-FFF2-40B4-BE49-F238E27FC236}">
                <a16:creationId xmlns:a16="http://schemas.microsoft.com/office/drawing/2014/main" id="{21ED08E2-78E8-7885-06B8-3E6E2FB6F680}"/>
              </a:ext>
            </a:extLst>
          </p:cNvPr>
          <p:cNvGrpSpPr>
            <a:grpSpLocks noChangeAspect="1"/>
          </p:cNvGrpSpPr>
          <p:nvPr userDrawn="1"/>
        </p:nvGrpSpPr>
        <p:grpSpPr>
          <a:xfrm>
            <a:off x="2936857" y="1579418"/>
            <a:ext cx="6318285" cy="5278582"/>
            <a:chOff x="3124200" y="1329914"/>
            <a:chExt cx="5851848" cy="4888899"/>
          </a:xfrm>
        </p:grpSpPr>
        <p:sp>
          <p:nvSpPr>
            <p:cNvPr id="4" name="Freeform: Shape 2">
              <a:extLst>
                <a:ext uri="{FF2B5EF4-FFF2-40B4-BE49-F238E27FC236}">
                  <a16:creationId xmlns:a16="http://schemas.microsoft.com/office/drawing/2014/main" id="{4AABD1A1-417A-B003-FFD3-F6B4563A5309}"/>
                </a:ext>
              </a:extLst>
            </p:cNvPr>
            <p:cNvSpPr/>
            <p:nvPr/>
          </p:nvSpPr>
          <p:spPr>
            <a:xfrm>
              <a:off x="3124200" y="1329914"/>
              <a:ext cx="837826" cy="1196895"/>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5" name="Freeform: Shape 4">
              <a:extLst>
                <a:ext uri="{FF2B5EF4-FFF2-40B4-BE49-F238E27FC236}">
                  <a16:creationId xmlns:a16="http://schemas.microsoft.com/office/drawing/2014/main" id="{AF064C4F-CC12-A648-11AE-C242C69F4819}"/>
                </a:ext>
              </a:extLst>
            </p:cNvPr>
            <p:cNvSpPr/>
            <p:nvPr/>
          </p:nvSpPr>
          <p:spPr>
            <a:xfrm>
              <a:off x="3962025" y="133076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What is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¿Cuál es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What are the rules? (Criteria/Constraints)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¿Cuales son las normas? (Criterios/Restricciones))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F4DC8A5A-290A-D370-0EB6-B9FBE9103847}"/>
                </a:ext>
              </a:extLst>
            </p:cNvPr>
            <p:cNvSpPr/>
            <p:nvPr/>
          </p:nvSpPr>
          <p:spPr>
            <a:xfrm>
              <a:off x="3124200" y="2253277"/>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7" name="Freeform: Shape 7">
              <a:extLst>
                <a:ext uri="{FF2B5EF4-FFF2-40B4-BE49-F238E27FC236}">
                  <a16:creationId xmlns:a16="http://schemas.microsoft.com/office/drawing/2014/main" id="{1C24C116-22D4-A376-FE49-2C4AE6FA9FA8}"/>
                </a:ext>
              </a:extLst>
            </p:cNvPr>
            <p:cNvSpPr/>
            <p:nvPr/>
          </p:nvSpPr>
          <p:spPr>
            <a:xfrm>
              <a:off x="3962025" y="2253273"/>
              <a:ext cx="5014023" cy="777990"/>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
          <p:nvSpPr>
            <p:cNvPr id="10" name="Freeform: Shape 8">
              <a:extLst>
                <a:ext uri="{FF2B5EF4-FFF2-40B4-BE49-F238E27FC236}">
                  <a16:creationId xmlns:a16="http://schemas.microsoft.com/office/drawing/2014/main" id="{55CC3741-EABE-38F0-74F7-F71487AFEBD3}"/>
                </a:ext>
              </a:extLst>
            </p:cNvPr>
            <p:cNvSpPr/>
            <p:nvPr/>
          </p:nvSpPr>
          <p:spPr>
            <a:xfrm>
              <a:off x="3124200" y="3176902"/>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4D94"/>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Plan</a:t>
              </a:r>
            </a:p>
          </p:txBody>
        </p:sp>
        <p:sp>
          <p:nvSpPr>
            <p:cNvPr id="11" name="Freeform: Shape 9">
              <a:extLst>
                <a:ext uri="{FF2B5EF4-FFF2-40B4-BE49-F238E27FC236}">
                  <a16:creationId xmlns:a16="http://schemas.microsoft.com/office/drawing/2014/main" id="{F4323C40-1EB2-B6F5-3AE5-C177993BC615}"/>
                </a:ext>
              </a:extLst>
            </p:cNvPr>
            <p:cNvSpPr/>
            <p:nvPr/>
          </p:nvSpPr>
          <p:spPr>
            <a:xfrm>
              <a:off x="3962026" y="3175785"/>
              <a:ext cx="5014022" cy="780215"/>
            </a:xfrm>
            <a:custGeom>
              <a:avLst/>
              <a:gdLst>
                <a:gd name="connsiteX0" fmla="*/ 130038 w 780214"/>
                <a:gd name="connsiteY0" fmla="*/ 0 h 5014022"/>
                <a:gd name="connsiteX1" fmla="*/ 650176 w 780214"/>
                <a:gd name="connsiteY1" fmla="*/ 0 h 5014022"/>
                <a:gd name="connsiteX2" fmla="*/ 780214 w 780214"/>
                <a:gd name="connsiteY2" fmla="*/ 130038 h 5014022"/>
                <a:gd name="connsiteX3" fmla="*/ 780214 w 780214"/>
                <a:gd name="connsiteY3" fmla="*/ 5014022 h 5014022"/>
                <a:gd name="connsiteX4" fmla="*/ 780214 w 780214"/>
                <a:gd name="connsiteY4" fmla="*/ 5014022 h 5014022"/>
                <a:gd name="connsiteX5" fmla="*/ 0 w 780214"/>
                <a:gd name="connsiteY5" fmla="*/ 5014022 h 5014022"/>
                <a:gd name="connsiteX6" fmla="*/ 0 w 780214"/>
                <a:gd name="connsiteY6" fmla="*/ 5014022 h 5014022"/>
                <a:gd name="connsiteX7" fmla="*/ 0 w 780214"/>
                <a:gd name="connsiteY7" fmla="*/ 130038 h 5014022"/>
                <a:gd name="connsiteX8" fmla="*/ 130038 w 780214"/>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0214" h="5014022">
                  <a:moveTo>
                    <a:pt x="780214" y="835687"/>
                  </a:moveTo>
                  <a:lnTo>
                    <a:pt x="780214" y="4178335"/>
                  </a:lnTo>
                  <a:cubicBezTo>
                    <a:pt x="780214" y="4639870"/>
                    <a:pt x="771155" y="5014019"/>
                    <a:pt x="759979" y="5014019"/>
                  </a:cubicBezTo>
                  <a:lnTo>
                    <a:pt x="0" y="5014019"/>
                  </a:lnTo>
                  <a:lnTo>
                    <a:pt x="0" y="5014019"/>
                  </a:lnTo>
                  <a:lnTo>
                    <a:pt x="0" y="3"/>
                  </a:lnTo>
                  <a:lnTo>
                    <a:pt x="0" y="3"/>
                  </a:lnTo>
                  <a:lnTo>
                    <a:pt x="759979" y="3"/>
                  </a:lnTo>
                  <a:cubicBezTo>
                    <a:pt x="771155" y="3"/>
                    <a:pt x="780214" y="374152"/>
                    <a:pt x="780214" y="835687"/>
                  </a:cubicBezTo>
                  <a:close/>
                </a:path>
              </a:pathLst>
            </a:custGeom>
            <a:noFill/>
            <a:ln w="12700" cap="flat" cmpd="sng" algn="ctr">
              <a:solidFill>
                <a:srgbClr val="824D94"/>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99569" tIns="46977" rIns="46976" bIns="46978" numCol="1" spcCol="1270" anchor="ctr" anchorCtr="0">
              <a:noAutofit/>
            </a:bodyPr>
            <a:lstStyle/>
            <a:p>
              <a:pPr marL="114300" lvl="1" indent="-114300" algn="l" defTabSz="622300">
                <a:lnSpc>
                  <a:spcPct val="90000"/>
                </a:lnSpc>
                <a:spcBef>
                  <a:spcPct val="0"/>
                </a:spcBef>
                <a:spcAft>
                  <a:spcPct val="15000"/>
                </a:spcAft>
                <a:buNone/>
              </a:pPr>
              <a:endParaRPr lang="en-US" sz="1400" kern="1200" dirty="0">
                <a:solidFill>
                  <a:sysClr val="windowText" lastClr="000000">
                    <a:hueOff val="0"/>
                    <a:satOff val="0"/>
                    <a:lumOff val="0"/>
                    <a:alphaOff val="0"/>
                  </a:sysClr>
                </a:solidFill>
                <a:latin typeface="Calibri" panose="020F0502020204030204"/>
                <a:ea typeface="+mn-ea"/>
                <a:cs typeface="+mn-cs"/>
              </a:endParaRP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Think of an idea to share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Piensa</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en</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para </a:t>
              </a:r>
              <a:r>
                <a:rPr lang="en-US" sz="1300" kern="1200" dirty="0" err="1">
                  <a:solidFill>
                    <a:schemeClr val="accent2"/>
                  </a:solidFill>
                  <a:latin typeface="Arial" panose="020B0604020202020204" pitchFamily="34" charset="0"/>
                  <a:ea typeface="+mn-ea"/>
                  <a:cs typeface="Arial" panose="020B0604020202020204" pitchFamily="34" charset="0"/>
                </a:rPr>
                <a:t>compartir</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Select a group idea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Seleccione</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una</a:t>
              </a:r>
              <a:r>
                <a:rPr lang="en-US" sz="1300" kern="1200" dirty="0">
                  <a:solidFill>
                    <a:schemeClr val="accent2"/>
                  </a:solidFill>
                  <a:latin typeface="Arial" panose="020B0604020202020204" pitchFamily="34" charset="0"/>
                  <a:ea typeface="+mn-ea"/>
                  <a:cs typeface="Arial" panose="020B0604020202020204" pitchFamily="34" charset="0"/>
                </a:rPr>
                <a:t> idea de </a:t>
              </a:r>
              <a:r>
                <a:rPr lang="en-US" sz="1300" kern="1200" dirty="0" err="1">
                  <a:solidFill>
                    <a:schemeClr val="accent2"/>
                  </a:solidFill>
                  <a:latin typeface="Arial" panose="020B0604020202020204" pitchFamily="34" charset="0"/>
                  <a:ea typeface="+mn-ea"/>
                  <a:cs typeface="Arial" panose="020B0604020202020204" pitchFamily="34" charset="0"/>
                </a:rPr>
                <a:t>grupo</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r>
                <a:rPr lang="en-US" sz="13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Gather materials </a:t>
              </a:r>
              <a:r>
                <a:rPr lang="en-US" sz="1300" kern="1200" dirty="0">
                  <a:solidFill>
                    <a:schemeClr val="accent2"/>
                  </a:solidFill>
                  <a:latin typeface="Arial" panose="020B0604020202020204" pitchFamily="34" charset="0"/>
                  <a:ea typeface="+mn-ea"/>
                  <a:cs typeface="Arial" panose="020B0604020202020204" pitchFamily="34" charset="0"/>
                </a:rPr>
                <a:t>(</a:t>
              </a:r>
              <a:r>
                <a:rPr lang="en-US" sz="1300" kern="1200" dirty="0" err="1">
                  <a:solidFill>
                    <a:schemeClr val="accent2"/>
                  </a:solidFill>
                  <a:latin typeface="Arial" panose="020B0604020202020204" pitchFamily="34" charset="0"/>
                  <a:ea typeface="+mn-ea"/>
                  <a:cs typeface="Arial" panose="020B0604020202020204" pitchFamily="34" charset="0"/>
                </a:rPr>
                <a:t>Reunir</a:t>
              </a:r>
              <a:r>
                <a:rPr lang="en-US" sz="1300" kern="1200" dirty="0">
                  <a:solidFill>
                    <a:schemeClr val="accent2"/>
                  </a:solidFill>
                  <a:latin typeface="Arial" panose="020B0604020202020204" pitchFamily="34" charset="0"/>
                  <a:ea typeface="+mn-ea"/>
                  <a:cs typeface="Arial" panose="020B0604020202020204" pitchFamily="34" charset="0"/>
                </a:rPr>
                <a:t> </a:t>
              </a:r>
              <a:r>
                <a:rPr lang="en-US" sz="1300" kern="1200" dirty="0" err="1">
                  <a:solidFill>
                    <a:schemeClr val="accent2"/>
                  </a:solidFill>
                  <a:latin typeface="Arial" panose="020B0604020202020204" pitchFamily="34" charset="0"/>
                  <a:ea typeface="+mn-ea"/>
                  <a:cs typeface="Arial" panose="020B0604020202020204" pitchFamily="34" charset="0"/>
                </a:rPr>
                <a:t>materiales</a:t>
              </a:r>
              <a:r>
                <a:rPr lang="en-US" sz="1300" kern="1200" dirty="0">
                  <a:solidFill>
                    <a:schemeClr val="accent2"/>
                  </a:solidFill>
                  <a:latin typeface="Arial" panose="020B0604020202020204" pitchFamily="34" charset="0"/>
                  <a:ea typeface="+mn-ea"/>
                  <a:cs typeface="Arial" panose="020B0604020202020204" pitchFamily="34" charset="0"/>
                </a:rPr>
                <a:t>)</a:t>
              </a:r>
            </a:p>
            <a:p>
              <a:pPr marL="114300" lvl="1" indent="-114300" algn="l" defTabSz="622300">
                <a:lnSpc>
                  <a:spcPct val="90000"/>
                </a:lnSpc>
                <a:spcBef>
                  <a:spcPct val="0"/>
                </a:spcBef>
                <a:spcAft>
                  <a:spcPct val="15000"/>
                </a:spcAft>
                <a:buChar char="•"/>
              </a:pPr>
              <a:endParaRPr lang="en-US" sz="1400" kern="1200" dirty="0">
                <a:solidFill>
                  <a:sysClr val="windowText" lastClr="000000">
                    <a:hueOff val="0"/>
                    <a:satOff val="0"/>
                    <a:lumOff val="0"/>
                    <a:alphaOff val="0"/>
                  </a:sysClr>
                </a:solidFill>
                <a:latin typeface="Calibri" panose="020F0502020204030204"/>
                <a:ea typeface="+mn-ea"/>
                <a:cs typeface="+mn-cs"/>
              </a:endParaRPr>
            </a:p>
          </p:txBody>
        </p:sp>
        <p:sp>
          <p:nvSpPr>
            <p:cNvPr id="12" name="Freeform: Shape 10">
              <a:extLst>
                <a:ext uri="{FF2B5EF4-FFF2-40B4-BE49-F238E27FC236}">
                  <a16:creationId xmlns:a16="http://schemas.microsoft.com/office/drawing/2014/main" id="{2E06206A-EE9C-3F3D-8401-DAB62CD3AF45}"/>
                </a:ext>
              </a:extLst>
            </p:cNvPr>
            <p:cNvSpPr/>
            <p:nvPr/>
          </p:nvSpPr>
          <p:spPr>
            <a:xfrm>
              <a:off x="3124200" y="4099411"/>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E95E09"/>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Create (H</a:t>
              </a:r>
              <a:r>
                <a:rPr lang="es-ES" sz="1100" b="1" kern="1200" dirty="0" err="1"/>
                <a:t>acer</a:t>
              </a:r>
              <a:r>
                <a:rPr lang="es-ES" sz="1100" b="1" kern="1200" dirty="0"/>
                <a:t>)</a:t>
              </a:r>
              <a:endParaRPr lang="en-US" sz="1100" b="1" kern="1200" dirty="0"/>
            </a:p>
          </p:txBody>
        </p:sp>
        <p:sp>
          <p:nvSpPr>
            <p:cNvPr id="13" name="Freeform: Shape 11">
              <a:extLst>
                <a:ext uri="{FF2B5EF4-FFF2-40B4-BE49-F238E27FC236}">
                  <a16:creationId xmlns:a16="http://schemas.microsoft.com/office/drawing/2014/main" id="{2294B055-517E-E773-C690-4C690235D55A}"/>
                </a:ext>
              </a:extLst>
            </p:cNvPr>
            <p:cNvSpPr/>
            <p:nvPr/>
          </p:nvSpPr>
          <p:spPr>
            <a:xfrm>
              <a:off x="3962025" y="4098554"/>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rgbClr val="E95E09"/>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Create your idea </a:t>
              </a:r>
              <a:r>
                <a:rPr lang="en-US" sz="1600" kern="1200" dirty="0">
                  <a:solidFill>
                    <a:schemeClr val="accent2"/>
                  </a:solidFill>
                </a:rPr>
                <a:t>(</a:t>
              </a:r>
              <a:r>
                <a:rPr lang="en-US" sz="1600" kern="1200" dirty="0" err="1">
                  <a:solidFill>
                    <a:schemeClr val="accent2"/>
                  </a:solidFill>
                </a:rPr>
                <a:t>Haces</a:t>
              </a:r>
              <a:r>
                <a:rPr lang="en-US" sz="1600" kern="1200" dirty="0">
                  <a:solidFill>
                    <a:schemeClr val="accent2"/>
                  </a:solidFill>
                </a:rPr>
                <a:t> </a:t>
              </a:r>
              <a:r>
                <a:rPr lang="en-US" sz="1600" kern="1200" dirty="0" err="1">
                  <a:solidFill>
                    <a:schemeClr val="accent2"/>
                  </a:solidFill>
                </a:rPr>
                <a:t>tu</a:t>
              </a:r>
              <a:r>
                <a:rPr lang="en-US" sz="1600" kern="1200" dirty="0">
                  <a:solidFill>
                    <a:schemeClr val="accent2"/>
                  </a:solidFill>
                </a:rPr>
                <a:t> idea)</a:t>
              </a:r>
            </a:p>
            <a:p>
              <a:pPr marL="171450" lvl="1" indent="-171450" algn="l" defTabSz="711200">
                <a:lnSpc>
                  <a:spcPct val="90000"/>
                </a:lnSpc>
                <a:spcBef>
                  <a:spcPct val="0"/>
                </a:spcBef>
                <a:spcAft>
                  <a:spcPct val="15000"/>
                </a:spcAft>
                <a:buChar char="•"/>
              </a:pPr>
              <a:r>
                <a:rPr lang="en-US" sz="1600" kern="1200" dirty="0">
                  <a:solidFill>
                    <a:srgbClr val="000000"/>
                  </a:solidFill>
                </a:rPr>
                <a:t>Test your ideas </a:t>
              </a:r>
              <a:r>
                <a:rPr lang="en-US" sz="1600" kern="1200" dirty="0">
                  <a:solidFill>
                    <a:schemeClr val="accent2"/>
                  </a:solidFill>
                </a:rPr>
                <a:t>(</a:t>
              </a:r>
              <a:r>
                <a:rPr lang="en-US" sz="1600" kern="1200" dirty="0" err="1">
                  <a:solidFill>
                    <a:schemeClr val="accent2"/>
                  </a:solidFill>
                </a:rPr>
                <a:t>Pon</a:t>
              </a:r>
              <a:r>
                <a:rPr lang="en-US" sz="1600" kern="1200" dirty="0">
                  <a:solidFill>
                    <a:schemeClr val="accent2"/>
                  </a:solidFill>
                </a:rPr>
                <a:t> a </a:t>
              </a:r>
              <a:r>
                <a:rPr lang="en-US" sz="1600" kern="1200" dirty="0" err="1">
                  <a:solidFill>
                    <a:schemeClr val="accent2"/>
                  </a:solidFill>
                </a:rPr>
                <a:t>prueba</a:t>
              </a:r>
              <a:r>
                <a:rPr lang="en-US" sz="1600" kern="1200" dirty="0">
                  <a:solidFill>
                    <a:schemeClr val="accent2"/>
                  </a:solidFill>
                </a:rPr>
                <a:t> </a:t>
              </a:r>
              <a:r>
                <a:rPr lang="en-US" sz="1600" kern="1200" dirty="0" err="1">
                  <a:solidFill>
                    <a:schemeClr val="accent2"/>
                  </a:solidFill>
                </a:rPr>
                <a:t>tus</a:t>
              </a:r>
              <a:r>
                <a:rPr lang="en-US" sz="1600" kern="1200" dirty="0">
                  <a:solidFill>
                    <a:schemeClr val="accent2"/>
                  </a:solidFill>
                </a:rPr>
                <a:t> ideas)</a:t>
              </a:r>
            </a:p>
          </p:txBody>
        </p:sp>
        <p:sp>
          <p:nvSpPr>
            <p:cNvPr id="14" name="Freeform: Shape 12">
              <a:extLst>
                <a:ext uri="{FF2B5EF4-FFF2-40B4-BE49-F238E27FC236}">
                  <a16:creationId xmlns:a16="http://schemas.microsoft.com/office/drawing/2014/main" id="{B22AB8AB-49D8-E38E-3327-2446E9085C16}"/>
                </a:ext>
              </a:extLst>
            </p:cNvPr>
            <p:cNvSpPr/>
            <p:nvPr/>
          </p:nvSpPr>
          <p:spPr>
            <a:xfrm>
              <a:off x="3124200" y="5021919"/>
              <a:ext cx="837826" cy="1196894"/>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t>Improve (M</a:t>
              </a:r>
              <a:r>
                <a:rPr lang="es-ES" sz="1100" b="1" kern="1200" dirty="0" err="1"/>
                <a:t>ejorar</a:t>
              </a:r>
              <a:r>
                <a:rPr lang="es-ES" sz="1100" b="1" kern="1200" dirty="0"/>
                <a:t>)</a:t>
              </a:r>
              <a:endParaRPr lang="en-US" sz="1100" b="1" kern="1200" dirty="0"/>
            </a:p>
          </p:txBody>
        </p:sp>
        <p:sp>
          <p:nvSpPr>
            <p:cNvPr id="15" name="Freeform: Shape 13">
              <a:extLst>
                <a:ext uri="{FF2B5EF4-FFF2-40B4-BE49-F238E27FC236}">
                  <a16:creationId xmlns:a16="http://schemas.microsoft.com/office/drawing/2014/main" id="{262D44D2-A32B-235A-127F-ACA743287335}"/>
                </a:ext>
              </a:extLst>
            </p:cNvPr>
            <p:cNvSpPr/>
            <p:nvPr/>
          </p:nvSpPr>
          <p:spPr>
            <a:xfrm>
              <a:off x="3962025" y="5021919"/>
              <a:ext cx="5014023" cy="777982"/>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ln>
              <a:solidFill>
                <a:schemeClr val="tx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rPr>
                <a:t>Look at the score </a:t>
              </a:r>
              <a:r>
                <a:rPr lang="en-US" sz="1600" kern="1200" dirty="0">
                  <a:solidFill>
                    <a:schemeClr val="accent2"/>
                  </a:solidFill>
                </a:rPr>
                <a:t>(Mira la </a:t>
              </a:r>
              <a:r>
                <a:rPr lang="en-US" sz="1600" kern="1200" dirty="0" err="1">
                  <a:solidFill>
                    <a:schemeClr val="accent2"/>
                  </a:solidFill>
                </a:rPr>
                <a:t>puntuación</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Make the design better </a:t>
              </a:r>
              <a:r>
                <a:rPr lang="en-US" sz="1600" kern="1200" dirty="0">
                  <a:solidFill>
                    <a:schemeClr val="accent2"/>
                  </a:solidFill>
                </a:rPr>
                <a:t>(</a:t>
              </a:r>
              <a:r>
                <a:rPr lang="en-US" sz="1600" kern="1200" dirty="0" err="1">
                  <a:solidFill>
                    <a:schemeClr val="accent2"/>
                  </a:solidFill>
                </a:rPr>
                <a:t>Mejora</a:t>
              </a:r>
              <a:r>
                <a:rPr lang="en-US" sz="1600" kern="1200" dirty="0">
                  <a:solidFill>
                    <a:schemeClr val="accent2"/>
                  </a:solidFill>
                </a:rPr>
                <a:t> </a:t>
              </a:r>
              <a:r>
                <a:rPr lang="en-US" sz="1600" kern="1200" dirty="0" err="1">
                  <a:solidFill>
                    <a:schemeClr val="accent2"/>
                  </a:solidFill>
                </a:rPr>
                <a:t>el</a:t>
              </a:r>
              <a:r>
                <a:rPr lang="en-US" sz="1600" kern="1200" dirty="0">
                  <a:solidFill>
                    <a:schemeClr val="accent2"/>
                  </a:solidFill>
                </a:rPr>
                <a:t> </a:t>
              </a:r>
              <a:r>
                <a:rPr lang="en-US" sz="1600" kern="1200" dirty="0" err="1">
                  <a:solidFill>
                    <a:schemeClr val="accent2"/>
                  </a:solidFill>
                </a:rPr>
                <a:t>diseño</a:t>
              </a:r>
              <a:r>
                <a:rPr lang="en-US" sz="1600" kern="1200" dirty="0">
                  <a:solidFill>
                    <a:schemeClr val="accent2"/>
                  </a:solidFill>
                </a:rPr>
                <a:t>)</a:t>
              </a:r>
            </a:p>
            <a:p>
              <a:pPr marL="171450" lvl="1" indent="-171450" algn="l" defTabSz="711200">
                <a:lnSpc>
                  <a:spcPct val="90000"/>
                </a:lnSpc>
                <a:spcBef>
                  <a:spcPct val="0"/>
                </a:spcBef>
                <a:spcAft>
                  <a:spcPct val="15000"/>
                </a:spcAft>
                <a:buChar char="•"/>
              </a:pPr>
              <a:r>
                <a:rPr lang="en-US" sz="1600" kern="1200" dirty="0">
                  <a:solidFill>
                    <a:srgbClr val="000000"/>
                  </a:solidFill>
                </a:rPr>
                <a:t>Repeat if needed </a:t>
              </a:r>
              <a:r>
                <a:rPr lang="en-US" sz="1600" kern="1200" dirty="0">
                  <a:solidFill>
                    <a:schemeClr val="accent2"/>
                  </a:solidFill>
                </a:rPr>
                <a:t>(</a:t>
              </a:r>
              <a:r>
                <a:rPr lang="en-US" sz="1600" kern="1200" dirty="0" err="1">
                  <a:solidFill>
                    <a:schemeClr val="accent2"/>
                  </a:solidFill>
                </a:rPr>
                <a:t>Repita</a:t>
              </a:r>
              <a:r>
                <a:rPr lang="en-US" sz="1600" kern="1200" dirty="0">
                  <a:solidFill>
                    <a:schemeClr val="accent2"/>
                  </a:solidFill>
                </a:rPr>
                <a:t> </a:t>
              </a:r>
              <a:r>
                <a:rPr lang="en-US" sz="1600" kern="1200" dirty="0" err="1">
                  <a:solidFill>
                    <a:schemeClr val="accent2"/>
                  </a:solidFill>
                </a:rPr>
                <a:t>si</a:t>
              </a:r>
              <a:r>
                <a:rPr lang="en-US" sz="1600" kern="1200" dirty="0">
                  <a:solidFill>
                    <a:schemeClr val="accent2"/>
                  </a:solidFill>
                </a:rPr>
                <a:t> es </a:t>
              </a:r>
              <a:r>
                <a:rPr lang="en-US" sz="1600" kern="1200" dirty="0" err="1">
                  <a:solidFill>
                    <a:schemeClr val="accent2"/>
                  </a:solidFill>
                </a:rPr>
                <a:t>necesario</a:t>
              </a:r>
              <a:r>
                <a:rPr lang="en-US" sz="1600" kern="1200" dirty="0">
                  <a:solidFill>
                    <a:schemeClr val="accent2"/>
                  </a:solidFill>
                </a:rPr>
                <a:t>)</a:t>
              </a:r>
            </a:p>
          </p:txBody>
        </p:sp>
      </p:grpSp>
    </p:spTree>
    <p:extLst>
      <p:ext uri="{BB962C8B-B14F-4D97-AF65-F5344CB8AC3E}">
        <p14:creationId xmlns:p14="http://schemas.microsoft.com/office/powerpoint/2010/main" val="73062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dentify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07427" y="293910"/>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Identify</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grpSp>
        <p:nvGrpSpPr>
          <p:cNvPr id="5" name="Group 4">
            <a:extLst>
              <a:ext uri="{FF2B5EF4-FFF2-40B4-BE49-F238E27FC236}">
                <a16:creationId xmlns:a16="http://schemas.microsoft.com/office/drawing/2014/main" id="{119429CC-C4CF-0C84-786A-F8B69F7B47C1}"/>
              </a:ext>
            </a:extLst>
          </p:cNvPr>
          <p:cNvGrpSpPr>
            <a:grpSpLocks noChangeAspect="1"/>
          </p:cNvGrpSpPr>
          <p:nvPr userDrawn="1"/>
        </p:nvGrpSpPr>
        <p:grpSpPr>
          <a:xfrm>
            <a:off x="389146" y="5574384"/>
            <a:ext cx="6309360" cy="1290473"/>
            <a:chOff x="383828" y="5565703"/>
            <a:chExt cx="6318285" cy="1292297"/>
          </a:xfrm>
        </p:grpSpPr>
        <p:sp>
          <p:nvSpPr>
            <p:cNvPr id="3" name="Freeform: Shape 2">
              <a:extLst>
                <a:ext uri="{FF2B5EF4-FFF2-40B4-BE49-F238E27FC236}">
                  <a16:creationId xmlns:a16="http://schemas.microsoft.com/office/drawing/2014/main" id="{3CEE9D8E-8B98-3D89-87DE-95AD8A7D017C}"/>
                </a:ext>
              </a:extLst>
            </p:cNvPr>
            <p:cNvSpPr/>
            <p:nvPr userDrawn="1"/>
          </p:nvSpPr>
          <p:spPr>
            <a:xfrm>
              <a:off x="383828" y="5565703"/>
              <a:ext cx="904607" cy="1292297"/>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82C34D">
                <a:hueOff val="0"/>
                <a:satOff val="0"/>
                <a:lumOff val="0"/>
                <a:alphaOff val="0"/>
              </a:srgb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9"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Identify (</a:t>
              </a:r>
              <a:r>
                <a:rPr lang="es-ES" sz="1100" b="1" kern="1200" dirty="0">
                  <a:latin typeface="+mj-lt"/>
                </a:rPr>
                <a:t>Identificar)</a:t>
              </a:r>
              <a:endParaRPr lang="en-US" sz="1100" b="1" kern="1200" dirty="0">
                <a:solidFill>
                  <a:sysClr val="window" lastClr="FFFFFF"/>
                </a:solidFill>
                <a:latin typeface="+mj-lt"/>
                <a:ea typeface="+mn-ea"/>
                <a:cs typeface="+mn-cs"/>
              </a:endParaRPr>
            </a:p>
          </p:txBody>
        </p:sp>
        <p:sp>
          <p:nvSpPr>
            <p:cNvPr id="4" name="Freeform: Shape 4">
              <a:extLst>
                <a:ext uri="{FF2B5EF4-FFF2-40B4-BE49-F238E27FC236}">
                  <a16:creationId xmlns:a16="http://schemas.microsoft.com/office/drawing/2014/main" id="{27CB5322-CD5E-5B9F-978F-8FF33419B5A4}"/>
                </a:ext>
              </a:extLst>
            </p:cNvPr>
            <p:cNvSpPr/>
            <p:nvPr userDrawn="1"/>
          </p:nvSpPr>
          <p:spPr>
            <a:xfrm>
              <a:off x="1288434" y="5566621"/>
              <a:ext cx="5413679" cy="839993"/>
            </a:xfrm>
            <a:custGeom>
              <a:avLst/>
              <a:gdLst>
                <a:gd name="connsiteX0" fmla="*/ 129666 w 777981"/>
                <a:gd name="connsiteY0" fmla="*/ 0 h 5014022"/>
                <a:gd name="connsiteX1" fmla="*/ 648315 w 777981"/>
                <a:gd name="connsiteY1" fmla="*/ 0 h 5014022"/>
                <a:gd name="connsiteX2" fmla="*/ 777981 w 777981"/>
                <a:gd name="connsiteY2" fmla="*/ 129666 h 5014022"/>
                <a:gd name="connsiteX3" fmla="*/ 777981 w 777981"/>
                <a:gd name="connsiteY3" fmla="*/ 5014022 h 5014022"/>
                <a:gd name="connsiteX4" fmla="*/ 777981 w 777981"/>
                <a:gd name="connsiteY4" fmla="*/ 5014022 h 5014022"/>
                <a:gd name="connsiteX5" fmla="*/ 0 w 777981"/>
                <a:gd name="connsiteY5" fmla="*/ 5014022 h 5014022"/>
                <a:gd name="connsiteX6" fmla="*/ 0 w 777981"/>
                <a:gd name="connsiteY6" fmla="*/ 5014022 h 5014022"/>
                <a:gd name="connsiteX7" fmla="*/ 0 w 777981"/>
                <a:gd name="connsiteY7" fmla="*/ 129666 h 5014022"/>
                <a:gd name="connsiteX8" fmla="*/ 129666 w 777981"/>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1" h="5014022">
                  <a:moveTo>
                    <a:pt x="777981" y="835689"/>
                  </a:moveTo>
                  <a:lnTo>
                    <a:pt x="777981" y="4178333"/>
                  </a:lnTo>
                  <a:cubicBezTo>
                    <a:pt x="777981" y="4639873"/>
                    <a:pt x="768973" y="5014019"/>
                    <a:pt x="757862" y="5014019"/>
                  </a:cubicBezTo>
                  <a:lnTo>
                    <a:pt x="0" y="5014019"/>
                  </a:lnTo>
                  <a:lnTo>
                    <a:pt x="0" y="5014019"/>
                  </a:lnTo>
                  <a:lnTo>
                    <a:pt x="0" y="3"/>
                  </a:lnTo>
                  <a:lnTo>
                    <a:pt x="0" y="3"/>
                  </a:lnTo>
                  <a:lnTo>
                    <a:pt x="757862" y="3"/>
                  </a:lnTo>
                  <a:cubicBezTo>
                    <a:pt x="768973" y="3"/>
                    <a:pt x="777981" y="374149"/>
                    <a:pt x="777981" y="835689"/>
                  </a:cubicBezTo>
                  <a:close/>
                </a:path>
              </a:pathLst>
            </a:custGeom>
            <a:solidFill>
              <a:sysClr val="window" lastClr="FFFFFF">
                <a:alpha val="90000"/>
                <a:hueOff val="0"/>
                <a:satOff val="0"/>
                <a:lumOff val="0"/>
                <a:alphaOff val="0"/>
              </a:sysClr>
            </a:solidFill>
            <a:ln w="12700" cap="flat" cmpd="sng" algn="ctr">
              <a:solidFill>
                <a:srgbClr val="82C34D"/>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solidFill>
                  <a:srgbClr val="000000"/>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What is the problem? </a:t>
              </a:r>
              <a:r>
                <a:rPr lang="en-US" sz="1600" kern="1200" dirty="0">
                  <a:solidFill>
                    <a:srgbClr val="F16038"/>
                  </a:solidFill>
                  <a:latin typeface="+mj-lt"/>
                  <a:ea typeface="+mn-ea"/>
                  <a:cs typeface="Arial" panose="020B0604020202020204" pitchFamily="34" charset="0"/>
                </a:rPr>
                <a:t>(</a:t>
              </a:r>
              <a:r>
                <a:rPr lang="es-ES" sz="1600" kern="1200" dirty="0">
                  <a:solidFill>
                    <a:srgbClr val="F16038"/>
                  </a:solidFill>
                  <a:latin typeface="+mj-lt"/>
                </a:rPr>
                <a:t>¿Cuál es el problema?)</a:t>
              </a:r>
              <a:endParaRPr lang="en-US" sz="1600" kern="1200" dirty="0">
                <a:solidFill>
                  <a:srgbClr val="F16038"/>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mj-lt"/>
                  <a:ea typeface="+mn-ea"/>
                  <a:cs typeface="Arial" panose="020B0604020202020204" pitchFamily="34" charset="0"/>
                </a:rPr>
                <a:t>What are the rules? (Criteria/Constraints)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¿Cuáles son las normas? (Criterios/Restricciones))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endPar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68907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ine Material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grpSp>
        <p:nvGrpSpPr>
          <p:cNvPr id="12" name="Group 11">
            <a:extLst>
              <a:ext uri="{FF2B5EF4-FFF2-40B4-BE49-F238E27FC236}">
                <a16:creationId xmlns:a16="http://schemas.microsoft.com/office/drawing/2014/main" id="{A6EFC2E0-FC06-6ECC-E2E6-FF042DDB55A2}"/>
              </a:ext>
            </a:extLst>
          </p:cNvPr>
          <p:cNvGrpSpPr/>
          <p:nvPr userDrawn="1"/>
        </p:nvGrpSpPr>
        <p:grpSpPr>
          <a:xfrm>
            <a:off x="381226" y="5580760"/>
            <a:ext cx="6318285" cy="1292300"/>
            <a:chOff x="381226" y="5580760"/>
            <a:chExt cx="6318285" cy="1292300"/>
          </a:xfrm>
        </p:grpSpPr>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grpSp>
      <p:sp>
        <p:nvSpPr>
          <p:cNvPr id="4" name="Table Placeholder 3">
            <a:extLst>
              <a:ext uri="{FF2B5EF4-FFF2-40B4-BE49-F238E27FC236}">
                <a16:creationId xmlns:a16="http://schemas.microsoft.com/office/drawing/2014/main" id="{A3E7DC5F-003E-D617-D976-4FF18F28489C}"/>
              </a:ext>
            </a:extLst>
          </p:cNvPr>
          <p:cNvSpPr>
            <a:spLocks noGrp="1"/>
          </p:cNvSpPr>
          <p:nvPr>
            <p:ph type="tbl" sz="quarter" idx="10"/>
          </p:nvPr>
        </p:nvSpPr>
        <p:spPr>
          <a:xfrm>
            <a:off x="4603750" y="1722438"/>
            <a:ext cx="7326313" cy="3756025"/>
          </a:xfrm>
        </p:spPr>
        <p:txBody>
          <a:bodyPr/>
          <a:lstStyle/>
          <a:p>
            <a:endParaRPr lang="en-US"/>
          </a:p>
        </p:txBody>
      </p:sp>
      <p:sp>
        <p:nvSpPr>
          <p:cNvPr id="7" name="TextBox 6">
            <a:extLst>
              <a:ext uri="{FF2B5EF4-FFF2-40B4-BE49-F238E27FC236}">
                <a16:creationId xmlns:a16="http://schemas.microsoft.com/office/drawing/2014/main" id="{CEECE5CD-1288-73F2-9840-7E8B1F015A46}"/>
              </a:ext>
            </a:extLst>
          </p:cNvPr>
          <p:cNvSpPr txBox="1"/>
          <p:nvPr userDrawn="1"/>
        </p:nvSpPr>
        <p:spPr>
          <a:xfrm>
            <a:off x="633132" y="1779791"/>
            <a:ext cx="3668233" cy="4062651"/>
          </a:xfrm>
          <a:prstGeom prst="rect">
            <a:avLst/>
          </a:prstGeom>
          <a:noFill/>
        </p:spPr>
        <p:txBody>
          <a:bodyPr wrap="square" rtlCol="0">
            <a:spAutoFit/>
          </a:bodyPr>
          <a:lstStyle/>
          <a:p>
            <a:pPr marL="0" indent="0">
              <a:buNone/>
            </a:pPr>
            <a:r>
              <a:rPr lang="en-US" sz="2400" dirty="0">
                <a:solidFill>
                  <a:srgbClr val="000000"/>
                </a:solidFill>
              </a:rPr>
              <a:t>Here are the materials we will be using. </a:t>
            </a:r>
          </a:p>
          <a:p>
            <a:pPr marL="0" indent="0">
              <a:buNone/>
            </a:pPr>
            <a:r>
              <a:rPr lang="en-US" sz="2400" dirty="0">
                <a:solidFill>
                  <a:srgbClr val="000000"/>
                </a:solidFill>
              </a:rPr>
              <a:t>Can you classify them?   </a:t>
            </a:r>
          </a:p>
          <a:p>
            <a:pPr marL="0" indent="0">
              <a:buNone/>
            </a:pPr>
            <a:r>
              <a:rPr lang="en-US" sz="2400" dirty="0">
                <a:solidFill>
                  <a:srgbClr val="000000"/>
                </a:solidFill>
              </a:rPr>
              <a:t>What do they have in common?</a:t>
            </a:r>
          </a:p>
          <a:p>
            <a:endParaRPr lang="en-US" sz="2400" dirty="0"/>
          </a:p>
          <a:p>
            <a:pPr marL="0" indent="0">
              <a:buNone/>
            </a:pPr>
            <a:r>
              <a:rPr lang="en-US" sz="2400" dirty="0" err="1">
                <a:solidFill>
                  <a:srgbClr val="F16038"/>
                </a:solidFill>
              </a:rPr>
              <a:t>Estos</a:t>
            </a:r>
            <a:r>
              <a:rPr lang="en-US" sz="2400" dirty="0">
                <a:solidFill>
                  <a:srgbClr val="F16038"/>
                </a:solidFill>
              </a:rPr>
              <a:t> son </a:t>
            </a:r>
            <a:r>
              <a:rPr lang="en-US" sz="2400" dirty="0" err="1">
                <a:solidFill>
                  <a:srgbClr val="F16038"/>
                </a:solidFill>
              </a:rPr>
              <a:t>los</a:t>
            </a:r>
            <a:r>
              <a:rPr lang="en-US" sz="2400" dirty="0">
                <a:solidFill>
                  <a:srgbClr val="F16038"/>
                </a:solidFill>
              </a:rPr>
              <a:t> </a:t>
            </a:r>
            <a:r>
              <a:rPr lang="en-US" sz="2400" dirty="0" err="1">
                <a:solidFill>
                  <a:srgbClr val="F16038"/>
                </a:solidFill>
              </a:rPr>
              <a:t>materiales</a:t>
            </a:r>
            <a:r>
              <a:rPr lang="en-US" sz="2400" dirty="0">
                <a:solidFill>
                  <a:srgbClr val="F16038"/>
                </a:solidFill>
              </a:rPr>
              <a:t> que </a:t>
            </a:r>
            <a:r>
              <a:rPr lang="en-US" sz="2400" dirty="0" err="1">
                <a:solidFill>
                  <a:srgbClr val="F16038"/>
                </a:solidFill>
              </a:rPr>
              <a:t>usaremos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Puedes</a:t>
            </a:r>
            <a:r>
              <a:rPr lang="en-US" sz="2400" dirty="0">
                <a:solidFill>
                  <a:srgbClr val="F16038"/>
                </a:solidFill>
              </a:rPr>
              <a:t> </a:t>
            </a:r>
            <a:r>
              <a:rPr lang="en-US" sz="2400" dirty="0" err="1">
                <a:solidFill>
                  <a:srgbClr val="F16038"/>
                </a:solidFill>
              </a:rPr>
              <a:t>clasificarlos</a:t>
            </a:r>
            <a:r>
              <a:rPr lang="en-US" sz="2400" dirty="0">
                <a:solidFill>
                  <a:srgbClr val="F16038"/>
                </a:solidFill>
              </a:rPr>
              <a:t>?</a:t>
            </a:r>
          </a:p>
          <a:p>
            <a:pPr marL="0" indent="0">
              <a:buNone/>
            </a:pPr>
            <a:r>
              <a:rPr lang="en-US" sz="2400" dirty="0">
                <a:solidFill>
                  <a:srgbClr val="F16038"/>
                </a:solidFill>
              </a:rPr>
              <a:t>¿</a:t>
            </a:r>
            <a:r>
              <a:rPr lang="en-US" sz="2400" dirty="0" err="1">
                <a:solidFill>
                  <a:srgbClr val="F16038"/>
                </a:solidFill>
              </a:rPr>
              <a:t>Qué</a:t>
            </a:r>
            <a:r>
              <a:rPr lang="en-US" sz="2400" dirty="0">
                <a:solidFill>
                  <a:srgbClr val="F16038"/>
                </a:solidFill>
              </a:rPr>
              <a:t> </a:t>
            </a:r>
            <a:r>
              <a:rPr lang="en-US" sz="2400" dirty="0" err="1">
                <a:solidFill>
                  <a:srgbClr val="F16038"/>
                </a:solidFill>
              </a:rPr>
              <a:t>tienen</a:t>
            </a:r>
            <a:r>
              <a:rPr lang="en-US" sz="2400" dirty="0">
                <a:solidFill>
                  <a:srgbClr val="F16038"/>
                </a:solidFill>
              </a:rPr>
              <a:t> </a:t>
            </a:r>
            <a:r>
              <a:rPr lang="en-US" sz="2400" dirty="0" err="1">
                <a:solidFill>
                  <a:srgbClr val="F16038"/>
                </a:solidFill>
              </a:rPr>
              <a:t>en</a:t>
            </a:r>
            <a:r>
              <a:rPr lang="en-US" sz="2400" dirty="0">
                <a:solidFill>
                  <a:srgbClr val="F16038"/>
                </a:solidFill>
              </a:rPr>
              <a:t> </a:t>
            </a:r>
            <a:r>
              <a:rPr lang="en-US" sz="2400" dirty="0" err="1">
                <a:solidFill>
                  <a:srgbClr val="F16038"/>
                </a:solidFill>
              </a:rPr>
              <a:t>común</a:t>
            </a:r>
            <a:r>
              <a:rPr lang="en-US" sz="2400" dirty="0">
                <a:solidFill>
                  <a:srgbClr val="F16038"/>
                </a:solidFill>
              </a:rPr>
              <a:t>?</a:t>
            </a:r>
          </a:p>
          <a:p>
            <a:endParaRPr lang="en-US" dirty="0"/>
          </a:p>
        </p:txBody>
      </p:sp>
    </p:spTree>
    <p:extLst>
      <p:ext uri="{BB962C8B-B14F-4D97-AF65-F5344CB8AC3E}">
        <p14:creationId xmlns:p14="http://schemas.microsoft.com/office/powerpoint/2010/main" val="1555281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ine Slide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2B4EEE4-3A52-6148-9265-14E5DB0FA583}"/>
              </a:ext>
            </a:extLst>
          </p:cNvPr>
          <p:cNvSpPr/>
          <p:nvPr userDrawn="1"/>
        </p:nvSpPr>
        <p:spPr>
          <a:xfrm>
            <a:off x="-235670" y="-169683"/>
            <a:ext cx="12427670" cy="167433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a:extLst>
              <a:ext uri="{FF2B5EF4-FFF2-40B4-BE49-F238E27FC236}">
                <a16:creationId xmlns:a16="http://schemas.microsoft.com/office/drawing/2014/main" id="{2824A3C3-D3FD-A44A-B4CE-001951DD1C51}"/>
              </a:ext>
            </a:extLst>
          </p:cNvPr>
          <p:cNvSpPr/>
          <p:nvPr userDrawn="1"/>
        </p:nvSpPr>
        <p:spPr>
          <a:xfrm rot="10800000" flipH="1">
            <a:off x="-2354191" y="-1574275"/>
            <a:ext cx="7739406" cy="492079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BCB18AF-DFF3-024A-9BFC-DB99D528828F}"/>
              </a:ext>
            </a:extLst>
          </p:cNvPr>
          <p:cNvPicPr>
            <a:picLocks noChangeAspect="1"/>
          </p:cNvPicPr>
          <p:nvPr userDrawn="1"/>
        </p:nvPicPr>
        <p:blipFill>
          <a:blip r:embed="rId2"/>
          <a:stretch>
            <a:fillRect/>
          </a:stretch>
        </p:blipFill>
        <p:spPr>
          <a:xfrm>
            <a:off x="9694333" y="6219621"/>
            <a:ext cx="2235502" cy="459294"/>
          </a:xfrm>
          <a:prstGeom prst="rect">
            <a:avLst/>
          </a:prstGeom>
        </p:spPr>
      </p:pic>
      <p:pic>
        <p:nvPicPr>
          <p:cNvPr id="30" name="Picture 29" descr="A close up of a sign&#10;&#10;Description automatically generated">
            <a:extLst>
              <a:ext uri="{FF2B5EF4-FFF2-40B4-BE49-F238E27FC236}">
                <a16:creationId xmlns:a16="http://schemas.microsoft.com/office/drawing/2014/main" id="{F219D043-7A30-8341-B096-C20EB3D1719F}"/>
              </a:ext>
            </a:extLst>
          </p:cNvPr>
          <p:cNvPicPr>
            <a:picLocks noChangeAspect="1"/>
          </p:cNvPicPr>
          <p:nvPr userDrawn="1"/>
        </p:nvPicPr>
        <p:blipFill rotWithShape="1">
          <a:blip r:embed="rId3"/>
          <a:srcRect b="7193"/>
          <a:stretch/>
        </p:blipFill>
        <p:spPr>
          <a:xfrm>
            <a:off x="213300" y="207391"/>
            <a:ext cx="839664" cy="767238"/>
          </a:xfrm>
          <a:prstGeom prst="rect">
            <a:avLst/>
          </a:prstGeom>
        </p:spPr>
      </p:pic>
      <p:sp>
        <p:nvSpPr>
          <p:cNvPr id="2" name="Title 1">
            <a:extLst>
              <a:ext uri="{FF2B5EF4-FFF2-40B4-BE49-F238E27FC236}">
                <a16:creationId xmlns:a16="http://schemas.microsoft.com/office/drawing/2014/main" id="{4E810B77-9738-1248-85D1-F6243FEAE5EA}"/>
              </a:ext>
            </a:extLst>
          </p:cNvPr>
          <p:cNvSpPr>
            <a:spLocks noGrp="1"/>
          </p:cNvSpPr>
          <p:nvPr>
            <p:ph type="title" hasCustomPrompt="1"/>
          </p:nvPr>
        </p:nvSpPr>
        <p:spPr>
          <a:xfrm>
            <a:off x="2119150" y="294916"/>
            <a:ext cx="8867226" cy="1325563"/>
          </a:xfrm>
        </p:spPr>
        <p:txBody>
          <a:bodyPr>
            <a:normAutofit/>
          </a:bodyPr>
          <a:lstStyle>
            <a:lvl1pPr>
              <a:defRPr sz="3200" b="1" i="0">
                <a:solidFill>
                  <a:schemeClr val="accent1"/>
                </a:solidFill>
                <a:latin typeface="Arial" panose="020B0604020202020204" pitchFamily="34" charset="0"/>
                <a:cs typeface="Arial" panose="020B0604020202020204" pitchFamily="34" charset="0"/>
              </a:defRPr>
            </a:lvl1pPr>
          </a:lstStyle>
          <a:p>
            <a:r>
              <a:rPr lang="en-US" dirty="0"/>
              <a:t>Imagine Materials</a:t>
            </a:r>
            <a:br>
              <a:rPr lang="en-US" dirty="0"/>
            </a:br>
            <a:endParaRPr lang="en-US" dirty="0"/>
          </a:p>
        </p:txBody>
      </p:sp>
      <p:sp>
        <p:nvSpPr>
          <p:cNvPr id="9" name="Content Placeholder 2">
            <a:extLst>
              <a:ext uri="{FF2B5EF4-FFF2-40B4-BE49-F238E27FC236}">
                <a16:creationId xmlns:a16="http://schemas.microsoft.com/office/drawing/2014/main" id="{C2580FB5-33D3-45A7-90F0-8548F00B90C2}"/>
              </a:ext>
            </a:extLst>
          </p:cNvPr>
          <p:cNvSpPr>
            <a:spLocks noGrp="1"/>
          </p:cNvSpPr>
          <p:nvPr>
            <p:ph idx="4294967295"/>
          </p:nvPr>
        </p:nvSpPr>
        <p:spPr>
          <a:xfrm>
            <a:off x="838200" y="1825625"/>
            <a:ext cx="10515600" cy="4351338"/>
          </a:xfrm>
        </p:spPr>
        <p:txBody>
          <a:bodyPr>
            <a:normAutofit/>
          </a:bodyPr>
          <a:lstStyle/>
          <a:p>
            <a:endParaRPr lang="en-US" sz="2400" dirty="0">
              <a:solidFill>
                <a:srgbClr val="000000"/>
              </a:solidFill>
            </a:endParaRPr>
          </a:p>
        </p:txBody>
      </p:sp>
      <p:sp>
        <p:nvSpPr>
          <p:cNvPr id="5" name="Freeform: Shape 5">
            <a:extLst>
              <a:ext uri="{FF2B5EF4-FFF2-40B4-BE49-F238E27FC236}">
                <a16:creationId xmlns:a16="http://schemas.microsoft.com/office/drawing/2014/main" id="{2BC96548-77F3-9935-4210-11B7968AE9DD}"/>
              </a:ext>
            </a:extLst>
          </p:cNvPr>
          <p:cNvSpPr/>
          <p:nvPr userDrawn="1"/>
        </p:nvSpPr>
        <p:spPr>
          <a:xfrm>
            <a:off x="381226" y="5580764"/>
            <a:ext cx="904607" cy="1292296"/>
          </a:xfrm>
          <a:custGeom>
            <a:avLst/>
            <a:gdLst>
              <a:gd name="connsiteX0" fmla="*/ 0 w 1196894"/>
              <a:gd name="connsiteY0" fmla="*/ 0 h 837826"/>
              <a:gd name="connsiteX1" fmla="*/ 777981 w 1196894"/>
              <a:gd name="connsiteY1" fmla="*/ 0 h 837826"/>
              <a:gd name="connsiteX2" fmla="*/ 1196894 w 1196894"/>
              <a:gd name="connsiteY2" fmla="*/ 418913 h 837826"/>
              <a:gd name="connsiteX3" fmla="*/ 777981 w 1196894"/>
              <a:gd name="connsiteY3" fmla="*/ 837826 h 837826"/>
              <a:gd name="connsiteX4" fmla="*/ 0 w 1196894"/>
              <a:gd name="connsiteY4" fmla="*/ 837826 h 837826"/>
              <a:gd name="connsiteX5" fmla="*/ 418913 w 1196894"/>
              <a:gd name="connsiteY5" fmla="*/ 418913 h 837826"/>
              <a:gd name="connsiteX6" fmla="*/ 0 w 1196894"/>
              <a:gd name="connsiteY6" fmla="*/ 0 h 83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894" h="837826">
                <a:moveTo>
                  <a:pt x="1196893" y="0"/>
                </a:moveTo>
                <a:lnTo>
                  <a:pt x="1196893" y="544587"/>
                </a:lnTo>
                <a:lnTo>
                  <a:pt x="598447" y="837826"/>
                </a:lnTo>
                <a:lnTo>
                  <a:pt x="1" y="544587"/>
                </a:lnTo>
                <a:lnTo>
                  <a:pt x="1" y="0"/>
                </a:lnTo>
                <a:lnTo>
                  <a:pt x="598447" y="293239"/>
                </a:lnTo>
                <a:lnTo>
                  <a:pt x="1196893" y="0"/>
                </a:lnTo>
                <a:close/>
              </a:path>
            </a:pathLst>
          </a:custGeom>
          <a:solidFill>
            <a:srgbClr val="005786"/>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6985" tIns="425898" rIns="6985" bIns="425898"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ysClr val="window" lastClr="FFFFFF"/>
                </a:solidFill>
                <a:latin typeface="+mj-lt"/>
                <a:ea typeface="+mn-ea"/>
                <a:cs typeface="+mn-cs"/>
              </a:rPr>
              <a:t>Imagine (</a:t>
            </a:r>
            <a:r>
              <a:rPr lang="es-ES" sz="1100" b="1" kern="1200" dirty="0">
                <a:latin typeface="+mj-lt"/>
              </a:rPr>
              <a:t>Imaginar)</a:t>
            </a:r>
            <a:endParaRPr lang="en-US" sz="1100" b="1" kern="1200" dirty="0">
              <a:solidFill>
                <a:sysClr val="window" lastClr="FFFFFF"/>
              </a:solidFill>
              <a:latin typeface="+mj-lt"/>
              <a:ea typeface="+mn-ea"/>
              <a:cs typeface="+mn-cs"/>
            </a:endParaRPr>
          </a:p>
        </p:txBody>
      </p:sp>
      <p:sp>
        <p:nvSpPr>
          <p:cNvPr id="6" name="Freeform: Shape 7">
            <a:extLst>
              <a:ext uri="{FF2B5EF4-FFF2-40B4-BE49-F238E27FC236}">
                <a16:creationId xmlns:a16="http://schemas.microsoft.com/office/drawing/2014/main" id="{10CDAD76-8334-09D2-CABF-391B5BD1394D}"/>
              </a:ext>
            </a:extLst>
          </p:cNvPr>
          <p:cNvSpPr/>
          <p:nvPr userDrawn="1"/>
        </p:nvSpPr>
        <p:spPr>
          <a:xfrm>
            <a:off x="1285832" y="5580760"/>
            <a:ext cx="5413679" cy="840002"/>
          </a:xfrm>
          <a:custGeom>
            <a:avLst/>
            <a:gdLst>
              <a:gd name="connsiteX0" fmla="*/ 129667 w 777989"/>
              <a:gd name="connsiteY0" fmla="*/ 0 h 5014022"/>
              <a:gd name="connsiteX1" fmla="*/ 648322 w 777989"/>
              <a:gd name="connsiteY1" fmla="*/ 0 h 5014022"/>
              <a:gd name="connsiteX2" fmla="*/ 777989 w 777989"/>
              <a:gd name="connsiteY2" fmla="*/ 129667 h 5014022"/>
              <a:gd name="connsiteX3" fmla="*/ 777989 w 777989"/>
              <a:gd name="connsiteY3" fmla="*/ 5014022 h 5014022"/>
              <a:gd name="connsiteX4" fmla="*/ 777989 w 777989"/>
              <a:gd name="connsiteY4" fmla="*/ 5014022 h 5014022"/>
              <a:gd name="connsiteX5" fmla="*/ 0 w 777989"/>
              <a:gd name="connsiteY5" fmla="*/ 5014022 h 5014022"/>
              <a:gd name="connsiteX6" fmla="*/ 0 w 777989"/>
              <a:gd name="connsiteY6" fmla="*/ 5014022 h 5014022"/>
              <a:gd name="connsiteX7" fmla="*/ 0 w 777989"/>
              <a:gd name="connsiteY7" fmla="*/ 129667 h 5014022"/>
              <a:gd name="connsiteX8" fmla="*/ 129667 w 777989"/>
              <a:gd name="connsiteY8" fmla="*/ 0 h 501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989" h="5014022">
                <a:moveTo>
                  <a:pt x="777989" y="835686"/>
                </a:moveTo>
                <a:lnTo>
                  <a:pt x="777989" y="4178336"/>
                </a:lnTo>
                <a:cubicBezTo>
                  <a:pt x="777989" y="4639870"/>
                  <a:pt x="768981" y="5014019"/>
                  <a:pt x="757869" y="5014019"/>
                </a:cubicBezTo>
                <a:lnTo>
                  <a:pt x="0" y="5014019"/>
                </a:lnTo>
                <a:lnTo>
                  <a:pt x="0" y="5014019"/>
                </a:lnTo>
                <a:lnTo>
                  <a:pt x="0" y="3"/>
                </a:lnTo>
                <a:lnTo>
                  <a:pt x="0" y="3"/>
                </a:lnTo>
                <a:lnTo>
                  <a:pt x="757869" y="3"/>
                </a:lnTo>
                <a:cubicBezTo>
                  <a:pt x="768981" y="3"/>
                  <a:pt x="777989" y="374152"/>
                  <a:pt x="777989" y="835686"/>
                </a:cubicBezTo>
                <a:close/>
              </a:path>
            </a:pathLst>
          </a:custGeom>
          <a:solidFill>
            <a:sysClr val="window" lastClr="FFFFFF">
              <a:alpha val="90000"/>
              <a:hueOff val="0"/>
              <a:satOff val="0"/>
              <a:lumOff val="0"/>
              <a:alphaOff val="0"/>
            </a:sysClr>
          </a:solidFill>
          <a:ln w="12700" cap="flat" cmpd="sng" algn="ctr">
            <a:solidFill>
              <a:srgbClr val="005786"/>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13793" tIns="48138" rIns="48138" bIns="48139"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solidFill>
                  <a:srgbClr val="000000"/>
                </a:solidFill>
                <a:latin typeface="+mj-lt"/>
                <a:ea typeface="+mn-ea"/>
                <a:cs typeface="Arial" panose="020B0604020202020204" pitchFamily="34" charset="0"/>
              </a:rPr>
              <a:t>Explore the materials </a:t>
            </a:r>
            <a:r>
              <a:rPr lang="en-US" sz="1600" kern="1200" dirty="0">
                <a:solidFill>
                  <a:schemeClr val="accent2"/>
                </a:solidFill>
                <a:latin typeface="+mj-lt"/>
                <a:ea typeface="+mn-ea"/>
                <a:cs typeface="Arial" panose="020B0604020202020204" pitchFamily="34" charset="0"/>
              </a:rPr>
              <a:t>(</a:t>
            </a:r>
            <a:r>
              <a:rPr lang="es-ES" sz="1600" kern="1200" dirty="0">
                <a:solidFill>
                  <a:schemeClr val="accent2"/>
                </a:solidFill>
                <a:latin typeface="+mj-lt"/>
              </a:rPr>
              <a:t>Explorar los materiales)</a:t>
            </a:r>
            <a:endParaRPr lang="en-US" sz="1600" kern="1200" dirty="0">
              <a:solidFill>
                <a:schemeClr val="accent2"/>
              </a:solidFill>
              <a:latin typeface="+mj-lt"/>
              <a:ea typeface="+mn-ea"/>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rPr>
              <a:t>Brainstorm ideas </a:t>
            </a:r>
            <a:r>
              <a:rPr lang="en-US" sz="1600" kern="1200" dirty="0">
                <a:solidFill>
                  <a:schemeClr val="accent2"/>
                </a:solidFill>
                <a:latin typeface="Arial" panose="020B0604020202020204" pitchFamily="34" charset="0"/>
                <a:ea typeface="+mn-ea"/>
                <a:cs typeface="Arial" panose="020B0604020202020204" pitchFamily="34" charset="0"/>
              </a:rPr>
              <a:t>(Tormenta de ideas)</a:t>
            </a:r>
          </a:p>
        </p:txBody>
      </p:sp>
    </p:spTree>
    <p:extLst>
      <p:ext uri="{BB962C8B-B14F-4D97-AF65-F5344CB8AC3E}">
        <p14:creationId xmlns:p14="http://schemas.microsoft.com/office/powerpoint/2010/main" val="30284700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3/7/24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873612913"/>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chemeClr val="bg2">
              <a:lumMod val="10000"/>
            </a:schemeClr>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3/7/24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78866012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D1FC8-5FF1-164B-ABEC-3BA260518F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8C81327-3D02-0D47-BF73-85F807657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0CDFF-A807-724A-9A89-B237986D0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3E9E-C950-9A49-976D-09A6162D2AA6}" type="datetimeFigureOut">
              <a:rPr lang="en-US" smtClean="0"/>
              <a:t>3/7/24</a:t>
            </a:fld>
            <a:endParaRPr lang="en-US"/>
          </a:p>
        </p:txBody>
      </p:sp>
      <p:sp>
        <p:nvSpPr>
          <p:cNvPr id="5" name="Footer Placeholder 4">
            <a:extLst>
              <a:ext uri="{FF2B5EF4-FFF2-40B4-BE49-F238E27FC236}">
                <a16:creationId xmlns:a16="http://schemas.microsoft.com/office/drawing/2014/main" id="{F5703181-8660-0A4D-BDB8-6C9893454D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02CCD3-77B3-3A45-B16F-4D6DB038ED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BCC3E8-C900-4D4B-B552-03ABD336CEDA}" type="slidenum">
              <a:rPr lang="en-US" smtClean="0"/>
              <a:t>‹#›</a:t>
            </a:fld>
            <a:endParaRPr lang="en-US"/>
          </a:p>
        </p:txBody>
      </p:sp>
    </p:spTree>
    <p:extLst>
      <p:ext uri="{BB962C8B-B14F-4D97-AF65-F5344CB8AC3E}">
        <p14:creationId xmlns:p14="http://schemas.microsoft.com/office/powerpoint/2010/main" val="3644089378"/>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9.tiff"/><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 Id="rId9" Type="http://schemas.openxmlformats.org/officeDocument/2006/relationships/image" Target="../media/image10.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image" Target="../media/image12.jpg"/><Relationship Id="rId7" Type="http://schemas.openxmlformats.org/officeDocument/2006/relationships/hyperlink" Target="https://creativecommons.org/licenses/by-nc-nd/3.0/"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hyperlink" Target="http://ericjohnhanson.com/tag/environmental-engineering/" TargetMode="External"/><Relationship Id="rId11" Type="http://schemas.openxmlformats.org/officeDocument/2006/relationships/hyperlink" Target="https://creativecommons.org/licenses/by-nc-sa/3.0/" TargetMode="External"/><Relationship Id="rId5" Type="http://schemas.openxmlformats.org/officeDocument/2006/relationships/image" Target="../media/image13.jpg"/><Relationship Id="rId10" Type="http://schemas.openxmlformats.org/officeDocument/2006/relationships/hyperlink" Target="http://sitn.hms.harvard.edu/flash/2011/invasive_species/" TargetMode="External"/><Relationship Id="rId4" Type="http://schemas.openxmlformats.org/officeDocument/2006/relationships/hyperlink" Target="https://commons.wikimedia.org/wiki/File:Environmental_engineers.jpg" TargetMode="External"/><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hyperlink" Target="https://commons.wikimedia.org/wiki/File:Bundeswehr_civil_engineering_flood_protection.JPG" TargetMode="External"/><Relationship Id="rId3" Type="http://schemas.openxmlformats.org/officeDocument/2006/relationships/image" Target="../media/image15.jpg"/><Relationship Id="rId7"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hyperlink" Target="https://www.internationalrivers.org/resources/are-mega-dams-a-solution-or-burden-to-climate-change-eco-business-11471" TargetMode="External"/><Relationship Id="rId5" Type="http://schemas.openxmlformats.org/officeDocument/2006/relationships/image" Target="../media/image16.jpg"/><Relationship Id="rId10" Type="http://schemas.openxmlformats.org/officeDocument/2006/relationships/hyperlink" Target="https://creativecommons.org/licenses/by-nc-sa/3.0/" TargetMode="External"/><Relationship Id="rId4" Type="http://schemas.openxmlformats.org/officeDocument/2006/relationships/hyperlink" Target="https://en.wikipedia.org/wiki/Flood_mitigation" TargetMode="External"/><Relationship Id="rId9"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creativecommons.org/licenses/by/3.0/" TargetMode="External"/><Relationship Id="rId3" Type="http://schemas.openxmlformats.org/officeDocument/2006/relationships/image" Target="../media/image18.jpg"/><Relationship Id="rId7" Type="http://schemas.openxmlformats.org/officeDocument/2006/relationships/hyperlink" Target="https://pixnio.com/people/male-men/after-properly-reading-the-instructions-this-man-was-in-the-process-of-applying-pesticide-spray" TargetMode="External"/><Relationship Id="rId12" Type="http://schemas.openxmlformats.org/officeDocument/2006/relationships/hyperlink" Target="https://openoregon.pressbooks.pub/envirobiology/chapter/9-3-conventional-agriculture/"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9.jpeg"/><Relationship Id="rId11" Type="http://schemas.openxmlformats.org/officeDocument/2006/relationships/hyperlink" Target="https://creativecommons.org/licenses/by-sa/3.0/" TargetMode="External"/><Relationship Id="rId5" Type="http://schemas.openxmlformats.org/officeDocument/2006/relationships/hyperlink" Target="https://creativecommons.org/licenses/by-nc-sa/3.0/" TargetMode="External"/><Relationship Id="rId10" Type="http://schemas.openxmlformats.org/officeDocument/2006/relationships/hyperlink" Target="https://www.boell.de/en/2016/01/22/farm-hack-commons-agricultural-innovation" TargetMode="External"/><Relationship Id="rId4" Type="http://schemas.openxmlformats.org/officeDocument/2006/relationships/hyperlink" Target="http://ocw.mit.edu/courses/chemical-engineering/10-520-molecular-aspects-of-chemical-engineering-fall-2004/" TargetMode="External"/><Relationship Id="rId9" Type="http://schemas.openxmlformats.org/officeDocument/2006/relationships/hyperlink" Target="https://www.ag.ndsu.edu/agmachinery/documents/images/Solar%20Charger-Cellular%20Modem-Data%20Logger.JPG/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23475-4F85-BE41-B6CF-1D6D6092B7E7}"/>
              </a:ext>
            </a:extLst>
          </p:cNvPr>
          <p:cNvSpPr>
            <a:spLocks noGrp="1"/>
          </p:cNvSpPr>
          <p:nvPr>
            <p:ph type="ctrTitle"/>
          </p:nvPr>
        </p:nvSpPr>
        <p:spPr/>
        <p:txBody>
          <a:bodyPr>
            <a:normAutofit/>
          </a:bodyPr>
          <a:lstStyle/>
          <a:p>
            <a:r>
              <a:rPr lang="en-US" dirty="0">
                <a:solidFill>
                  <a:srgbClr val="000000"/>
                </a:solidFill>
              </a:rPr>
              <a:t>Maintaining a Balance</a:t>
            </a:r>
          </a:p>
        </p:txBody>
      </p:sp>
    </p:spTree>
    <p:extLst>
      <p:ext uri="{BB962C8B-B14F-4D97-AF65-F5344CB8AC3E}">
        <p14:creationId xmlns:p14="http://schemas.microsoft.com/office/powerpoint/2010/main" val="3266253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pic>
        <p:nvPicPr>
          <p:cNvPr id="4" name="Picture 3">
            <a:extLst>
              <a:ext uri="{FF2B5EF4-FFF2-40B4-BE49-F238E27FC236}">
                <a16:creationId xmlns:a16="http://schemas.microsoft.com/office/drawing/2014/main" id="{53452919-46F8-450A-B0A7-A57AF5DA102D}"/>
              </a:ext>
            </a:extLst>
          </p:cNvPr>
          <p:cNvPicPr/>
          <p:nvPr/>
        </p:nvPicPr>
        <p:blipFill rotWithShape="1">
          <a:blip r:embed="rId3">
            <a:extLst>
              <a:ext uri="{28A0092B-C50C-407E-A947-70E740481C1C}">
                <a14:useLocalDpi xmlns:a14="http://schemas.microsoft.com/office/drawing/2010/main" val="0"/>
              </a:ext>
            </a:extLst>
          </a:blip>
          <a:srcRect t="5619"/>
          <a:stretch/>
        </p:blipFill>
        <p:spPr bwMode="auto">
          <a:xfrm>
            <a:off x="6358155" y="1517904"/>
            <a:ext cx="5489486" cy="4591017"/>
          </a:xfrm>
          <a:prstGeom prst="rect">
            <a:avLst/>
          </a:prstGeom>
          <a:noFill/>
          <a:ln>
            <a:noFill/>
          </a:ln>
        </p:spPr>
      </p:pic>
      <p:sp>
        <p:nvSpPr>
          <p:cNvPr id="5" name="TextBox 4">
            <a:extLst>
              <a:ext uri="{FF2B5EF4-FFF2-40B4-BE49-F238E27FC236}">
                <a16:creationId xmlns:a16="http://schemas.microsoft.com/office/drawing/2014/main" id="{55C712DB-C777-EE0D-79BF-79D351AAB510}"/>
              </a:ext>
            </a:extLst>
          </p:cNvPr>
          <p:cNvSpPr txBox="1"/>
          <p:nvPr/>
        </p:nvSpPr>
        <p:spPr>
          <a:xfrm>
            <a:off x="466532" y="1624041"/>
            <a:ext cx="5991992" cy="4524315"/>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a:p>
            <a:endParaRPr lang="en-US" sz="3200" b="1" dirty="0">
              <a:solidFill>
                <a:schemeClr val="accent2"/>
              </a:solidFill>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Who can be an </a:t>
            </a:r>
            <a:r>
              <a:rPr lang="en-US" sz="3200" b="1" dirty="0">
                <a:solidFill>
                  <a:schemeClr val="accent1"/>
                </a:solidFill>
                <a:latin typeface="Arial" panose="020B0604020202020204" pitchFamily="34" charset="0"/>
                <a:cs typeface="Arial" panose="020B0604020202020204" pitchFamily="34" charset="0"/>
              </a:rPr>
              <a:t>engineer?</a:t>
            </a:r>
          </a:p>
          <a:p>
            <a:r>
              <a:rPr lang="en-US" sz="3200" dirty="0">
                <a:solidFill>
                  <a:srgbClr val="F16038"/>
                </a:solidFill>
                <a:latin typeface="Arial" panose="020B0604020202020204" pitchFamily="34" charset="0"/>
                <a:cs typeface="Arial" panose="020B0604020202020204" pitchFamily="34" charset="0"/>
              </a:rPr>
              <a:t>(¿</a:t>
            </a:r>
            <a:r>
              <a:rPr lang="en-US" sz="3200" dirty="0" err="1">
                <a:solidFill>
                  <a:srgbClr val="F16038"/>
                </a:solidFill>
                <a:latin typeface="Arial" panose="020B0604020202020204" pitchFamily="34" charset="0"/>
                <a:cs typeface="Arial" panose="020B0604020202020204" pitchFamily="34" charset="0"/>
              </a:rPr>
              <a:t>Quién</a:t>
            </a:r>
            <a:r>
              <a:rPr lang="en-US" sz="3200" dirty="0">
                <a:solidFill>
                  <a:srgbClr val="F16038"/>
                </a:solidFill>
                <a:latin typeface="Arial" panose="020B0604020202020204" pitchFamily="34" charset="0"/>
                <a:cs typeface="Arial" panose="020B0604020202020204" pitchFamily="34" charset="0"/>
              </a:rPr>
              <a:t> </a:t>
            </a:r>
            <a:r>
              <a:rPr lang="en-US" sz="3200" dirty="0" err="1">
                <a:solidFill>
                  <a:srgbClr val="F16038"/>
                </a:solidFill>
                <a:latin typeface="Arial" panose="020B0604020202020204" pitchFamily="34" charset="0"/>
                <a:cs typeface="Arial" panose="020B0604020202020204" pitchFamily="34" charset="0"/>
              </a:rPr>
              <a:t>puede</a:t>
            </a:r>
            <a:r>
              <a:rPr lang="en-US" sz="3200" dirty="0">
                <a:solidFill>
                  <a:srgbClr val="F16038"/>
                </a:solidFill>
                <a:latin typeface="Arial" panose="020B0604020202020204" pitchFamily="34" charset="0"/>
                <a:cs typeface="Arial" panose="020B0604020202020204" pitchFamily="34" charset="0"/>
              </a:rPr>
              <a:t> ser </a:t>
            </a:r>
            <a:r>
              <a:rPr lang="en-US" sz="3200" b="1" dirty="0" err="1">
                <a:solidFill>
                  <a:srgbClr val="F16038"/>
                </a:solidFill>
                <a:latin typeface="Arial" panose="020B0604020202020204" pitchFamily="34" charset="0"/>
                <a:cs typeface="Arial" panose="020B0604020202020204" pitchFamily="34" charset="0"/>
              </a:rPr>
              <a:t>ingeniero</a:t>
            </a:r>
            <a:r>
              <a:rPr lang="en-US" sz="3200"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01047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99E76-C435-6F3B-B10A-B47DE0F15191}"/>
              </a:ext>
            </a:extLst>
          </p:cNvPr>
          <p:cNvSpPr>
            <a:spLocks noGrp="1"/>
          </p:cNvSpPr>
          <p:nvPr>
            <p:ph type="title"/>
          </p:nvPr>
        </p:nvSpPr>
        <p:spPr/>
        <p:txBody>
          <a:bodyPr/>
          <a:lstStyle/>
          <a:p>
            <a:r>
              <a:rPr lang="en-US" dirty="0"/>
              <a:t>Engineering Design Process</a:t>
            </a:r>
            <a:br>
              <a:rPr lang="en-US" dirty="0"/>
            </a:br>
            <a:r>
              <a:rPr lang="en-US" dirty="0">
                <a:solidFill>
                  <a:srgbClr val="F16038"/>
                </a:solidFill>
              </a:rPr>
              <a:t>(</a:t>
            </a:r>
            <a:r>
              <a:rPr lang="en-US" dirty="0" err="1">
                <a:solidFill>
                  <a:srgbClr val="F16038"/>
                </a:solidFill>
              </a:rPr>
              <a:t>Proceso</a:t>
            </a:r>
            <a:r>
              <a:rPr lang="en-US" dirty="0">
                <a:solidFill>
                  <a:srgbClr val="F16038"/>
                </a:solidFill>
              </a:rPr>
              <a:t> de </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p>
        </p:txBody>
      </p:sp>
    </p:spTree>
    <p:extLst>
      <p:ext uri="{BB962C8B-B14F-4D97-AF65-F5344CB8AC3E}">
        <p14:creationId xmlns:p14="http://schemas.microsoft.com/office/powerpoint/2010/main" val="3439811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5299-158B-4F06-A8F9-F440A94F39EE}"/>
              </a:ext>
            </a:extLst>
          </p:cNvPr>
          <p:cNvSpPr>
            <a:spLocks noGrp="1"/>
          </p:cNvSpPr>
          <p:nvPr>
            <p:ph type="title"/>
          </p:nvPr>
        </p:nvSpPr>
        <p:spPr/>
        <p:txBody>
          <a:bodyPr/>
          <a:lstStyle/>
          <a:p>
            <a:r>
              <a:rPr lang="en-US" dirty="0"/>
              <a:t>Problem</a:t>
            </a:r>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lstStyle/>
          <a:p>
            <a:r>
              <a:rPr lang="en-US" b="1" dirty="0">
                <a:solidFill>
                  <a:srgbClr val="000000"/>
                </a:solidFill>
              </a:rPr>
              <a:t>Our ecosystem’s population balance has a problem with an invasive species.  It is running rampant and out of control. There are simply too many of them due to having no natural predator. As a result, some of the native species are being negatively impacted.</a:t>
            </a:r>
          </a:p>
          <a:p>
            <a:r>
              <a:rPr lang="en-US" dirty="0">
                <a:solidFill>
                  <a:srgbClr val="000000"/>
                </a:solidFill>
              </a:rPr>
              <a:t>Today, you will put on your engineering hat to assist in removing an invasive species population within an ecosystem. Your team will have an opportunity to design a process that will remove the invasive species and restore the health of your ecosystem.</a:t>
            </a:r>
          </a:p>
        </p:txBody>
      </p:sp>
    </p:spTree>
    <p:extLst>
      <p:ext uri="{BB962C8B-B14F-4D97-AF65-F5344CB8AC3E}">
        <p14:creationId xmlns:p14="http://schemas.microsoft.com/office/powerpoint/2010/main" val="1731972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0143B5E6-ECF6-F497-033B-47679D603B0D}"/>
              </a:ext>
            </a:extLst>
          </p:cNvPr>
          <p:cNvSpPr>
            <a:spLocks noGrp="1"/>
          </p:cNvSpPr>
          <p:nvPr>
            <p:ph type="title"/>
          </p:nvPr>
        </p:nvSpPr>
        <p:spPr/>
        <p:txBody>
          <a:bodyPr/>
          <a:lstStyle/>
          <a:p>
            <a:r>
              <a:rPr lang="en-US" dirty="0" err="1">
                <a:solidFill>
                  <a:srgbClr val="F16038"/>
                </a:solidFill>
              </a:rPr>
              <a:t>Problema</a:t>
            </a:r>
            <a:endParaRPr lang="en-US" dirty="0">
              <a:solidFill>
                <a:srgbClr val="F16038"/>
              </a:solidFill>
            </a:endParaRPr>
          </a:p>
        </p:txBody>
      </p:sp>
      <p:sp>
        <p:nvSpPr>
          <p:cNvPr id="3" name="Content Placeholder 2">
            <a:extLst>
              <a:ext uri="{FF2B5EF4-FFF2-40B4-BE49-F238E27FC236}">
                <a16:creationId xmlns:a16="http://schemas.microsoft.com/office/drawing/2014/main" id="{2130B1DA-31C4-4259-ADF7-F5A07EF74901}"/>
              </a:ext>
            </a:extLst>
          </p:cNvPr>
          <p:cNvSpPr>
            <a:spLocks noGrp="1"/>
          </p:cNvSpPr>
          <p:nvPr>
            <p:ph idx="4294967295"/>
          </p:nvPr>
        </p:nvSpPr>
        <p:spPr/>
        <p:txBody>
          <a:bodyPr>
            <a:normAutofit/>
          </a:bodyPr>
          <a:lstStyle/>
          <a:p>
            <a:r>
              <a:rPr lang="es-ES" sz="2400" b="1" dirty="0">
                <a:solidFill>
                  <a:srgbClr val="F16038"/>
                </a:solidFill>
                <a:latin typeface="Arial" panose="020B0604020202020204" pitchFamily="34" charset="0"/>
                <a:cs typeface="Arial" panose="020B0604020202020204" pitchFamily="34" charset="0"/>
              </a:rPr>
              <a:t>El equilibrio de la población de nuestro ecosistema tiene un problema con una especie invasora. Está corriendo rampante y fuera de control. Simplemente hay demasiados debido a que no tienen un depredador natural. Como resultado, algunas de las especies nativas están siendo impactadas negativamente.</a:t>
            </a:r>
          </a:p>
          <a:p>
            <a:r>
              <a:rPr lang="es-ES" sz="2400" dirty="0">
                <a:solidFill>
                  <a:srgbClr val="F16038"/>
                </a:solidFill>
                <a:latin typeface="Arial" panose="020B0604020202020204" pitchFamily="34" charset="0"/>
                <a:cs typeface="Arial" panose="020B0604020202020204" pitchFamily="34" charset="0"/>
              </a:rPr>
              <a:t>Hoy, </a:t>
            </a:r>
            <a:r>
              <a:rPr lang="es-ES" dirty="0">
                <a:solidFill>
                  <a:srgbClr val="F16038"/>
                </a:solidFill>
                <a:cs typeface="Arial" panose="020B0604020202020204" pitchFamily="34" charset="0"/>
              </a:rPr>
              <a:t>t</a:t>
            </a:r>
            <a:r>
              <a:rPr lang="es-ES" sz="2400" dirty="0">
                <a:solidFill>
                  <a:srgbClr val="F16038"/>
                </a:solidFill>
                <a:latin typeface="Arial" panose="020B0604020202020204" pitchFamily="34" charset="0"/>
                <a:cs typeface="Arial" panose="020B0604020202020204" pitchFamily="34" charset="0"/>
              </a:rPr>
              <a:t>e pondrás tu sombrero de ingeniero para ayudar a eliminar una población de especies invasoras dentro de un ecosistema. Tu equipo tendrá la oportunidad de diseñar un proceso que eliminará las especies invasoras y restaurará la salud de su ecosistema.</a:t>
            </a:r>
            <a:endParaRPr lang="en-US" sz="2400"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4141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a:t>
            </a:r>
            <a:br>
              <a:rPr lang="en-US" dirty="0"/>
            </a:br>
            <a:r>
              <a:rPr lang="en-US" dirty="0">
                <a:solidFill>
                  <a:srgbClr val="F16038"/>
                </a:solidFill>
              </a:rPr>
              <a:t>(</a:t>
            </a:r>
            <a:r>
              <a:rPr lang="en-US" dirty="0" err="1">
                <a:solidFill>
                  <a:srgbClr val="F16038"/>
                </a:solidFill>
              </a:rPr>
              <a:t>Criterios</a:t>
            </a:r>
            <a:r>
              <a:rPr lang="en-US" dirty="0">
                <a:solidFill>
                  <a:srgbClr val="F16038"/>
                </a:solidFill>
              </a:rPr>
              <a:t> (</a:t>
            </a:r>
            <a:r>
              <a:rPr lang="en-US" dirty="0" err="1">
                <a:solidFill>
                  <a:srgbClr val="F16038"/>
                </a:solidFill>
              </a:rPr>
              <a:t>Resultados</a:t>
            </a:r>
            <a:r>
              <a:rPr lang="en-US" dirty="0">
                <a:solidFill>
                  <a:srgbClr val="F16038"/>
                </a:solidFill>
              </a:rPr>
              <a:t> </a:t>
            </a:r>
            <a:r>
              <a:rPr lang="en-US" dirty="0" err="1">
                <a:solidFill>
                  <a:srgbClr val="F16038"/>
                </a:solidFill>
              </a:rPr>
              <a:t>Deseados</a:t>
            </a:r>
            <a:r>
              <a:rPr lang="en-US" dirty="0">
                <a:solidFill>
                  <a:srgbClr val="F16038"/>
                </a:solidFill>
              </a:rPr>
              <a:t>))</a:t>
            </a:r>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p:txBody>
          <a:bodyPr numCol="2">
            <a:normAutofit lnSpcReduction="10000"/>
          </a:bodyPr>
          <a:lstStyle/>
          <a:p>
            <a:pPr>
              <a:spcAft>
                <a:spcPts val="1000"/>
              </a:spcAft>
            </a:pPr>
            <a:r>
              <a:rPr lang="en-US" b="1" dirty="0">
                <a:solidFill>
                  <a:srgbClr val="000000"/>
                </a:solidFill>
              </a:rPr>
              <a:t>A successfully designed process will do the following in one minute:</a:t>
            </a:r>
          </a:p>
          <a:p>
            <a:pPr lvl="1"/>
            <a:r>
              <a:rPr lang="en-US" sz="2600" dirty="0">
                <a:solidFill>
                  <a:srgbClr val="000000"/>
                </a:solidFill>
              </a:rPr>
              <a:t>Eliminates the invasive species (lettuce seeds)</a:t>
            </a:r>
          </a:p>
          <a:p>
            <a:pPr lvl="1"/>
            <a:r>
              <a:rPr lang="en-US" sz="2600" dirty="0">
                <a:solidFill>
                  <a:srgbClr val="000000"/>
                </a:solidFill>
              </a:rPr>
              <a:t>Protects the native species (beads)</a:t>
            </a:r>
          </a:p>
          <a:p>
            <a:pPr lvl="1"/>
            <a:r>
              <a:rPr lang="en-US" sz="2600" dirty="0">
                <a:solidFill>
                  <a:srgbClr val="000000"/>
                </a:solidFill>
              </a:rPr>
              <a:t>Limits environmental damage</a:t>
            </a:r>
          </a:p>
          <a:p>
            <a:pPr marL="0" indent="0">
              <a:buNone/>
            </a:pPr>
            <a:endParaRPr lang="en-US" dirty="0">
              <a:solidFill>
                <a:srgbClr val="000000"/>
              </a:solidFill>
            </a:endParaRPr>
          </a:p>
          <a:p>
            <a:pPr marL="0" indent="0">
              <a:buNone/>
            </a:pPr>
            <a:endParaRPr lang="en-US" dirty="0">
              <a:solidFill>
                <a:srgbClr val="000000"/>
              </a:solidFill>
            </a:endParaRPr>
          </a:p>
          <a:p>
            <a:pPr>
              <a:spcAft>
                <a:spcPts val="1000"/>
              </a:spcAft>
            </a:pPr>
            <a:r>
              <a:rPr lang="es-ES" b="1"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1114037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a:t>Constraints (Limitations) </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a:lstStyle/>
          <a:p>
            <a:r>
              <a:rPr lang="en-US" u="sng" dirty="0">
                <a:solidFill>
                  <a:srgbClr val="000000"/>
                </a:solidFill>
              </a:rPr>
              <a:t>Time Limit</a:t>
            </a:r>
            <a:r>
              <a:rPr lang="en-US" dirty="0">
                <a:solidFill>
                  <a:srgbClr val="000000"/>
                </a:solidFill>
              </a:rPr>
              <a:t>: You will have 25 minutes to design a process.</a:t>
            </a:r>
          </a:p>
          <a:p>
            <a:r>
              <a:rPr lang="en-US" u="sng" dirty="0">
                <a:solidFill>
                  <a:srgbClr val="000000"/>
                </a:solidFill>
              </a:rPr>
              <a:t>Materials</a:t>
            </a:r>
            <a:r>
              <a:rPr lang="en-US" dirty="0">
                <a:solidFill>
                  <a:srgbClr val="000000"/>
                </a:solidFill>
              </a:rPr>
              <a:t>: You can only use the materials available.</a:t>
            </a:r>
          </a:p>
          <a:p>
            <a:r>
              <a:rPr lang="en-US" u="sng" dirty="0">
                <a:solidFill>
                  <a:srgbClr val="000000"/>
                </a:solidFill>
              </a:rPr>
              <a:t>Budget</a:t>
            </a:r>
            <a:r>
              <a:rPr lang="en-US" dirty="0">
                <a:solidFill>
                  <a:srgbClr val="000000"/>
                </a:solidFill>
              </a:rPr>
              <a:t>: You will have $10,000 to complete this challenge.</a:t>
            </a:r>
          </a:p>
          <a:p>
            <a:r>
              <a:rPr lang="en-US" u="sng" dirty="0">
                <a:solidFill>
                  <a:srgbClr val="000000"/>
                </a:solidFill>
              </a:rPr>
              <a:t>Collaboration</a:t>
            </a:r>
            <a:r>
              <a:rPr lang="en-US" dirty="0">
                <a:solidFill>
                  <a:srgbClr val="000000"/>
                </a:solidFill>
              </a:rPr>
              <a:t>: One design element from each team member must be used in the final design.</a:t>
            </a:r>
          </a:p>
          <a:p>
            <a:r>
              <a:rPr lang="en-US" u="sng" dirty="0">
                <a:solidFill>
                  <a:srgbClr val="000000"/>
                </a:solidFill>
              </a:rPr>
              <a:t>Redesign</a:t>
            </a:r>
            <a:r>
              <a:rPr lang="en-US" dirty="0">
                <a:solidFill>
                  <a:srgbClr val="000000"/>
                </a:solidFill>
              </a:rPr>
              <a:t>: Each team can test their process as many times as needed during the 25-minute design phase.</a:t>
            </a:r>
          </a:p>
          <a:p>
            <a:endParaRPr lang="en-US" dirty="0">
              <a:solidFill>
                <a:srgbClr val="000000"/>
              </a:solidFill>
            </a:endParaRPr>
          </a:p>
        </p:txBody>
      </p:sp>
    </p:spTree>
    <p:extLst>
      <p:ext uri="{BB962C8B-B14F-4D97-AF65-F5344CB8AC3E}">
        <p14:creationId xmlns:p14="http://schemas.microsoft.com/office/powerpoint/2010/main" val="1860492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CF93-340A-4F94-8CDA-B5CE7621865D}"/>
              </a:ext>
            </a:extLst>
          </p:cNvPr>
          <p:cNvSpPr>
            <a:spLocks noGrp="1"/>
          </p:cNvSpPr>
          <p:nvPr>
            <p:ph type="title"/>
          </p:nvPr>
        </p:nvSpPr>
        <p:spPr/>
        <p:txBody>
          <a:bodyPr/>
          <a:lstStyle/>
          <a:p>
            <a:r>
              <a:rPr lang="en-US" dirty="0" err="1">
                <a:solidFill>
                  <a:srgbClr val="F16038"/>
                </a:solidFill>
              </a:rPr>
              <a:t>Restricciones</a:t>
            </a:r>
            <a:r>
              <a:rPr lang="en-US" dirty="0">
                <a:solidFill>
                  <a:srgbClr val="F16038"/>
                </a:solidFill>
              </a:rPr>
              <a:t> (</a:t>
            </a:r>
            <a:r>
              <a:rPr lang="en-US" dirty="0" err="1">
                <a:solidFill>
                  <a:srgbClr val="F16038"/>
                </a:solidFill>
              </a:rPr>
              <a:t>Limitaciones</a:t>
            </a:r>
            <a:r>
              <a:rPr lang="en-US" dirty="0">
                <a:solidFill>
                  <a:srgbClr val="F16038"/>
                </a:solidFill>
              </a:rPr>
              <a:t>)</a:t>
            </a:r>
          </a:p>
        </p:txBody>
      </p:sp>
      <p:sp>
        <p:nvSpPr>
          <p:cNvPr id="3" name="Content Placeholder 2">
            <a:extLst>
              <a:ext uri="{FF2B5EF4-FFF2-40B4-BE49-F238E27FC236}">
                <a16:creationId xmlns:a16="http://schemas.microsoft.com/office/drawing/2014/main" id="{6644F308-A1E8-4377-ACEF-029C0FCDC16F}"/>
              </a:ext>
            </a:extLst>
          </p:cNvPr>
          <p:cNvSpPr>
            <a:spLocks noGrp="1"/>
          </p:cNvSpPr>
          <p:nvPr>
            <p:ph idx="4294967295"/>
          </p:nvPr>
        </p:nvSpPr>
        <p:spPr/>
        <p:txBody>
          <a:bodyPr>
            <a:normAutofit/>
          </a:bodyPr>
          <a:lstStyle/>
          <a:p>
            <a:r>
              <a:rPr lang="es-ES" u="sng" dirty="0">
                <a:solidFill>
                  <a:srgbClr val="F16038"/>
                </a:solidFill>
                <a:latin typeface="Arial" panose="020B0604020202020204" pitchFamily="34" charset="0"/>
                <a:cs typeface="Arial" panose="020B0604020202020204" pitchFamily="34" charset="0"/>
              </a:rPr>
              <a:t>Límite de Tiempo</a:t>
            </a:r>
            <a:r>
              <a:rPr lang="es-ES" dirty="0">
                <a:solidFill>
                  <a:srgbClr val="F16038"/>
                </a:solidFill>
                <a:latin typeface="Arial" panose="020B0604020202020204" pitchFamily="34" charset="0"/>
                <a:cs typeface="Arial" panose="020B0604020202020204" pitchFamily="34" charset="0"/>
              </a:rPr>
              <a:t>: Tendrás 25 minutos para diseñar un proceso.</a:t>
            </a:r>
          </a:p>
          <a:p>
            <a:r>
              <a:rPr lang="es-ES" u="sng" dirty="0">
                <a:solidFill>
                  <a:srgbClr val="F16038"/>
                </a:solidFill>
                <a:latin typeface="Arial" panose="020B0604020202020204" pitchFamily="34" charset="0"/>
                <a:cs typeface="Arial" panose="020B0604020202020204" pitchFamily="34" charset="0"/>
              </a:rPr>
              <a:t>Materiales</a:t>
            </a:r>
            <a:r>
              <a:rPr lang="es-ES" dirty="0">
                <a:solidFill>
                  <a:srgbClr val="F16038"/>
                </a:solidFill>
                <a:latin typeface="Arial" panose="020B0604020202020204" pitchFamily="34" charset="0"/>
                <a:cs typeface="Arial" panose="020B0604020202020204" pitchFamily="34" charset="0"/>
              </a:rPr>
              <a:t>: Solo puedes usar los materiales disponibles.</a:t>
            </a:r>
          </a:p>
          <a:p>
            <a:r>
              <a:rPr lang="es-ES" u="sng" dirty="0">
                <a:solidFill>
                  <a:srgbClr val="F16038"/>
                </a:solidFill>
                <a:latin typeface="Arial" panose="020B0604020202020204" pitchFamily="34" charset="0"/>
                <a:cs typeface="Arial" panose="020B0604020202020204" pitchFamily="34" charset="0"/>
              </a:rPr>
              <a:t>Presupuesto</a:t>
            </a:r>
            <a:r>
              <a:rPr lang="es-ES" dirty="0">
                <a:solidFill>
                  <a:srgbClr val="F16038"/>
                </a:solidFill>
                <a:latin typeface="Arial" panose="020B0604020202020204" pitchFamily="34" charset="0"/>
                <a:cs typeface="Arial" panose="020B0604020202020204" pitchFamily="34" charset="0"/>
              </a:rPr>
              <a:t>: Tendrás $10,000 para completar este desafío.</a:t>
            </a:r>
          </a:p>
          <a:p>
            <a:r>
              <a:rPr lang="es-ES" u="sng" dirty="0">
                <a:solidFill>
                  <a:srgbClr val="F16038"/>
                </a:solidFill>
                <a:latin typeface="Arial" panose="020B0604020202020204" pitchFamily="34" charset="0"/>
                <a:cs typeface="Arial" panose="020B0604020202020204" pitchFamily="34" charset="0"/>
              </a:rPr>
              <a:t>Colaboración</a:t>
            </a:r>
            <a:r>
              <a:rPr lang="es-ES" dirty="0">
                <a:solidFill>
                  <a:srgbClr val="F16038"/>
                </a:solidFill>
                <a:latin typeface="Arial" panose="020B0604020202020204" pitchFamily="34" charset="0"/>
                <a:cs typeface="Arial" panose="020B0604020202020204" pitchFamily="34" charset="0"/>
              </a:rPr>
              <a:t>: El diseño final debe de incluir un elemento diseñado por cada miembro del equipo.</a:t>
            </a:r>
          </a:p>
          <a:p>
            <a:r>
              <a:rPr lang="es-ES" u="sng" dirty="0">
                <a:solidFill>
                  <a:srgbClr val="F16038"/>
                </a:solidFill>
                <a:latin typeface="Arial" panose="020B0604020202020204" pitchFamily="34" charset="0"/>
                <a:cs typeface="Arial" panose="020B0604020202020204" pitchFamily="34" charset="0"/>
              </a:rPr>
              <a:t>Rediseño</a:t>
            </a:r>
            <a:r>
              <a:rPr lang="es-ES" dirty="0">
                <a:solidFill>
                  <a:srgbClr val="F16038"/>
                </a:solidFill>
                <a:latin typeface="Arial" panose="020B0604020202020204" pitchFamily="34" charset="0"/>
                <a:cs typeface="Arial" panose="020B0604020202020204" pitchFamily="34" charset="0"/>
              </a:rPr>
              <a:t>: Cada equipo puede probar su proceso tantas veces como sea necesario durante la fase de diseño de 25 minutos.</a:t>
            </a:r>
            <a:endParaRPr lang="en-US"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7082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D52E-242E-4DF8-83B4-066B1143B5FC}"/>
              </a:ext>
            </a:extLst>
          </p:cNvPr>
          <p:cNvSpPr>
            <a:spLocks noGrp="1"/>
          </p:cNvSpPr>
          <p:nvPr>
            <p:ph type="title"/>
          </p:nvPr>
        </p:nvSpPr>
        <p:spPr/>
        <p:txBody>
          <a:bodyPr/>
          <a:lstStyle/>
          <a:p>
            <a:r>
              <a:rPr lang="en-US" dirty="0">
                <a:latin typeface="Arial"/>
                <a:cs typeface="Arial"/>
              </a:rPr>
              <a:t>Explore Materials </a:t>
            </a:r>
            <a:r>
              <a:rPr lang="en-US" dirty="0">
                <a:solidFill>
                  <a:srgbClr val="F16038"/>
                </a:solidFill>
              </a:rPr>
              <a:t>(</a:t>
            </a:r>
            <a:r>
              <a:rPr lang="en-US" dirty="0" err="1">
                <a:solidFill>
                  <a:srgbClr val="F16038"/>
                </a:solidFill>
              </a:rPr>
              <a:t>Explorar</a:t>
            </a:r>
            <a:r>
              <a:rPr lang="en-US" dirty="0">
                <a:solidFill>
                  <a:srgbClr val="F16038"/>
                </a:solidFill>
              </a:rPr>
              <a:t> </a:t>
            </a:r>
            <a:r>
              <a:rPr lang="en-US" dirty="0" err="1">
                <a:solidFill>
                  <a:srgbClr val="F16038"/>
                </a:solidFill>
              </a:rPr>
              <a:t>Materiales</a:t>
            </a:r>
            <a:r>
              <a:rPr lang="en-US" dirty="0">
                <a:solidFill>
                  <a:srgbClr val="F16038"/>
                </a:solidFill>
              </a:rPr>
              <a:t>) </a:t>
            </a:r>
            <a:endParaRPr lang="en-US" dirty="0"/>
          </a:p>
        </p:txBody>
      </p:sp>
      <p:graphicFrame>
        <p:nvGraphicFramePr>
          <p:cNvPr id="6" name="Table 5">
            <a:extLst>
              <a:ext uri="{FF2B5EF4-FFF2-40B4-BE49-F238E27FC236}">
                <a16:creationId xmlns:a16="http://schemas.microsoft.com/office/drawing/2014/main" id="{85209DA0-A342-4C5D-845E-054B4A2174A8}"/>
              </a:ext>
            </a:extLst>
          </p:cNvPr>
          <p:cNvGraphicFramePr>
            <a:graphicFrameLocks noGrp="1"/>
          </p:cNvGraphicFramePr>
          <p:nvPr>
            <p:extLst>
              <p:ext uri="{D42A27DB-BD31-4B8C-83A1-F6EECF244321}">
                <p14:modId xmlns:p14="http://schemas.microsoft.com/office/powerpoint/2010/main" val="2996068457"/>
              </p:ext>
            </p:extLst>
          </p:nvPr>
        </p:nvGraphicFramePr>
        <p:xfrm>
          <a:off x="357825" y="1598543"/>
          <a:ext cx="2693089" cy="2009406"/>
        </p:xfrm>
        <a:graphic>
          <a:graphicData uri="http://schemas.openxmlformats.org/drawingml/2006/table">
            <a:tbl>
              <a:tblPr firstRow="1" bandRow="1">
                <a:tableStyleId>{5C22544A-7EE6-4342-B048-85BDC9FD1C3A}</a:tableStyleId>
              </a:tblPr>
              <a:tblGrid>
                <a:gridCol w="2693089">
                  <a:extLst>
                    <a:ext uri="{9D8B030D-6E8A-4147-A177-3AD203B41FA5}">
                      <a16:colId xmlns:a16="http://schemas.microsoft.com/office/drawing/2014/main" val="4237242283"/>
                    </a:ext>
                  </a:extLst>
                </a:gridCol>
              </a:tblGrid>
              <a:tr h="431794">
                <a:tc>
                  <a:txBody>
                    <a:bodyPr/>
                    <a:lstStyle/>
                    <a:p>
                      <a:pPr algn="l" fontAlgn="base"/>
                      <a:r>
                        <a:rPr lang="en-US" sz="1400" dirty="0">
                          <a:effectLst/>
                          <a:latin typeface="Arial"/>
                        </a:rPr>
                        <a:t>Free Materials (Materiales Gratis)​​</a:t>
                      </a:r>
                      <a:endParaRPr lang="en-US" sz="1400" b="1" i="0">
                        <a:solidFill>
                          <a:srgbClr val="FFFFFF"/>
                        </a:solidFill>
                        <a:effectLst/>
                        <a:latin typeface="Arial"/>
                      </a:endParaRPr>
                    </a:p>
                  </a:txBody>
                  <a:tcPr/>
                </a:tc>
                <a:extLst>
                  <a:ext uri="{0D108BD9-81ED-4DB2-BD59-A6C34878D82A}">
                    <a16:rowId xmlns:a16="http://schemas.microsoft.com/office/drawing/2014/main" val="167981257"/>
                  </a:ext>
                </a:extLst>
              </a:tr>
              <a:tr h="339267">
                <a:tc>
                  <a:txBody>
                    <a:bodyPr/>
                    <a:lstStyle/>
                    <a:p>
                      <a:pPr algn="l" fontAlgn="base"/>
                      <a:r>
                        <a:rPr lang="en-US" sz="1400" dirty="0">
                          <a:solidFill>
                            <a:srgbClr val="000000"/>
                          </a:solidFill>
                          <a:effectLst/>
                          <a:latin typeface="Arial"/>
                        </a:rPr>
                        <a:t>Biodiversity Box </a:t>
                      </a:r>
                      <a:r>
                        <a:rPr lang="en-US" sz="1400" dirty="0">
                          <a:solidFill>
                            <a:srgbClr val="F16038"/>
                          </a:solidFill>
                          <a:effectLst/>
                          <a:latin typeface="Arial"/>
                        </a:rPr>
                        <a:t>(C</a:t>
                      </a:r>
                      <a:r>
                        <a:rPr lang="es" sz="1400" b="0" i="0" u="none" strike="noStrike" noProof="0" dirty="0">
                          <a:solidFill>
                            <a:srgbClr val="F16038"/>
                          </a:solidFill>
                          <a:effectLst/>
                          <a:latin typeface="Arial"/>
                        </a:rPr>
                        <a:t>aja de Biodiversidad)</a:t>
                      </a:r>
                      <a:endParaRPr lang="en-US" sz="1400" dirty="0">
                        <a:solidFill>
                          <a:srgbClr val="F16038"/>
                        </a:solidFill>
                        <a:effectLst/>
                        <a:latin typeface="Arial"/>
                      </a:endParaRPr>
                    </a:p>
                  </a:txBody>
                  <a:tcPr/>
                </a:tc>
                <a:extLst>
                  <a:ext uri="{0D108BD9-81ED-4DB2-BD59-A6C34878D82A}">
                    <a16:rowId xmlns:a16="http://schemas.microsoft.com/office/drawing/2014/main" val="488255627"/>
                  </a:ext>
                </a:extLst>
              </a:tr>
              <a:tr h="454926">
                <a:tc>
                  <a:txBody>
                    <a:bodyPr/>
                    <a:lstStyle/>
                    <a:p>
                      <a:pPr algn="l" fontAlgn="base"/>
                      <a:r>
                        <a:rPr lang="en-US" sz="1400" dirty="0">
                          <a:solidFill>
                            <a:srgbClr val="000000"/>
                          </a:solidFill>
                          <a:effectLst/>
                          <a:latin typeface="Arial"/>
                        </a:rPr>
                        <a:t>Artificial Turf </a:t>
                      </a:r>
                      <a:r>
                        <a:rPr lang="en-US" sz="1400" dirty="0">
                          <a:solidFill>
                            <a:srgbClr val="F16038"/>
                          </a:solidFill>
                          <a:effectLst/>
                          <a:latin typeface="Arial"/>
                        </a:rPr>
                        <a:t>(</a:t>
                      </a:r>
                      <a:r>
                        <a:rPr lang="es" sz="1400" b="0" i="0" u="none" strike="noStrike" noProof="0" dirty="0">
                          <a:solidFill>
                            <a:srgbClr val="F16038"/>
                          </a:solidFill>
                          <a:effectLst/>
                          <a:latin typeface="Arial"/>
                        </a:rPr>
                        <a:t>Césped Artificial</a:t>
                      </a:r>
                      <a:r>
                        <a:rPr lang="en-US" sz="1400" dirty="0">
                          <a:solidFill>
                            <a:srgbClr val="F16038"/>
                          </a:solidFill>
                          <a:effectLst/>
                          <a:latin typeface="Arial"/>
                        </a:rPr>
                        <a:t>)​</a:t>
                      </a:r>
                      <a:endParaRPr lang="en-US" sz="1400" b="0" i="0" dirty="0">
                        <a:solidFill>
                          <a:srgbClr val="F16038"/>
                        </a:solidFill>
                        <a:effectLst/>
                        <a:latin typeface="Arial"/>
                      </a:endParaRPr>
                    </a:p>
                  </a:txBody>
                  <a:tcPr/>
                </a:tc>
                <a:extLst>
                  <a:ext uri="{0D108BD9-81ED-4DB2-BD59-A6C34878D82A}">
                    <a16:rowId xmlns:a16="http://schemas.microsoft.com/office/drawing/2014/main" val="3587716866"/>
                  </a:ext>
                </a:extLst>
              </a:tr>
              <a:tr h="454925">
                <a:tc>
                  <a:txBody>
                    <a:bodyPr/>
                    <a:lstStyle/>
                    <a:p>
                      <a:pPr lvl="0" algn="l">
                        <a:buNone/>
                      </a:pPr>
                      <a:r>
                        <a:rPr lang="en-US" sz="1400" b="0" i="0" u="none" strike="noStrike" noProof="0" dirty="0">
                          <a:solidFill>
                            <a:srgbClr val="000000"/>
                          </a:solidFill>
                          <a:effectLst/>
                          <a:latin typeface="Arial"/>
                        </a:rPr>
                        <a:t>Turf Container </a:t>
                      </a:r>
                      <a:r>
                        <a:rPr lang="en-US" sz="1400" b="0" i="0" u="none" strike="noStrike" noProof="0" dirty="0">
                          <a:solidFill>
                            <a:srgbClr val="F16038"/>
                          </a:solidFill>
                          <a:effectLst/>
                          <a:latin typeface="Arial"/>
                        </a:rPr>
                        <a:t>(</a:t>
                      </a:r>
                      <a:r>
                        <a:rPr lang="es" sz="1400" b="0" i="0" u="none" strike="noStrike" noProof="0" dirty="0">
                          <a:solidFill>
                            <a:srgbClr val="F16038"/>
                          </a:solidFill>
                          <a:effectLst/>
                          <a:latin typeface="Arial"/>
                        </a:rPr>
                        <a:t>Contenedor de Césped</a:t>
                      </a:r>
                      <a:r>
                        <a:rPr lang="en-US" sz="1400" b="0" i="0" u="none" strike="noStrike" noProof="0" dirty="0">
                          <a:solidFill>
                            <a:srgbClr val="F16038"/>
                          </a:solidFill>
                          <a:effectLst/>
                          <a:latin typeface="Arial"/>
                        </a:rPr>
                        <a:t>) </a:t>
                      </a:r>
                      <a:endParaRPr lang="en-US" sz="1400" dirty="0">
                        <a:solidFill>
                          <a:srgbClr val="F16038"/>
                        </a:solidFill>
                        <a:latin typeface="Arial"/>
                      </a:endParaRPr>
                    </a:p>
                  </a:txBody>
                  <a:tcPr/>
                </a:tc>
                <a:extLst>
                  <a:ext uri="{0D108BD9-81ED-4DB2-BD59-A6C34878D82A}">
                    <a16:rowId xmlns:a16="http://schemas.microsoft.com/office/drawing/2014/main" val="2512833134"/>
                  </a:ext>
                </a:extLst>
              </a:tr>
            </a:tbl>
          </a:graphicData>
        </a:graphic>
      </p:graphicFrame>
      <p:graphicFrame>
        <p:nvGraphicFramePr>
          <p:cNvPr id="8" name="Table 7">
            <a:extLst>
              <a:ext uri="{FF2B5EF4-FFF2-40B4-BE49-F238E27FC236}">
                <a16:creationId xmlns:a16="http://schemas.microsoft.com/office/drawing/2014/main" id="{5D532537-4D29-462B-A29F-250920E84131}"/>
              </a:ext>
            </a:extLst>
          </p:cNvPr>
          <p:cNvGraphicFramePr>
            <a:graphicFrameLocks noGrp="1"/>
          </p:cNvGraphicFramePr>
          <p:nvPr>
            <p:extLst>
              <p:ext uri="{D42A27DB-BD31-4B8C-83A1-F6EECF244321}">
                <p14:modId xmlns:p14="http://schemas.microsoft.com/office/powerpoint/2010/main" val="3455941029"/>
              </p:ext>
            </p:extLst>
          </p:nvPr>
        </p:nvGraphicFramePr>
        <p:xfrm>
          <a:off x="3159616" y="1603227"/>
          <a:ext cx="4219137" cy="3280116"/>
        </p:xfrm>
        <a:graphic>
          <a:graphicData uri="http://schemas.openxmlformats.org/drawingml/2006/table">
            <a:tbl>
              <a:tblPr firstRow="1" bandRow="1">
                <a:tableStyleId>{5C22544A-7EE6-4342-B048-85BDC9FD1C3A}</a:tableStyleId>
              </a:tblPr>
              <a:tblGrid>
                <a:gridCol w="2024002">
                  <a:extLst>
                    <a:ext uri="{9D8B030D-6E8A-4147-A177-3AD203B41FA5}">
                      <a16:colId xmlns:a16="http://schemas.microsoft.com/office/drawing/2014/main" val="1188012816"/>
                    </a:ext>
                  </a:extLst>
                </a:gridCol>
                <a:gridCol w="2195135">
                  <a:extLst>
                    <a:ext uri="{9D8B030D-6E8A-4147-A177-3AD203B41FA5}">
                      <a16:colId xmlns:a16="http://schemas.microsoft.com/office/drawing/2014/main" val="4103012200"/>
                    </a:ext>
                  </a:extLst>
                </a:gridCol>
              </a:tblGrid>
              <a:tr h="246374">
                <a:tc>
                  <a:txBody>
                    <a:bodyPr/>
                    <a:lstStyle/>
                    <a:p>
                      <a:pPr algn="l" fontAlgn="base"/>
                      <a:r>
                        <a:rPr lang="en-US" sz="1400" dirty="0">
                          <a:effectLst/>
                          <a:latin typeface="Arial"/>
                        </a:rPr>
                        <a:t>Materials (Materiales)​​</a:t>
                      </a:r>
                      <a:endParaRPr lang="en-US" b="1" i="0">
                        <a:solidFill>
                          <a:srgbClr val="FFFFFF"/>
                        </a:solidFill>
                        <a:effectLst/>
                        <a:latin typeface="Arial"/>
                      </a:endParaRPr>
                    </a:p>
                  </a:txBody>
                  <a:tcPr/>
                </a:tc>
                <a:tc>
                  <a:txBody>
                    <a:bodyPr/>
                    <a:lstStyle/>
                    <a:p>
                      <a:pPr algn="l" fontAlgn="base"/>
                      <a:r>
                        <a:rPr lang="en-US" sz="1400" dirty="0">
                          <a:effectLst/>
                          <a:latin typeface="Arial"/>
                        </a:rPr>
                        <a:t>Cost (Costo)​​</a:t>
                      </a:r>
                      <a:endParaRPr lang="en-US" b="1" i="0">
                        <a:solidFill>
                          <a:srgbClr val="FFFFFF"/>
                        </a:solidFill>
                        <a:effectLst/>
                        <a:latin typeface="Arial"/>
                      </a:endParaRPr>
                    </a:p>
                  </a:txBody>
                  <a:tcPr/>
                </a:tc>
                <a:extLst>
                  <a:ext uri="{0D108BD9-81ED-4DB2-BD59-A6C34878D82A}">
                    <a16:rowId xmlns:a16="http://schemas.microsoft.com/office/drawing/2014/main" val="511071702"/>
                  </a:ext>
                </a:extLst>
              </a:tr>
              <a:tr h="316523">
                <a:tc>
                  <a:txBody>
                    <a:bodyPr/>
                    <a:lstStyle/>
                    <a:p>
                      <a:pPr algn="l" fontAlgn="base"/>
                      <a:r>
                        <a:rPr lang="en-US" sz="1400" dirty="0">
                          <a:solidFill>
                            <a:srgbClr val="000000"/>
                          </a:solidFill>
                          <a:effectLst/>
                          <a:latin typeface="Arial"/>
                        </a:rPr>
                        <a:t>Tweezers </a:t>
                      </a:r>
                      <a:r>
                        <a:rPr lang="en-US" sz="1400" dirty="0">
                          <a:solidFill>
                            <a:srgbClr val="F16038"/>
                          </a:solidFill>
                          <a:effectLst/>
                          <a:latin typeface="Arial"/>
                        </a:rPr>
                        <a:t>(</a:t>
                      </a:r>
                      <a:r>
                        <a:rPr lang="en-US" sz="1400" dirty="0" err="1">
                          <a:solidFill>
                            <a:srgbClr val="F16038"/>
                          </a:solidFill>
                          <a:effectLst/>
                          <a:latin typeface="Arial"/>
                        </a:rPr>
                        <a:t>Pinzas</a:t>
                      </a:r>
                      <a:r>
                        <a:rPr lang="en-US" sz="1400" dirty="0">
                          <a:solidFill>
                            <a:srgbClr val="F16038"/>
                          </a:solidFill>
                          <a:effectLst/>
                          <a:latin typeface="Arial"/>
                        </a:rPr>
                        <a:t>)</a:t>
                      </a:r>
                      <a:endParaRPr lang="en-US" b="0" i="0" dirty="0">
                        <a:solidFill>
                          <a:srgbClr val="F16038"/>
                        </a:solidFill>
                        <a:effectLst/>
                        <a:latin typeface="Arial"/>
                      </a:endParaRPr>
                    </a:p>
                  </a:txBody>
                  <a:tcPr/>
                </a:tc>
                <a:tc>
                  <a:txBody>
                    <a:bodyPr/>
                    <a:lstStyle/>
                    <a:p>
                      <a:pPr algn="l" fontAlgn="base"/>
                      <a:r>
                        <a:rPr lang="en-US" sz="1400" dirty="0">
                          <a:solidFill>
                            <a:srgbClr val="000000"/>
                          </a:solidFill>
                          <a:effectLst/>
                          <a:latin typeface="Arial"/>
                        </a:rPr>
                        <a:t>$4,000 per pair​</a:t>
                      </a:r>
                      <a:endParaRPr lang="en-US" b="0" i="0" dirty="0">
                        <a:solidFill>
                          <a:srgbClr val="000000"/>
                        </a:solidFill>
                        <a:effectLst/>
                        <a:latin typeface="Arial"/>
                      </a:endParaRPr>
                    </a:p>
                  </a:txBody>
                  <a:tcPr/>
                </a:tc>
                <a:extLst>
                  <a:ext uri="{0D108BD9-81ED-4DB2-BD59-A6C34878D82A}">
                    <a16:rowId xmlns:a16="http://schemas.microsoft.com/office/drawing/2014/main" val="2642484223"/>
                  </a:ext>
                </a:extLst>
              </a:tr>
              <a:tr h="316523">
                <a:tc>
                  <a:txBody>
                    <a:bodyPr/>
                    <a:lstStyle/>
                    <a:p>
                      <a:pPr algn="l" fontAlgn="base"/>
                      <a:r>
                        <a:rPr lang="en-US" sz="1400" dirty="0">
                          <a:solidFill>
                            <a:srgbClr val="000000"/>
                          </a:solidFill>
                          <a:effectLst/>
                          <a:latin typeface="Arial"/>
                        </a:rPr>
                        <a:t>Straws </a:t>
                      </a:r>
                      <a:r>
                        <a:rPr lang="en-US" sz="1400" dirty="0">
                          <a:solidFill>
                            <a:srgbClr val="F16038"/>
                          </a:solidFill>
                          <a:effectLst/>
                          <a:latin typeface="Arial"/>
                        </a:rPr>
                        <a:t>(</a:t>
                      </a:r>
                      <a:r>
                        <a:rPr lang="en-US" sz="1400" dirty="0" err="1">
                          <a:solidFill>
                            <a:srgbClr val="F16038"/>
                          </a:solidFill>
                          <a:effectLst/>
                          <a:latin typeface="Arial"/>
                        </a:rPr>
                        <a:t>Popotes</a:t>
                      </a:r>
                      <a:r>
                        <a:rPr lang="en-US" sz="1400" dirty="0">
                          <a:solidFill>
                            <a:srgbClr val="F16038"/>
                          </a:solidFill>
                          <a:effectLst/>
                          <a:latin typeface="Arial"/>
                        </a:rPr>
                        <a:t>)</a:t>
                      </a:r>
                    </a:p>
                  </a:txBody>
                  <a:tcPr/>
                </a:tc>
                <a:tc>
                  <a:txBody>
                    <a:bodyPr/>
                    <a:lstStyle/>
                    <a:p>
                      <a:pPr algn="l" fontAlgn="base"/>
                      <a:r>
                        <a:rPr lang="en-US" sz="1400" u="none" strike="noStrike" dirty="0">
                          <a:solidFill>
                            <a:srgbClr val="000000"/>
                          </a:solidFill>
                          <a:effectLst/>
                          <a:latin typeface="Arial"/>
                        </a:rPr>
                        <a:t>$1,000 per straw</a:t>
                      </a:r>
                      <a:endParaRPr lang="en-US" sz="1400" dirty="0">
                        <a:solidFill>
                          <a:srgbClr val="000000"/>
                        </a:solidFill>
                        <a:effectLst/>
                        <a:latin typeface="Arial"/>
                      </a:endParaRPr>
                    </a:p>
                  </a:txBody>
                  <a:tcPr/>
                </a:tc>
                <a:extLst>
                  <a:ext uri="{0D108BD9-81ED-4DB2-BD59-A6C34878D82A}">
                    <a16:rowId xmlns:a16="http://schemas.microsoft.com/office/drawing/2014/main" val="1712991013"/>
                  </a:ext>
                </a:extLst>
              </a:tr>
              <a:tr h="316523">
                <a:tc>
                  <a:txBody>
                    <a:bodyPr/>
                    <a:lstStyle/>
                    <a:p>
                      <a:pPr lvl="0" algn="l">
                        <a:buNone/>
                      </a:pPr>
                      <a:r>
                        <a:rPr lang="en-US" sz="1400" b="0" i="0" u="none" strike="noStrike" noProof="0" dirty="0">
                          <a:solidFill>
                            <a:srgbClr val="000000"/>
                          </a:solidFill>
                          <a:effectLst/>
                          <a:latin typeface="Arial"/>
                        </a:rPr>
                        <a:t>Scissors </a:t>
                      </a:r>
                      <a:r>
                        <a:rPr lang="en-US" sz="1400" b="0" i="0" u="none" strike="noStrike" noProof="0" dirty="0">
                          <a:solidFill>
                            <a:srgbClr val="F16038"/>
                          </a:solidFill>
                          <a:effectLst/>
                          <a:latin typeface="Arial"/>
                        </a:rPr>
                        <a:t>(Tijeras) </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$1,000 per pair</a:t>
                      </a:r>
                      <a:endParaRPr lang="en-US" dirty="0">
                        <a:solidFill>
                          <a:srgbClr val="000000"/>
                        </a:solidFill>
                      </a:endParaRPr>
                    </a:p>
                  </a:txBody>
                  <a:tcPr/>
                </a:tc>
                <a:extLst>
                  <a:ext uri="{0D108BD9-81ED-4DB2-BD59-A6C34878D82A}">
                    <a16:rowId xmlns:a16="http://schemas.microsoft.com/office/drawing/2014/main" val="3870736806"/>
                  </a:ext>
                </a:extLst>
              </a:tr>
              <a:tr h="316523">
                <a:tc>
                  <a:txBody>
                    <a:bodyPr/>
                    <a:lstStyle/>
                    <a:p>
                      <a:pPr lvl="0" algn="l">
                        <a:buNone/>
                      </a:pPr>
                      <a:r>
                        <a:rPr lang="en-US" sz="1400" b="0" i="0" u="none" strike="noStrike" noProof="0" dirty="0">
                          <a:solidFill>
                            <a:srgbClr val="000000"/>
                          </a:solidFill>
                          <a:effectLst/>
                          <a:latin typeface="Arial"/>
                        </a:rPr>
                        <a:t>Tape </a:t>
                      </a:r>
                      <a:r>
                        <a:rPr lang="en-US" sz="1400" b="0" i="0" u="none" strike="noStrike" noProof="0" dirty="0">
                          <a:solidFill>
                            <a:srgbClr val="F16038"/>
                          </a:solidFill>
                          <a:effectLst/>
                          <a:latin typeface="Arial"/>
                        </a:rPr>
                        <a:t>(</a:t>
                      </a:r>
                      <a:r>
                        <a:rPr lang="en-US" sz="1400" b="0" i="0" u="none" strike="noStrike" noProof="0" dirty="0" err="1">
                          <a:solidFill>
                            <a:srgbClr val="F16038"/>
                          </a:solidFill>
                          <a:effectLst/>
                          <a:latin typeface="Arial"/>
                        </a:rPr>
                        <a:t>Cinta</a:t>
                      </a:r>
                      <a:r>
                        <a:rPr lang="en-US" sz="1400" b="0" i="0" u="none" strike="noStrike" noProof="0" dirty="0">
                          <a:solidFill>
                            <a:srgbClr val="F16038"/>
                          </a:solidFill>
                          <a:effectLst/>
                          <a:latin typeface="Arial"/>
                        </a:rPr>
                        <a:t> </a:t>
                      </a:r>
                      <a:r>
                        <a:rPr lang="en-US" sz="1400" b="0" i="0" u="none" strike="noStrike" noProof="0" dirty="0" err="1">
                          <a:solidFill>
                            <a:srgbClr val="F16038"/>
                          </a:solidFill>
                          <a:effectLst/>
                          <a:latin typeface="Arial"/>
                        </a:rPr>
                        <a:t>Adhesiva</a:t>
                      </a:r>
                      <a:r>
                        <a:rPr lang="en-US" sz="1400" b="0" i="0" u="none" strike="noStrike" noProof="0" dirty="0">
                          <a:solidFill>
                            <a:srgbClr val="F16038"/>
                          </a:solidFill>
                          <a:effectLst/>
                          <a:latin typeface="Arial"/>
                        </a:rPr>
                        <a:t>) </a:t>
                      </a:r>
                    </a:p>
                  </a:txBody>
                  <a:tcPr/>
                </a:tc>
                <a:tc>
                  <a:txBody>
                    <a:bodyPr/>
                    <a:lstStyle/>
                    <a:p>
                      <a:pPr lvl="0" algn="l">
                        <a:buNone/>
                      </a:pPr>
                      <a:r>
                        <a:rPr lang="en-US" sz="1400" u="none" strike="noStrike" dirty="0">
                          <a:solidFill>
                            <a:srgbClr val="000000"/>
                          </a:solidFill>
                          <a:effectLst/>
                          <a:latin typeface="Arial"/>
                        </a:rPr>
                        <a:t>$1,000 per roll</a:t>
                      </a:r>
                      <a:endParaRPr lang="en-US" dirty="0">
                        <a:solidFill>
                          <a:srgbClr val="000000"/>
                        </a:solidFill>
                      </a:endParaRPr>
                    </a:p>
                  </a:txBody>
                  <a:tcPr/>
                </a:tc>
                <a:extLst>
                  <a:ext uri="{0D108BD9-81ED-4DB2-BD59-A6C34878D82A}">
                    <a16:rowId xmlns:a16="http://schemas.microsoft.com/office/drawing/2014/main" val="841766974"/>
                  </a:ext>
                </a:extLst>
              </a:tr>
              <a:tr h="538089">
                <a:tc>
                  <a:txBody>
                    <a:bodyPr/>
                    <a:lstStyle/>
                    <a:p>
                      <a:pPr lvl="0" algn="l">
                        <a:buNone/>
                      </a:pPr>
                      <a:r>
                        <a:rPr lang="en-US" sz="1400" dirty="0">
                          <a:solidFill>
                            <a:srgbClr val="000000"/>
                          </a:solidFill>
                          <a:effectLst/>
                          <a:latin typeface="Arial"/>
                        </a:rPr>
                        <a:t>Hand Rake </a:t>
                      </a:r>
                      <a:r>
                        <a:rPr lang="en-US" sz="1400" dirty="0">
                          <a:solidFill>
                            <a:srgbClr val="F16038"/>
                          </a:solidFill>
                          <a:effectLst/>
                          <a:latin typeface="Arial"/>
                        </a:rPr>
                        <a:t>(R</a:t>
                      </a:r>
                      <a:r>
                        <a:rPr lang="es" sz="1400" b="0" i="0" u="none" strike="noStrike" noProof="0" dirty="0">
                          <a:solidFill>
                            <a:srgbClr val="F16038"/>
                          </a:solidFill>
                          <a:effectLst/>
                          <a:latin typeface="Arial"/>
                        </a:rPr>
                        <a:t>astrillo de Mano)</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$4,000 per rake</a:t>
                      </a:r>
                      <a:endParaRPr lang="en-US" dirty="0">
                        <a:solidFill>
                          <a:srgbClr val="000000"/>
                        </a:solidFill>
                      </a:endParaRPr>
                    </a:p>
                  </a:txBody>
                  <a:tcPr/>
                </a:tc>
                <a:extLst>
                  <a:ext uri="{0D108BD9-81ED-4DB2-BD59-A6C34878D82A}">
                    <a16:rowId xmlns:a16="http://schemas.microsoft.com/office/drawing/2014/main" val="1285956386"/>
                  </a:ext>
                </a:extLst>
              </a:tr>
              <a:tr h="538089">
                <a:tc>
                  <a:txBody>
                    <a:bodyPr/>
                    <a:lstStyle/>
                    <a:p>
                      <a:pPr algn="l" fontAlgn="base"/>
                      <a:r>
                        <a:rPr lang="en-US" sz="1400" dirty="0">
                          <a:solidFill>
                            <a:srgbClr val="000000"/>
                          </a:solidFill>
                          <a:effectLst/>
                          <a:latin typeface="Arial"/>
                        </a:rPr>
                        <a:t>Hand Shovel </a:t>
                      </a:r>
                      <a:r>
                        <a:rPr lang="en-US" sz="1400" dirty="0">
                          <a:solidFill>
                            <a:srgbClr val="F16038"/>
                          </a:solidFill>
                          <a:effectLst/>
                          <a:latin typeface="Arial"/>
                        </a:rPr>
                        <a:t>(P</a:t>
                      </a:r>
                      <a:r>
                        <a:rPr lang="es" sz="1400" b="0" i="0" u="none" strike="noStrike" noProof="0" dirty="0">
                          <a:solidFill>
                            <a:srgbClr val="F16038"/>
                          </a:solidFill>
                          <a:effectLst/>
                          <a:latin typeface="Arial"/>
                        </a:rPr>
                        <a:t>ala de Mano)</a:t>
                      </a:r>
                      <a:endParaRPr lang="en-US" sz="1400" dirty="0">
                        <a:solidFill>
                          <a:srgbClr val="F16038"/>
                        </a:solidFill>
                        <a:effectLst/>
                        <a:latin typeface="Arial"/>
                      </a:endParaRPr>
                    </a:p>
                  </a:txBody>
                  <a:tcPr/>
                </a:tc>
                <a:tc>
                  <a:txBody>
                    <a:bodyPr/>
                    <a:lstStyle/>
                    <a:p>
                      <a:pPr algn="l" fontAlgn="base"/>
                      <a:r>
                        <a:rPr lang="en-US" sz="1400" u="none" strike="noStrike" dirty="0">
                          <a:solidFill>
                            <a:srgbClr val="000000"/>
                          </a:solidFill>
                          <a:effectLst/>
                          <a:latin typeface="Arial"/>
                        </a:rPr>
                        <a:t>$3,000 per shovel</a:t>
                      </a:r>
                      <a:endParaRPr lang="en-US" sz="1400" dirty="0">
                        <a:solidFill>
                          <a:srgbClr val="000000"/>
                        </a:solidFill>
                        <a:effectLst/>
                        <a:latin typeface="Arial"/>
                      </a:endParaRPr>
                    </a:p>
                  </a:txBody>
                  <a:tcPr/>
                </a:tc>
                <a:extLst>
                  <a:ext uri="{0D108BD9-81ED-4DB2-BD59-A6C34878D82A}">
                    <a16:rowId xmlns:a16="http://schemas.microsoft.com/office/drawing/2014/main" val="2507420979"/>
                  </a:ext>
                </a:extLst>
              </a:tr>
              <a:tr h="316523">
                <a:tc>
                  <a:txBody>
                    <a:bodyPr/>
                    <a:lstStyle/>
                    <a:p>
                      <a:pPr lvl="0" algn="l">
                        <a:buNone/>
                      </a:pPr>
                      <a:r>
                        <a:rPr lang="en-US" sz="1400" dirty="0">
                          <a:solidFill>
                            <a:srgbClr val="000000"/>
                          </a:solidFill>
                          <a:effectLst/>
                          <a:latin typeface="Arial"/>
                        </a:rPr>
                        <a:t>Sieve </a:t>
                      </a:r>
                      <a:r>
                        <a:rPr lang="en-US" sz="1400" dirty="0">
                          <a:solidFill>
                            <a:srgbClr val="F16038"/>
                          </a:solidFill>
                          <a:effectLst/>
                          <a:latin typeface="Arial"/>
                        </a:rPr>
                        <a:t>(Tamiz)</a:t>
                      </a:r>
                      <a:endParaRPr lang="en-US" dirty="0">
                        <a:solidFill>
                          <a:srgbClr val="F16038"/>
                        </a:solidFill>
                        <a:latin typeface="Arial"/>
                      </a:endParaRPr>
                    </a:p>
                  </a:txBody>
                  <a:tcPr/>
                </a:tc>
                <a:tc>
                  <a:txBody>
                    <a:bodyPr/>
                    <a:lstStyle/>
                    <a:p>
                      <a:pPr algn="l" fontAlgn="base"/>
                      <a:r>
                        <a:rPr lang="en-US" sz="1400" u="none" strike="noStrike" dirty="0">
                          <a:solidFill>
                            <a:srgbClr val="000000"/>
                          </a:solidFill>
                          <a:effectLst/>
                          <a:latin typeface="Arial"/>
                        </a:rPr>
                        <a:t>$3,000 per sieve</a:t>
                      </a:r>
                      <a:endParaRPr lang="en-US" sz="1400" dirty="0">
                        <a:solidFill>
                          <a:srgbClr val="000000"/>
                        </a:solidFill>
                        <a:effectLst/>
                        <a:latin typeface="Arial"/>
                      </a:endParaRPr>
                    </a:p>
                  </a:txBody>
                  <a:tcPr/>
                </a:tc>
                <a:extLst>
                  <a:ext uri="{0D108BD9-81ED-4DB2-BD59-A6C34878D82A}">
                    <a16:rowId xmlns:a16="http://schemas.microsoft.com/office/drawing/2014/main" val="1420144758"/>
                  </a:ext>
                </a:extLst>
              </a:tr>
              <a:tr h="316523">
                <a:tc>
                  <a:txBody>
                    <a:bodyPr/>
                    <a:lstStyle/>
                    <a:p>
                      <a:pPr lvl="0" algn="l">
                        <a:buNone/>
                      </a:pPr>
                      <a:r>
                        <a:rPr lang="en-US" sz="1400" dirty="0">
                          <a:solidFill>
                            <a:srgbClr val="000000"/>
                          </a:solidFill>
                          <a:effectLst/>
                          <a:latin typeface="Arial"/>
                        </a:rPr>
                        <a:t>Comb </a:t>
                      </a:r>
                      <a:r>
                        <a:rPr lang="en-US" sz="1400" dirty="0">
                          <a:solidFill>
                            <a:srgbClr val="F16038"/>
                          </a:solidFill>
                          <a:effectLst/>
                          <a:latin typeface="Arial"/>
                        </a:rPr>
                        <a:t>(Peine)</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$3,000 per comb</a:t>
                      </a:r>
                      <a:endParaRPr lang="en-US" dirty="0">
                        <a:solidFill>
                          <a:srgbClr val="000000"/>
                        </a:solidFill>
                        <a:latin typeface="Arial"/>
                      </a:endParaRPr>
                    </a:p>
                  </a:txBody>
                  <a:tcPr/>
                </a:tc>
                <a:extLst>
                  <a:ext uri="{0D108BD9-81ED-4DB2-BD59-A6C34878D82A}">
                    <a16:rowId xmlns:a16="http://schemas.microsoft.com/office/drawing/2014/main" val="4063397903"/>
                  </a:ext>
                </a:extLst>
              </a:tr>
            </a:tbl>
          </a:graphicData>
        </a:graphic>
      </p:graphicFrame>
      <p:graphicFrame>
        <p:nvGraphicFramePr>
          <p:cNvPr id="15" name="Table 14">
            <a:extLst>
              <a:ext uri="{FF2B5EF4-FFF2-40B4-BE49-F238E27FC236}">
                <a16:creationId xmlns:a16="http://schemas.microsoft.com/office/drawing/2014/main" id="{075BE8CE-3517-4585-8917-86E4C1749F4C}"/>
              </a:ext>
            </a:extLst>
          </p:cNvPr>
          <p:cNvGraphicFramePr>
            <a:graphicFrameLocks noGrp="1"/>
          </p:cNvGraphicFramePr>
          <p:nvPr>
            <p:extLst>
              <p:ext uri="{D42A27DB-BD31-4B8C-83A1-F6EECF244321}">
                <p14:modId xmlns:p14="http://schemas.microsoft.com/office/powerpoint/2010/main" val="3618285251"/>
              </p:ext>
            </p:extLst>
          </p:nvPr>
        </p:nvGraphicFramePr>
        <p:xfrm>
          <a:off x="7492181" y="1591502"/>
          <a:ext cx="4621161" cy="3449324"/>
        </p:xfrm>
        <a:graphic>
          <a:graphicData uri="http://schemas.openxmlformats.org/drawingml/2006/table">
            <a:tbl>
              <a:tblPr firstRow="1" bandRow="1">
                <a:tableStyleId>{5C22544A-7EE6-4342-B048-85BDC9FD1C3A}</a:tableStyleId>
              </a:tblPr>
              <a:tblGrid>
                <a:gridCol w="2448232">
                  <a:extLst>
                    <a:ext uri="{9D8B030D-6E8A-4147-A177-3AD203B41FA5}">
                      <a16:colId xmlns:a16="http://schemas.microsoft.com/office/drawing/2014/main" val="1188012816"/>
                    </a:ext>
                  </a:extLst>
                </a:gridCol>
                <a:gridCol w="2172929">
                  <a:extLst>
                    <a:ext uri="{9D8B030D-6E8A-4147-A177-3AD203B41FA5}">
                      <a16:colId xmlns:a16="http://schemas.microsoft.com/office/drawing/2014/main" val="4103012200"/>
                    </a:ext>
                  </a:extLst>
                </a:gridCol>
              </a:tblGrid>
              <a:tr h="348948">
                <a:tc>
                  <a:txBody>
                    <a:bodyPr/>
                    <a:lstStyle/>
                    <a:p>
                      <a:pPr algn="l" fontAlgn="base"/>
                      <a:r>
                        <a:rPr lang="en-US" sz="1400" dirty="0">
                          <a:effectLst/>
                          <a:latin typeface="Arial"/>
                        </a:rPr>
                        <a:t>Materials (Materiales)​​</a:t>
                      </a:r>
                      <a:endParaRPr lang="en-US" b="1" i="0">
                        <a:solidFill>
                          <a:srgbClr val="FFFFFF"/>
                        </a:solidFill>
                        <a:effectLst/>
                        <a:latin typeface="Arial"/>
                      </a:endParaRPr>
                    </a:p>
                  </a:txBody>
                  <a:tcPr/>
                </a:tc>
                <a:tc>
                  <a:txBody>
                    <a:bodyPr/>
                    <a:lstStyle/>
                    <a:p>
                      <a:pPr algn="l" fontAlgn="base"/>
                      <a:r>
                        <a:rPr lang="en-US" sz="1400" dirty="0">
                          <a:effectLst/>
                          <a:latin typeface="Arial"/>
                        </a:rPr>
                        <a:t>Cost (Costo)​​</a:t>
                      </a:r>
                      <a:endParaRPr lang="en-US" b="1" i="0">
                        <a:solidFill>
                          <a:srgbClr val="FFFFFF"/>
                        </a:solidFill>
                        <a:effectLst/>
                        <a:latin typeface="Arial"/>
                      </a:endParaRPr>
                    </a:p>
                  </a:txBody>
                  <a:tcPr/>
                </a:tc>
                <a:extLst>
                  <a:ext uri="{0D108BD9-81ED-4DB2-BD59-A6C34878D82A}">
                    <a16:rowId xmlns:a16="http://schemas.microsoft.com/office/drawing/2014/main" val="511071702"/>
                  </a:ext>
                </a:extLst>
              </a:tr>
              <a:tr h="593212">
                <a:tc>
                  <a:txBody>
                    <a:bodyPr/>
                    <a:lstStyle/>
                    <a:p>
                      <a:pPr lvl="0" algn="l">
                        <a:buNone/>
                      </a:pPr>
                      <a:r>
                        <a:rPr lang="en-US" sz="1400" dirty="0">
                          <a:solidFill>
                            <a:srgbClr val="000000"/>
                          </a:solidFill>
                          <a:effectLst/>
                          <a:latin typeface="Arial"/>
                        </a:rPr>
                        <a:t>Plastic Spoon </a:t>
                      </a:r>
                      <a:r>
                        <a:rPr lang="en-US" sz="1400" dirty="0">
                          <a:solidFill>
                            <a:srgbClr val="F16038"/>
                          </a:solidFill>
                          <a:effectLst/>
                          <a:latin typeface="Arial"/>
                        </a:rPr>
                        <a:t>(C</a:t>
                      </a:r>
                      <a:r>
                        <a:rPr lang="es" sz="1400" b="0" i="0" u="none" strike="noStrike" noProof="0" dirty="0">
                          <a:solidFill>
                            <a:srgbClr val="F16038"/>
                          </a:solidFill>
                          <a:effectLst/>
                          <a:latin typeface="Arial"/>
                        </a:rPr>
                        <a:t>uchara de Plástico)</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$1,500 per spoon</a:t>
                      </a:r>
                      <a:endParaRPr lang="en-US" sz="1400" dirty="0">
                        <a:solidFill>
                          <a:srgbClr val="000000"/>
                        </a:solidFill>
                        <a:effectLst/>
                        <a:latin typeface="Arial"/>
                      </a:endParaRPr>
                    </a:p>
                  </a:txBody>
                  <a:tcPr/>
                </a:tc>
                <a:extLst>
                  <a:ext uri="{0D108BD9-81ED-4DB2-BD59-A6C34878D82A}">
                    <a16:rowId xmlns:a16="http://schemas.microsoft.com/office/drawing/2014/main" val="2845922270"/>
                  </a:ext>
                </a:extLst>
              </a:tr>
              <a:tr h="593212">
                <a:tc>
                  <a:txBody>
                    <a:bodyPr/>
                    <a:lstStyle/>
                    <a:p>
                      <a:pPr lvl="0" algn="l">
                        <a:buNone/>
                      </a:pPr>
                      <a:r>
                        <a:rPr lang="en-US" sz="1400" dirty="0">
                          <a:solidFill>
                            <a:srgbClr val="000000"/>
                          </a:solidFill>
                          <a:effectLst/>
                          <a:latin typeface="Arial"/>
                        </a:rPr>
                        <a:t>Plastic Fork </a:t>
                      </a:r>
                      <a:r>
                        <a:rPr lang="en-US" sz="1400" dirty="0">
                          <a:solidFill>
                            <a:srgbClr val="F16038"/>
                          </a:solidFill>
                          <a:effectLst/>
                          <a:latin typeface="Arial"/>
                        </a:rPr>
                        <a:t>(T</a:t>
                      </a:r>
                      <a:r>
                        <a:rPr lang="es" sz="1400" b="0" i="0" u="none" strike="noStrike" noProof="0" dirty="0">
                          <a:solidFill>
                            <a:srgbClr val="F16038"/>
                          </a:solidFill>
                          <a:effectLst/>
                          <a:latin typeface="Arial"/>
                        </a:rPr>
                        <a:t>enedor de Plástico)</a:t>
                      </a:r>
                      <a:endParaRPr lang="en-US" dirty="0">
                        <a:solidFill>
                          <a:srgbClr val="F16038"/>
                        </a:solidFill>
                        <a:latin typeface="Arial"/>
                      </a:endParaRPr>
                    </a:p>
                  </a:txBody>
                  <a:tcPr/>
                </a:tc>
                <a:tc>
                  <a:txBody>
                    <a:bodyPr/>
                    <a:lstStyle/>
                    <a:p>
                      <a:pPr lvl="0" algn="l">
                        <a:buNone/>
                      </a:pPr>
                      <a:r>
                        <a:rPr lang="en-US" sz="1400" u="none" strike="noStrike" dirty="0">
                          <a:solidFill>
                            <a:srgbClr val="000000"/>
                          </a:solidFill>
                          <a:effectLst/>
                          <a:latin typeface="Arial"/>
                        </a:rPr>
                        <a:t>$1,500 per fork</a:t>
                      </a:r>
                      <a:endParaRPr lang="en-US" sz="1400" dirty="0">
                        <a:solidFill>
                          <a:srgbClr val="000000"/>
                        </a:solidFill>
                        <a:effectLst/>
                        <a:latin typeface="Arial"/>
                      </a:endParaRPr>
                    </a:p>
                  </a:txBody>
                  <a:tcPr/>
                </a:tc>
                <a:extLst>
                  <a:ext uri="{0D108BD9-81ED-4DB2-BD59-A6C34878D82A}">
                    <a16:rowId xmlns:a16="http://schemas.microsoft.com/office/drawing/2014/main" val="2642484223"/>
                  </a:ext>
                </a:extLst>
              </a:tr>
              <a:tr h="348948">
                <a:tc>
                  <a:txBody>
                    <a:bodyPr/>
                    <a:lstStyle/>
                    <a:p>
                      <a:pPr lvl="0" algn="l">
                        <a:buNone/>
                      </a:pPr>
                      <a:r>
                        <a:rPr lang="en-US" sz="1400" dirty="0">
                          <a:solidFill>
                            <a:srgbClr val="000000"/>
                          </a:solidFill>
                          <a:effectLst/>
                          <a:latin typeface="Arial"/>
                        </a:rPr>
                        <a:t>Chenille Sticks </a:t>
                      </a:r>
                      <a:r>
                        <a:rPr lang="en-US" sz="1400" dirty="0">
                          <a:solidFill>
                            <a:srgbClr val="F16038"/>
                          </a:solidFill>
                          <a:effectLst/>
                          <a:latin typeface="Arial"/>
                        </a:rPr>
                        <a:t>(L</a:t>
                      </a:r>
                      <a:r>
                        <a:rPr lang="es" sz="1400" b="0" i="0" u="none" strike="noStrike" noProof="0" dirty="0" err="1">
                          <a:solidFill>
                            <a:srgbClr val="F16038"/>
                          </a:solidFill>
                          <a:effectLst/>
                          <a:latin typeface="Arial"/>
                        </a:rPr>
                        <a:t>impiapipas</a:t>
                      </a:r>
                      <a:r>
                        <a:rPr lang="es" sz="1400" b="0" i="0" u="none" strike="noStrike" noProof="0" dirty="0">
                          <a:solidFill>
                            <a:srgbClr val="F16038"/>
                          </a:solidFill>
                          <a:effectLst/>
                          <a:latin typeface="Arial"/>
                        </a:rPr>
                        <a:t>)</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$1,000 per stick</a:t>
                      </a:r>
                    </a:p>
                  </a:txBody>
                  <a:tcPr/>
                </a:tc>
                <a:extLst>
                  <a:ext uri="{0D108BD9-81ED-4DB2-BD59-A6C34878D82A}">
                    <a16:rowId xmlns:a16="http://schemas.microsoft.com/office/drawing/2014/main" val="1712991013"/>
                  </a:ext>
                </a:extLst>
              </a:tr>
              <a:tr h="348948">
                <a:tc>
                  <a:txBody>
                    <a:bodyPr/>
                    <a:lstStyle/>
                    <a:p>
                      <a:pPr lvl="0" algn="l">
                        <a:buNone/>
                      </a:pPr>
                      <a:r>
                        <a:rPr lang="en-US" sz="1400" dirty="0">
                          <a:solidFill>
                            <a:srgbClr val="000000"/>
                          </a:solidFill>
                          <a:latin typeface="Arial"/>
                        </a:rPr>
                        <a:t>Fan </a:t>
                      </a:r>
                      <a:r>
                        <a:rPr lang="en-US" sz="1400" dirty="0">
                          <a:solidFill>
                            <a:srgbClr val="F16038"/>
                          </a:solidFill>
                          <a:latin typeface="Arial"/>
                        </a:rPr>
                        <a:t>(</a:t>
                      </a:r>
                      <a:r>
                        <a:rPr lang="en-US" sz="1400" dirty="0" err="1">
                          <a:solidFill>
                            <a:srgbClr val="F16038"/>
                          </a:solidFill>
                          <a:latin typeface="Arial"/>
                        </a:rPr>
                        <a:t>Ventilador</a:t>
                      </a:r>
                      <a:r>
                        <a:rPr lang="en-US" sz="1400" dirty="0">
                          <a:solidFill>
                            <a:srgbClr val="F16038"/>
                          </a:solidFill>
                          <a:latin typeface="Arial"/>
                        </a:rPr>
                        <a:t>)</a:t>
                      </a:r>
                    </a:p>
                  </a:txBody>
                  <a:tcPr/>
                </a:tc>
                <a:tc>
                  <a:txBody>
                    <a:bodyPr/>
                    <a:lstStyle/>
                    <a:p>
                      <a:pPr lvl="0" algn="l">
                        <a:buNone/>
                      </a:pPr>
                      <a:r>
                        <a:rPr lang="en-US" sz="1400" dirty="0">
                          <a:solidFill>
                            <a:srgbClr val="000000"/>
                          </a:solidFill>
                          <a:effectLst/>
                          <a:latin typeface="Arial"/>
                        </a:rPr>
                        <a:t>$2,000 per fan</a:t>
                      </a:r>
                    </a:p>
                  </a:txBody>
                  <a:tcPr/>
                </a:tc>
                <a:extLst>
                  <a:ext uri="{0D108BD9-81ED-4DB2-BD59-A6C34878D82A}">
                    <a16:rowId xmlns:a16="http://schemas.microsoft.com/office/drawing/2014/main" val="3870736806"/>
                  </a:ext>
                </a:extLst>
              </a:tr>
              <a:tr h="348948">
                <a:tc>
                  <a:txBody>
                    <a:bodyPr/>
                    <a:lstStyle/>
                    <a:p>
                      <a:pPr lvl="0" algn="l">
                        <a:buNone/>
                      </a:pPr>
                      <a:r>
                        <a:rPr lang="en-US" sz="1400" dirty="0">
                          <a:solidFill>
                            <a:srgbClr val="000000"/>
                          </a:solidFill>
                          <a:latin typeface="Arial"/>
                        </a:rPr>
                        <a:t>Flashlight </a:t>
                      </a:r>
                      <a:r>
                        <a:rPr lang="en-US" sz="1400" dirty="0">
                          <a:solidFill>
                            <a:srgbClr val="F16038"/>
                          </a:solidFill>
                          <a:latin typeface="Arial"/>
                        </a:rPr>
                        <a:t>(</a:t>
                      </a:r>
                      <a:r>
                        <a:rPr lang="en-US" sz="1400" dirty="0" err="1">
                          <a:solidFill>
                            <a:srgbClr val="F16038"/>
                          </a:solidFill>
                          <a:latin typeface="Arial"/>
                        </a:rPr>
                        <a:t>Linterna</a:t>
                      </a:r>
                      <a:r>
                        <a:rPr lang="en-US" sz="1400" dirty="0">
                          <a:solidFill>
                            <a:srgbClr val="F16038"/>
                          </a:solidFill>
                          <a:latin typeface="Arial"/>
                        </a:rPr>
                        <a:t>)</a:t>
                      </a:r>
                    </a:p>
                  </a:txBody>
                  <a:tcPr/>
                </a:tc>
                <a:tc>
                  <a:txBody>
                    <a:bodyPr/>
                    <a:lstStyle/>
                    <a:p>
                      <a:pPr lvl="0" algn="l">
                        <a:buNone/>
                      </a:pPr>
                      <a:r>
                        <a:rPr lang="en-US" sz="1400" dirty="0">
                          <a:solidFill>
                            <a:srgbClr val="000000"/>
                          </a:solidFill>
                          <a:effectLst/>
                          <a:latin typeface="Arial"/>
                        </a:rPr>
                        <a:t>$2,000 per flashlight</a:t>
                      </a:r>
                    </a:p>
                  </a:txBody>
                  <a:tcPr/>
                </a:tc>
                <a:extLst>
                  <a:ext uri="{0D108BD9-81ED-4DB2-BD59-A6C34878D82A}">
                    <a16:rowId xmlns:a16="http://schemas.microsoft.com/office/drawing/2014/main" val="841766974"/>
                  </a:ext>
                </a:extLst>
              </a:tr>
              <a:tr h="348948">
                <a:tc>
                  <a:txBody>
                    <a:bodyPr/>
                    <a:lstStyle/>
                    <a:p>
                      <a:pPr lvl="0" algn="l">
                        <a:buNone/>
                      </a:pPr>
                      <a:r>
                        <a:rPr lang="en-US" sz="1400" dirty="0">
                          <a:solidFill>
                            <a:srgbClr val="000000"/>
                          </a:solidFill>
                          <a:effectLst/>
                          <a:latin typeface="Arial"/>
                        </a:rPr>
                        <a:t>String </a:t>
                      </a:r>
                      <a:r>
                        <a:rPr lang="en-US" sz="1400" dirty="0">
                          <a:solidFill>
                            <a:srgbClr val="F16038"/>
                          </a:solidFill>
                          <a:effectLst/>
                          <a:latin typeface="Arial"/>
                        </a:rPr>
                        <a:t>(</a:t>
                      </a:r>
                      <a:r>
                        <a:rPr lang="en-US" sz="1400" dirty="0" err="1">
                          <a:solidFill>
                            <a:srgbClr val="F16038"/>
                          </a:solidFill>
                          <a:effectLst/>
                          <a:latin typeface="Arial"/>
                        </a:rPr>
                        <a:t>Cuerda</a:t>
                      </a:r>
                      <a:r>
                        <a:rPr lang="en-US" sz="1400" dirty="0">
                          <a:solidFill>
                            <a:srgbClr val="F16038"/>
                          </a:solidFill>
                          <a:effectLst/>
                          <a:latin typeface="Arial"/>
                        </a:rPr>
                        <a:t>)</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$1,000 per 10 cm</a:t>
                      </a:r>
                    </a:p>
                  </a:txBody>
                  <a:tcPr/>
                </a:tc>
                <a:extLst>
                  <a:ext uri="{0D108BD9-81ED-4DB2-BD59-A6C34878D82A}">
                    <a16:rowId xmlns:a16="http://schemas.microsoft.com/office/drawing/2014/main" val="1285956386"/>
                  </a:ext>
                </a:extLst>
              </a:tr>
              <a:tr h="348948">
                <a:tc>
                  <a:txBody>
                    <a:bodyPr/>
                    <a:lstStyle/>
                    <a:p>
                      <a:pPr lvl="0" algn="l">
                        <a:buNone/>
                      </a:pPr>
                      <a:r>
                        <a:rPr lang="en-US" sz="1400" dirty="0">
                          <a:solidFill>
                            <a:srgbClr val="000000"/>
                          </a:solidFill>
                          <a:effectLst/>
                          <a:latin typeface="Arial"/>
                        </a:rPr>
                        <a:t>Water </a:t>
                      </a:r>
                      <a:r>
                        <a:rPr lang="en-US" sz="1400" dirty="0">
                          <a:solidFill>
                            <a:srgbClr val="F16038"/>
                          </a:solidFill>
                          <a:effectLst/>
                          <a:latin typeface="Arial"/>
                        </a:rPr>
                        <a:t>(Agua)</a:t>
                      </a:r>
                      <a:endParaRPr lang="en-US" dirty="0">
                        <a:solidFill>
                          <a:srgbClr val="F16038"/>
                        </a:solidFill>
                        <a:latin typeface="Arial"/>
                      </a:endParaRPr>
                    </a:p>
                  </a:txBody>
                  <a:tcPr/>
                </a:tc>
                <a:tc>
                  <a:txBody>
                    <a:bodyPr/>
                    <a:lstStyle/>
                    <a:p>
                      <a:pPr lvl="0" algn="l">
                        <a:buNone/>
                      </a:pPr>
                      <a:r>
                        <a:rPr lang="en-US" sz="1400" dirty="0">
                          <a:solidFill>
                            <a:srgbClr val="000000"/>
                          </a:solidFill>
                          <a:effectLst/>
                          <a:latin typeface="Arial"/>
                        </a:rPr>
                        <a:t>$2,000 per 1000 mL</a:t>
                      </a:r>
                    </a:p>
                  </a:txBody>
                  <a:tcPr/>
                </a:tc>
                <a:extLst>
                  <a:ext uri="{0D108BD9-81ED-4DB2-BD59-A6C34878D82A}">
                    <a16:rowId xmlns:a16="http://schemas.microsoft.com/office/drawing/2014/main" val="800740844"/>
                  </a:ext>
                </a:extLst>
              </a:tr>
            </a:tbl>
          </a:graphicData>
        </a:graphic>
      </p:graphicFrame>
    </p:spTree>
    <p:extLst>
      <p:ext uri="{BB962C8B-B14F-4D97-AF65-F5344CB8AC3E}">
        <p14:creationId xmlns:p14="http://schemas.microsoft.com/office/powerpoint/2010/main" val="2860978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F9F1C-345A-4CBD-9790-6D3C36A34862}"/>
              </a:ext>
            </a:extLst>
          </p:cNvPr>
          <p:cNvSpPr>
            <a:spLocks noGrp="1"/>
          </p:cNvSpPr>
          <p:nvPr>
            <p:ph type="title"/>
          </p:nvPr>
        </p:nvSpPr>
        <p:spPr/>
        <p:txBody>
          <a:bodyPr/>
          <a:lstStyle/>
          <a:p>
            <a:r>
              <a:rPr lang="en-US" dirty="0"/>
              <a:t>Brainstorm </a:t>
            </a:r>
            <a:r>
              <a:rPr lang="en-US" dirty="0">
                <a:solidFill>
                  <a:srgbClr val="F16038"/>
                </a:solidFill>
              </a:rPr>
              <a:t>(Idea Genial)</a:t>
            </a:r>
            <a:endParaRPr lang="en-US" dirty="0"/>
          </a:p>
        </p:txBody>
      </p:sp>
      <p:sp>
        <p:nvSpPr>
          <p:cNvPr id="3" name="Content Placeholder 2">
            <a:extLst>
              <a:ext uri="{FF2B5EF4-FFF2-40B4-BE49-F238E27FC236}">
                <a16:creationId xmlns:a16="http://schemas.microsoft.com/office/drawing/2014/main" id="{7AEDC92E-213D-48A6-9312-B079C8CA13E2}"/>
              </a:ext>
            </a:extLst>
          </p:cNvPr>
          <p:cNvSpPr>
            <a:spLocks noGrp="1"/>
          </p:cNvSpPr>
          <p:nvPr>
            <p:ph idx="4294967295"/>
          </p:nvPr>
        </p:nvSpPr>
        <p:spPr/>
        <p:txBody>
          <a:bodyPr numCol="2">
            <a:normAutofit lnSpcReduction="10000"/>
          </a:bodyPr>
          <a:lstStyle/>
          <a:p>
            <a:pPr>
              <a:spcAft>
                <a:spcPts val="1000"/>
              </a:spcAft>
            </a:pPr>
            <a:r>
              <a:rPr lang="en-US" sz="2600" dirty="0">
                <a:solidFill>
                  <a:srgbClr val="000000"/>
                </a:solidFill>
                <a:cs typeface="Arial" panose="020B0604020202020204" pitchFamily="34" charset="0"/>
              </a:rPr>
              <a:t>1 minute: Individual Design</a:t>
            </a:r>
          </a:p>
          <a:p>
            <a:pPr lvl="1">
              <a:spcAft>
                <a:spcPts val="1000"/>
              </a:spcAft>
            </a:pPr>
            <a:r>
              <a:rPr lang="en-US" sz="2200" dirty="0">
                <a:solidFill>
                  <a:srgbClr val="000000"/>
                </a:solidFill>
                <a:latin typeface="Arial" panose="020B0604020202020204" pitchFamily="34" charset="0"/>
                <a:cs typeface="Arial" panose="020B0604020202020204" pitchFamily="34" charset="0"/>
              </a:rPr>
              <a:t>Develop a process to eliminate the invasive species.</a:t>
            </a:r>
          </a:p>
          <a:p>
            <a:pPr>
              <a:spcAft>
                <a:spcPts val="1000"/>
              </a:spcAft>
            </a:pPr>
            <a:r>
              <a:rPr lang="en-US" sz="2600" dirty="0">
                <a:solidFill>
                  <a:srgbClr val="000000"/>
                </a:solidFill>
                <a:cs typeface="Arial" panose="020B0604020202020204" pitchFamily="34" charset="0"/>
              </a:rPr>
              <a:t>5 minutes: Each member presents their ideas to the group.</a:t>
            </a:r>
          </a:p>
          <a:p>
            <a:pPr lvl="1"/>
            <a:r>
              <a:rPr lang="en-US" sz="2200" dirty="0">
                <a:solidFill>
                  <a:srgbClr val="000000"/>
                </a:solidFill>
                <a:latin typeface="Arial" panose="020B0604020202020204" pitchFamily="34" charset="0"/>
                <a:cs typeface="Arial" panose="020B0604020202020204" pitchFamily="34" charset="0"/>
              </a:rPr>
              <a:t>Share your ideas and focus on things you like the most about your idea. Select a component you would like to see used in the final design.</a:t>
            </a:r>
          </a:p>
          <a:p>
            <a:pPr lvl="1"/>
            <a:endParaRPr lang="en-US" sz="2200" dirty="0">
              <a:solidFill>
                <a:srgbClr val="000000"/>
              </a:solidFill>
              <a:latin typeface="Arial" panose="020B0604020202020204" pitchFamily="34" charset="0"/>
              <a:cs typeface="Arial" panose="020B0604020202020204" pitchFamily="34" charset="0"/>
            </a:endParaRPr>
          </a:p>
          <a:p>
            <a:pPr lvl="1"/>
            <a:endParaRPr lang="en-US" sz="2200" dirty="0">
              <a:solidFill>
                <a:srgbClr val="000000"/>
              </a:solidFill>
              <a:latin typeface="Arial" panose="020B0604020202020204" pitchFamily="34" charset="0"/>
              <a:cs typeface="Arial" panose="020B0604020202020204" pitchFamily="34" charset="0"/>
            </a:endParaRPr>
          </a:p>
          <a:p>
            <a:pPr>
              <a:spcAft>
                <a:spcPts val="1000"/>
              </a:spcAft>
            </a:pPr>
            <a:r>
              <a:rPr lang="es-ES" sz="2600" dirty="0">
                <a:solidFill>
                  <a:srgbClr val="F16038"/>
                </a:solidFill>
                <a:latin typeface="Arial" panose="020B0604020202020204" pitchFamily="34" charset="0"/>
                <a:cs typeface="Arial" panose="020B0604020202020204" pitchFamily="34" charset="0"/>
              </a:rPr>
              <a:t>1 minuto: Diseño Individual</a:t>
            </a:r>
          </a:p>
          <a:p>
            <a:pPr lvl="1">
              <a:spcAft>
                <a:spcPts val="1000"/>
              </a:spcAft>
            </a:pPr>
            <a:r>
              <a:rPr lang="es-ES" sz="2200" dirty="0">
                <a:solidFill>
                  <a:srgbClr val="F16038"/>
                </a:solidFill>
                <a:latin typeface="Arial" panose="020B0604020202020204" pitchFamily="34" charset="0"/>
                <a:cs typeface="Arial" panose="020B0604020202020204" pitchFamily="34" charset="0"/>
              </a:rPr>
              <a:t>Desarrollar un proceso para eliminar las especies invasoras.</a:t>
            </a:r>
          </a:p>
          <a:p>
            <a:pPr>
              <a:spcAft>
                <a:spcPts val="1000"/>
              </a:spcAft>
            </a:pPr>
            <a:r>
              <a:rPr lang="es-ES" sz="2600" dirty="0">
                <a:solidFill>
                  <a:srgbClr val="F16038"/>
                </a:solidFill>
                <a:latin typeface="Arial" panose="020B0604020202020204" pitchFamily="34" charset="0"/>
                <a:cs typeface="Arial" panose="020B0604020202020204" pitchFamily="34" charset="0"/>
              </a:rPr>
              <a:t>5 minutos: Cada miembro presenta sus ideas al grupo.</a:t>
            </a:r>
          </a:p>
          <a:p>
            <a:pPr lvl="1"/>
            <a:r>
              <a:rPr lang="es-ES" sz="2200" dirty="0">
                <a:solidFill>
                  <a:srgbClr val="F16038"/>
                </a:solidFill>
                <a:latin typeface="Arial" panose="020B0604020202020204" pitchFamily="34" charset="0"/>
                <a:cs typeface="Arial" panose="020B0604020202020204" pitchFamily="34" charset="0"/>
              </a:rPr>
              <a:t>Comparte tus ideas y señala las cosas que más te gustan de tu idea que te gustaría que se use como un elemento para el diseño final.</a:t>
            </a:r>
            <a:endParaRPr lang="en-US" sz="2200" dirty="0">
              <a:solidFill>
                <a:srgbClr val="F16038"/>
              </a:solidFill>
              <a:latin typeface="Arial" panose="020B0604020202020204" pitchFamily="34" charset="0"/>
              <a:cs typeface="Arial" panose="020B0604020202020204" pitchFamily="34" charset="0"/>
            </a:endParaRPr>
          </a:p>
          <a:p>
            <a:pPr lvl="1"/>
            <a:endParaRPr lang="en-US"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469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5A781-1B2A-45B3-BCAC-79B5409C8982}"/>
              </a:ext>
            </a:extLst>
          </p:cNvPr>
          <p:cNvSpPr>
            <a:spLocks noGrp="1"/>
          </p:cNvSpPr>
          <p:nvPr>
            <p:ph type="title"/>
          </p:nvPr>
        </p:nvSpPr>
        <p:spPr/>
        <p:txBody>
          <a:bodyPr/>
          <a:lstStyle/>
          <a:p>
            <a:r>
              <a:rPr lang="en-US" dirty="0"/>
              <a:t>Gather Materials </a:t>
            </a:r>
            <a:r>
              <a:rPr lang="en-US" dirty="0">
                <a:solidFill>
                  <a:srgbClr val="F16038"/>
                </a:solidFill>
              </a:rPr>
              <a:t>(</a:t>
            </a:r>
            <a:r>
              <a:rPr lang="en-US" dirty="0" err="1">
                <a:solidFill>
                  <a:srgbClr val="F16038"/>
                </a:solidFill>
              </a:rPr>
              <a:t>Reunir</a:t>
            </a:r>
            <a:r>
              <a:rPr lang="en-US" dirty="0">
                <a:solidFill>
                  <a:srgbClr val="F16038"/>
                </a:solidFill>
              </a:rPr>
              <a:t> </a:t>
            </a:r>
            <a:r>
              <a:rPr lang="en-US" dirty="0" err="1">
                <a:solidFill>
                  <a:srgbClr val="F16038"/>
                </a:solidFill>
              </a:rPr>
              <a:t>Materiales</a:t>
            </a:r>
            <a:r>
              <a:rPr lang="en-US" dirty="0">
                <a:solidFill>
                  <a:srgbClr val="F16038"/>
                </a:solidFill>
              </a:rPr>
              <a:t>)</a:t>
            </a:r>
          </a:p>
        </p:txBody>
      </p:sp>
      <p:sp>
        <p:nvSpPr>
          <p:cNvPr id="4" name="Content Placeholder 2">
            <a:extLst>
              <a:ext uri="{FF2B5EF4-FFF2-40B4-BE49-F238E27FC236}">
                <a16:creationId xmlns:a16="http://schemas.microsoft.com/office/drawing/2014/main" id="{15947117-89B7-2454-4565-1D1848673B3E}"/>
              </a:ext>
            </a:extLst>
          </p:cNvPr>
          <p:cNvSpPr txBox="1">
            <a:spLocks/>
          </p:cNvSpPr>
          <p:nvPr/>
        </p:nvSpPr>
        <p:spPr>
          <a:xfrm>
            <a:off x="838200" y="1825628"/>
            <a:ext cx="10515600" cy="435133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en-US" dirty="0">
                <a:solidFill>
                  <a:srgbClr val="000000"/>
                </a:solidFill>
              </a:rPr>
              <a:t>A successfully designed process will do the following in one minute:</a:t>
            </a:r>
          </a:p>
          <a:p>
            <a:pPr lvl="1"/>
            <a:r>
              <a:rPr lang="en-US" sz="2600" dirty="0">
                <a:solidFill>
                  <a:srgbClr val="000000"/>
                </a:solidFill>
              </a:rPr>
              <a:t>Eliminate the invasive species (lettuce seeds)</a:t>
            </a:r>
          </a:p>
          <a:p>
            <a:pPr lvl="1"/>
            <a:r>
              <a:rPr lang="en-US" sz="2600" dirty="0">
                <a:solidFill>
                  <a:srgbClr val="000000"/>
                </a:solidFill>
              </a:rPr>
              <a:t>Protect the native species (beads)</a:t>
            </a:r>
          </a:p>
          <a:p>
            <a:pPr lvl="1"/>
            <a:r>
              <a:rPr lang="en-US" sz="2600" dirty="0">
                <a:solidFill>
                  <a:srgbClr val="000000"/>
                </a:solidFill>
              </a:rPr>
              <a:t>Limit environmental damage</a:t>
            </a:r>
          </a:p>
          <a:p>
            <a:pPr marL="0" indent="0">
              <a:buFont typeface="Arial" panose="020B0604020202020204" pitchFamily="34" charset="0"/>
              <a:buNone/>
            </a:pPr>
            <a:endParaRPr lang="en-US" dirty="0">
              <a:solidFill>
                <a:srgbClr val="000000"/>
              </a:solidFill>
            </a:endParaRPr>
          </a:p>
          <a:p>
            <a:pPr>
              <a:spcAft>
                <a:spcPts val="1000"/>
              </a:spcAft>
            </a:pPr>
            <a:r>
              <a:rPr lang="es-ES"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30101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dirty="0"/>
              <a:t>Ecosystem					</a:t>
            </a:r>
            <a:r>
              <a:rPr lang="en-US" dirty="0" err="1">
                <a:solidFill>
                  <a:srgbClr val="F16038"/>
                </a:solidFill>
              </a:rPr>
              <a:t>Ecosistema</a:t>
            </a:r>
            <a:endParaRPr lang="en-US" dirty="0">
              <a:solidFill>
                <a:srgbClr val="F16038"/>
              </a:solidFill>
            </a:endParaRPr>
          </a:p>
        </p:txBody>
      </p:sp>
      <p:pic>
        <p:nvPicPr>
          <p:cNvPr id="7" name="Picture 6">
            <a:extLst>
              <a:ext uri="{FF2B5EF4-FFF2-40B4-BE49-F238E27FC236}">
                <a16:creationId xmlns:a16="http://schemas.microsoft.com/office/drawing/2014/main" id="{957ABBA5-5E8D-8F4D-ABC1-98A7610760C5}"/>
              </a:ext>
            </a:extLst>
          </p:cNvPr>
          <p:cNvPicPr>
            <a:picLocks noChangeAspect="1"/>
          </p:cNvPicPr>
          <p:nvPr/>
        </p:nvPicPr>
        <p:blipFill>
          <a:blip r:embed="rId3"/>
          <a:stretch>
            <a:fillRect/>
          </a:stretch>
        </p:blipFill>
        <p:spPr>
          <a:xfrm>
            <a:off x="4693337" y="4981763"/>
            <a:ext cx="3758015" cy="1908367"/>
          </a:xfrm>
          <a:prstGeom prst="rect">
            <a:avLst/>
          </a:prstGeom>
        </p:spPr>
      </p:pic>
      <p:pic>
        <p:nvPicPr>
          <p:cNvPr id="10" name="Picture 9">
            <a:extLst>
              <a:ext uri="{FF2B5EF4-FFF2-40B4-BE49-F238E27FC236}">
                <a16:creationId xmlns:a16="http://schemas.microsoft.com/office/drawing/2014/main" id="{8AA4F69F-3B99-1541-BEBB-75F7C9CD8CC2}"/>
              </a:ext>
            </a:extLst>
          </p:cNvPr>
          <p:cNvPicPr>
            <a:picLocks noChangeAspect="1"/>
          </p:cNvPicPr>
          <p:nvPr/>
        </p:nvPicPr>
        <p:blipFill>
          <a:blip r:embed="rId4"/>
          <a:stretch>
            <a:fillRect/>
          </a:stretch>
        </p:blipFill>
        <p:spPr>
          <a:xfrm>
            <a:off x="3389866" y="4275493"/>
            <a:ext cx="1679309" cy="852774"/>
          </a:xfrm>
          <a:prstGeom prst="rect">
            <a:avLst/>
          </a:prstGeom>
        </p:spPr>
      </p:pic>
      <p:pic>
        <p:nvPicPr>
          <p:cNvPr id="11" name="Picture 10">
            <a:extLst>
              <a:ext uri="{FF2B5EF4-FFF2-40B4-BE49-F238E27FC236}">
                <a16:creationId xmlns:a16="http://schemas.microsoft.com/office/drawing/2014/main" id="{8CC87DB6-30E3-4D45-996E-38E3C6BC3EC4}"/>
              </a:ext>
            </a:extLst>
          </p:cNvPr>
          <p:cNvPicPr>
            <a:picLocks noChangeAspect="1"/>
          </p:cNvPicPr>
          <p:nvPr/>
        </p:nvPicPr>
        <p:blipFill>
          <a:blip r:embed="rId5"/>
          <a:stretch>
            <a:fillRect/>
          </a:stretch>
        </p:blipFill>
        <p:spPr>
          <a:xfrm>
            <a:off x="7964776" y="4128988"/>
            <a:ext cx="1355816" cy="852775"/>
          </a:xfrm>
          <a:prstGeom prst="rect">
            <a:avLst/>
          </a:prstGeom>
        </p:spPr>
      </p:pic>
      <p:pic>
        <p:nvPicPr>
          <p:cNvPr id="12" name="Picture 11">
            <a:extLst>
              <a:ext uri="{FF2B5EF4-FFF2-40B4-BE49-F238E27FC236}">
                <a16:creationId xmlns:a16="http://schemas.microsoft.com/office/drawing/2014/main" id="{BDA9ACB7-D98C-2A43-BBB5-0310862834D3}"/>
              </a:ext>
            </a:extLst>
          </p:cNvPr>
          <p:cNvPicPr>
            <a:picLocks noChangeAspect="1"/>
          </p:cNvPicPr>
          <p:nvPr/>
        </p:nvPicPr>
        <p:blipFill>
          <a:blip r:embed="rId6"/>
          <a:stretch>
            <a:fillRect/>
          </a:stretch>
        </p:blipFill>
        <p:spPr>
          <a:xfrm>
            <a:off x="8300757" y="2809402"/>
            <a:ext cx="2385909" cy="852776"/>
          </a:xfrm>
          <a:prstGeom prst="rect">
            <a:avLst/>
          </a:prstGeom>
        </p:spPr>
      </p:pic>
      <p:pic>
        <p:nvPicPr>
          <p:cNvPr id="13" name="Picture 12">
            <a:extLst>
              <a:ext uri="{FF2B5EF4-FFF2-40B4-BE49-F238E27FC236}">
                <a16:creationId xmlns:a16="http://schemas.microsoft.com/office/drawing/2014/main" id="{C8442DD1-D5ED-814D-87E1-E5AD74DE6364}"/>
              </a:ext>
            </a:extLst>
          </p:cNvPr>
          <p:cNvPicPr>
            <a:picLocks noChangeAspect="1"/>
          </p:cNvPicPr>
          <p:nvPr/>
        </p:nvPicPr>
        <p:blipFill>
          <a:blip r:embed="rId7"/>
          <a:stretch>
            <a:fillRect/>
          </a:stretch>
        </p:blipFill>
        <p:spPr>
          <a:xfrm>
            <a:off x="3046697" y="2645381"/>
            <a:ext cx="1325012" cy="962704"/>
          </a:xfrm>
          <a:prstGeom prst="rect">
            <a:avLst/>
          </a:prstGeom>
        </p:spPr>
      </p:pic>
      <p:pic>
        <p:nvPicPr>
          <p:cNvPr id="15" name="Picture 14">
            <a:extLst>
              <a:ext uri="{FF2B5EF4-FFF2-40B4-BE49-F238E27FC236}">
                <a16:creationId xmlns:a16="http://schemas.microsoft.com/office/drawing/2014/main" id="{B6BAD43B-2BAE-F042-8D6B-A5BCE4C72235}"/>
              </a:ext>
            </a:extLst>
          </p:cNvPr>
          <p:cNvPicPr>
            <a:picLocks noChangeAspect="1"/>
          </p:cNvPicPr>
          <p:nvPr/>
        </p:nvPicPr>
        <p:blipFill>
          <a:blip r:embed="rId8"/>
          <a:stretch>
            <a:fillRect/>
          </a:stretch>
        </p:blipFill>
        <p:spPr>
          <a:xfrm>
            <a:off x="5658325" y="2993538"/>
            <a:ext cx="1355816" cy="1337280"/>
          </a:xfrm>
          <a:prstGeom prst="rect">
            <a:avLst/>
          </a:prstGeom>
        </p:spPr>
      </p:pic>
      <p:pic>
        <p:nvPicPr>
          <p:cNvPr id="17" name="Picture 16">
            <a:extLst>
              <a:ext uri="{FF2B5EF4-FFF2-40B4-BE49-F238E27FC236}">
                <a16:creationId xmlns:a16="http://schemas.microsoft.com/office/drawing/2014/main" id="{5DFBFC2D-4AB7-514C-BBB6-E4CB2BC499F8}"/>
              </a:ext>
            </a:extLst>
          </p:cNvPr>
          <p:cNvPicPr>
            <a:picLocks noChangeAspect="1"/>
          </p:cNvPicPr>
          <p:nvPr/>
        </p:nvPicPr>
        <p:blipFill>
          <a:blip r:embed="rId9"/>
          <a:stretch>
            <a:fillRect/>
          </a:stretch>
        </p:blipFill>
        <p:spPr>
          <a:xfrm rot="17165045">
            <a:off x="5004539" y="309005"/>
            <a:ext cx="2464252" cy="2350728"/>
          </a:xfrm>
          <a:prstGeom prst="rect">
            <a:avLst/>
          </a:prstGeom>
        </p:spPr>
      </p:pic>
      <p:cxnSp>
        <p:nvCxnSpPr>
          <p:cNvPr id="19" name="Straight Arrow Connector 18">
            <a:extLst>
              <a:ext uri="{FF2B5EF4-FFF2-40B4-BE49-F238E27FC236}">
                <a16:creationId xmlns:a16="http://schemas.microsoft.com/office/drawing/2014/main" id="{EC4CC6D3-E8D0-3041-A800-0221647F4929}"/>
              </a:ext>
            </a:extLst>
          </p:cNvPr>
          <p:cNvCxnSpPr>
            <a:cxnSpLocks/>
          </p:cNvCxnSpPr>
          <p:nvPr/>
        </p:nvCxnSpPr>
        <p:spPr>
          <a:xfrm flipH="1" flipV="1">
            <a:off x="4358886" y="5177429"/>
            <a:ext cx="485045" cy="547591"/>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709C211-279A-7542-8325-AF760B9B2F5F}"/>
              </a:ext>
            </a:extLst>
          </p:cNvPr>
          <p:cNvCxnSpPr>
            <a:cxnSpLocks/>
          </p:cNvCxnSpPr>
          <p:nvPr/>
        </p:nvCxnSpPr>
        <p:spPr>
          <a:xfrm flipV="1">
            <a:off x="8300757" y="5130375"/>
            <a:ext cx="479312" cy="59464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6F949D-4139-D549-A302-D5C0BEFCDBBA}"/>
              </a:ext>
            </a:extLst>
          </p:cNvPr>
          <p:cNvCxnSpPr>
            <a:cxnSpLocks/>
          </p:cNvCxnSpPr>
          <p:nvPr/>
        </p:nvCxnSpPr>
        <p:spPr>
          <a:xfrm flipH="1" flipV="1">
            <a:off x="3798866" y="3718072"/>
            <a:ext cx="300945" cy="481084"/>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F78E6C9-7D22-9C40-84D2-4AA8EBBAE424}"/>
              </a:ext>
            </a:extLst>
          </p:cNvPr>
          <p:cNvCxnSpPr>
            <a:cxnSpLocks/>
          </p:cNvCxnSpPr>
          <p:nvPr/>
        </p:nvCxnSpPr>
        <p:spPr>
          <a:xfrm flipH="1" flipV="1">
            <a:off x="6481658" y="4366430"/>
            <a:ext cx="1" cy="80185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4C3A05-A3F9-F941-90F3-0775C6D743E6}"/>
              </a:ext>
            </a:extLst>
          </p:cNvPr>
          <p:cNvCxnSpPr>
            <a:cxnSpLocks/>
          </p:cNvCxnSpPr>
          <p:nvPr/>
        </p:nvCxnSpPr>
        <p:spPr>
          <a:xfrm flipV="1">
            <a:off x="6336233" y="2170176"/>
            <a:ext cx="1" cy="58722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8EFBCE2-9BCB-CA4C-97FF-08E17915B927}"/>
              </a:ext>
            </a:extLst>
          </p:cNvPr>
          <p:cNvCxnSpPr>
            <a:cxnSpLocks/>
          </p:cNvCxnSpPr>
          <p:nvPr/>
        </p:nvCxnSpPr>
        <p:spPr>
          <a:xfrm flipV="1">
            <a:off x="9062696" y="3663426"/>
            <a:ext cx="479312" cy="59464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B240D18-6A51-7842-8C5C-1F31A24C880F}"/>
              </a:ext>
            </a:extLst>
          </p:cNvPr>
          <p:cNvCxnSpPr>
            <a:cxnSpLocks/>
          </p:cNvCxnSpPr>
          <p:nvPr/>
        </p:nvCxnSpPr>
        <p:spPr>
          <a:xfrm flipV="1">
            <a:off x="4707691" y="2353456"/>
            <a:ext cx="1067725" cy="2091923"/>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4A5608A-475A-AC46-A51B-059C6C822CB6}"/>
              </a:ext>
            </a:extLst>
          </p:cNvPr>
          <p:cNvCxnSpPr>
            <a:cxnSpLocks/>
          </p:cNvCxnSpPr>
          <p:nvPr/>
        </p:nvCxnSpPr>
        <p:spPr>
          <a:xfrm flipH="1" flipV="1">
            <a:off x="7215182" y="2346064"/>
            <a:ext cx="932682" cy="202036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2B0B9B1-0602-1C45-89E9-5C3591B39832}"/>
              </a:ext>
            </a:extLst>
          </p:cNvPr>
          <p:cNvCxnSpPr>
            <a:cxnSpLocks/>
          </p:cNvCxnSpPr>
          <p:nvPr/>
        </p:nvCxnSpPr>
        <p:spPr>
          <a:xfrm flipV="1">
            <a:off x="4435217" y="1746726"/>
            <a:ext cx="941477" cy="78595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ADB657B-B8A7-CF41-B18F-BF95B05BCEF6}"/>
              </a:ext>
            </a:extLst>
          </p:cNvPr>
          <p:cNvCxnSpPr>
            <a:cxnSpLocks/>
          </p:cNvCxnSpPr>
          <p:nvPr/>
        </p:nvCxnSpPr>
        <p:spPr>
          <a:xfrm flipH="1" flipV="1">
            <a:off x="7676432" y="1803855"/>
            <a:ext cx="987875" cy="72882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8F36273-53A2-7B4B-8EAF-A01030E47A86}"/>
              </a:ext>
            </a:extLst>
          </p:cNvPr>
          <p:cNvSpPr txBox="1"/>
          <p:nvPr/>
        </p:nvSpPr>
        <p:spPr>
          <a:xfrm>
            <a:off x="5609590" y="5081892"/>
            <a:ext cx="2027453"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Grass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Césped</a:t>
            </a:r>
            <a:r>
              <a:rPr lang="en-US" b="1" dirty="0">
                <a:solidFill>
                  <a:srgbClr val="F16038"/>
                </a:solidFill>
                <a:latin typeface="Arial" panose="020B0604020202020204" pitchFamily="34" charset="0"/>
                <a:cs typeface="Arial" panose="020B0604020202020204" pitchFamily="34" charset="0"/>
              </a:rPr>
              <a:t>)</a:t>
            </a:r>
          </a:p>
        </p:txBody>
      </p:sp>
      <p:sp>
        <p:nvSpPr>
          <p:cNvPr id="41" name="TextBox 40">
            <a:extLst>
              <a:ext uri="{FF2B5EF4-FFF2-40B4-BE49-F238E27FC236}">
                <a16:creationId xmlns:a16="http://schemas.microsoft.com/office/drawing/2014/main" id="{950E1E8A-A71B-194E-9EEF-D0B8DAE5650B}"/>
              </a:ext>
            </a:extLst>
          </p:cNvPr>
          <p:cNvSpPr txBox="1"/>
          <p:nvPr/>
        </p:nvSpPr>
        <p:spPr>
          <a:xfrm>
            <a:off x="9302351" y="4275494"/>
            <a:ext cx="1857262" cy="646331"/>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Grasshopper</a:t>
            </a:r>
          </a:p>
          <a:p>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Saltamontes</a:t>
            </a:r>
            <a:r>
              <a:rPr lang="en-US" b="1" dirty="0">
                <a:solidFill>
                  <a:srgbClr val="F16038"/>
                </a:solidFill>
                <a:latin typeface="Arial" panose="020B0604020202020204" pitchFamily="34" charset="0"/>
                <a:cs typeface="Arial" panose="020B0604020202020204" pitchFamily="34" charset="0"/>
              </a:rPr>
              <a:t>)</a:t>
            </a:r>
          </a:p>
        </p:txBody>
      </p:sp>
      <p:sp>
        <p:nvSpPr>
          <p:cNvPr id="42" name="TextBox 41">
            <a:extLst>
              <a:ext uri="{FF2B5EF4-FFF2-40B4-BE49-F238E27FC236}">
                <a16:creationId xmlns:a16="http://schemas.microsoft.com/office/drawing/2014/main" id="{B6BD0F3F-8462-C741-A55E-C29815E2F5D5}"/>
              </a:ext>
            </a:extLst>
          </p:cNvPr>
          <p:cNvSpPr txBox="1"/>
          <p:nvPr/>
        </p:nvSpPr>
        <p:spPr>
          <a:xfrm>
            <a:off x="2550777" y="4378714"/>
            <a:ext cx="1053114" cy="646331"/>
          </a:xfrm>
          <a:prstGeom prst="rect">
            <a:avLst/>
          </a:prstGeom>
          <a:noFill/>
        </p:spPr>
        <p:txBody>
          <a:bodyPr wrap="square" rtlCol="0">
            <a:spAutoFit/>
          </a:bodyPr>
          <a:lstStyle/>
          <a:p>
            <a:r>
              <a:rPr lang="en-US" b="1" dirty="0">
                <a:solidFill>
                  <a:srgbClr val="000000"/>
                </a:solidFill>
              </a:rPr>
              <a:t>Mouse</a:t>
            </a:r>
          </a:p>
          <a:p>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Ratón</a:t>
            </a:r>
            <a:r>
              <a:rPr lang="en-US" b="1" dirty="0">
                <a:solidFill>
                  <a:srgbClr val="F16038"/>
                </a:solidFill>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1EF3567E-42D0-264C-9916-06D1D2D58476}"/>
              </a:ext>
            </a:extLst>
          </p:cNvPr>
          <p:cNvSpPr txBox="1"/>
          <p:nvPr/>
        </p:nvSpPr>
        <p:spPr>
          <a:xfrm>
            <a:off x="2167749" y="2478338"/>
            <a:ext cx="1104343" cy="646331"/>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Snake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Víbora</a:t>
            </a:r>
            <a:r>
              <a:rPr lang="en-US" b="1" dirty="0">
                <a:solidFill>
                  <a:srgbClr val="F16038"/>
                </a:solidFill>
                <a:latin typeface="Arial" panose="020B0604020202020204" pitchFamily="34" charset="0"/>
                <a:cs typeface="Arial" panose="020B0604020202020204" pitchFamily="34" charset="0"/>
              </a:rPr>
              <a:t>)</a:t>
            </a:r>
          </a:p>
        </p:txBody>
      </p:sp>
      <p:sp>
        <p:nvSpPr>
          <p:cNvPr id="44" name="TextBox 43">
            <a:extLst>
              <a:ext uri="{FF2B5EF4-FFF2-40B4-BE49-F238E27FC236}">
                <a16:creationId xmlns:a16="http://schemas.microsoft.com/office/drawing/2014/main" id="{A6D35FAC-1F2B-1449-B24D-2A23E3E8EFF0}"/>
              </a:ext>
            </a:extLst>
          </p:cNvPr>
          <p:cNvSpPr txBox="1"/>
          <p:nvPr/>
        </p:nvSpPr>
        <p:spPr>
          <a:xfrm>
            <a:off x="9633551" y="2645381"/>
            <a:ext cx="2204487"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Lizard</a:t>
            </a:r>
            <a:r>
              <a:rPr lang="en-US" b="1" dirty="0">
                <a:solidFill>
                  <a:srgbClr val="F16038"/>
                </a:solidFill>
                <a:latin typeface="Arial" panose="020B0604020202020204" pitchFamily="34" charset="0"/>
                <a:cs typeface="Arial" panose="020B0604020202020204" pitchFamily="34" charset="0"/>
              </a:rPr>
              <a:t> (</a:t>
            </a:r>
            <a:r>
              <a:rPr lang="en-US" b="1" dirty="0" err="1">
                <a:solidFill>
                  <a:srgbClr val="F16038"/>
                </a:solidFill>
                <a:latin typeface="Arial" panose="020B0604020202020204" pitchFamily="34" charset="0"/>
                <a:cs typeface="Arial" panose="020B0604020202020204" pitchFamily="34" charset="0"/>
              </a:rPr>
              <a:t>Lagartija</a:t>
            </a:r>
            <a:r>
              <a:rPr lang="en-US" b="1" dirty="0">
                <a:solidFill>
                  <a:srgbClr val="F16038"/>
                </a:solidFill>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C02852F1-54EA-544C-B520-8A544D7BE03E}"/>
              </a:ext>
            </a:extLst>
          </p:cNvPr>
          <p:cNvSpPr txBox="1"/>
          <p:nvPr/>
        </p:nvSpPr>
        <p:spPr>
          <a:xfrm>
            <a:off x="5532774" y="2727082"/>
            <a:ext cx="1944966"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Rabbit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Conejo</a:t>
            </a:r>
            <a:r>
              <a:rPr lang="en-US" b="1" dirty="0">
                <a:solidFill>
                  <a:srgbClr val="F16038"/>
                </a:solidFill>
                <a:latin typeface="Arial" panose="020B0604020202020204" pitchFamily="34" charset="0"/>
                <a:cs typeface="Arial" panose="020B0604020202020204" pitchFamily="34" charset="0"/>
              </a:rPr>
              <a:t>)</a:t>
            </a:r>
          </a:p>
        </p:txBody>
      </p:sp>
      <p:sp>
        <p:nvSpPr>
          <p:cNvPr id="47" name="TextBox 46">
            <a:extLst>
              <a:ext uri="{FF2B5EF4-FFF2-40B4-BE49-F238E27FC236}">
                <a16:creationId xmlns:a16="http://schemas.microsoft.com/office/drawing/2014/main" id="{FB24191E-FA89-8D41-8D40-5166963763F5}"/>
              </a:ext>
            </a:extLst>
          </p:cNvPr>
          <p:cNvSpPr txBox="1"/>
          <p:nvPr/>
        </p:nvSpPr>
        <p:spPr>
          <a:xfrm>
            <a:off x="6623316" y="643688"/>
            <a:ext cx="1828035" cy="369332"/>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Hawk</a:t>
            </a:r>
            <a:r>
              <a:rPr lang="en-US" b="1" dirty="0">
                <a:solidFill>
                  <a:schemeClr val="tx2"/>
                </a:solidFill>
                <a:latin typeface="Arial" panose="020B0604020202020204" pitchFamily="34" charset="0"/>
                <a:cs typeface="Arial" panose="020B0604020202020204" pitchFamily="34" charset="0"/>
              </a:rPr>
              <a:t> </a:t>
            </a:r>
            <a:r>
              <a:rPr lang="en-US" b="1" dirty="0">
                <a:solidFill>
                  <a:srgbClr val="F16038"/>
                </a:solidFill>
                <a:latin typeface="Arial" panose="020B0604020202020204" pitchFamily="34" charset="0"/>
                <a:cs typeface="Arial" panose="020B0604020202020204" pitchFamily="34" charset="0"/>
              </a:rPr>
              <a:t>(</a:t>
            </a:r>
            <a:r>
              <a:rPr lang="en-US" b="1" dirty="0" err="1">
                <a:solidFill>
                  <a:srgbClr val="F16038"/>
                </a:solidFill>
                <a:latin typeface="Arial" panose="020B0604020202020204" pitchFamily="34" charset="0"/>
                <a:cs typeface="Arial" panose="020B0604020202020204" pitchFamily="34" charset="0"/>
              </a:rPr>
              <a:t>Halcón</a:t>
            </a:r>
            <a:r>
              <a:rPr lang="en-US" b="1" dirty="0">
                <a:solidFill>
                  <a:srgbClr val="F16038"/>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21404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2475-1ED2-4413-9D48-05CDD76C84DA}"/>
              </a:ext>
            </a:extLst>
          </p:cNvPr>
          <p:cNvSpPr>
            <a:spLocks noGrp="1"/>
          </p:cNvSpPr>
          <p:nvPr>
            <p:ph type="title"/>
          </p:nvPr>
        </p:nvSpPr>
        <p:spPr/>
        <p:txBody>
          <a:bodyPr>
            <a:normAutofit fontScale="90000"/>
          </a:bodyPr>
          <a:lstStyle/>
          <a:p>
            <a:r>
              <a:rPr lang="en-US" dirty="0"/>
              <a:t>Team Member Responsibilities</a:t>
            </a:r>
            <a:br>
              <a:rPr lang="en-US" dirty="0"/>
            </a:br>
            <a:r>
              <a:rPr lang="en-US" dirty="0">
                <a:solidFill>
                  <a:srgbClr val="F16038"/>
                </a:solidFill>
              </a:rPr>
              <a:t>(</a:t>
            </a:r>
            <a:r>
              <a:rPr lang="en-US" dirty="0" err="1">
                <a:solidFill>
                  <a:srgbClr val="F16038"/>
                </a:solidFill>
              </a:rPr>
              <a:t>Responsabilidades</a:t>
            </a:r>
            <a:r>
              <a:rPr lang="en-US" dirty="0">
                <a:solidFill>
                  <a:srgbClr val="F16038"/>
                </a:solidFill>
              </a:rPr>
              <a:t> de </a:t>
            </a:r>
            <a:r>
              <a:rPr lang="en-US" dirty="0" err="1">
                <a:solidFill>
                  <a:srgbClr val="F16038"/>
                </a:solidFill>
              </a:rPr>
              <a:t>los</a:t>
            </a:r>
            <a:r>
              <a:rPr lang="en-US" dirty="0">
                <a:solidFill>
                  <a:srgbClr val="F16038"/>
                </a:solidFill>
              </a:rPr>
              <a:t> </a:t>
            </a:r>
            <a:r>
              <a:rPr lang="en-US" dirty="0" err="1">
                <a:solidFill>
                  <a:srgbClr val="F16038"/>
                </a:solidFill>
              </a:rPr>
              <a:t>Miembros</a:t>
            </a:r>
            <a:r>
              <a:rPr lang="en-US" dirty="0">
                <a:solidFill>
                  <a:srgbClr val="F16038"/>
                </a:solidFill>
              </a:rPr>
              <a:t> del </a:t>
            </a:r>
            <a:r>
              <a:rPr lang="en-US" dirty="0" err="1">
                <a:solidFill>
                  <a:srgbClr val="F16038"/>
                </a:solidFill>
              </a:rPr>
              <a:t>Equipo</a:t>
            </a:r>
            <a:r>
              <a:rPr lang="en-US" dirty="0">
                <a:solidFill>
                  <a:srgbClr val="F16038"/>
                </a:solidFill>
              </a:rPr>
              <a:t>)</a:t>
            </a:r>
            <a:endParaRPr lang="en-US" dirty="0"/>
          </a:p>
        </p:txBody>
      </p:sp>
      <p:sp>
        <p:nvSpPr>
          <p:cNvPr id="3" name="Content Placeholder 2">
            <a:extLst>
              <a:ext uri="{FF2B5EF4-FFF2-40B4-BE49-F238E27FC236}">
                <a16:creationId xmlns:a16="http://schemas.microsoft.com/office/drawing/2014/main" id="{8724C62D-C606-4422-92BF-1443C4AED2FA}"/>
              </a:ext>
            </a:extLst>
          </p:cNvPr>
          <p:cNvSpPr>
            <a:spLocks noGrp="1"/>
          </p:cNvSpPr>
          <p:nvPr>
            <p:ph idx="4294967295"/>
          </p:nvPr>
        </p:nvSpPr>
        <p:spPr>
          <a:xfrm>
            <a:off x="838200" y="1825625"/>
            <a:ext cx="10515600" cy="4351338"/>
          </a:xfrm>
        </p:spPr>
        <p:txBody>
          <a:bodyPr vert="horz" lIns="91440" tIns="45720" rIns="91440" bIns="45720" numCol="2" rtlCol="0" anchor="t">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Assign responsibilities of each team member during the process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Material Manager: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collects materials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Banker: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manages the </a:t>
            </a:r>
            <a:r>
              <a:rPr lang="en-US" sz="2200" dirty="0">
                <a:solidFill>
                  <a:srgbClr val="000000"/>
                </a:solidFill>
                <a:latin typeface="Arial" panose="020B0604020202020204" pitchFamily="34" charset="0"/>
                <a:cs typeface="Arial" panose="020B0604020202020204" pitchFamily="34" charset="0"/>
              </a:rPr>
              <a:t>budget</a:t>
            </a:r>
            <a:endParaRPr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Head Engineer: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counts and groups the removed species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Quality Control Manager:</a:t>
            </a:r>
            <a:r>
              <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records the process steps</a:t>
            </a:r>
          </a:p>
          <a:p>
            <a:pPr marL="457200" marR="0" lvl="1" indent="0" algn="l" defTabSz="914400" rtl="0" eaLnBrk="1" fontAlgn="auto" latinLnBrk="0" hangingPunct="1">
              <a:lnSpc>
                <a:spcPct val="90000"/>
              </a:lnSpc>
              <a:spcBef>
                <a:spcPts val="500"/>
              </a:spcBef>
              <a:spcAft>
                <a:spcPts val="0"/>
              </a:spcAft>
              <a:buClrTx/>
              <a:buSzTx/>
              <a:buNone/>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200" dirty="0">
              <a:solidFill>
                <a:srgbClr val="000000"/>
              </a:solidFill>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sz="2200" dirty="0">
              <a:solidFill>
                <a:srgbClr val="000000"/>
              </a:solidFill>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Asignar</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responsabilidades</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cada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miembro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del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equipo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durante</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el</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proceso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Administrador</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 </a:t>
            </a:r>
            <a:r>
              <a:rPr lang="en-US" sz="2200" u="sng" dirty="0">
                <a:solidFill>
                  <a:srgbClr val="F16038"/>
                </a:solidFill>
                <a:latin typeface="Arial" panose="020B0604020202020204" pitchFamily="34" charset="0"/>
                <a:cs typeface="Arial" panose="020B0604020202020204" pitchFamily="34" charset="0"/>
              </a:rPr>
              <a:t>M</a:t>
            </a: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ateriales</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recopila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materiales</a:t>
            </a:r>
            <a:endPar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Banquero:</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maneja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lang="en-US" sz="2200" dirty="0" err="1">
                <a:solidFill>
                  <a:srgbClr val="F16038"/>
                </a:solidFill>
                <a:latin typeface="Arial" panose="020B0604020202020204" pitchFamily="34" charset="0"/>
                <a:ea typeface="+mn-lt"/>
                <a:cs typeface="Arial" panose="020B0604020202020204" pitchFamily="34" charset="0"/>
              </a:rPr>
              <a:t>presupuesto</a:t>
            </a:r>
            <a:endPar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s-E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Jefe de Ingenieros:</a:t>
            </a:r>
            <a:r>
              <a:rPr kumimoji="0" lang="es-E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cuenta y agrupa las especies eliminadas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sng"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Gerente</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de Control de </a:t>
            </a:r>
            <a:r>
              <a:rPr lang="en-US" sz="2200" u="sng" dirty="0">
                <a:solidFill>
                  <a:srgbClr val="F16038"/>
                </a:solidFill>
                <a:latin typeface="Arial" panose="020B0604020202020204" pitchFamily="34" charset="0"/>
                <a:cs typeface="Arial" panose="020B0604020202020204" pitchFamily="34" charset="0"/>
              </a:rPr>
              <a:t>C</a:t>
            </a:r>
            <a:r>
              <a:rPr kumimoji="0" lang="en-US" sz="2200" b="0" i="0" u="sng"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alidad:</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lang="en-US" sz="2200" dirty="0">
                <a:solidFill>
                  <a:srgbClr val="F16038"/>
                </a:solidFill>
                <a:latin typeface="Arial" panose="020B0604020202020204" pitchFamily="34" charset="0"/>
                <a:cs typeface="Arial" panose="020B0604020202020204" pitchFamily="34" charset="0"/>
              </a:rPr>
              <a:t>r</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egistra</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los</a:t>
            </a:r>
            <a:r>
              <a:rPr kumimoji="0" lang="en-US" sz="2200" b="0" i="0" u="none" strike="noStrike" kern="1200" cap="none" spc="0" normalizeH="0" baseline="0" noProof="0" dirty="0">
                <a:ln>
                  <a:noFill/>
                </a:ln>
                <a:solidFill>
                  <a:srgbClr val="F16038"/>
                </a:solidFill>
                <a:effectLst/>
                <a:uLnTx/>
                <a:uFillTx/>
                <a:latin typeface="Arial" panose="020B0604020202020204" pitchFamily="34" charset="0"/>
                <a:cs typeface="Arial" panose="020B0604020202020204" pitchFamily="34" charset="0"/>
              </a:rPr>
              <a:t> pasos del </a:t>
            </a:r>
            <a:r>
              <a:rPr kumimoji="0" lang="en-US" sz="2200" b="0" i="0" u="none" strike="noStrike" kern="1200" cap="none" spc="0" normalizeH="0" baseline="0" noProof="0" dirty="0" err="1">
                <a:ln>
                  <a:noFill/>
                </a:ln>
                <a:solidFill>
                  <a:srgbClr val="F16038"/>
                </a:solidFill>
                <a:effectLst/>
                <a:uLnTx/>
                <a:uFillTx/>
                <a:latin typeface="Arial" panose="020B0604020202020204" pitchFamily="34" charset="0"/>
                <a:cs typeface="Arial" panose="020B0604020202020204" pitchFamily="34" charset="0"/>
              </a:rPr>
              <a:t>proceso</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919191"/>
              </a:solidFill>
              <a:effectLst/>
              <a:uLnTx/>
              <a:uFillTx/>
              <a:latin typeface="Arial" panose="020B0604020202020204"/>
              <a:ea typeface="+mn-ea"/>
              <a:cs typeface="+mn-cs"/>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620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14591-E57C-490B-AECE-F6B62E7957C4}"/>
              </a:ext>
            </a:extLst>
          </p:cNvPr>
          <p:cNvSpPr>
            <a:spLocks noGrp="1"/>
          </p:cNvSpPr>
          <p:nvPr>
            <p:ph type="title"/>
          </p:nvPr>
        </p:nvSpPr>
        <p:spPr/>
        <p:txBody>
          <a:bodyPr/>
          <a:lstStyle/>
          <a:p>
            <a:r>
              <a:rPr lang="en-US" dirty="0"/>
              <a:t>Design Your Process! </a:t>
            </a:r>
            <a:br>
              <a:rPr lang="en-US" dirty="0"/>
            </a:br>
            <a:r>
              <a:rPr lang="en-US" dirty="0">
                <a:solidFill>
                  <a:srgbClr val="F16038"/>
                </a:solidFill>
              </a:rPr>
              <a:t>(</a:t>
            </a:r>
            <a:r>
              <a:rPr lang="es-ES" dirty="0">
                <a:solidFill>
                  <a:srgbClr val="F16038"/>
                </a:solidFill>
              </a:rPr>
              <a:t>¡Diseña Tu Proceso!)</a:t>
            </a:r>
            <a:endParaRPr lang="en-US" dirty="0">
              <a:solidFill>
                <a:srgbClr val="F16038"/>
              </a:solidFill>
            </a:endParaRPr>
          </a:p>
        </p:txBody>
      </p:sp>
    </p:spTree>
    <p:extLst>
      <p:ext uri="{BB962C8B-B14F-4D97-AF65-F5344CB8AC3E}">
        <p14:creationId xmlns:p14="http://schemas.microsoft.com/office/powerpoint/2010/main" val="198838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4759-1D77-47FB-BD5E-FF24C45B64B3}"/>
              </a:ext>
            </a:extLst>
          </p:cNvPr>
          <p:cNvSpPr>
            <a:spLocks noGrp="1"/>
          </p:cNvSpPr>
          <p:nvPr>
            <p:ph type="title"/>
          </p:nvPr>
        </p:nvSpPr>
        <p:spPr/>
        <p:txBody>
          <a:bodyPr/>
          <a:lstStyle/>
          <a:p>
            <a:r>
              <a:rPr lang="en-US" dirty="0"/>
              <a:t>Criteria (Desired Outcomes)</a:t>
            </a:r>
            <a:br>
              <a:rPr lang="en-US" dirty="0"/>
            </a:br>
            <a:r>
              <a:rPr lang="en-US" dirty="0">
                <a:solidFill>
                  <a:srgbClr val="F16038"/>
                </a:solidFill>
              </a:rPr>
              <a:t>(</a:t>
            </a:r>
            <a:r>
              <a:rPr lang="en-US" dirty="0" err="1">
                <a:solidFill>
                  <a:srgbClr val="F16038"/>
                </a:solidFill>
              </a:rPr>
              <a:t>Criterios</a:t>
            </a:r>
            <a:r>
              <a:rPr lang="en-US" dirty="0">
                <a:solidFill>
                  <a:srgbClr val="F16038"/>
                </a:solidFill>
              </a:rPr>
              <a:t> (</a:t>
            </a:r>
            <a:r>
              <a:rPr lang="en-US" dirty="0" err="1">
                <a:solidFill>
                  <a:srgbClr val="F16038"/>
                </a:solidFill>
              </a:rPr>
              <a:t>Resultados</a:t>
            </a:r>
            <a:r>
              <a:rPr lang="en-US" dirty="0">
                <a:solidFill>
                  <a:srgbClr val="F16038"/>
                </a:solidFill>
              </a:rPr>
              <a:t> </a:t>
            </a:r>
            <a:r>
              <a:rPr lang="en-US" dirty="0" err="1">
                <a:solidFill>
                  <a:srgbClr val="F16038"/>
                </a:solidFill>
              </a:rPr>
              <a:t>Deseados</a:t>
            </a:r>
            <a:r>
              <a:rPr lang="en-US" dirty="0">
                <a:solidFill>
                  <a:srgbClr val="F16038"/>
                </a:solidFill>
              </a:rPr>
              <a:t>))</a:t>
            </a:r>
          </a:p>
        </p:txBody>
      </p:sp>
      <p:sp>
        <p:nvSpPr>
          <p:cNvPr id="3" name="Content Placeholder 2">
            <a:extLst>
              <a:ext uri="{FF2B5EF4-FFF2-40B4-BE49-F238E27FC236}">
                <a16:creationId xmlns:a16="http://schemas.microsoft.com/office/drawing/2014/main" id="{E33EFE03-A615-4D4A-AF1D-3F4DB9E75F6B}"/>
              </a:ext>
            </a:extLst>
          </p:cNvPr>
          <p:cNvSpPr>
            <a:spLocks noGrp="1"/>
          </p:cNvSpPr>
          <p:nvPr>
            <p:ph idx="4294967295"/>
          </p:nvPr>
        </p:nvSpPr>
        <p:spPr>
          <a:xfrm>
            <a:off x="838200" y="1825625"/>
            <a:ext cx="10515600" cy="4351338"/>
          </a:xfrm>
        </p:spPr>
        <p:txBody>
          <a:bodyPr numCol="2">
            <a:normAutofit lnSpcReduction="10000"/>
          </a:bodyPr>
          <a:lstStyle/>
          <a:p>
            <a:pPr>
              <a:spcAft>
                <a:spcPts val="1000"/>
              </a:spcAft>
            </a:pPr>
            <a:r>
              <a:rPr lang="en-US" dirty="0">
                <a:solidFill>
                  <a:srgbClr val="000000"/>
                </a:solidFill>
              </a:rPr>
              <a:t>A successfully designed process will do the following in one minute:</a:t>
            </a:r>
          </a:p>
          <a:p>
            <a:pPr lvl="1"/>
            <a:r>
              <a:rPr lang="en-US" sz="2600" dirty="0">
                <a:solidFill>
                  <a:srgbClr val="000000"/>
                </a:solidFill>
              </a:rPr>
              <a:t>Eliminates the invasive species (lettuce seeds)</a:t>
            </a:r>
          </a:p>
          <a:p>
            <a:pPr lvl="1"/>
            <a:r>
              <a:rPr lang="en-US" sz="2600" dirty="0">
                <a:solidFill>
                  <a:srgbClr val="000000"/>
                </a:solidFill>
              </a:rPr>
              <a:t>Protects the native species (beads)</a:t>
            </a:r>
          </a:p>
          <a:p>
            <a:pPr lvl="1"/>
            <a:r>
              <a:rPr lang="en-US" sz="2600" dirty="0">
                <a:solidFill>
                  <a:srgbClr val="000000"/>
                </a:solidFill>
              </a:rPr>
              <a:t>Limits environmental damage</a:t>
            </a:r>
          </a:p>
          <a:p>
            <a:pPr marL="0" indent="0">
              <a:buNone/>
            </a:pPr>
            <a:endParaRPr lang="en-US" dirty="0">
              <a:solidFill>
                <a:srgbClr val="000000"/>
              </a:solidFill>
            </a:endParaRPr>
          </a:p>
          <a:p>
            <a:pPr marL="0" indent="0">
              <a:buNone/>
            </a:pPr>
            <a:endParaRPr lang="en-US" dirty="0">
              <a:solidFill>
                <a:srgbClr val="000000"/>
              </a:solidFill>
            </a:endParaRPr>
          </a:p>
          <a:p>
            <a:pPr>
              <a:spcAft>
                <a:spcPts val="1000"/>
              </a:spcAft>
            </a:pPr>
            <a:r>
              <a:rPr lang="es-ES" dirty="0">
                <a:solidFill>
                  <a:srgbClr val="F16038"/>
                </a:solidFill>
              </a:rPr>
              <a:t>Un proceso diseñado con éxito hará lo siguiente en un minuto:</a:t>
            </a:r>
          </a:p>
          <a:p>
            <a:pPr lvl="1"/>
            <a:r>
              <a:rPr lang="es-ES" sz="2600" dirty="0">
                <a:solidFill>
                  <a:srgbClr val="F16038"/>
                </a:solidFill>
              </a:rPr>
              <a:t>Elimina las especies invasoras (semillas de lechuga)</a:t>
            </a:r>
          </a:p>
          <a:p>
            <a:pPr lvl="1"/>
            <a:r>
              <a:rPr lang="es-ES" sz="2600" dirty="0">
                <a:solidFill>
                  <a:srgbClr val="F16038"/>
                </a:solidFill>
              </a:rPr>
              <a:t>Protege las especies autóctonas (perlas)</a:t>
            </a:r>
          </a:p>
          <a:p>
            <a:pPr lvl="1"/>
            <a:r>
              <a:rPr lang="es-ES" sz="2600" dirty="0">
                <a:solidFill>
                  <a:srgbClr val="F16038"/>
                </a:solidFill>
              </a:rPr>
              <a:t>Limita el daño ambiental</a:t>
            </a:r>
            <a:endParaRPr lang="en-US" sz="2600" dirty="0">
              <a:solidFill>
                <a:srgbClr val="F16038"/>
              </a:solidFill>
            </a:endParaRPr>
          </a:p>
        </p:txBody>
      </p:sp>
    </p:spTree>
    <p:extLst>
      <p:ext uri="{BB962C8B-B14F-4D97-AF65-F5344CB8AC3E}">
        <p14:creationId xmlns:p14="http://schemas.microsoft.com/office/powerpoint/2010/main" val="1693112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27A51-2EC5-EB73-6B3F-0E08206AF05F}"/>
              </a:ext>
            </a:extLst>
          </p:cNvPr>
          <p:cNvSpPr>
            <a:spLocks noGrp="1"/>
          </p:cNvSpPr>
          <p:nvPr>
            <p:ph type="title"/>
          </p:nvPr>
        </p:nvSpPr>
        <p:spPr/>
        <p:txBody>
          <a:bodyPr/>
          <a:lstStyle/>
          <a:p>
            <a:r>
              <a:rPr lang="en-US" dirty="0"/>
              <a:t>Scorecard</a:t>
            </a:r>
          </a:p>
        </p:txBody>
      </p:sp>
      <p:graphicFrame>
        <p:nvGraphicFramePr>
          <p:cNvPr id="5" name="Table 4">
            <a:extLst>
              <a:ext uri="{FF2B5EF4-FFF2-40B4-BE49-F238E27FC236}">
                <a16:creationId xmlns:a16="http://schemas.microsoft.com/office/drawing/2014/main" id="{A72E1938-42A0-2906-0C49-EA9CA368B0D9}"/>
              </a:ext>
            </a:extLst>
          </p:cNvPr>
          <p:cNvGraphicFramePr>
            <a:graphicFrameLocks noGrp="1"/>
          </p:cNvGraphicFramePr>
          <p:nvPr>
            <p:extLst>
              <p:ext uri="{D42A27DB-BD31-4B8C-83A1-F6EECF244321}">
                <p14:modId xmlns:p14="http://schemas.microsoft.com/office/powerpoint/2010/main" val="1880875560"/>
              </p:ext>
            </p:extLst>
          </p:nvPr>
        </p:nvGraphicFramePr>
        <p:xfrm>
          <a:off x="2251832" y="1637410"/>
          <a:ext cx="6858001" cy="5056633"/>
        </p:xfrm>
        <a:graphic>
          <a:graphicData uri="http://schemas.openxmlformats.org/drawingml/2006/table">
            <a:tbl>
              <a:tblPr firstRow="1" firstCol="1" bandRow="1"/>
              <a:tblGrid>
                <a:gridCol w="1526693">
                  <a:extLst>
                    <a:ext uri="{9D8B030D-6E8A-4147-A177-3AD203B41FA5}">
                      <a16:colId xmlns:a16="http://schemas.microsoft.com/office/drawing/2014/main" val="3696619398"/>
                    </a:ext>
                  </a:extLst>
                </a:gridCol>
                <a:gridCol w="1151821">
                  <a:extLst>
                    <a:ext uri="{9D8B030D-6E8A-4147-A177-3AD203B41FA5}">
                      <a16:colId xmlns:a16="http://schemas.microsoft.com/office/drawing/2014/main" val="2322252896"/>
                    </a:ext>
                  </a:extLst>
                </a:gridCol>
                <a:gridCol w="1179985">
                  <a:extLst>
                    <a:ext uri="{9D8B030D-6E8A-4147-A177-3AD203B41FA5}">
                      <a16:colId xmlns:a16="http://schemas.microsoft.com/office/drawing/2014/main" val="736323867"/>
                    </a:ext>
                  </a:extLst>
                </a:gridCol>
                <a:gridCol w="1104607">
                  <a:extLst>
                    <a:ext uri="{9D8B030D-6E8A-4147-A177-3AD203B41FA5}">
                      <a16:colId xmlns:a16="http://schemas.microsoft.com/office/drawing/2014/main" val="3369371863"/>
                    </a:ext>
                  </a:extLst>
                </a:gridCol>
                <a:gridCol w="1104607">
                  <a:extLst>
                    <a:ext uri="{9D8B030D-6E8A-4147-A177-3AD203B41FA5}">
                      <a16:colId xmlns:a16="http://schemas.microsoft.com/office/drawing/2014/main" val="3789359521"/>
                    </a:ext>
                  </a:extLst>
                </a:gridCol>
                <a:gridCol w="790288">
                  <a:extLst>
                    <a:ext uri="{9D8B030D-6E8A-4147-A177-3AD203B41FA5}">
                      <a16:colId xmlns:a16="http://schemas.microsoft.com/office/drawing/2014/main" val="185914580"/>
                    </a:ext>
                  </a:extLst>
                </a:gridCol>
              </a:tblGrid>
              <a:tr h="260304">
                <a:tc rowSpan="2">
                  <a:txBody>
                    <a:bodyPr/>
                    <a:lstStyle/>
                    <a:p>
                      <a:pPr marL="0" marR="0" algn="ctr">
                        <a:lnSpc>
                          <a:spcPct val="115000"/>
                        </a:lnSpc>
                        <a:spcBef>
                          <a:spcPts val="0"/>
                        </a:spcBef>
                        <a:spcAft>
                          <a:spcPts val="0"/>
                        </a:spcAft>
                      </a:pPr>
                      <a:r>
                        <a:rPr lang="en-US" sz="11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CRITERIA</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4">
                  <a:txBody>
                    <a:bodyPr/>
                    <a:lstStyle/>
                    <a:p>
                      <a:pPr marL="0" marR="0" algn="ctr">
                        <a:lnSpc>
                          <a:spcPct val="115000"/>
                        </a:lnSpc>
                        <a:spcBef>
                          <a:spcPts val="0"/>
                        </a:spcBef>
                        <a:spcAft>
                          <a:spcPts val="0"/>
                        </a:spcAft>
                      </a:pPr>
                      <a:r>
                        <a:rPr lang="en-US" sz="11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POINTS</a:t>
                      </a:r>
                      <a:endParaRPr lang="en-US" sz="11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lnL w="12700" cap="flat" cmpd="sng" algn="ctr">
                      <a:solidFill>
                        <a:srgbClr val="FFFFFF"/>
                      </a:solidFill>
                      <a:prstDash val="solid"/>
                      <a:round/>
                      <a:headEnd type="none" w="med" len="med"/>
                      <a:tailEnd type="none" w="med" len="med"/>
                    </a:lnL>
                  </a:tcPr>
                </a:tc>
                <a:tc hMerge="1">
                  <a:txBody>
                    <a:bodyPr/>
                    <a:lstStyle/>
                    <a:p>
                      <a:endParaRPr lang="en-US"/>
                    </a:p>
                  </a:txBody>
                  <a:tcPr>
                    <a:lnL w="12700" cap="flat" cmpd="sng" algn="ctr">
                      <a:solidFill>
                        <a:srgbClr val="FFFFFF"/>
                      </a:solidFill>
                      <a:prstDash val="solid"/>
                      <a:round/>
                      <a:headEnd type="none" w="med" len="med"/>
                      <a:tailEnd type="none" w="med" len="med"/>
                    </a:lnL>
                  </a:tcPr>
                </a:tc>
                <a:tc rowSpan="2">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SCORE</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3772784151"/>
                  </a:ext>
                </a:extLst>
              </a:tr>
              <a:tr h="249096">
                <a:tc vMerge="1">
                  <a:txBody>
                    <a:bodyPr/>
                    <a:lstStyle/>
                    <a:p>
                      <a:endParaRPr lang="en-US"/>
                    </a:p>
                  </a:txBody>
                  <a:tcPr/>
                </a:tc>
                <a:tc>
                  <a:txBody>
                    <a:bodyPr/>
                    <a:lstStyle/>
                    <a:p>
                      <a:pPr marL="0" marR="0" algn="ctr">
                        <a:lnSpc>
                          <a:spcPct val="115000"/>
                        </a:lnSpc>
                        <a:spcBef>
                          <a:spcPts val="0"/>
                        </a:spcBef>
                        <a:spcAft>
                          <a:spcPts val="0"/>
                        </a:spcAft>
                        <a:tabLst>
                          <a:tab pos="405765" algn="ctr"/>
                          <a:tab pos="714375" algn="l"/>
                        </a:tabLs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a:txBody>
                    <a:bodyPr/>
                    <a:lstStyle/>
                    <a:p>
                      <a:r>
                        <a:rPr lang="en-US" sz="110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E95E09"/>
                    </a:solidFill>
                  </a:tcPr>
                </a:tc>
                <a:tc>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92C83E"/>
                    </a:solidFill>
                  </a:tcPr>
                </a:tc>
                <a:tc>
                  <a:txBody>
                    <a:bodyPr/>
                    <a:lstStyle/>
                    <a:p>
                      <a:pPr marL="0" marR="0" algn="ctr">
                        <a:lnSpc>
                          <a:spcPct val="115000"/>
                        </a:lnSpc>
                        <a:spcBef>
                          <a:spcPts val="0"/>
                        </a:spcBef>
                        <a:spcAft>
                          <a:spcPts val="0"/>
                        </a:spcAft>
                      </a:pPr>
                      <a:r>
                        <a:rPr lang="en-US" sz="11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11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805739309"/>
                  </a:ext>
                </a:extLst>
              </a:tr>
              <a:tr h="748656">
                <a:tc>
                  <a:txBody>
                    <a:bodyPr/>
                    <a:lstStyle/>
                    <a:p>
                      <a:pPr marL="0" marR="0">
                        <a:lnSpc>
                          <a:spcPct val="115000"/>
                        </a:lnSpc>
                        <a:spcBef>
                          <a:spcPts val="0"/>
                        </a:spcBef>
                        <a:spcAft>
                          <a:spcPts val="0"/>
                        </a:spcAft>
                      </a:pPr>
                      <a:r>
                        <a:rPr lang="en-US" sz="10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COLLABORATION</a:t>
                      </a:r>
                      <a:endParaRPr lang="en-US" sz="105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a:txBody>
                    <a:bodyPr/>
                    <a:lstStyle/>
                    <a:p>
                      <a:pPr marL="0" marR="0" algn="ctr">
                        <a:lnSpc>
                          <a:spcPct val="115000"/>
                        </a:lnSpc>
                        <a:spcBef>
                          <a:spcPts val="0"/>
                        </a:spcBef>
                        <a:spcAft>
                          <a:spcPts val="1000"/>
                        </a:spcAft>
                      </a:pPr>
                      <a:r>
                        <a:rPr lang="en-US" sz="9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 </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all team members.</a:t>
                      </a:r>
                      <a:endParaRPr lang="en-US" dirty="0"/>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has elements contributed by two team members.</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design does not have elements from each team member.</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tabLst>
                          <a:tab pos="389255" algn="l"/>
                        </a:tabLst>
                      </a:pPr>
                      <a:r>
                        <a:rPr lang="en-US" sz="9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017566869"/>
                  </a:ext>
                </a:extLst>
              </a:tr>
              <a:tr h="1264282">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INVASIVE SPECIES</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 of the invasive species was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75% or more of the invasive species were eliminated and can be partially seen throughout the ecosystem.</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Less than 50% of the invasive species were eliminated and can be visibly seen throughout the ecosystem.</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None of the invasive species was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gn="ctr">
                        <a:lnSpc>
                          <a:spcPct val="115000"/>
                        </a:lnSpc>
                        <a:spcBef>
                          <a:spcPts val="0"/>
                        </a:spcBef>
                        <a:spcAft>
                          <a:spcPts val="100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405899885"/>
                  </a:ext>
                </a:extLst>
              </a:tr>
              <a:tr h="1092407">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NATIVE SPECIES</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None of the native species were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Less than 50% of the native species were eliminated and can be visibly seen throughout the ecosystem.</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75% or more of the native species were eliminated and can be partially seen through the ecosystem.</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 of the native species were eliminated.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000198020"/>
                  </a:ext>
                </a:extLst>
              </a:tr>
              <a:tr h="920531">
                <a:tc>
                  <a:txBody>
                    <a:bodyPr/>
                    <a:lstStyle/>
                    <a:p>
                      <a:pPr marL="0" marR="0">
                        <a:lnSpc>
                          <a:spcPct val="115000"/>
                        </a:lnSpc>
                        <a:spcBef>
                          <a:spcPts val="0"/>
                        </a:spcBef>
                        <a:spcAft>
                          <a:spcPts val="0"/>
                        </a:spcAft>
                      </a:pPr>
                      <a:r>
                        <a:rPr lang="en-US" sz="1000" b="1">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ENVIRONMENT</a:t>
                      </a:r>
                      <a:endParaRPr lang="en-US" sz="105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not damaged.</a:t>
                      </a:r>
                      <a:endParaRPr lang="en-US" sz="100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temporarily damaged, but effects were short lasting.</a:t>
                      </a:r>
                      <a:endParaRPr lang="en-US"/>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temporarily damaged, but effects were long lasting.</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The environment was permanently damaged.</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47480717"/>
                  </a:ext>
                </a:extLst>
              </a:tr>
              <a:tr h="233029">
                <a:tc>
                  <a:txBody>
                    <a:bodyPr/>
                    <a:lstStyle/>
                    <a:p>
                      <a:pPr marL="0" marR="0">
                        <a:lnSpc>
                          <a:spcPct val="115000"/>
                        </a:lnSpc>
                        <a:spcBef>
                          <a:spcPts val="0"/>
                        </a:spcBef>
                        <a:spcAft>
                          <a:spcPts val="0"/>
                        </a:spcAft>
                      </a:pPr>
                      <a:r>
                        <a:rPr lang="en-US" sz="1000" b="1"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BUDGET USED</a:t>
                      </a:r>
                      <a:endParaRPr lang="en-US" sz="105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$8,000 or less.</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$8,001 – $8,999.</a:t>
                      </a:r>
                      <a:endParaRPr lang="en-US" dirty="0"/>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$9,000 – $10,000.</a:t>
                      </a:r>
                      <a:endParaRPr lang="en-US" sz="100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900" dirty="0">
                          <a:solidFill>
                            <a:srgbClr val="000000"/>
                          </a:solidFill>
                          <a:effectLst/>
                          <a:latin typeface="Arial" panose="020B0604020202020204" pitchFamily="34" charset="0"/>
                          <a:ea typeface="Malgun Gothic" panose="020B0503020000020004" pitchFamily="34" charset="-127"/>
                          <a:cs typeface="Times New Roman" panose="02020603050405020304" pitchFamily="18" charset="0"/>
                        </a:rPr>
                        <a:t>$10,001 or more.</a:t>
                      </a:r>
                      <a:endParaRPr lang="en-US" sz="1000" dirty="0">
                        <a:solidFill>
                          <a:srgbClr val="000000"/>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872502403"/>
                  </a:ext>
                </a:extLst>
              </a:tr>
              <a:tr h="288328">
                <a:tc gridSpan="2">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FFFFFF"/>
                      </a:solidFill>
                      <a:prstDash val="solid"/>
                      <a:round/>
                      <a:headEnd type="none" w="med" len="med"/>
                      <a:tailEnd type="none" w="med" len="med"/>
                    </a:lnL>
                    <a:lnR>
                      <a:noFill/>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gridSpan="2">
                  <a:txBody>
                    <a:bodyPr/>
                    <a:lstStyle/>
                    <a:p>
                      <a:pPr marL="0" marR="0">
                        <a:lnSpc>
                          <a:spcPct val="115000"/>
                        </a:lnSpc>
                        <a:spcBef>
                          <a:spcPts val="0"/>
                        </a:spcBef>
                        <a:spcAft>
                          <a:spcPts val="0"/>
                        </a:spcAft>
                      </a:pPr>
                      <a:r>
                        <a:rPr lang="en-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a:noFill/>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lnL w="12700" cap="flat" cmpd="sng" algn="ctr">
                      <a:solidFill>
                        <a:srgbClr val="0D6CB9"/>
                      </a:solidFill>
                      <a:prstDash val="solid"/>
                      <a:round/>
                      <a:headEnd type="none" w="med" len="med"/>
                      <a:tailEnd type="none" w="med" len="med"/>
                    </a:lnL>
                    <a:lnT w="12700" cap="flat" cmpd="sng" algn="ctr">
                      <a:solidFill>
                        <a:srgbClr val="0D6CB9"/>
                      </a:solidFill>
                      <a:prstDash val="solid"/>
                      <a:round/>
                      <a:headEnd type="none" w="med" len="med"/>
                      <a:tailEnd type="none" w="med" len="med"/>
                    </a:lnT>
                  </a:tcPr>
                </a:tc>
                <a:tc>
                  <a:txBody>
                    <a:bodyPr/>
                    <a:lstStyle/>
                    <a:p>
                      <a:pPr algn="ctr"/>
                      <a:r>
                        <a:rPr lang="en-US" sz="10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TOTAL SCORE</a:t>
                      </a:r>
                      <a:endParaRPr lang="en-US" sz="2400" dirty="0"/>
                    </a:p>
                  </a:txBody>
                  <a:tcPr marL="31081" marR="31081" marT="31081" marB="31081"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a:txBody>
                    <a:bodyPr/>
                    <a:lstStyle/>
                    <a:p>
                      <a:pPr marL="0" marR="0">
                        <a:lnSpc>
                          <a:spcPct val="115000"/>
                        </a:lnSpc>
                        <a:spcBef>
                          <a:spcPts val="0"/>
                        </a:spcBef>
                        <a:spcAft>
                          <a:spcPts val="0"/>
                        </a:spcAft>
                      </a:pPr>
                      <a:r>
                        <a:rPr lang="en-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081" marR="31081" marT="31081" marB="31081">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081192033"/>
                  </a:ext>
                </a:extLst>
              </a:tr>
            </a:tbl>
          </a:graphicData>
        </a:graphic>
      </p:graphicFrame>
    </p:spTree>
    <p:extLst>
      <p:ext uri="{BB962C8B-B14F-4D97-AF65-F5344CB8AC3E}">
        <p14:creationId xmlns:p14="http://schemas.microsoft.com/office/powerpoint/2010/main" val="3025206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A3A43BC-9247-C44F-93FA-5BC01398E388}"/>
              </a:ext>
            </a:extLst>
          </p:cNvPr>
          <p:cNvSpPr>
            <a:spLocks noGrp="1"/>
          </p:cNvSpPr>
          <p:nvPr>
            <p:ph type="title"/>
          </p:nvPr>
        </p:nvSpPr>
        <p:spPr/>
        <p:txBody>
          <a:bodyPr/>
          <a:lstStyle/>
          <a:p>
            <a:pPr algn="r"/>
            <a:r>
              <a:rPr lang="en-US" dirty="0" err="1">
                <a:solidFill>
                  <a:srgbClr val="F16038"/>
                </a:solidFill>
              </a:rPr>
              <a:t>Tanteador</a:t>
            </a:r>
            <a:r>
              <a:rPr lang="en-US" dirty="0">
                <a:solidFill>
                  <a:srgbClr val="F16038"/>
                </a:solidFill>
              </a:rPr>
              <a:t> </a:t>
            </a:r>
          </a:p>
        </p:txBody>
      </p:sp>
      <p:graphicFrame>
        <p:nvGraphicFramePr>
          <p:cNvPr id="3" name="Table 2">
            <a:extLst>
              <a:ext uri="{FF2B5EF4-FFF2-40B4-BE49-F238E27FC236}">
                <a16:creationId xmlns:a16="http://schemas.microsoft.com/office/drawing/2014/main" id="{51D6D20A-09EC-BD31-C5A7-B4152834E1BB}"/>
              </a:ext>
            </a:extLst>
          </p:cNvPr>
          <p:cNvGraphicFramePr>
            <a:graphicFrameLocks noGrp="1"/>
          </p:cNvGraphicFramePr>
          <p:nvPr>
            <p:extLst>
              <p:ext uri="{D42A27DB-BD31-4B8C-83A1-F6EECF244321}">
                <p14:modId xmlns:p14="http://schemas.microsoft.com/office/powerpoint/2010/main" val="2973526137"/>
              </p:ext>
            </p:extLst>
          </p:nvPr>
        </p:nvGraphicFramePr>
        <p:xfrm>
          <a:off x="2251832" y="1637410"/>
          <a:ext cx="6858001" cy="5056870"/>
        </p:xfrm>
        <a:graphic>
          <a:graphicData uri="http://schemas.openxmlformats.org/drawingml/2006/table">
            <a:tbl>
              <a:tblPr firstRow="1" firstCol="1" bandRow="1"/>
              <a:tblGrid>
                <a:gridCol w="1498826">
                  <a:extLst>
                    <a:ext uri="{9D8B030D-6E8A-4147-A177-3AD203B41FA5}">
                      <a16:colId xmlns:a16="http://schemas.microsoft.com/office/drawing/2014/main" val="301594570"/>
                    </a:ext>
                  </a:extLst>
                </a:gridCol>
                <a:gridCol w="1138842">
                  <a:extLst>
                    <a:ext uri="{9D8B030D-6E8A-4147-A177-3AD203B41FA5}">
                      <a16:colId xmlns:a16="http://schemas.microsoft.com/office/drawing/2014/main" val="3148975747"/>
                    </a:ext>
                  </a:extLst>
                </a:gridCol>
                <a:gridCol w="68369">
                  <a:extLst>
                    <a:ext uri="{9D8B030D-6E8A-4147-A177-3AD203B41FA5}">
                      <a16:colId xmlns:a16="http://schemas.microsoft.com/office/drawing/2014/main" val="1020401081"/>
                    </a:ext>
                  </a:extLst>
                </a:gridCol>
                <a:gridCol w="1084445">
                  <a:extLst>
                    <a:ext uri="{9D8B030D-6E8A-4147-A177-3AD203B41FA5}">
                      <a16:colId xmlns:a16="http://schemas.microsoft.com/office/drawing/2014/main" val="138570184"/>
                    </a:ext>
                  </a:extLst>
                </a:gridCol>
                <a:gridCol w="1138842">
                  <a:extLst>
                    <a:ext uri="{9D8B030D-6E8A-4147-A177-3AD203B41FA5}">
                      <a16:colId xmlns:a16="http://schemas.microsoft.com/office/drawing/2014/main" val="2493963237"/>
                    </a:ext>
                  </a:extLst>
                </a:gridCol>
                <a:gridCol w="68369">
                  <a:extLst>
                    <a:ext uri="{9D8B030D-6E8A-4147-A177-3AD203B41FA5}">
                      <a16:colId xmlns:a16="http://schemas.microsoft.com/office/drawing/2014/main" val="414318476"/>
                    </a:ext>
                  </a:extLst>
                </a:gridCol>
                <a:gridCol w="1084445">
                  <a:extLst>
                    <a:ext uri="{9D8B030D-6E8A-4147-A177-3AD203B41FA5}">
                      <a16:colId xmlns:a16="http://schemas.microsoft.com/office/drawing/2014/main" val="3721474373"/>
                    </a:ext>
                  </a:extLst>
                </a:gridCol>
                <a:gridCol w="775863">
                  <a:extLst>
                    <a:ext uri="{9D8B030D-6E8A-4147-A177-3AD203B41FA5}">
                      <a16:colId xmlns:a16="http://schemas.microsoft.com/office/drawing/2014/main" val="1425866064"/>
                    </a:ext>
                  </a:extLst>
                </a:gridCol>
              </a:tblGrid>
              <a:tr h="234397">
                <a:tc rowSpan="2">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CRITERIOS</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gridSpan="6">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PUNTOS</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D6CB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extLst>
                  <a:ext uri="{0D108BD9-81ED-4DB2-BD59-A6C34878D82A}">
                    <a16:rowId xmlns:a16="http://schemas.microsoft.com/office/drawing/2014/main" val="1550657536"/>
                  </a:ext>
                </a:extLst>
              </a:tr>
              <a:tr h="234397">
                <a:tc vMerge="1">
                  <a:txBody>
                    <a:bodyPr/>
                    <a:lstStyle/>
                    <a:p>
                      <a:endParaRPr lang="en-US"/>
                    </a:p>
                  </a:txBody>
                  <a:tcPr/>
                </a:tc>
                <a:tc gridSpan="2">
                  <a:txBody>
                    <a:bodyPr/>
                    <a:lstStyle/>
                    <a:p>
                      <a:pPr marL="0" marR="0" algn="ctr">
                        <a:lnSpc>
                          <a:spcPct val="115000"/>
                        </a:lnSpc>
                        <a:spcBef>
                          <a:spcPts val="0"/>
                        </a:spcBef>
                        <a:spcAft>
                          <a:spcPts val="0"/>
                        </a:spcAft>
                        <a:tabLst>
                          <a:tab pos="405765" algn="ctr"/>
                          <a:tab pos="714375" algn="l"/>
                        </a:tabLs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3</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417F"/>
                    </a:solidFill>
                  </a:tcPr>
                </a:tc>
                <a:tc hMerge="1">
                  <a:txBody>
                    <a:bodyPr/>
                    <a:lstStyle/>
                    <a:p>
                      <a:endParaRPr lang="en-US"/>
                    </a:p>
                  </a:txBody>
                  <a:tcPr/>
                </a:tc>
                <a:tc>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2</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5E09"/>
                    </a:solidFill>
                  </a:tcPr>
                </a:tc>
                <a:tc gridSpan="2">
                  <a:txBody>
                    <a:bodyPr/>
                    <a:lstStyle/>
                    <a:p>
                      <a:pPr marL="0" marR="0" algn="ctr">
                        <a:lnSpc>
                          <a:spcPct val="115000"/>
                        </a:lnSpc>
                        <a:spcBef>
                          <a:spcPts val="0"/>
                        </a:spcBef>
                        <a:spcAft>
                          <a:spcPts val="0"/>
                        </a:spcAft>
                      </a:pPr>
                      <a:r>
                        <a:rPr lang="es-US" sz="1050" b="1">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1</a:t>
                      </a:r>
                      <a:endParaRPr lang="en-US" sz="105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C83E"/>
                    </a:solidFill>
                  </a:tcPr>
                </a:tc>
                <a:tc hMerge="1">
                  <a:txBody>
                    <a:bodyPr/>
                    <a:lstStyle/>
                    <a:p>
                      <a:endParaRPr lang="en-US"/>
                    </a:p>
                  </a:txBody>
                  <a:tcPr/>
                </a:tc>
                <a:tc>
                  <a:txBody>
                    <a:bodyPr/>
                    <a:lstStyle/>
                    <a:p>
                      <a:pPr marL="0" marR="0" algn="ctr">
                        <a:lnSpc>
                          <a:spcPct val="115000"/>
                        </a:lnSpc>
                        <a:spcBef>
                          <a:spcPts val="0"/>
                        </a:spcBef>
                        <a:spcAft>
                          <a:spcPts val="0"/>
                        </a:spcAft>
                      </a:pPr>
                      <a:r>
                        <a:rPr lang="es-US" sz="105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0</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ACBB"/>
                    </a:solidFill>
                  </a:tcPr>
                </a:tc>
                <a:tc vMerge="1">
                  <a:txBody>
                    <a:bodyPr/>
                    <a:lstStyle/>
                    <a:p>
                      <a:endParaRPr lang="en-US"/>
                    </a:p>
                  </a:txBody>
                  <a:tcPr/>
                </a:tc>
                <a:extLst>
                  <a:ext uri="{0D108BD9-81ED-4DB2-BD59-A6C34878D82A}">
                    <a16:rowId xmlns:a16="http://schemas.microsoft.com/office/drawing/2014/main" val="1423264115"/>
                  </a:ext>
                </a:extLst>
              </a:tr>
              <a:tr h="892815">
                <a:tc>
                  <a:txBody>
                    <a:bodyPr/>
                    <a:lstStyle/>
                    <a:p>
                      <a:pPr marL="0" marR="0">
                        <a:lnSpc>
                          <a:spcPct val="115000"/>
                        </a:lnSpc>
                        <a:spcBef>
                          <a:spcPts val="0"/>
                        </a:spcBef>
                        <a:spcAft>
                          <a:spcPts val="0"/>
                        </a:spcAft>
                      </a:pPr>
                      <a:r>
                        <a:rPr lang="es-US" sz="900" b="1" kern="12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COLABORACIÓN</a:t>
                      </a:r>
                      <a:endParaRPr lang="en-US" sz="1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FFFFFF"/>
                    </a:solidFill>
                  </a:tcPr>
                </a:tc>
                <a:tc gridSpan="2">
                  <a:txBody>
                    <a:bodyPr/>
                    <a:lstStyle/>
                    <a:p>
                      <a:pPr marL="0" marR="0" algn="ctr">
                        <a:lnSpc>
                          <a:spcPct val="115000"/>
                        </a:lnSpc>
                        <a:spcBef>
                          <a:spcPts val="0"/>
                        </a:spcBef>
                        <a:spcAft>
                          <a:spcPts val="1000"/>
                        </a:spcAft>
                      </a:pPr>
                      <a:r>
                        <a:rPr lang="es-US" sz="800" b="1" dirty="0">
                          <a:solidFill>
                            <a:srgbClr val="0D6CB9"/>
                          </a:solidFill>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cuenta con elementos aportados por todos los miembros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100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cuenta con elementos aportados por dos miembros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100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diseño no tiene elementos de cada miembro del equipo.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1000"/>
                        </a:spcAft>
                        <a:tabLst>
                          <a:tab pos="389255" algn="l"/>
                        </a:tabLst>
                      </a:pPr>
                      <a:r>
                        <a:rPr lang="es-US" sz="9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320555831"/>
                  </a:ext>
                </a:extLst>
              </a:tr>
              <a:tr h="1032754">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ESPECIES INVASIVAS</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eliminó el 100% de las especies invasoras.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eliminaron el 75% o más de las especies invasoras y se pueden observar parcialmente en todo el ecosistema.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Menos del 50% de las especies invasoras fueron eliminadas y pueden verse visiblemente en todo el ecosistema.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dirty="0"/>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Ninguna de las especies invasoras fue eliminada.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p>
                      <a:pPr marL="0" marR="0" algn="ctr">
                        <a:lnSpc>
                          <a:spcPct val="115000"/>
                        </a:lnSpc>
                        <a:spcBef>
                          <a:spcPts val="0"/>
                        </a:spcBef>
                        <a:spcAft>
                          <a:spcPts val="100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8573804"/>
                  </a:ext>
                </a:extLst>
              </a:tr>
              <a:tr h="1172692">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ESPECIES NATIVAS</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E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Ninguna de las especies nativas fue eliminada.</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Menos del 50% de las especies nativas fueron eliminadas y pueden verse visiblemente en todo el ecosistema.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75% o más de las especies nativas fueron eliminadas y pueden verse parcialmente a través del ecosistema.</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Se eliminaron el 100% de las especies nativas.</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2942345935"/>
                  </a:ext>
                </a:extLst>
              </a:tr>
              <a:tr h="892815">
                <a:tc>
                  <a:txBody>
                    <a:bodyPr/>
                    <a:lstStyle/>
                    <a:p>
                      <a:pPr marL="0" marR="0">
                        <a:lnSpc>
                          <a:spcPct val="115000"/>
                        </a:lnSpc>
                        <a:spcBef>
                          <a:spcPts val="0"/>
                        </a:spcBef>
                        <a:spcAft>
                          <a:spcPts val="0"/>
                        </a:spcAft>
                      </a:pPr>
                      <a:r>
                        <a:rPr lang="es-US" sz="900" b="1">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MEDIO AMBIENTE</a:t>
                      </a:r>
                      <a:endParaRPr lang="en-US" sz="10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no fue dañado.</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fue dañado temporalmente, pero los efectos fueron de corta duración.</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fue dañado temporalmente, pero los efectos fueron duraderos.</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El medio ambiente quedó permanentemente dañado.</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128217202"/>
                  </a:ext>
                </a:extLst>
              </a:tr>
              <a:tr h="348558">
                <a:tc>
                  <a:txBody>
                    <a:bodyPr/>
                    <a:lstStyle/>
                    <a:p>
                      <a:pPr marL="0" marR="0">
                        <a:lnSpc>
                          <a:spcPct val="115000"/>
                        </a:lnSpc>
                        <a:spcBef>
                          <a:spcPts val="0"/>
                        </a:spcBef>
                        <a:spcAft>
                          <a:spcPts val="0"/>
                        </a:spcAft>
                      </a:pPr>
                      <a:r>
                        <a:rPr lang="es-US" sz="900" b="1"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PRESUPESTO UTILIZADO</a:t>
                      </a:r>
                      <a:endParaRPr lang="en-US" sz="10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$8,000 o menos.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$8,001 - $8,999.</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gridSpan="2">
                  <a:txBody>
                    <a:bodyPr/>
                    <a:lstStyle/>
                    <a:p>
                      <a:pPr marL="0" marR="0" algn="ctr">
                        <a:lnSpc>
                          <a:spcPct val="115000"/>
                        </a:lnSpc>
                        <a:spcBef>
                          <a:spcPts val="0"/>
                        </a:spcBef>
                        <a:spcAft>
                          <a:spcPts val="0"/>
                        </a:spcAft>
                      </a:pPr>
                      <a:r>
                        <a:rPr lang="es-US" sz="80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$9,000 – $10,000.</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hMerge="1">
                  <a:txBody>
                    <a:bodyPr/>
                    <a:lstStyle/>
                    <a:p>
                      <a:endParaRPr lang="en-US"/>
                    </a:p>
                  </a:txBody>
                  <a:tcPr/>
                </a:tc>
                <a:tc>
                  <a:txBody>
                    <a:bodyPr/>
                    <a:lstStyle/>
                    <a:p>
                      <a:pPr marL="0" marR="0" algn="ctr">
                        <a:lnSpc>
                          <a:spcPct val="115000"/>
                        </a:lnSpc>
                        <a:spcBef>
                          <a:spcPts val="0"/>
                        </a:spcBef>
                        <a:spcAft>
                          <a:spcPts val="0"/>
                        </a:spcAft>
                      </a:pPr>
                      <a:r>
                        <a:rPr lang="es-US" sz="800" dirty="0">
                          <a:solidFill>
                            <a:srgbClr val="F16038"/>
                          </a:solidFill>
                          <a:effectLst/>
                          <a:latin typeface="Arial" panose="020B0604020202020204" pitchFamily="34" charset="0"/>
                          <a:ea typeface="Malgun Gothic" panose="020B0503020000020004" pitchFamily="34" charset="-127"/>
                          <a:cs typeface="Times New Roman" panose="02020603050405020304" pitchFamily="18" charset="0"/>
                        </a:rPr>
                        <a:t>$10,001 o más.</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142097019"/>
                  </a:ext>
                </a:extLst>
              </a:tr>
              <a:tr h="248204">
                <a:tc gridSpan="2">
                  <a:txBody>
                    <a:bodyPr/>
                    <a:lstStyle/>
                    <a:p>
                      <a:pPr marL="0" marR="0">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FFFFFF"/>
                      </a:solidFill>
                      <a:prstDash val="solid"/>
                      <a:round/>
                      <a:headEnd type="none" w="med" len="med"/>
                      <a:tailEnd type="none" w="med" len="med"/>
                    </a:lnL>
                    <a:lnR>
                      <a:noFill/>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gridSpan="3">
                  <a:txBody>
                    <a:bodyPr/>
                    <a:lstStyle/>
                    <a:p>
                      <a:pPr marL="0" marR="0">
                        <a:lnSpc>
                          <a:spcPct val="115000"/>
                        </a:lnSpc>
                        <a:spcBef>
                          <a:spcPts val="0"/>
                        </a:spcBef>
                        <a:spcAft>
                          <a:spcPts val="0"/>
                        </a:spcAft>
                      </a:pPr>
                      <a:r>
                        <a:rPr lang="es-US" sz="80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a:noFill/>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s-US" sz="1000" b="1" dirty="0">
                          <a:solidFill>
                            <a:srgbClr val="FFFFFF"/>
                          </a:solidFill>
                          <a:effectLst/>
                          <a:latin typeface="Arial" panose="020B0604020202020204" pitchFamily="34" charset="0"/>
                          <a:ea typeface="Malgun Gothic" panose="020B0503020000020004" pitchFamily="34" charset="-127"/>
                          <a:cs typeface="Times New Roman" panose="02020603050405020304" pitchFamily="18" charset="0"/>
                        </a:rPr>
                        <a:t>PUNTAJE TOTAL</a:t>
                      </a:r>
                      <a:endParaRPr lang="en-US" sz="105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nchor="ctr">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solidFill>
                      <a:srgbClr val="0D6CB9"/>
                    </a:solidFill>
                  </a:tcPr>
                </a:tc>
                <a:tc hMerge="1">
                  <a:txBody>
                    <a:bodyPr/>
                    <a:lstStyle/>
                    <a:p>
                      <a:endParaRPr lang="en-US"/>
                    </a:p>
                  </a:txBody>
                  <a:tcPr/>
                </a:tc>
                <a:tc>
                  <a:txBody>
                    <a:bodyPr/>
                    <a:lstStyle/>
                    <a:p>
                      <a:pPr marL="0" marR="0">
                        <a:lnSpc>
                          <a:spcPct val="115000"/>
                        </a:lnSpc>
                        <a:spcBef>
                          <a:spcPts val="0"/>
                        </a:spcBef>
                        <a:spcAft>
                          <a:spcPts val="0"/>
                        </a:spcAft>
                      </a:pPr>
                      <a:r>
                        <a:rPr lang="es-US" sz="800" dirty="0">
                          <a:effectLst/>
                          <a:latin typeface="Arial" panose="020B0604020202020204" pitchFamily="34" charset="0"/>
                          <a:ea typeface="Malgun Gothic" panose="020B0503020000020004" pitchFamily="34" charset="-127"/>
                          <a:cs typeface="Times New Roman" panose="02020603050405020304" pitchFamily="18" charset="0"/>
                        </a:rPr>
                        <a:t> </a:t>
                      </a:r>
                      <a:endParaRPr lang="en-US" sz="900"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31152" marR="31152" marT="31152" marB="31152">
                    <a:lnL w="12700" cap="flat" cmpd="sng" algn="ctr">
                      <a:solidFill>
                        <a:srgbClr val="0D6CB9"/>
                      </a:solidFill>
                      <a:prstDash val="solid"/>
                      <a:round/>
                      <a:headEnd type="none" w="med" len="med"/>
                      <a:tailEnd type="none" w="med" len="med"/>
                    </a:lnL>
                    <a:lnR w="12700" cap="flat" cmpd="sng" algn="ctr">
                      <a:solidFill>
                        <a:srgbClr val="0D6CB9"/>
                      </a:solidFill>
                      <a:prstDash val="solid"/>
                      <a:round/>
                      <a:headEnd type="none" w="med" len="med"/>
                      <a:tailEnd type="none" w="med" len="med"/>
                    </a:lnR>
                    <a:lnT w="12700" cap="flat" cmpd="sng" algn="ctr">
                      <a:solidFill>
                        <a:srgbClr val="0D6CB9"/>
                      </a:solidFill>
                      <a:prstDash val="solid"/>
                      <a:round/>
                      <a:headEnd type="none" w="med" len="med"/>
                      <a:tailEnd type="none" w="med" len="med"/>
                    </a:lnT>
                    <a:lnB w="12700" cap="flat" cmpd="sng" algn="ctr">
                      <a:solidFill>
                        <a:srgbClr val="0D6CB9"/>
                      </a:solidFill>
                      <a:prstDash val="solid"/>
                      <a:round/>
                      <a:headEnd type="none" w="med" len="med"/>
                      <a:tailEnd type="none" w="med" len="med"/>
                    </a:lnB>
                    <a:noFill/>
                  </a:tcPr>
                </a:tc>
                <a:extLst>
                  <a:ext uri="{0D108BD9-81ED-4DB2-BD59-A6C34878D82A}">
                    <a16:rowId xmlns:a16="http://schemas.microsoft.com/office/drawing/2014/main" val="3564975674"/>
                  </a:ext>
                </a:extLst>
              </a:tr>
            </a:tbl>
          </a:graphicData>
        </a:graphic>
      </p:graphicFrame>
    </p:spTree>
    <p:extLst>
      <p:ext uri="{BB962C8B-B14F-4D97-AF65-F5344CB8AC3E}">
        <p14:creationId xmlns:p14="http://schemas.microsoft.com/office/powerpoint/2010/main" val="231718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655AF-1707-4B95-85EF-AAC15E8105BC}"/>
              </a:ext>
            </a:extLst>
          </p:cNvPr>
          <p:cNvSpPr>
            <a:spLocks noGrp="1"/>
          </p:cNvSpPr>
          <p:nvPr>
            <p:ph type="title"/>
          </p:nvPr>
        </p:nvSpPr>
        <p:spPr/>
        <p:txBody>
          <a:bodyPr/>
          <a:lstStyle/>
          <a:p>
            <a:r>
              <a:rPr kumimoji="0" lang="en-US" sz="3200" b="1" i="0" u="none" strike="noStrike" kern="1200" cap="none" spc="0" normalizeH="0" baseline="0" noProof="0" dirty="0">
                <a:ln>
                  <a:noFill/>
                </a:ln>
                <a:solidFill>
                  <a:srgbClr val="0D6CB9"/>
                </a:solidFill>
                <a:effectLst/>
                <a:uLnTx/>
                <a:uFillTx/>
                <a:latin typeface="Arial" panose="020B0604020202020204" pitchFamily="34" charset="0"/>
                <a:ea typeface="+mj-ea"/>
                <a:cs typeface="Arial" panose="020B0604020202020204" pitchFamily="34" charset="0"/>
              </a:rPr>
              <a:t>Redesign: Discussion </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Rediseño</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 </a:t>
            </a:r>
            <a:r>
              <a:rPr kumimoji="0" lang="en-US" sz="3200" b="1" i="0" u="none" strike="noStrike" kern="1200" cap="none" spc="0" normalizeH="0" baseline="0" noProof="0" dirty="0" err="1">
                <a:ln>
                  <a:noFill/>
                </a:ln>
                <a:solidFill>
                  <a:srgbClr val="F16038"/>
                </a:solidFill>
                <a:effectLst/>
                <a:uLnTx/>
                <a:uFillTx/>
                <a:latin typeface="Arial" panose="020B0604020202020204" pitchFamily="34" charset="0"/>
                <a:ea typeface="+mj-ea"/>
                <a:cs typeface="Arial" panose="020B0604020202020204" pitchFamily="34" charset="0"/>
              </a:rPr>
              <a:t>Discusión</a:t>
            </a:r>
            <a:r>
              <a:rPr kumimoji="0" lang="en-US" sz="3200" b="1" i="0" u="none" strike="noStrike" kern="1200" cap="none" spc="0" normalizeH="0" baseline="0" noProof="0" dirty="0">
                <a:ln>
                  <a:noFill/>
                </a:ln>
                <a:solidFill>
                  <a:srgbClr val="F16038"/>
                </a:solidFill>
                <a:effectLst/>
                <a:uLnTx/>
                <a:uFillTx/>
                <a:latin typeface="Arial" panose="020B0604020202020204" pitchFamily="34" charset="0"/>
                <a:ea typeface="+mj-ea"/>
                <a:cs typeface="Arial" panose="020B0604020202020204" pitchFamily="34" charset="0"/>
              </a:rPr>
              <a:t>)</a:t>
            </a:r>
            <a:endParaRPr lang="en-US" dirty="0"/>
          </a:p>
        </p:txBody>
      </p:sp>
      <p:sp>
        <p:nvSpPr>
          <p:cNvPr id="14" name="Content Placeholder 2">
            <a:extLst>
              <a:ext uri="{FF2B5EF4-FFF2-40B4-BE49-F238E27FC236}">
                <a16:creationId xmlns:a16="http://schemas.microsoft.com/office/drawing/2014/main" id="{19B20A07-C9E9-D169-A378-8426FDEE61BB}"/>
              </a:ext>
            </a:extLst>
          </p:cNvPr>
          <p:cNvSpPr txBox="1">
            <a:spLocks/>
          </p:cNvSpPr>
          <p:nvPr/>
        </p:nvSpPr>
        <p:spPr>
          <a:xfrm>
            <a:off x="838200" y="1825625"/>
            <a:ext cx="10515600" cy="3128512"/>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worked?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did not work?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do you want to improve?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funcionó</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2800" b="0" i="0" u="none" strike="noStrike" kern="1200" cap="none" spc="0" normalizeH="0" baseline="0" noProof="0" dirty="0">
                <a:ln>
                  <a:noFill/>
                </a:ln>
                <a:solidFill>
                  <a:srgbClr val="F16038"/>
                </a:solidFill>
                <a:effectLst/>
                <a:uLnTx/>
                <a:uFillTx/>
                <a:latin typeface="Arial" panose="020B0604020202020204"/>
                <a:ea typeface="+mn-ea"/>
                <a:cs typeface="+mn-cs"/>
              </a:rPr>
              <a:t>¿Qué fue lo que no funcionó?</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Qué</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quieres</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 </a:t>
            </a:r>
            <a:r>
              <a:rPr kumimoji="0" lang="en-US" sz="2800" b="0" i="0" u="none" strike="noStrike" kern="1200" cap="none" spc="0" normalizeH="0" baseline="0" noProof="0" dirty="0" err="1">
                <a:ln>
                  <a:noFill/>
                </a:ln>
                <a:solidFill>
                  <a:srgbClr val="F16038"/>
                </a:solidFill>
                <a:effectLst/>
                <a:uLnTx/>
                <a:uFillTx/>
                <a:latin typeface="Arial" panose="020B0604020202020204"/>
                <a:ea typeface="+mn-ea"/>
                <a:cs typeface="+mn-cs"/>
              </a:rPr>
              <a:t>mejorar</a:t>
            </a:r>
            <a:r>
              <a:rPr kumimoji="0" lang="en-US" sz="2800" b="0" i="0" u="none" strike="noStrike" kern="1200" cap="none" spc="0" normalizeH="0" baseline="0" noProof="0" dirty="0">
                <a:ln>
                  <a:noFill/>
                </a:ln>
                <a:solidFill>
                  <a:srgbClr val="F16038"/>
                </a:solidFill>
                <a:effectLst/>
                <a:uLnTx/>
                <a:uFillTx/>
                <a:latin typeface="Arial" panose="020B0604020202020204"/>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32846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sz="3200" dirty="0"/>
              <a:t>Predator vs. Prey </a:t>
            </a:r>
            <a:br>
              <a:rPr lang="en-US" sz="3200" dirty="0"/>
            </a:br>
            <a:endParaRPr lang="en-US" dirty="0">
              <a:solidFill>
                <a:srgbClr val="F16038"/>
              </a:solidFill>
            </a:endParaRPr>
          </a:p>
        </p:txBody>
      </p:sp>
      <p:sp>
        <p:nvSpPr>
          <p:cNvPr id="7" name="Content Placeholder 6">
            <a:extLst>
              <a:ext uri="{FF2B5EF4-FFF2-40B4-BE49-F238E27FC236}">
                <a16:creationId xmlns:a16="http://schemas.microsoft.com/office/drawing/2014/main" id="{7F6CC47F-3C92-479D-972B-223E3BBCC247}"/>
              </a:ext>
            </a:extLst>
          </p:cNvPr>
          <p:cNvSpPr>
            <a:spLocks noGrp="1"/>
          </p:cNvSpPr>
          <p:nvPr>
            <p:ph idx="4294967295"/>
          </p:nvPr>
        </p:nvSpPr>
        <p:spPr/>
        <p:txBody>
          <a:bodyPr>
            <a:normAutofit/>
          </a:bodyPr>
          <a:lstStyle/>
          <a:p>
            <a:r>
              <a:rPr lang="en-US" dirty="0">
                <a:solidFill>
                  <a:srgbClr val="000000"/>
                </a:solidFill>
              </a:rPr>
              <a:t>Establish in your team who is the picker for this round.</a:t>
            </a:r>
          </a:p>
          <a:p>
            <a:r>
              <a:rPr lang="en-US" dirty="0">
                <a:solidFill>
                  <a:srgbClr val="000000"/>
                </a:solidFill>
              </a:rPr>
              <a:t>Lay your piece of turf on the table (grass side up) and dump the biodiversity box on top of the turf. Make sure to empty all contents onto the turf. </a:t>
            </a:r>
          </a:p>
          <a:p>
            <a:r>
              <a:rPr lang="en-US" dirty="0">
                <a:solidFill>
                  <a:srgbClr val="000000"/>
                </a:solidFill>
              </a:rPr>
              <a:t>Using just one hand the picker will pick up as many pieces of wildlife (beads and seeds) for 30 seconds.  Picker can only pick up one species at a time.</a:t>
            </a:r>
          </a:p>
          <a:p>
            <a:r>
              <a:rPr lang="en-US" dirty="0">
                <a:solidFill>
                  <a:srgbClr val="000000"/>
                </a:solidFill>
              </a:rPr>
              <a:t>Once the 30 seconds is up, separate your species into the mini cups according to their color and size and count.</a:t>
            </a:r>
          </a:p>
        </p:txBody>
      </p:sp>
      <p:sp>
        <p:nvSpPr>
          <p:cNvPr id="5" name="Content Placeholder 2">
            <a:extLst>
              <a:ext uri="{FF2B5EF4-FFF2-40B4-BE49-F238E27FC236}">
                <a16:creationId xmlns:a16="http://schemas.microsoft.com/office/drawing/2014/main" id="{03910074-2D77-47D0-9C13-1DA57C326D5A}"/>
              </a:ext>
            </a:extLst>
          </p:cNvPr>
          <p:cNvSpPr txBox="1">
            <a:spLocks/>
          </p:cNvSpPr>
          <p:nvPr/>
        </p:nvSpPr>
        <p:spPr>
          <a:xfrm>
            <a:off x="1034628" y="864108"/>
            <a:ext cx="73152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289595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8499-D8EC-404E-953F-BB84DFFEFDC7}"/>
              </a:ext>
            </a:extLst>
          </p:cNvPr>
          <p:cNvSpPr>
            <a:spLocks noGrp="1"/>
          </p:cNvSpPr>
          <p:nvPr>
            <p:ph type="title"/>
          </p:nvPr>
        </p:nvSpPr>
        <p:spPr/>
        <p:txBody>
          <a:bodyPr>
            <a:normAutofit/>
          </a:bodyPr>
          <a:lstStyle/>
          <a:p>
            <a:r>
              <a:rPr lang="en-US" sz="3200" dirty="0" err="1">
                <a:solidFill>
                  <a:srgbClr val="F16038"/>
                </a:solidFill>
              </a:rPr>
              <a:t>Depredador</a:t>
            </a:r>
            <a:r>
              <a:rPr lang="en-US" sz="3200" dirty="0">
                <a:solidFill>
                  <a:srgbClr val="F16038"/>
                </a:solidFill>
              </a:rPr>
              <a:t> vs. Presa</a:t>
            </a:r>
            <a:endParaRPr lang="en-US" dirty="0">
              <a:solidFill>
                <a:srgbClr val="F16038"/>
              </a:solidFill>
            </a:endParaRPr>
          </a:p>
        </p:txBody>
      </p:sp>
      <p:sp>
        <p:nvSpPr>
          <p:cNvPr id="7" name="Content Placeholder 6">
            <a:extLst>
              <a:ext uri="{FF2B5EF4-FFF2-40B4-BE49-F238E27FC236}">
                <a16:creationId xmlns:a16="http://schemas.microsoft.com/office/drawing/2014/main" id="{7F6CC47F-3C92-479D-972B-223E3BBCC247}"/>
              </a:ext>
            </a:extLst>
          </p:cNvPr>
          <p:cNvSpPr>
            <a:spLocks noGrp="1"/>
          </p:cNvSpPr>
          <p:nvPr>
            <p:ph idx="4294967295"/>
          </p:nvPr>
        </p:nvSpPr>
        <p:spPr/>
        <p:txBody>
          <a:bodyPr>
            <a:noAutofit/>
          </a:bodyPr>
          <a:lstStyle/>
          <a:p>
            <a:r>
              <a:rPr lang="es-ES" sz="2600" dirty="0">
                <a:solidFill>
                  <a:srgbClr val="F16038"/>
                </a:solidFill>
              </a:rPr>
              <a:t>Establece en tu equipo quién es el seleccionador de esta ronda.</a:t>
            </a:r>
          </a:p>
          <a:p>
            <a:r>
              <a:rPr lang="es-ES" sz="2600" dirty="0">
                <a:solidFill>
                  <a:srgbClr val="F16038"/>
                </a:solidFill>
              </a:rPr>
              <a:t>Coloca tu trozo de césped sobre la mesa (con el césped hacia arriba) y descarga la caja de biodiversidad encima del césped. Asegúrate de vaciar todo el contenido en el césped.</a:t>
            </a:r>
          </a:p>
          <a:p>
            <a:r>
              <a:rPr lang="es-ES" sz="2600" dirty="0">
                <a:solidFill>
                  <a:srgbClr val="F16038"/>
                </a:solidFill>
              </a:rPr>
              <a:t>Con una sola mano, el recolector recogerá la mayor cantidad posible de vida silvestre (cuentas y semillas) durante 30 segundos. El recolector solo puede recoger una especie a la vez.</a:t>
            </a:r>
          </a:p>
          <a:p>
            <a:r>
              <a:rPr lang="es-ES" sz="2600" dirty="0">
                <a:solidFill>
                  <a:srgbClr val="F16038"/>
                </a:solidFill>
              </a:rPr>
              <a:t>Una vez que hayan pasado los 30 segundos, separe su especie en las mini tazas según su color, tamaño y cantidad.</a:t>
            </a:r>
            <a:endParaRPr lang="en-US" sz="2600" dirty="0">
              <a:solidFill>
                <a:srgbClr val="F16038"/>
              </a:solidFill>
            </a:endParaRPr>
          </a:p>
        </p:txBody>
      </p:sp>
      <p:sp>
        <p:nvSpPr>
          <p:cNvPr id="5" name="Content Placeholder 2">
            <a:extLst>
              <a:ext uri="{FF2B5EF4-FFF2-40B4-BE49-F238E27FC236}">
                <a16:creationId xmlns:a16="http://schemas.microsoft.com/office/drawing/2014/main" id="{03910074-2D77-47D0-9C13-1DA57C326D5A}"/>
              </a:ext>
            </a:extLst>
          </p:cNvPr>
          <p:cNvSpPr txBox="1">
            <a:spLocks/>
          </p:cNvSpPr>
          <p:nvPr/>
        </p:nvSpPr>
        <p:spPr>
          <a:xfrm>
            <a:off x="1034628" y="864108"/>
            <a:ext cx="7315200" cy="5120640"/>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dirty="0"/>
          </a:p>
        </p:txBody>
      </p:sp>
    </p:spTree>
    <p:extLst>
      <p:ext uri="{BB962C8B-B14F-4D97-AF65-F5344CB8AC3E}">
        <p14:creationId xmlns:p14="http://schemas.microsoft.com/office/powerpoint/2010/main" val="2052546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p>
        </p:txBody>
      </p:sp>
      <p:sp>
        <p:nvSpPr>
          <p:cNvPr id="7" name="TextBox 6">
            <a:extLst>
              <a:ext uri="{FF2B5EF4-FFF2-40B4-BE49-F238E27FC236}">
                <a16:creationId xmlns:a16="http://schemas.microsoft.com/office/drawing/2014/main" id="{E7AABB78-9635-725E-8C28-24D8047102D0}"/>
              </a:ext>
            </a:extLst>
          </p:cNvPr>
          <p:cNvSpPr txBox="1"/>
          <p:nvPr/>
        </p:nvSpPr>
        <p:spPr>
          <a:xfrm>
            <a:off x="762693" y="2644169"/>
            <a:ext cx="4808547" cy="1077218"/>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029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79B42C-8F8F-264F-B08B-25C4DA8B63E2}"/>
              </a:ext>
            </a:extLst>
          </p:cNvPr>
          <p:cNvPicPr/>
          <p:nvPr/>
        </p:nvPicPr>
        <p:blipFill rotWithShape="1">
          <a:blip r:embed="rId3">
            <a:extLst>
              <a:ext uri="{28A0092B-C50C-407E-A947-70E740481C1C}">
                <a14:useLocalDpi xmlns:a14="http://schemas.microsoft.com/office/drawing/2010/main" val="0"/>
              </a:ext>
            </a:extLst>
          </a:blip>
          <a:srcRect t="4450" b="1986"/>
          <a:stretch/>
        </p:blipFill>
        <p:spPr bwMode="auto">
          <a:xfrm>
            <a:off x="5571241" y="1934578"/>
            <a:ext cx="4981628" cy="4347801"/>
          </a:xfrm>
          <a:prstGeom prst="rect">
            <a:avLst/>
          </a:prstGeom>
          <a:noFill/>
          <a:ln>
            <a:noFill/>
          </a:ln>
        </p:spPr>
      </p:pic>
      <p:sp>
        <p:nvSpPr>
          <p:cNvPr id="20" name="Title 19">
            <a:extLst>
              <a:ext uri="{FF2B5EF4-FFF2-40B4-BE49-F238E27FC236}">
                <a16:creationId xmlns:a16="http://schemas.microsoft.com/office/drawing/2014/main" id="{543A2592-C72D-A246-801A-4978DBBEBBE7}"/>
              </a:ext>
            </a:extLst>
          </p:cNvPr>
          <p:cNvSpPr>
            <a:spLocks noGrp="1"/>
          </p:cNvSpPr>
          <p:nvPr>
            <p:ph type="title"/>
          </p:nvPr>
        </p:nvSpPr>
        <p:spPr/>
        <p:txBody>
          <a:bodyPr/>
          <a:lstStyle/>
          <a:p>
            <a:r>
              <a:rPr lang="en-US" dirty="0"/>
              <a:t>Engineering Design </a:t>
            </a:r>
            <a:r>
              <a:rPr lang="en-US" dirty="0">
                <a:solidFill>
                  <a:srgbClr val="F16038"/>
                </a:solidFill>
              </a:rPr>
              <a:t>(</a:t>
            </a:r>
            <a:r>
              <a:rPr lang="en-US" dirty="0" err="1">
                <a:solidFill>
                  <a:srgbClr val="F16038"/>
                </a:solidFill>
              </a:rPr>
              <a:t>Diseño</a:t>
            </a:r>
            <a:r>
              <a:rPr lang="en-US" dirty="0">
                <a:solidFill>
                  <a:srgbClr val="F16038"/>
                </a:solidFill>
              </a:rPr>
              <a:t> de </a:t>
            </a:r>
            <a:r>
              <a:rPr lang="en-US" dirty="0" err="1">
                <a:solidFill>
                  <a:srgbClr val="F16038"/>
                </a:solidFill>
              </a:rPr>
              <a:t>Ingeniería</a:t>
            </a:r>
            <a:r>
              <a:rPr lang="en-US" dirty="0">
                <a:solidFill>
                  <a:srgbClr val="F16038"/>
                </a:solidFill>
              </a:rPr>
              <a:t>)</a:t>
            </a:r>
            <a:endParaRPr lang="en-US" dirty="0"/>
          </a:p>
        </p:txBody>
      </p:sp>
      <p:sp>
        <p:nvSpPr>
          <p:cNvPr id="7" name="TextBox 6">
            <a:extLst>
              <a:ext uri="{FF2B5EF4-FFF2-40B4-BE49-F238E27FC236}">
                <a16:creationId xmlns:a16="http://schemas.microsoft.com/office/drawing/2014/main" id="{CDD562BD-7B43-639B-55A1-07C1642F393A}"/>
              </a:ext>
            </a:extLst>
          </p:cNvPr>
          <p:cNvSpPr txBox="1"/>
          <p:nvPr/>
        </p:nvSpPr>
        <p:spPr>
          <a:xfrm>
            <a:off x="744032" y="2092541"/>
            <a:ext cx="4555064" cy="4031873"/>
          </a:xfrm>
          <a:prstGeom prst="rect">
            <a:avLst/>
          </a:prstGeom>
          <a:noFill/>
        </p:spPr>
        <p:txBody>
          <a:bodyPr wrap="square" rtlCol="0">
            <a:spAutoFit/>
          </a:bodyPr>
          <a:lstStyle/>
          <a:p>
            <a:r>
              <a:rPr lang="en-US" sz="3200" dirty="0">
                <a:solidFill>
                  <a:srgbClr val="000000"/>
                </a:solidFill>
                <a:latin typeface="Arial" panose="020B0604020202020204" pitchFamily="34" charset="0"/>
                <a:cs typeface="Arial" panose="020B0604020202020204" pitchFamily="34" charset="0"/>
              </a:rPr>
              <a:t>What is </a:t>
            </a:r>
            <a:r>
              <a:rPr lang="en-US" sz="3200" b="1" dirty="0">
                <a:solidFill>
                  <a:schemeClr val="accent1"/>
                </a:solidFill>
                <a:latin typeface="Arial" panose="020B0604020202020204" pitchFamily="34" charset="0"/>
                <a:cs typeface="Arial" panose="020B0604020202020204" pitchFamily="34" charset="0"/>
              </a:rPr>
              <a:t>engineering?</a:t>
            </a:r>
          </a:p>
          <a:p>
            <a:r>
              <a:rPr lang="es-ES" sz="3200" dirty="0">
                <a:solidFill>
                  <a:srgbClr val="F16038"/>
                </a:solidFill>
                <a:latin typeface="Arial" panose="020B0604020202020204" pitchFamily="34" charset="0"/>
                <a:cs typeface="Arial" panose="020B0604020202020204" pitchFamily="34" charset="0"/>
              </a:rPr>
              <a:t>(¿Qué es la </a:t>
            </a:r>
            <a:r>
              <a:rPr lang="es-ES" sz="3200" b="1" dirty="0">
                <a:solidFill>
                  <a:srgbClr val="F16038"/>
                </a:solidFill>
                <a:latin typeface="Arial" panose="020B0604020202020204" pitchFamily="34" charset="0"/>
                <a:cs typeface="Arial" panose="020B0604020202020204" pitchFamily="34" charset="0"/>
              </a:rPr>
              <a:t>ingeniería</a:t>
            </a:r>
            <a:r>
              <a:rPr lang="es-ES" sz="3200" dirty="0">
                <a:solidFill>
                  <a:srgbClr val="F16038"/>
                </a:solidFill>
                <a:latin typeface="Arial" panose="020B0604020202020204" pitchFamily="34" charset="0"/>
                <a:cs typeface="Arial" panose="020B0604020202020204" pitchFamily="34" charset="0"/>
              </a:rPr>
              <a:t>?)</a:t>
            </a:r>
            <a:endParaRPr lang="en-US" sz="3200" b="1" dirty="0">
              <a:solidFill>
                <a:srgbClr val="F16038"/>
              </a:solidFill>
              <a:latin typeface="Arial" panose="020B0604020202020204" pitchFamily="34" charset="0"/>
              <a:cs typeface="Arial" panose="020B0604020202020204" pitchFamily="34" charset="0"/>
            </a:endParaRPr>
          </a:p>
          <a:p>
            <a:endParaRPr lang="en-US" sz="3200" dirty="0">
              <a:latin typeface="Arial" panose="020B0604020202020204" pitchFamily="34" charset="0"/>
              <a:cs typeface="Arial" panose="020B0604020202020204" pitchFamily="34" charset="0"/>
            </a:endParaRPr>
          </a:p>
          <a:p>
            <a:r>
              <a:rPr lang="en-US" sz="3200" dirty="0">
                <a:solidFill>
                  <a:srgbClr val="000000"/>
                </a:solidFill>
                <a:latin typeface="Arial" panose="020B0604020202020204" pitchFamily="34" charset="0"/>
                <a:cs typeface="Arial" panose="020B0604020202020204" pitchFamily="34" charset="0"/>
              </a:rPr>
              <a:t>What are engineering </a:t>
            </a:r>
            <a:r>
              <a:rPr lang="en-US" sz="3200" b="1" dirty="0">
                <a:solidFill>
                  <a:schemeClr val="accent1"/>
                </a:solidFill>
                <a:latin typeface="Arial" panose="020B0604020202020204" pitchFamily="34" charset="0"/>
                <a:cs typeface="Arial" panose="020B0604020202020204" pitchFamily="34" charset="0"/>
              </a:rPr>
              <a:t>jobs?</a:t>
            </a:r>
          </a:p>
          <a:p>
            <a:r>
              <a:rPr lang="es-ES" sz="3200" dirty="0">
                <a:solidFill>
                  <a:srgbClr val="F16038"/>
                </a:solidFill>
                <a:latin typeface="Arial" panose="020B0604020202020204" pitchFamily="34" charset="0"/>
                <a:cs typeface="Arial" panose="020B0604020202020204" pitchFamily="34" charset="0"/>
              </a:rPr>
              <a:t>(¿Qué son los </a:t>
            </a:r>
            <a:r>
              <a:rPr lang="es-ES" sz="3200" b="1" dirty="0">
                <a:solidFill>
                  <a:srgbClr val="F16038"/>
                </a:solidFill>
                <a:latin typeface="Arial" panose="020B0604020202020204" pitchFamily="34" charset="0"/>
                <a:cs typeface="Arial" panose="020B0604020202020204" pitchFamily="34" charset="0"/>
              </a:rPr>
              <a:t>trabajos</a:t>
            </a:r>
            <a:r>
              <a:rPr lang="es-ES" sz="3200" dirty="0">
                <a:solidFill>
                  <a:srgbClr val="F16038"/>
                </a:solidFill>
                <a:latin typeface="Arial" panose="020B0604020202020204" pitchFamily="34" charset="0"/>
                <a:cs typeface="Arial" panose="020B0604020202020204" pitchFamily="34" charset="0"/>
              </a:rPr>
              <a:t> de ingeniería?)</a:t>
            </a:r>
            <a:endParaRPr lang="en-US" sz="3200" dirty="0">
              <a:solidFill>
                <a:srgbClr val="F160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91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surrounded by trees&#10;&#10;Description automatically generated">
            <a:extLst>
              <a:ext uri="{FF2B5EF4-FFF2-40B4-BE49-F238E27FC236}">
                <a16:creationId xmlns:a16="http://schemas.microsoft.com/office/drawing/2014/main" id="{2FEAAF89-C581-2047-B25E-ADCD1B56813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572528" y="2487266"/>
            <a:ext cx="4876749" cy="3110865"/>
          </a:xfrm>
          <a:prstGeom prst="rect">
            <a:avLst/>
          </a:prstGeom>
        </p:spPr>
      </p:pic>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4" name="Picture 3" descr="A bridge over a body of water&#10;&#10;Description automatically generated">
            <a:extLst>
              <a:ext uri="{FF2B5EF4-FFF2-40B4-BE49-F238E27FC236}">
                <a16:creationId xmlns:a16="http://schemas.microsoft.com/office/drawing/2014/main" id="{3A7177B4-E64B-6644-B38C-911496FB70D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48686" y="1652147"/>
            <a:ext cx="3753205" cy="2814904"/>
          </a:xfrm>
          <a:prstGeom prst="rect">
            <a:avLst/>
          </a:prstGeom>
        </p:spPr>
      </p:pic>
      <p:sp>
        <p:nvSpPr>
          <p:cNvPr id="5" name="TextBox 4">
            <a:extLst>
              <a:ext uri="{FF2B5EF4-FFF2-40B4-BE49-F238E27FC236}">
                <a16:creationId xmlns:a16="http://schemas.microsoft.com/office/drawing/2014/main" id="{6B31E357-DDB5-0849-BBE2-1A5C92794D7F}"/>
              </a:ext>
            </a:extLst>
          </p:cNvPr>
          <p:cNvSpPr txBox="1"/>
          <p:nvPr/>
        </p:nvSpPr>
        <p:spPr>
          <a:xfrm>
            <a:off x="383254" y="4505687"/>
            <a:ext cx="9144000" cy="230832"/>
          </a:xfrm>
          <a:prstGeom prst="rect">
            <a:avLst/>
          </a:prstGeom>
          <a:noFill/>
        </p:spPr>
        <p:txBody>
          <a:bodyPr wrap="square" rtlCol="0">
            <a:spAutoFit/>
          </a:bodyPr>
          <a:lstStyle/>
          <a:p>
            <a:r>
              <a:rPr lang="en-US" sz="900" dirty="0">
                <a:hlinkClick r:id="rId6" tooltip="http://ericjohnhanson.com/tag/environmental-engineering/"/>
              </a:rPr>
              <a:t>This Photo</a:t>
            </a:r>
            <a:r>
              <a:rPr lang="en-US" sz="900" dirty="0"/>
              <a:t> by Unknown Author is licensed under </a:t>
            </a:r>
            <a:r>
              <a:rPr lang="en-US" sz="900" dirty="0">
                <a:hlinkClick r:id="rId7" tooltip="https://creativecommons.org/licenses/by-nc-nd/3.0/"/>
              </a:rPr>
              <a:t>CC BY-NC-ND</a:t>
            </a:r>
            <a:endParaRPr lang="en-US" sz="900" dirty="0"/>
          </a:p>
        </p:txBody>
      </p:sp>
      <p:sp>
        <p:nvSpPr>
          <p:cNvPr id="10" name="TextBox 9">
            <a:extLst>
              <a:ext uri="{FF2B5EF4-FFF2-40B4-BE49-F238E27FC236}">
                <a16:creationId xmlns:a16="http://schemas.microsoft.com/office/drawing/2014/main" id="{6219A8EA-6274-A442-89A3-8FF9A0773E75}"/>
              </a:ext>
            </a:extLst>
          </p:cNvPr>
          <p:cNvSpPr txBox="1"/>
          <p:nvPr/>
        </p:nvSpPr>
        <p:spPr>
          <a:xfrm>
            <a:off x="3572528" y="5621853"/>
            <a:ext cx="6502400" cy="230832"/>
          </a:xfrm>
          <a:prstGeom prst="rect">
            <a:avLst/>
          </a:prstGeom>
          <a:noFill/>
        </p:spPr>
        <p:txBody>
          <a:bodyPr wrap="square" rtlCol="0">
            <a:spAutoFit/>
          </a:bodyPr>
          <a:lstStyle/>
          <a:p>
            <a:r>
              <a:rPr lang="en-US" sz="900" dirty="0">
                <a:hlinkClick r:id="rId4" tooltip="https://commons.wikimedia.org/wiki/File:Environmental_engineers.jpg"/>
              </a:rPr>
              <a:t>This Photo</a:t>
            </a:r>
            <a:r>
              <a:rPr lang="en-US" sz="900" dirty="0"/>
              <a:t> by Unknown Author is licensed under </a:t>
            </a:r>
            <a:r>
              <a:rPr lang="en-US" sz="900" dirty="0">
                <a:hlinkClick r:id="rId8" tooltip="https://creativecommons.org/licenses/by-sa/3.0/"/>
              </a:rPr>
              <a:t>CC BY-SA</a:t>
            </a:r>
            <a:endParaRPr lang="en-US" sz="900" dirty="0"/>
          </a:p>
        </p:txBody>
      </p:sp>
      <p:pic>
        <p:nvPicPr>
          <p:cNvPr id="16" name="Picture 15" descr="A close up of a tree&#10;&#10;Description automatically generated">
            <a:extLst>
              <a:ext uri="{FF2B5EF4-FFF2-40B4-BE49-F238E27FC236}">
                <a16:creationId xmlns:a16="http://schemas.microsoft.com/office/drawing/2014/main" id="{4F6017DD-D05A-0642-8806-7AEF9EDCA681}"/>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8449277" y="1745649"/>
            <a:ext cx="3294037" cy="4392049"/>
          </a:xfrm>
          <a:prstGeom prst="rect">
            <a:avLst/>
          </a:prstGeom>
        </p:spPr>
      </p:pic>
      <p:sp>
        <p:nvSpPr>
          <p:cNvPr id="17" name="TextBox 16">
            <a:extLst>
              <a:ext uri="{FF2B5EF4-FFF2-40B4-BE49-F238E27FC236}">
                <a16:creationId xmlns:a16="http://schemas.microsoft.com/office/drawing/2014/main" id="{67D8F6E9-02E3-6B42-9DDD-31C953F74D39}"/>
              </a:ext>
            </a:extLst>
          </p:cNvPr>
          <p:cNvSpPr txBox="1"/>
          <p:nvPr/>
        </p:nvSpPr>
        <p:spPr>
          <a:xfrm>
            <a:off x="8427910" y="1495499"/>
            <a:ext cx="3294036" cy="230832"/>
          </a:xfrm>
          <a:prstGeom prst="rect">
            <a:avLst/>
          </a:prstGeom>
          <a:noFill/>
        </p:spPr>
        <p:txBody>
          <a:bodyPr wrap="square" rtlCol="0">
            <a:spAutoFit/>
          </a:bodyPr>
          <a:lstStyle/>
          <a:p>
            <a:r>
              <a:rPr lang="en-US" sz="900" dirty="0">
                <a:hlinkClick r:id="rId10" tooltip="http://sitn.hms.harvard.edu/flash/2011/invasive_species/"/>
              </a:rPr>
              <a:t>This Photo</a:t>
            </a:r>
            <a:r>
              <a:rPr lang="en-US" sz="900" dirty="0"/>
              <a:t> by Unknown Author is licensed under </a:t>
            </a:r>
            <a:r>
              <a:rPr lang="en-US" sz="900" dirty="0">
                <a:hlinkClick r:id="rId11" tooltip="https://creativecommons.org/licenses/by-nc-sa/3.0/"/>
              </a:rPr>
              <a:t>CC BY-SA-NC</a:t>
            </a:r>
            <a:endParaRPr lang="en-US" sz="900" dirty="0"/>
          </a:p>
        </p:txBody>
      </p:sp>
    </p:spTree>
    <p:extLst>
      <p:ext uri="{BB962C8B-B14F-4D97-AF65-F5344CB8AC3E}">
        <p14:creationId xmlns:p14="http://schemas.microsoft.com/office/powerpoint/2010/main" val="169465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F988DC-75BB-4A09-8AA0-8592D4DD0A0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30450" y="1657123"/>
            <a:ext cx="3731691" cy="3112663"/>
          </a:xfrm>
          <a:prstGeom prst="rect">
            <a:avLst/>
          </a:prstGeom>
        </p:spPr>
      </p:pic>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7" name="Picture 6">
            <a:extLst>
              <a:ext uri="{FF2B5EF4-FFF2-40B4-BE49-F238E27FC236}">
                <a16:creationId xmlns:a16="http://schemas.microsoft.com/office/drawing/2014/main" id="{8FBFE9A6-B1FE-4BAA-9644-89D2E9828B0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47679" y="1647266"/>
            <a:ext cx="3964692" cy="2973519"/>
          </a:xfrm>
          <a:prstGeom prst="rect">
            <a:avLst/>
          </a:prstGeom>
        </p:spPr>
      </p:pic>
      <p:pic>
        <p:nvPicPr>
          <p:cNvPr id="4" name="Picture 3">
            <a:extLst>
              <a:ext uri="{FF2B5EF4-FFF2-40B4-BE49-F238E27FC236}">
                <a16:creationId xmlns:a16="http://schemas.microsoft.com/office/drawing/2014/main" id="{E9B30B28-BA39-40B0-9FAC-6D9D77ADA12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810000" y="2979199"/>
            <a:ext cx="4572000" cy="3429000"/>
          </a:xfrm>
          <a:prstGeom prst="rect">
            <a:avLst/>
          </a:prstGeom>
        </p:spPr>
      </p:pic>
      <p:sp>
        <p:nvSpPr>
          <p:cNvPr id="5" name="TextBox 4">
            <a:extLst>
              <a:ext uri="{FF2B5EF4-FFF2-40B4-BE49-F238E27FC236}">
                <a16:creationId xmlns:a16="http://schemas.microsoft.com/office/drawing/2014/main" id="{65BC8C15-33BB-4095-BBFC-D5C0BB29EA59}"/>
              </a:ext>
            </a:extLst>
          </p:cNvPr>
          <p:cNvSpPr txBox="1"/>
          <p:nvPr/>
        </p:nvSpPr>
        <p:spPr>
          <a:xfrm>
            <a:off x="547679" y="4578283"/>
            <a:ext cx="3964692" cy="230832"/>
          </a:xfrm>
          <a:prstGeom prst="rect">
            <a:avLst/>
          </a:prstGeom>
          <a:noFill/>
        </p:spPr>
        <p:txBody>
          <a:bodyPr wrap="square" rtlCol="0">
            <a:spAutoFit/>
          </a:bodyPr>
          <a:lstStyle/>
          <a:p>
            <a:r>
              <a:rPr lang="en-US" sz="900" dirty="0">
                <a:hlinkClick r:id="rId8" tooltip="https://commons.wikimedia.org/wiki/File:Bundeswehr_civil_engineering_flood_protection.JPG"/>
              </a:rPr>
              <a:t>This Photo</a:t>
            </a:r>
            <a:r>
              <a:rPr lang="en-US" sz="900" dirty="0"/>
              <a:t> by Unknown Author is licensed under </a:t>
            </a:r>
            <a:r>
              <a:rPr lang="en-US" sz="900" dirty="0">
                <a:hlinkClick r:id="rId9" tooltip="https://creativecommons.org/licenses/by-sa/3.0/"/>
              </a:rPr>
              <a:t>CC BY-SA</a:t>
            </a:r>
            <a:endParaRPr lang="en-US" sz="900" dirty="0"/>
          </a:p>
        </p:txBody>
      </p:sp>
      <p:sp>
        <p:nvSpPr>
          <p:cNvPr id="8" name="TextBox 7">
            <a:extLst>
              <a:ext uri="{FF2B5EF4-FFF2-40B4-BE49-F238E27FC236}">
                <a16:creationId xmlns:a16="http://schemas.microsoft.com/office/drawing/2014/main" id="{B1D5E3CA-AA55-4AC7-B0DD-2908533C6345}"/>
              </a:ext>
            </a:extLst>
          </p:cNvPr>
          <p:cNvSpPr txBox="1"/>
          <p:nvPr/>
        </p:nvSpPr>
        <p:spPr>
          <a:xfrm>
            <a:off x="8382000" y="4747198"/>
            <a:ext cx="3964692" cy="230832"/>
          </a:xfrm>
          <a:prstGeom prst="rect">
            <a:avLst/>
          </a:prstGeom>
          <a:noFill/>
        </p:spPr>
        <p:txBody>
          <a:bodyPr wrap="square" rtlCol="0">
            <a:spAutoFit/>
          </a:bodyPr>
          <a:lstStyle/>
          <a:p>
            <a:r>
              <a:rPr lang="en-US" sz="900" dirty="0">
                <a:hlinkClick r:id="rId6" tooltip="https://www.internationalrivers.org/resources/are-mega-dams-a-solution-or-burden-to-climate-change-eco-business-11471"/>
              </a:rPr>
              <a:t>This Photo</a:t>
            </a:r>
            <a:r>
              <a:rPr lang="en-US" sz="900" dirty="0"/>
              <a:t> by Unknown Author is licensed under </a:t>
            </a:r>
            <a:r>
              <a:rPr lang="en-US" sz="900" dirty="0">
                <a:hlinkClick r:id="rId10" tooltip="https://creativecommons.org/licenses/by-nc-sa/3.0/"/>
              </a:rPr>
              <a:t>CC BY-SA-NC</a:t>
            </a:r>
            <a:endParaRPr lang="en-US" sz="900" dirty="0"/>
          </a:p>
        </p:txBody>
      </p:sp>
      <p:sp>
        <p:nvSpPr>
          <p:cNvPr id="14" name="TextBox 13">
            <a:extLst>
              <a:ext uri="{FF2B5EF4-FFF2-40B4-BE49-F238E27FC236}">
                <a16:creationId xmlns:a16="http://schemas.microsoft.com/office/drawing/2014/main" id="{BD7BCE14-2D70-49B7-BD79-72E2D67D7D75}"/>
              </a:ext>
            </a:extLst>
          </p:cNvPr>
          <p:cNvSpPr txBox="1"/>
          <p:nvPr/>
        </p:nvSpPr>
        <p:spPr>
          <a:xfrm>
            <a:off x="3810000" y="6450701"/>
            <a:ext cx="2947482" cy="369332"/>
          </a:xfrm>
          <a:prstGeom prst="rect">
            <a:avLst/>
          </a:prstGeom>
          <a:noFill/>
        </p:spPr>
        <p:txBody>
          <a:bodyPr wrap="square" rtlCol="0">
            <a:spAutoFit/>
          </a:bodyPr>
          <a:lstStyle/>
          <a:p>
            <a:r>
              <a:rPr lang="en-US" sz="900" dirty="0">
                <a:hlinkClick r:id="rId4" tooltip="https://en.wikipedia.org/wiki/Flood_mitigation"/>
              </a:rPr>
              <a:t>This Photo</a:t>
            </a:r>
            <a:r>
              <a:rPr lang="en-US" sz="900" dirty="0"/>
              <a:t> by Unknown Author is licensed under </a:t>
            </a:r>
            <a:r>
              <a:rPr lang="en-US" sz="900" dirty="0">
                <a:hlinkClick r:id="rId9" tooltip="https://creativecommons.org/licenses/by-sa/3.0/"/>
              </a:rPr>
              <a:t>CC BY-SA</a:t>
            </a:r>
            <a:endParaRPr lang="en-US" sz="900" dirty="0"/>
          </a:p>
        </p:txBody>
      </p:sp>
    </p:spTree>
    <p:extLst>
      <p:ext uri="{BB962C8B-B14F-4D97-AF65-F5344CB8AC3E}">
        <p14:creationId xmlns:p14="http://schemas.microsoft.com/office/powerpoint/2010/main" val="2700426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BC68F-6350-407B-82AE-D63240E72024}"/>
              </a:ext>
            </a:extLst>
          </p:cNvPr>
          <p:cNvSpPr>
            <a:spLocks noGrp="1"/>
          </p:cNvSpPr>
          <p:nvPr>
            <p:ph type="title"/>
          </p:nvPr>
        </p:nvSpPr>
        <p:spPr/>
        <p:txBody>
          <a:bodyPr/>
          <a:lstStyle/>
          <a:p>
            <a:r>
              <a:rPr lang="en-US" dirty="0"/>
              <a:t>Engineering Jobs </a:t>
            </a:r>
            <a:r>
              <a:rPr lang="en-US" dirty="0">
                <a:solidFill>
                  <a:srgbClr val="F16038"/>
                </a:solidFill>
              </a:rPr>
              <a:t>(</a:t>
            </a:r>
            <a:r>
              <a:rPr lang="es-ES" dirty="0">
                <a:solidFill>
                  <a:srgbClr val="F16038"/>
                </a:solidFill>
              </a:rPr>
              <a:t>Trabajos de Ingeniería)</a:t>
            </a:r>
            <a:endParaRPr lang="en-US" dirty="0"/>
          </a:p>
        </p:txBody>
      </p:sp>
      <p:pic>
        <p:nvPicPr>
          <p:cNvPr id="8" name="Picture 7">
            <a:extLst>
              <a:ext uri="{FF2B5EF4-FFF2-40B4-BE49-F238E27FC236}">
                <a16:creationId xmlns:a16="http://schemas.microsoft.com/office/drawing/2014/main" id="{9751C22C-DD4F-4A5F-8F83-694B042E83D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1535031"/>
            <a:ext cx="4622499" cy="4622499"/>
          </a:xfrm>
          <a:prstGeom prst="rect">
            <a:avLst/>
          </a:prstGeom>
        </p:spPr>
      </p:pic>
      <p:sp>
        <p:nvSpPr>
          <p:cNvPr id="9" name="TextBox 8">
            <a:extLst>
              <a:ext uri="{FF2B5EF4-FFF2-40B4-BE49-F238E27FC236}">
                <a16:creationId xmlns:a16="http://schemas.microsoft.com/office/drawing/2014/main" id="{94FD7976-D779-4474-B7F7-AF07863D732B}"/>
              </a:ext>
            </a:extLst>
          </p:cNvPr>
          <p:cNvSpPr txBox="1"/>
          <p:nvPr/>
        </p:nvSpPr>
        <p:spPr>
          <a:xfrm>
            <a:off x="6048374" y="6172391"/>
            <a:ext cx="3903737" cy="230832"/>
          </a:xfrm>
          <a:prstGeom prst="rect">
            <a:avLst/>
          </a:prstGeom>
          <a:noFill/>
        </p:spPr>
        <p:txBody>
          <a:bodyPr wrap="square" rtlCol="0">
            <a:spAutoFit/>
          </a:bodyPr>
          <a:lstStyle/>
          <a:p>
            <a:r>
              <a:rPr lang="en-US" sz="900" dirty="0">
                <a:hlinkClick r:id="rId4" tooltip="http://ocw.mit.edu/courses/chemical-engineering/10-520-molecular-aspects-of-chemical-engineering-fall-2004/"/>
              </a:rPr>
              <a:t>This Photo</a:t>
            </a:r>
            <a:r>
              <a:rPr lang="en-US" sz="900" dirty="0"/>
              <a:t> by Unknown Author is licensed under </a:t>
            </a:r>
            <a:r>
              <a:rPr lang="en-US" sz="900" dirty="0">
                <a:hlinkClick r:id="rId5" tooltip="https://creativecommons.org/licenses/by-nc-sa/3.0/"/>
              </a:rPr>
              <a:t>CC BY-SA-NC</a:t>
            </a:r>
            <a:endParaRPr lang="en-US" sz="900" dirty="0"/>
          </a:p>
        </p:txBody>
      </p:sp>
      <p:pic>
        <p:nvPicPr>
          <p:cNvPr id="6" name="Picture 5">
            <a:extLst>
              <a:ext uri="{FF2B5EF4-FFF2-40B4-BE49-F238E27FC236}">
                <a16:creationId xmlns:a16="http://schemas.microsoft.com/office/drawing/2014/main" id="{9E7FCA56-8302-4747-B30D-6F578769AF6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39889" y="1578639"/>
            <a:ext cx="3432641" cy="2288427"/>
          </a:xfrm>
          <a:prstGeom prst="rect">
            <a:avLst/>
          </a:prstGeom>
        </p:spPr>
      </p:pic>
      <p:pic>
        <p:nvPicPr>
          <p:cNvPr id="13" name="Picture 12">
            <a:extLst>
              <a:ext uri="{FF2B5EF4-FFF2-40B4-BE49-F238E27FC236}">
                <a16:creationId xmlns:a16="http://schemas.microsoft.com/office/drawing/2014/main" id="{CF4F16FC-6CFE-48E6-B3ED-25506A59E82D}"/>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239889" y="3846281"/>
            <a:ext cx="3432641" cy="2574481"/>
          </a:xfrm>
          <a:prstGeom prst="rect">
            <a:avLst/>
          </a:prstGeom>
        </p:spPr>
      </p:pic>
      <p:sp>
        <p:nvSpPr>
          <p:cNvPr id="10" name="TextBox 9">
            <a:extLst>
              <a:ext uri="{FF2B5EF4-FFF2-40B4-BE49-F238E27FC236}">
                <a16:creationId xmlns:a16="http://schemas.microsoft.com/office/drawing/2014/main" id="{B35BC4DE-51A2-5A46-90D0-8321ED7F8ABB}"/>
              </a:ext>
            </a:extLst>
          </p:cNvPr>
          <p:cNvSpPr txBox="1"/>
          <p:nvPr/>
        </p:nvSpPr>
        <p:spPr>
          <a:xfrm>
            <a:off x="2239889" y="6420762"/>
            <a:ext cx="3096713" cy="230832"/>
          </a:xfrm>
          <a:prstGeom prst="rect">
            <a:avLst/>
          </a:prstGeom>
          <a:noFill/>
        </p:spPr>
        <p:txBody>
          <a:bodyPr wrap="square" rtlCol="0">
            <a:spAutoFit/>
          </a:bodyPr>
          <a:lstStyle/>
          <a:p>
            <a:r>
              <a:rPr lang="en-US" sz="900" dirty="0">
                <a:hlinkClick r:id="rId10" tooltip="https://www.boell.de/en/2016/01/22/farm-hack-commons-agricultural-innovation"/>
              </a:rPr>
              <a:t>This Photo</a:t>
            </a:r>
            <a:r>
              <a:rPr lang="en-US" sz="900" dirty="0"/>
              <a:t> by Unknown Author is licensed under </a:t>
            </a:r>
            <a:r>
              <a:rPr lang="en-US" sz="900" dirty="0">
                <a:hlinkClick r:id="rId11" tooltip="https://creativecommons.org/licenses/by-sa/3.0/"/>
              </a:rPr>
              <a:t>CC BY-SA</a:t>
            </a:r>
            <a:endParaRPr lang="en-US" sz="900" dirty="0"/>
          </a:p>
        </p:txBody>
      </p:sp>
      <p:sp>
        <p:nvSpPr>
          <p:cNvPr id="11" name="TextBox 10">
            <a:extLst>
              <a:ext uri="{FF2B5EF4-FFF2-40B4-BE49-F238E27FC236}">
                <a16:creationId xmlns:a16="http://schemas.microsoft.com/office/drawing/2014/main" id="{9ADEF4F5-160D-8B44-9B6C-BB50F10DAE06}"/>
              </a:ext>
            </a:extLst>
          </p:cNvPr>
          <p:cNvSpPr txBox="1"/>
          <p:nvPr/>
        </p:nvSpPr>
        <p:spPr>
          <a:xfrm>
            <a:off x="2239889" y="6624603"/>
            <a:ext cx="2933738" cy="230832"/>
          </a:xfrm>
          <a:prstGeom prst="rect">
            <a:avLst/>
          </a:prstGeom>
          <a:noFill/>
        </p:spPr>
        <p:txBody>
          <a:bodyPr wrap="square" rtlCol="0">
            <a:spAutoFit/>
          </a:bodyPr>
          <a:lstStyle/>
          <a:p>
            <a:r>
              <a:rPr lang="en-US" sz="900" dirty="0">
                <a:hlinkClick r:id="rId12" tooltip="https://openoregon.pressbooks.pub/envirobiology/chapter/9-3-conventional-agriculture/"/>
              </a:rPr>
              <a:t>This Photo</a:t>
            </a:r>
            <a:r>
              <a:rPr lang="en-US" sz="900" dirty="0"/>
              <a:t> by Unknown Author is licensed under </a:t>
            </a:r>
            <a:r>
              <a:rPr lang="en-US" sz="900" dirty="0">
                <a:hlinkClick r:id="rId13" tooltip="https://creativecommons.org/licenses/by/3.0/"/>
              </a:rPr>
              <a:t>CC BY</a:t>
            </a:r>
            <a:endParaRPr lang="en-US" sz="900" dirty="0"/>
          </a:p>
        </p:txBody>
      </p:sp>
    </p:spTree>
    <p:extLst>
      <p:ext uri="{BB962C8B-B14F-4D97-AF65-F5344CB8AC3E}">
        <p14:creationId xmlns:p14="http://schemas.microsoft.com/office/powerpoint/2010/main" val="3648756596"/>
      </p:ext>
    </p:extLst>
  </p:cSld>
  <p:clrMapOvr>
    <a:masterClrMapping/>
  </p:clrMapOvr>
</p:sld>
</file>

<file path=ppt/theme/theme1.xml><?xml version="1.0" encoding="utf-8"?>
<a:theme xmlns:a="http://schemas.openxmlformats.org/drawingml/2006/main" name="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Learning Undefeated + TEA">
      <a:dk1>
        <a:srgbClr val="919191"/>
      </a:dk1>
      <a:lt1>
        <a:srgbClr val="FFFFFF"/>
      </a:lt1>
      <a:dk2>
        <a:srgbClr val="4D4D4F"/>
      </a:dk2>
      <a:lt2>
        <a:srgbClr val="E7E6E6"/>
      </a:lt2>
      <a:accent1>
        <a:srgbClr val="0D6CB9"/>
      </a:accent1>
      <a:accent2>
        <a:srgbClr val="F16038"/>
      </a:accent2>
      <a:accent3>
        <a:srgbClr val="A5A5A5"/>
      </a:accent3>
      <a:accent4>
        <a:srgbClr val="00ACBB"/>
      </a:accent4>
      <a:accent5>
        <a:srgbClr val="4D4D4F"/>
      </a:accent5>
      <a:accent6>
        <a:srgbClr val="4D4D4F"/>
      </a:accent6>
      <a:hlink>
        <a:srgbClr val="0D6CB9"/>
      </a:hlink>
      <a:folHlink>
        <a:srgbClr val="F160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6273</TotalTime>
  <Words>2352</Words>
  <Application>Microsoft Macintosh PowerPoint</Application>
  <PresentationFormat>Widescreen</PresentationFormat>
  <Paragraphs>305</Paragraphs>
  <Slides>25</Slides>
  <Notes>24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25</vt:i4>
      </vt:variant>
    </vt:vector>
  </HeadingPairs>
  <TitlesOfParts>
    <vt:vector size="31" baseType="lpstr">
      <vt:lpstr>Arial</vt:lpstr>
      <vt:lpstr>Calibri</vt:lpstr>
      <vt:lpstr>Calibri Light</vt:lpstr>
      <vt:lpstr>Office Theme</vt:lpstr>
      <vt:lpstr>1_Office Theme</vt:lpstr>
      <vt:lpstr>2_Office Theme</vt:lpstr>
      <vt:lpstr>Maintaining a Balance</vt:lpstr>
      <vt:lpstr>Ecosystem     Ecosistema</vt:lpstr>
      <vt:lpstr>Predator vs. Prey  </vt:lpstr>
      <vt:lpstr>Depredador vs. Presa</vt:lpstr>
      <vt:lpstr>Engineering Design (Diseño de Ingeniería)</vt:lpstr>
      <vt:lpstr>Engineering Design (Diseño de Ingeniería)</vt:lpstr>
      <vt:lpstr>Engineering Jobs (Trabajos de Ingeniería)</vt:lpstr>
      <vt:lpstr>Engineering Jobs (Trabajos de Ingeniería)</vt:lpstr>
      <vt:lpstr>Engineering Jobs (Trabajos de Ingeniería)</vt:lpstr>
      <vt:lpstr>Engineering Design (Diseño de Ingeniería)</vt:lpstr>
      <vt:lpstr>Engineering Design Process (Proceso de Diseño de Ingeniería)</vt:lpstr>
      <vt:lpstr>Problem</vt:lpstr>
      <vt:lpstr>Problema</vt:lpstr>
      <vt:lpstr>Criteria (Desired Outcomes) (Criterios (Resultados Deseados))</vt:lpstr>
      <vt:lpstr>Constraints (Limitations) </vt:lpstr>
      <vt:lpstr>Restricciones (Limitaciones)</vt:lpstr>
      <vt:lpstr>Explore Materials (Explorar Materiales) </vt:lpstr>
      <vt:lpstr>Brainstorm (Idea Genial)</vt:lpstr>
      <vt:lpstr>Gather Materials (Reunir Materiales)</vt:lpstr>
      <vt:lpstr>Team Member Responsibilities (Responsabilidades de los Miembros del Equipo)</vt:lpstr>
      <vt:lpstr>Design Your Process!  (¡Diseña Tu Proceso!)</vt:lpstr>
      <vt:lpstr>Criteria (Desired Outcomes) (Criterios (Resultados Deseados))</vt:lpstr>
      <vt:lpstr>Scorecard</vt:lpstr>
      <vt:lpstr>Tanteador </vt:lpstr>
      <vt:lpstr>Redesign: Discussion (Rediseño: Discusión)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Maintaining a Balance</dc:title>
  <dc:creator>Allison Dudley</dc:creator>
  <cp:lastModifiedBy>Kristin Diamantides</cp:lastModifiedBy>
  <cp:revision>130</cp:revision>
  <dcterms:created xsi:type="dcterms:W3CDTF">2020-06-15T18:04:45Z</dcterms:created>
  <dcterms:modified xsi:type="dcterms:W3CDTF">2024-03-07T17:48:02Z</dcterms:modified>
</cp:coreProperties>
</file>