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8" r:id="rId2"/>
  </p:sldMasterIdLst>
  <p:notesMasterIdLst>
    <p:notesMasterId r:id="rId27"/>
  </p:notesMasterIdLst>
  <p:sldIdLst>
    <p:sldId id="256" r:id="rId3"/>
    <p:sldId id="330" r:id="rId4"/>
    <p:sldId id="258" r:id="rId5"/>
    <p:sldId id="309" r:id="rId6"/>
    <p:sldId id="313" r:id="rId7"/>
    <p:sldId id="288" r:id="rId8"/>
    <p:sldId id="289" r:id="rId9"/>
    <p:sldId id="290" r:id="rId10"/>
    <p:sldId id="318" r:id="rId11"/>
    <p:sldId id="319" r:id="rId12"/>
    <p:sldId id="276" r:id="rId13"/>
    <p:sldId id="320" r:id="rId14"/>
    <p:sldId id="277" r:id="rId15"/>
    <p:sldId id="278" r:id="rId16"/>
    <p:sldId id="324" r:id="rId17"/>
    <p:sldId id="279" r:id="rId18"/>
    <p:sldId id="280" r:id="rId19"/>
    <p:sldId id="267" r:id="rId20"/>
    <p:sldId id="297" r:id="rId21"/>
    <p:sldId id="326" r:id="rId22"/>
    <p:sldId id="333" r:id="rId23"/>
    <p:sldId id="268" r:id="rId24"/>
    <p:sldId id="328" r:id="rId25"/>
    <p:sldId id="33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41360A-88BF-457B-CC18-F9062721411F}" name="Sedberry, Michelle" initials="SM" userId="S::Michelle.Sedberry@tea.texas.gov::e3f13f86-4298-4319-bfce-92d4fc9ae9cc" providerId="AD"/>
  <p188:author id="{7D1CF463-C14E-AE68-C865-974A43A297F8}" name="Andujar, Guiomar" initials="AG" userId="S::Guiomar.Andujar@tea.texas.gov::3075a10c-a3b4-4aa7-9dcd-f25b125cb4e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16038"/>
    <a:srgbClr val="0D6CB9"/>
    <a:srgbClr val="704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5" autoAdjust="0"/>
    <p:restoredTop sz="75908" autoAdjust="0"/>
  </p:normalViewPr>
  <p:slideViewPr>
    <p:cSldViewPr snapToGrid="0">
      <p:cViewPr varScale="1">
        <p:scale>
          <a:sx n="115" d="100"/>
          <a:sy n="115" d="100"/>
        </p:scale>
        <p:origin x="2600" y="2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D9147-570D-0545-801C-35BD822A2644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2809B-D9A2-224C-ACAC-04F8EEAEA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6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 everyone!  Today, we’re going to learn about space capsules and do a space capsule challenge!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2809B-D9A2-224C-ACAC-04F8EEAEA3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4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D1088-E525-5D4A-B567-26D348C721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276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96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81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16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80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5D090-BA02-4F73-AC62-92E90EE199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886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72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39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12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6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743F7-5FEE-5149-BDA4-2CF8DCBF6F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702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5D090-BA02-4F73-AC62-92E90EE199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7347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1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29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76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5D090-BA02-4F73-AC62-92E90EE199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64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2809B-D9A2-224C-ACAC-04F8EEAEA3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87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5D090-BA02-4F73-AC62-92E90EE199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748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5D090-BA02-4F73-AC62-92E90EE199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193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82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53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01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5D090-BA02-4F73-AC62-92E90EE199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86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boeing-and-spacex-are-building-new-space-taxis-for-nasa-31772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boeing-and-spacex-are-building-new-space-taxis-for-nasa-31772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134B4F39-E941-E149-8F77-83D5F7150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801278"/>
            <a:ext cx="12191999" cy="4818307"/>
          </a:xfrm>
          <a:prstGeom prst="rect">
            <a:avLst/>
          </a:prstGeom>
        </p:spPr>
      </p:pic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3F421328-2DEF-BB44-9FFA-59B39A103B9F}"/>
              </a:ext>
            </a:extLst>
          </p:cNvPr>
          <p:cNvSpPr/>
          <p:nvPr userDrawn="1"/>
        </p:nvSpPr>
        <p:spPr>
          <a:xfrm rot="10800000" flipH="1">
            <a:off x="-129465" y="0"/>
            <a:ext cx="7739406" cy="492079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4EC39264-3097-5C47-B677-03FF2769AF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759" y="6191216"/>
            <a:ext cx="2235502" cy="459294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79FC235-A43F-6549-98B6-2218EC7CD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7193"/>
          <a:stretch/>
        </p:blipFill>
        <p:spPr>
          <a:xfrm>
            <a:off x="538200" y="987045"/>
            <a:ext cx="1971599" cy="180153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BA315B04-B4BC-134E-BA6F-EE5445D62A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200" y="4414731"/>
            <a:ext cx="9144000" cy="738598"/>
          </a:xfrm>
        </p:spPr>
        <p:txBody>
          <a:bodyPr anchor="b">
            <a:normAutofit/>
          </a:bodyPr>
          <a:lstStyle>
            <a:lvl1pPr algn="l">
              <a:defRPr sz="36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Jack &amp; the Beanstalk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B276375-768F-8545-8F3F-1AA234DFE787}"/>
              </a:ext>
            </a:extLst>
          </p:cNvPr>
          <p:cNvSpPr/>
          <p:nvPr userDrawn="1"/>
        </p:nvSpPr>
        <p:spPr>
          <a:xfrm>
            <a:off x="9220600" y="-99919"/>
            <a:ext cx="12343601" cy="5952039"/>
          </a:xfrm>
          <a:custGeom>
            <a:avLst/>
            <a:gdLst>
              <a:gd name="connsiteX0" fmla="*/ 6029776 w 12343601"/>
              <a:gd name="connsiteY0" fmla="*/ 0 h 5952039"/>
              <a:gd name="connsiteX1" fmla="*/ 12343601 w 12343601"/>
              <a:gd name="connsiteY1" fmla="*/ 0 h 5952039"/>
              <a:gd name="connsiteX2" fmla="*/ 12343601 w 12343601"/>
              <a:gd name="connsiteY2" fmla="*/ 5952039 h 5952039"/>
              <a:gd name="connsiteX3" fmla="*/ 0 w 12343601"/>
              <a:gd name="connsiteY3" fmla="*/ 5952039 h 5952039"/>
              <a:gd name="connsiteX4" fmla="*/ 6029776 w 12343601"/>
              <a:gd name="connsiteY4" fmla="*/ 0 h 59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3601" h="5952039">
                <a:moveTo>
                  <a:pt x="6029776" y="0"/>
                </a:moveTo>
                <a:lnTo>
                  <a:pt x="12343601" y="0"/>
                </a:lnTo>
                <a:lnTo>
                  <a:pt x="12343601" y="5952039"/>
                </a:lnTo>
                <a:lnTo>
                  <a:pt x="0" y="5952039"/>
                </a:lnTo>
                <a:lnTo>
                  <a:pt x="60297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A6C7D-36FF-4EA2-9D82-D9D94A6F73F1}"/>
              </a:ext>
            </a:extLst>
          </p:cNvPr>
          <p:cNvSpPr txBox="1"/>
          <p:nvPr userDrawn="1"/>
        </p:nvSpPr>
        <p:spPr>
          <a:xfrm>
            <a:off x="0" y="5377009"/>
            <a:ext cx="97808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theconversation.com/boeing-and-spacex-are-building-new-space-taxis-for-nasa-31772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16054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1">
            <a:extLst>
              <a:ext uri="{FF2B5EF4-FFF2-40B4-BE49-F238E27FC236}">
                <a16:creationId xmlns:a16="http://schemas.microsoft.com/office/drawing/2014/main" id="{33D50CE9-C7B2-9450-94C3-43D0C7FBE4C8}"/>
              </a:ext>
            </a:extLst>
          </p:cNvPr>
          <p:cNvSpPr/>
          <p:nvPr userDrawn="1"/>
        </p:nvSpPr>
        <p:spPr>
          <a:xfrm>
            <a:off x="1285833" y="5564779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ln>
            <a:solidFill>
              <a:srgbClr val="E95E09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Build the product/prototype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Construir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el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producto</a:t>
            </a:r>
            <a:r>
              <a:rPr lang="en-US" sz="1600" kern="1200" dirty="0">
                <a:solidFill>
                  <a:schemeClr val="accent2"/>
                </a:solidFill>
              </a:rPr>
              <a:t>/</a:t>
            </a:r>
            <a:r>
              <a:rPr lang="en-US" sz="1600" kern="1200" dirty="0" err="1">
                <a:solidFill>
                  <a:schemeClr val="accent2"/>
                </a:solidFill>
              </a:rPr>
              <a:t>prototipo</a:t>
            </a:r>
            <a:r>
              <a:rPr lang="en-US" sz="160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</a:rPr>
              <a:t>Test the product/prototype </a:t>
            </a:r>
            <a:r>
              <a:rPr lang="en-US" sz="1600" kern="1200" dirty="0">
                <a:solidFill>
                  <a:schemeClr val="accent2"/>
                </a:solidFill>
              </a:rPr>
              <a:t>(</a:t>
            </a:r>
            <a:r>
              <a:rPr lang="en-US" sz="1600" kern="1200" dirty="0" err="1">
                <a:solidFill>
                  <a:schemeClr val="accent2"/>
                </a:solidFill>
              </a:rPr>
              <a:t>Probar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el</a:t>
            </a:r>
            <a:r>
              <a:rPr lang="en-US" sz="1600" kern="1200" dirty="0">
                <a:solidFill>
                  <a:schemeClr val="accent2"/>
                </a:solidFill>
              </a:rPr>
              <a:t> </a:t>
            </a:r>
            <a:r>
              <a:rPr lang="en-US" sz="1600" kern="1200" dirty="0" err="1">
                <a:solidFill>
                  <a:schemeClr val="accent2"/>
                </a:solidFill>
              </a:rPr>
              <a:t>producto</a:t>
            </a:r>
            <a:r>
              <a:rPr lang="en-US" sz="1600" kern="1200" dirty="0">
                <a:solidFill>
                  <a:schemeClr val="accent2"/>
                </a:solidFill>
              </a:rPr>
              <a:t>/</a:t>
            </a:r>
            <a:r>
              <a:rPr lang="en-US" sz="1600" kern="1200" dirty="0" err="1">
                <a:solidFill>
                  <a:schemeClr val="accent2"/>
                </a:solidFill>
              </a:rPr>
              <a:t>prototipo</a:t>
            </a:r>
            <a:r>
              <a:rPr lang="en-US" sz="1600" kern="1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2989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Create</a:t>
            </a:r>
            <a:br>
              <a:rPr lang="en-US" dirty="0"/>
            </a:br>
            <a:endParaRPr lang="en-US" dirty="0"/>
          </a:p>
        </p:txBody>
      </p:sp>
      <p:sp>
        <p:nvSpPr>
          <p:cNvPr id="5" name="Freeform: Shape 10">
            <a:extLst>
              <a:ext uri="{FF2B5EF4-FFF2-40B4-BE49-F238E27FC236}">
                <a16:creationId xmlns:a16="http://schemas.microsoft.com/office/drawing/2014/main" id="{E3F337FC-133A-962C-2D19-C4B5972B74E4}"/>
              </a:ext>
            </a:extLst>
          </p:cNvPr>
          <p:cNvSpPr/>
          <p:nvPr userDrawn="1"/>
        </p:nvSpPr>
        <p:spPr>
          <a:xfrm>
            <a:off x="381227" y="556570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E95E09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/>
              <a:t>Create (H</a:t>
            </a:r>
            <a:r>
              <a:rPr lang="es-ES" sz="1100" b="1" kern="1200" dirty="0" err="1"/>
              <a:t>acer</a:t>
            </a:r>
            <a:r>
              <a:rPr lang="es-ES" sz="1100" b="1" kern="1200" dirty="0"/>
              <a:t>)</a:t>
            </a:r>
            <a:endParaRPr lang="en-US" sz="1100" b="1" kern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49B5F-0E28-4407-3E9B-22D4E01403B6}"/>
              </a:ext>
            </a:extLst>
          </p:cNvPr>
          <p:cNvSpPr txBox="1"/>
          <p:nvPr userDrawn="1"/>
        </p:nvSpPr>
        <p:spPr>
          <a:xfrm>
            <a:off x="3919602" y="1618552"/>
            <a:ext cx="41171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</a:t>
            </a: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CREATIVE</a:t>
            </a:r>
            <a:endParaRPr lang="en-US" sz="32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TOGETHER</a:t>
            </a: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DIVIÉRTETE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CREATIVO</a:t>
            </a:r>
          </a:p>
          <a:p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TRABAJAR JUNTOS</a:t>
            </a:r>
          </a:p>
          <a:p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4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recard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607" y="311847"/>
            <a:ext cx="8867226" cy="1325563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Scorecard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01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ov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12">
            <a:extLst>
              <a:ext uri="{FF2B5EF4-FFF2-40B4-BE49-F238E27FC236}">
                <a16:creationId xmlns:a16="http://schemas.microsoft.com/office/drawing/2014/main" id="{D86F4B70-2752-F4A4-7349-9CE75EE94F6B}"/>
              </a:ext>
            </a:extLst>
          </p:cNvPr>
          <p:cNvSpPr/>
          <p:nvPr userDrawn="1"/>
        </p:nvSpPr>
        <p:spPr>
          <a:xfrm>
            <a:off x="381224" y="5580769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/>
              <a:t>Improve (M</a:t>
            </a:r>
            <a:r>
              <a:rPr lang="es-ES" sz="1100" b="1" kern="1200" dirty="0" err="1"/>
              <a:t>ejorar</a:t>
            </a:r>
            <a:r>
              <a:rPr lang="es-ES" sz="1100" b="1" kern="1200" dirty="0"/>
              <a:t>)</a:t>
            </a:r>
            <a:endParaRPr lang="en-US" sz="1100" b="1" kern="1200" dirty="0"/>
          </a:p>
        </p:txBody>
      </p:sp>
      <p:sp>
        <p:nvSpPr>
          <p:cNvPr id="6" name="Freeform: Shape 13">
            <a:extLst>
              <a:ext uri="{FF2B5EF4-FFF2-40B4-BE49-F238E27FC236}">
                <a16:creationId xmlns:a16="http://schemas.microsoft.com/office/drawing/2014/main" id="{42496EB9-866A-48F8-A2E7-347464A6F689}"/>
              </a:ext>
            </a:extLst>
          </p:cNvPr>
          <p:cNvSpPr/>
          <p:nvPr userDrawn="1"/>
        </p:nvSpPr>
        <p:spPr>
          <a:xfrm>
            <a:off x="1285830" y="5580769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50" kern="1200" dirty="0">
                <a:solidFill>
                  <a:srgbClr val="000000"/>
                </a:solidFill>
              </a:rPr>
              <a:t>Analyze results from test </a:t>
            </a:r>
            <a:r>
              <a:rPr lang="en-US" sz="1150" kern="1200" dirty="0">
                <a:solidFill>
                  <a:schemeClr val="accent2"/>
                </a:solidFill>
              </a:rPr>
              <a:t>(</a:t>
            </a:r>
            <a:r>
              <a:rPr lang="en-US" sz="1150" kern="1200" dirty="0" err="1">
                <a:solidFill>
                  <a:schemeClr val="accent2"/>
                </a:solidFill>
              </a:rPr>
              <a:t>Analizar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los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resultados</a:t>
            </a:r>
            <a:r>
              <a:rPr lang="en-US" sz="1150" kern="1200" dirty="0">
                <a:solidFill>
                  <a:schemeClr val="accent2"/>
                </a:solidFill>
              </a:rPr>
              <a:t> de la </a:t>
            </a:r>
            <a:r>
              <a:rPr lang="en-US" sz="1150" kern="1200" dirty="0" err="1">
                <a:solidFill>
                  <a:schemeClr val="accent2"/>
                </a:solidFill>
              </a:rPr>
              <a:t>prueba</a:t>
            </a:r>
            <a:r>
              <a:rPr lang="en-US" sz="115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50" kern="1200" dirty="0">
                <a:solidFill>
                  <a:srgbClr val="000000"/>
                </a:solidFill>
              </a:rPr>
              <a:t>Modify process or design to make it better </a:t>
            </a:r>
            <a:r>
              <a:rPr lang="en-US" sz="1150" kern="1200" dirty="0">
                <a:solidFill>
                  <a:schemeClr val="accent2"/>
                </a:solidFill>
              </a:rPr>
              <a:t>(</a:t>
            </a:r>
            <a:r>
              <a:rPr lang="en-US" sz="1150" kern="1200" dirty="0" err="1">
                <a:solidFill>
                  <a:schemeClr val="accent2"/>
                </a:solidFill>
              </a:rPr>
              <a:t>Modificar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el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proceso</a:t>
            </a:r>
            <a:r>
              <a:rPr lang="en-US" sz="1150" kern="1200" dirty="0">
                <a:solidFill>
                  <a:schemeClr val="accent2"/>
                </a:solidFill>
              </a:rPr>
              <a:t> o </a:t>
            </a:r>
            <a:r>
              <a:rPr lang="en-US" sz="1150" kern="1200" dirty="0" err="1">
                <a:solidFill>
                  <a:schemeClr val="accent2"/>
                </a:solidFill>
              </a:rPr>
              <a:t>el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diseño</a:t>
            </a:r>
            <a:r>
              <a:rPr lang="en-US" sz="1150" kern="1200" dirty="0">
                <a:solidFill>
                  <a:schemeClr val="accent2"/>
                </a:solidFill>
              </a:rPr>
              <a:t> para </a:t>
            </a:r>
            <a:r>
              <a:rPr lang="en-US" sz="1150" kern="1200" dirty="0" err="1">
                <a:solidFill>
                  <a:schemeClr val="accent2"/>
                </a:solidFill>
              </a:rPr>
              <a:t>hacerlo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mejor</a:t>
            </a:r>
            <a:r>
              <a:rPr lang="en-US" sz="1150" kern="1200" dirty="0">
                <a:solidFill>
                  <a:schemeClr val="accent2"/>
                </a:solidFill>
              </a:rPr>
              <a:t>)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150" kern="1200" dirty="0">
                <a:solidFill>
                  <a:srgbClr val="000000"/>
                </a:solidFill>
              </a:rPr>
              <a:t>Repeat as many times as needed </a:t>
            </a:r>
            <a:r>
              <a:rPr lang="en-US" sz="1150" kern="1200" dirty="0">
                <a:solidFill>
                  <a:schemeClr val="accent2"/>
                </a:solidFill>
              </a:rPr>
              <a:t>(</a:t>
            </a:r>
            <a:r>
              <a:rPr lang="en-US" sz="1150" kern="1200" dirty="0" err="1">
                <a:solidFill>
                  <a:schemeClr val="accent2"/>
                </a:solidFill>
              </a:rPr>
              <a:t>Repita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tantas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veces</a:t>
            </a:r>
            <a:r>
              <a:rPr lang="en-US" sz="1150" kern="1200" dirty="0">
                <a:solidFill>
                  <a:schemeClr val="accent2"/>
                </a:solidFill>
              </a:rPr>
              <a:t> </a:t>
            </a:r>
            <a:r>
              <a:rPr lang="en-US" sz="1150" kern="1200" dirty="0" err="1">
                <a:solidFill>
                  <a:schemeClr val="accent2"/>
                </a:solidFill>
              </a:rPr>
              <a:t>como</a:t>
            </a:r>
            <a:r>
              <a:rPr lang="en-US" sz="1150" kern="1200" dirty="0">
                <a:solidFill>
                  <a:schemeClr val="accent2"/>
                </a:solidFill>
              </a:rPr>
              <a:t> sea </a:t>
            </a:r>
            <a:r>
              <a:rPr lang="en-US" sz="1150" kern="1200" dirty="0" err="1">
                <a:solidFill>
                  <a:schemeClr val="accent2"/>
                </a:solidFill>
              </a:rPr>
              <a:t>necesario</a:t>
            </a:r>
            <a:r>
              <a:rPr lang="en-US" sz="1150" kern="12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300984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Improve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8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704" y="437238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 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D5F5C6-0235-43DB-890F-ED2CDCB7E5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7823" y="1825625"/>
            <a:ext cx="10515600" cy="4351338"/>
          </a:xfrm>
        </p:spPr>
        <p:txBody>
          <a:bodyPr>
            <a:normAutofit/>
          </a:bodyPr>
          <a:lstStyle>
            <a:lvl1pPr>
              <a:defRPr baseline="0"/>
            </a:lvl1pPr>
          </a:lstStyle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3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0E76B0-F28F-269A-AE18-290F3F9CE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5696" y="-99919"/>
            <a:ext cx="15060737" cy="5952039"/>
          </a:xfrm>
          <a:prstGeom prst="rect">
            <a:avLst/>
          </a:prstGeom>
        </p:spPr>
      </p:pic>
      <p:sp>
        <p:nvSpPr>
          <p:cNvPr id="45" name="Right Triangle 44">
            <a:extLst>
              <a:ext uri="{FF2B5EF4-FFF2-40B4-BE49-F238E27FC236}">
                <a16:creationId xmlns:a16="http://schemas.microsoft.com/office/drawing/2014/main" id="{3F421328-2DEF-BB44-9FFA-59B39A103B9F}"/>
              </a:ext>
            </a:extLst>
          </p:cNvPr>
          <p:cNvSpPr/>
          <p:nvPr userDrawn="1"/>
        </p:nvSpPr>
        <p:spPr>
          <a:xfrm rot="10800000" flipH="1">
            <a:off x="-129465" y="0"/>
            <a:ext cx="7739406" cy="492079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4EC39264-3097-5C47-B677-03FF2769AF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759" y="6191216"/>
            <a:ext cx="2235502" cy="459294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E79FC235-A43F-6549-98B6-2218EC7CD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7193"/>
          <a:stretch/>
        </p:blipFill>
        <p:spPr>
          <a:xfrm>
            <a:off x="538200" y="987045"/>
            <a:ext cx="1971599" cy="1801539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BA315B04-B4BC-134E-BA6F-EE5445D62A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427" y="6051564"/>
            <a:ext cx="9144000" cy="738598"/>
          </a:xfrm>
        </p:spPr>
        <p:txBody>
          <a:bodyPr anchor="b">
            <a:normAutofit/>
          </a:bodyPr>
          <a:lstStyle>
            <a:lvl1pPr algn="l">
              <a:defRPr sz="3600" b="1" i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Space Capsule Drop</a:t>
            </a: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B276375-768F-8545-8F3F-1AA234DFE787}"/>
              </a:ext>
            </a:extLst>
          </p:cNvPr>
          <p:cNvSpPr/>
          <p:nvPr userDrawn="1"/>
        </p:nvSpPr>
        <p:spPr>
          <a:xfrm>
            <a:off x="9220600" y="-99919"/>
            <a:ext cx="12343601" cy="5952039"/>
          </a:xfrm>
          <a:custGeom>
            <a:avLst/>
            <a:gdLst>
              <a:gd name="connsiteX0" fmla="*/ 6029776 w 12343601"/>
              <a:gd name="connsiteY0" fmla="*/ 0 h 5952039"/>
              <a:gd name="connsiteX1" fmla="*/ 12343601 w 12343601"/>
              <a:gd name="connsiteY1" fmla="*/ 0 h 5952039"/>
              <a:gd name="connsiteX2" fmla="*/ 12343601 w 12343601"/>
              <a:gd name="connsiteY2" fmla="*/ 5952039 h 5952039"/>
              <a:gd name="connsiteX3" fmla="*/ 0 w 12343601"/>
              <a:gd name="connsiteY3" fmla="*/ 5952039 h 5952039"/>
              <a:gd name="connsiteX4" fmla="*/ 6029776 w 12343601"/>
              <a:gd name="connsiteY4" fmla="*/ 0 h 595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3601" h="5952039">
                <a:moveTo>
                  <a:pt x="6029776" y="0"/>
                </a:moveTo>
                <a:lnTo>
                  <a:pt x="12343601" y="0"/>
                </a:lnTo>
                <a:lnTo>
                  <a:pt x="12343601" y="5952039"/>
                </a:lnTo>
                <a:lnTo>
                  <a:pt x="0" y="5952039"/>
                </a:lnTo>
                <a:lnTo>
                  <a:pt x="60297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64F4B-BB03-EAF7-3D22-2169782D5D7C}"/>
              </a:ext>
            </a:extLst>
          </p:cNvPr>
          <p:cNvSpPr txBox="1"/>
          <p:nvPr userDrawn="1"/>
        </p:nvSpPr>
        <p:spPr>
          <a:xfrm>
            <a:off x="0" y="5377009"/>
            <a:ext cx="97808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theconversation.com/boeing-and-spacex-are-building-new-space-taxis-for-nasa-31772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9330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704" y="437238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Intro Slides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6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gineering Design Process 2+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4689" y="292035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 1</a:t>
            </a:r>
            <a:br>
              <a:rPr lang="en-US" dirty="0"/>
            </a:br>
            <a:r>
              <a:rPr lang="en-US" dirty="0" err="1"/>
              <a:t>spanish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ED08E2-78E8-7885-06B8-3E6E2FB6F68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36857" y="1579418"/>
            <a:ext cx="6318285" cy="5278582"/>
            <a:chOff x="3124200" y="1329914"/>
            <a:chExt cx="5851848" cy="4888899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4AABD1A1-417A-B003-FFD3-F6B4563A5309}"/>
                </a:ext>
              </a:extLst>
            </p:cNvPr>
            <p:cNvSpPr/>
            <p:nvPr/>
          </p:nvSpPr>
          <p:spPr>
            <a:xfrm>
              <a:off x="3124200" y="1329914"/>
              <a:ext cx="837826" cy="1196895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9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Identify (</a:t>
              </a:r>
              <a:r>
                <a:rPr lang="es-ES" sz="1100" b="1" kern="1200" dirty="0">
                  <a:latin typeface="+mj-lt"/>
                </a:rPr>
                <a:t>Identificar)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064C4F-CC12-A648-11AE-C242C69F4819}"/>
                </a:ext>
              </a:extLst>
            </p:cNvPr>
            <p:cNvSpPr/>
            <p:nvPr/>
          </p:nvSpPr>
          <p:spPr>
            <a:xfrm>
              <a:off x="3962025" y="1330764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Identify the problem </a:t>
              </a:r>
              <a:r>
                <a:rPr lang="en-US" sz="1600" kern="1200" dirty="0">
                  <a:solidFill>
                    <a:srgbClr val="F16038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rgbClr val="F16038"/>
                  </a:solidFill>
                  <a:latin typeface="+mj-lt"/>
                </a:rPr>
                <a:t>Identificar el problema)</a:t>
              </a:r>
              <a:endParaRPr lang="en-US" sz="1600" kern="1200" dirty="0">
                <a:solidFill>
                  <a:srgbClr val="F16038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j-lt"/>
                  <a:ea typeface="+mn-ea"/>
                  <a:cs typeface="Arial" panose="020B0604020202020204" pitchFamily="34" charset="0"/>
                </a:rPr>
                <a:t>Identify the criteria and constraints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Identificar los criterios y las restricciones)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DC8A5A-290A-D370-0EB6-B9FBE9103847}"/>
                </a:ext>
              </a:extLst>
            </p:cNvPr>
            <p:cNvSpPr/>
            <p:nvPr/>
          </p:nvSpPr>
          <p:spPr>
            <a:xfrm>
              <a:off x="3124200" y="2253277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Imagine (</a:t>
              </a:r>
              <a:r>
                <a:rPr lang="es-ES" sz="1100" b="1" kern="1200" dirty="0">
                  <a:latin typeface="+mj-lt"/>
                </a:rPr>
                <a:t>Imaginar)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1C24C116-22D4-A376-FE49-2C4AE6FA9FA8}"/>
                </a:ext>
              </a:extLst>
            </p:cNvPr>
            <p:cNvSpPr/>
            <p:nvPr/>
          </p:nvSpPr>
          <p:spPr>
            <a:xfrm>
              <a:off x="3962025" y="2253273"/>
              <a:ext cx="5014023" cy="777990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Explora los materiales)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16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55CC3741-EABE-38F0-74F7-F71487AFEBD3}"/>
                </a:ext>
              </a:extLst>
            </p:cNvPr>
            <p:cNvSpPr/>
            <p:nvPr/>
          </p:nvSpPr>
          <p:spPr>
            <a:xfrm>
              <a:off x="3124200" y="3176902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824D9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Plan</a:t>
              </a:r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F4323C40-1EB2-B6F5-3AE5-C177993BC615}"/>
                </a:ext>
              </a:extLst>
            </p:cNvPr>
            <p:cNvSpPr/>
            <p:nvPr/>
          </p:nvSpPr>
          <p:spPr>
            <a:xfrm>
              <a:off x="3962026" y="3175785"/>
              <a:ext cx="5014022" cy="780215"/>
            </a:xfrm>
            <a:custGeom>
              <a:avLst/>
              <a:gdLst>
                <a:gd name="connsiteX0" fmla="*/ 130038 w 780214"/>
                <a:gd name="connsiteY0" fmla="*/ 0 h 5014022"/>
                <a:gd name="connsiteX1" fmla="*/ 650176 w 780214"/>
                <a:gd name="connsiteY1" fmla="*/ 0 h 5014022"/>
                <a:gd name="connsiteX2" fmla="*/ 780214 w 780214"/>
                <a:gd name="connsiteY2" fmla="*/ 130038 h 5014022"/>
                <a:gd name="connsiteX3" fmla="*/ 780214 w 780214"/>
                <a:gd name="connsiteY3" fmla="*/ 5014022 h 5014022"/>
                <a:gd name="connsiteX4" fmla="*/ 780214 w 780214"/>
                <a:gd name="connsiteY4" fmla="*/ 5014022 h 5014022"/>
                <a:gd name="connsiteX5" fmla="*/ 0 w 780214"/>
                <a:gd name="connsiteY5" fmla="*/ 5014022 h 5014022"/>
                <a:gd name="connsiteX6" fmla="*/ 0 w 780214"/>
                <a:gd name="connsiteY6" fmla="*/ 5014022 h 5014022"/>
                <a:gd name="connsiteX7" fmla="*/ 0 w 780214"/>
                <a:gd name="connsiteY7" fmla="*/ 130038 h 5014022"/>
                <a:gd name="connsiteX8" fmla="*/ 130038 w 780214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0214" h="5014022">
                  <a:moveTo>
                    <a:pt x="780214" y="835687"/>
                  </a:moveTo>
                  <a:lnTo>
                    <a:pt x="780214" y="4178335"/>
                  </a:lnTo>
                  <a:cubicBezTo>
                    <a:pt x="780214" y="4639870"/>
                    <a:pt x="771155" y="5014019"/>
                    <a:pt x="75997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9979" y="3"/>
                  </a:lnTo>
                  <a:cubicBezTo>
                    <a:pt x="771155" y="3"/>
                    <a:pt x="780214" y="374152"/>
                    <a:pt x="780214" y="83568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824D94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6977" rIns="46976" bIns="46978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Create a plan individually 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Crear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 plan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indivudualmente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Select a group idea 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Seleccione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una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idea de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grupo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Gather materials 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Reunir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1400" kern="1200" dirty="0" err="1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materiales</a:t>
              </a:r>
              <a:r>
                <a:rPr lang="en-US" sz="14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2E06206A-EE9C-3F3D-8401-DAB62CD3AF45}"/>
                </a:ext>
              </a:extLst>
            </p:cNvPr>
            <p:cNvSpPr/>
            <p:nvPr/>
          </p:nvSpPr>
          <p:spPr>
            <a:xfrm>
              <a:off x="3124200" y="4099411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E95E0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Create (H</a:t>
              </a:r>
              <a:r>
                <a:rPr lang="es-ES" sz="1100" b="1" kern="1200" dirty="0" err="1"/>
                <a:t>acer</a:t>
              </a:r>
              <a:r>
                <a:rPr lang="es-ES" sz="1100" b="1" kern="1200" dirty="0"/>
                <a:t>)</a:t>
              </a:r>
              <a:endParaRPr lang="en-US" sz="1100" b="1" kern="1200" dirty="0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2294B055-517E-E773-C690-4C690235D55A}"/>
                </a:ext>
              </a:extLst>
            </p:cNvPr>
            <p:cNvSpPr/>
            <p:nvPr/>
          </p:nvSpPr>
          <p:spPr>
            <a:xfrm>
              <a:off x="3962025" y="4098554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rgbClr val="E95E09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Build the product/prototype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Construir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producto</a:t>
              </a:r>
              <a:r>
                <a:rPr lang="en-US" sz="1600" kern="1200" dirty="0">
                  <a:solidFill>
                    <a:schemeClr val="accent2"/>
                  </a:solidFill>
                </a:rPr>
                <a:t>/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prototipo</a:t>
              </a:r>
              <a:r>
                <a:rPr lang="en-US" sz="160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</a:rPr>
                <a:t>Test the product/prototype </a:t>
              </a:r>
              <a:r>
                <a:rPr lang="en-US" sz="1600" kern="1200" dirty="0">
                  <a:solidFill>
                    <a:schemeClr val="accent2"/>
                  </a:solidFill>
                </a:rPr>
                <a:t>(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Probar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600" kern="1200" dirty="0">
                  <a:solidFill>
                    <a:schemeClr val="accent2"/>
                  </a:solidFill>
                </a:rPr>
                <a:t> 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producto</a:t>
              </a:r>
              <a:r>
                <a:rPr lang="en-US" sz="1600" kern="1200" dirty="0">
                  <a:solidFill>
                    <a:schemeClr val="accent2"/>
                  </a:solidFill>
                </a:rPr>
                <a:t>/</a:t>
              </a:r>
              <a:r>
                <a:rPr lang="en-US" sz="1600" kern="1200" dirty="0" err="1">
                  <a:solidFill>
                    <a:schemeClr val="accent2"/>
                  </a:solidFill>
                </a:rPr>
                <a:t>prototipo</a:t>
              </a:r>
              <a:r>
                <a:rPr lang="en-US" sz="1600" kern="1200" dirty="0">
                  <a:solidFill>
                    <a:schemeClr val="accent2"/>
                  </a:solidFill>
                </a:rPr>
                <a:t>)</a:t>
              </a:r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B22AB8AB-49D8-E38E-3327-2446E9085C16}"/>
                </a:ext>
              </a:extLst>
            </p:cNvPr>
            <p:cNvSpPr/>
            <p:nvPr/>
          </p:nvSpPr>
          <p:spPr>
            <a:xfrm>
              <a:off x="3124200" y="5021919"/>
              <a:ext cx="837826" cy="1196894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/>
                <a:t>Improve (M</a:t>
              </a:r>
              <a:r>
                <a:rPr lang="es-ES" sz="1100" b="1" kern="1200" dirty="0" err="1"/>
                <a:t>ejorar</a:t>
              </a:r>
              <a:r>
                <a:rPr lang="es-ES" sz="1100" b="1" kern="1200" dirty="0"/>
                <a:t>)</a:t>
              </a:r>
              <a:endParaRPr lang="en-US" sz="1100" b="1" kern="1200" dirty="0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262D44D2-A32B-235A-127F-ACA743287335}"/>
                </a:ext>
              </a:extLst>
            </p:cNvPr>
            <p:cNvSpPr/>
            <p:nvPr/>
          </p:nvSpPr>
          <p:spPr>
            <a:xfrm>
              <a:off x="3962025" y="5021919"/>
              <a:ext cx="5014023" cy="777982"/>
            </a:xfrm>
            <a:custGeom>
              <a:avLst/>
              <a:gdLst>
                <a:gd name="connsiteX0" fmla="*/ 129666 w 777981"/>
                <a:gd name="connsiteY0" fmla="*/ 0 h 5014022"/>
                <a:gd name="connsiteX1" fmla="*/ 648315 w 777981"/>
                <a:gd name="connsiteY1" fmla="*/ 0 h 5014022"/>
                <a:gd name="connsiteX2" fmla="*/ 777981 w 777981"/>
                <a:gd name="connsiteY2" fmla="*/ 129666 h 5014022"/>
                <a:gd name="connsiteX3" fmla="*/ 777981 w 777981"/>
                <a:gd name="connsiteY3" fmla="*/ 5014022 h 5014022"/>
                <a:gd name="connsiteX4" fmla="*/ 777981 w 777981"/>
                <a:gd name="connsiteY4" fmla="*/ 5014022 h 5014022"/>
                <a:gd name="connsiteX5" fmla="*/ 0 w 777981"/>
                <a:gd name="connsiteY5" fmla="*/ 5014022 h 5014022"/>
                <a:gd name="connsiteX6" fmla="*/ 0 w 777981"/>
                <a:gd name="connsiteY6" fmla="*/ 5014022 h 5014022"/>
                <a:gd name="connsiteX7" fmla="*/ 0 w 777981"/>
                <a:gd name="connsiteY7" fmla="*/ 129666 h 5014022"/>
                <a:gd name="connsiteX8" fmla="*/ 129666 w 777981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1" h="5014022">
                  <a:moveTo>
                    <a:pt x="777981" y="835689"/>
                  </a:moveTo>
                  <a:lnTo>
                    <a:pt x="777981" y="4178333"/>
                  </a:lnTo>
                  <a:cubicBezTo>
                    <a:pt x="777981" y="4639873"/>
                    <a:pt x="768973" y="5014019"/>
                    <a:pt x="757862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2" y="3"/>
                  </a:lnTo>
                  <a:cubicBezTo>
                    <a:pt x="768973" y="3"/>
                    <a:pt x="777981" y="374149"/>
                    <a:pt x="777981" y="835689"/>
                  </a:cubicBez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50" kern="1200" dirty="0">
                  <a:solidFill>
                    <a:srgbClr val="000000"/>
                  </a:solidFill>
                </a:rPr>
                <a:t>Analyze results from test </a:t>
              </a:r>
              <a:r>
                <a:rPr lang="en-US" sz="1150" kern="1200" dirty="0">
                  <a:solidFill>
                    <a:schemeClr val="accent2"/>
                  </a:solidFill>
                </a:rPr>
                <a:t>(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Analizar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los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resultados</a:t>
              </a:r>
              <a:r>
                <a:rPr lang="en-US" sz="1150" kern="1200" dirty="0">
                  <a:solidFill>
                    <a:schemeClr val="accent2"/>
                  </a:solidFill>
                </a:rPr>
                <a:t> de la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prueba</a:t>
              </a:r>
              <a:r>
                <a:rPr lang="en-US" sz="115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50" kern="1200" dirty="0">
                  <a:solidFill>
                    <a:srgbClr val="000000"/>
                  </a:solidFill>
                </a:rPr>
                <a:t>Modify process or design to make it better </a:t>
              </a:r>
              <a:r>
                <a:rPr lang="en-US" sz="1150" kern="1200" dirty="0">
                  <a:solidFill>
                    <a:schemeClr val="accent2"/>
                  </a:solidFill>
                </a:rPr>
                <a:t>(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Modificar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proceso</a:t>
              </a:r>
              <a:r>
                <a:rPr lang="en-US" sz="1150" kern="1200" dirty="0">
                  <a:solidFill>
                    <a:schemeClr val="accent2"/>
                  </a:solidFill>
                </a:rPr>
                <a:t> o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el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diseño</a:t>
              </a:r>
              <a:r>
                <a:rPr lang="en-US" sz="1150" kern="1200" dirty="0">
                  <a:solidFill>
                    <a:schemeClr val="accent2"/>
                  </a:solidFill>
                </a:rPr>
                <a:t> para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hacerlo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mejor</a:t>
              </a:r>
              <a:r>
                <a:rPr lang="en-US" sz="1150" kern="1200" dirty="0">
                  <a:solidFill>
                    <a:schemeClr val="accent2"/>
                  </a:solidFill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50" kern="1200" dirty="0">
                  <a:solidFill>
                    <a:srgbClr val="000000"/>
                  </a:solidFill>
                </a:rPr>
                <a:t>Repeat as many times as needed </a:t>
              </a:r>
              <a:r>
                <a:rPr lang="en-US" sz="1150" kern="1200" dirty="0">
                  <a:solidFill>
                    <a:schemeClr val="accent2"/>
                  </a:solidFill>
                </a:rPr>
                <a:t>(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Repita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tantas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veces</a:t>
              </a:r>
              <a:r>
                <a:rPr lang="en-US" sz="1150" kern="1200" dirty="0">
                  <a:solidFill>
                    <a:schemeClr val="accent2"/>
                  </a:solidFill>
                </a:rPr>
                <a:t>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como</a:t>
              </a:r>
              <a:r>
                <a:rPr lang="en-US" sz="1150" kern="1200" dirty="0">
                  <a:solidFill>
                    <a:schemeClr val="accent2"/>
                  </a:solidFill>
                </a:rPr>
                <a:t> sea </a:t>
              </a:r>
              <a:r>
                <a:rPr lang="en-US" sz="1150" kern="1200" dirty="0" err="1">
                  <a:solidFill>
                    <a:schemeClr val="accent2"/>
                  </a:solidFill>
                </a:rPr>
                <a:t>necesario</a:t>
              </a:r>
              <a:r>
                <a:rPr lang="en-US" sz="1150" kern="1200" dirty="0">
                  <a:solidFill>
                    <a:schemeClr val="accent2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37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ntify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293910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Identify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Freeform: Shape 2">
            <a:extLst>
              <a:ext uri="{FF2B5EF4-FFF2-40B4-BE49-F238E27FC236}">
                <a16:creationId xmlns:a16="http://schemas.microsoft.com/office/drawing/2014/main" id="{FFF9544E-E20C-DDB6-0B0B-A20A4ADB0BB5}"/>
              </a:ext>
            </a:extLst>
          </p:cNvPr>
          <p:cNvSpPr/>
          <p:nvPr userDrawn="1"/>
        </p:nvSpPr>
        <p:spPr>
          <a:xfrm>
            <a:off x="380054" y="5572492"/>
            <a:ext cx="904607" cy="1292297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82C34D">
              <a:hueOff val="0"/>
              <a:satOff val="0"/>
              <a:lumOff val="0"/>
              <a:alphaOff val="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9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Identify (</a:t>
            </a:r>
            <a:r>
              <a:rPr lang="es-ES" sz="1100" b="1" kern="1200" dirty="0">
                <a:latin typeface="+mj-lt"/>
              </a:rPr>
              <a:t>Identificar)</a:t>
            </a:r>
            <a:endParaRPr lang="en-US" sz="11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664904C6-B2F0-DB04-E8F4-39F75DF79B79}"/>
              </a:ext>
            </a:extLst>
          </p:cNvPr>
          <p:cNvSpPr/>
          <p:nvPr userDrawn="1"/>
        </p:nvSpPr>
        <p:spPr>
          <a:xfrm>
            <a:off x="1284660" y="5573410"/>
            <a:ext cx="5413679" cy="839993"/>
          </a:xfrm>
          <a:custGeom>
            <a:avLst/>
            <a:gdLst>
              <a:gd name="connsiteX0" fmla="*/ 129666 w 777981"/>
              <a:gd name="connsiteY0" fmla="*/ 0 h 5014022"/>
              <a:gd name="connsiteX1" fmla="*/ 648315 w 777981"/>
              <a:gd name="connsiteY1" fmla="*/ 0 h 5014022"/>
              <a:gd name="connsiteX2" fmla="*/ 777981 w 777981"/>
              <a:gd name="connsiteY2" fmla="*/ 129666 h 5014022"/>
              <a:gd name="connsiteX3" fmla="*/ 777981 w 777981"/>
              <a:gd name="connsiteY3" fmla="*/ 5014022 h 5014022"/>
              <a:gd name="connsiteX4" fmla="*/ 777981 w 777981"/>
              <a:gd name="connsiteY4" fmla="*/ 5014022 h 5014022"/>
              <a:gd name="connsiteX5" fmla="*/ 0 w 777981"/>
              <a:gd name="connsiteY5" fmla="*/ 5014022 h 5014022"/>
              <a:gd name="connsiteX6" fmla="*/ 0 w 777981"/>
              <a:gd name="connsiteY6" fmla="*/ 5014022 h 5014022"/>
              <a:gd name="connsiteX7" fmla="*/ 0 w 777981"/>
              <a:gd name="connsiteY7" fmla="*/ 129666 h 5014022"/>
              <a:gd name="connsiteX8" fmla="*/ 129666 w 777981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1" h="5014022">
                <a:moveTo>
                  <a:pt x="777981" y="835689"/>
                </a:moveTo>
                <a:lnTo>
                  <a:pt x="777981" y="4178333"/>
                </a:lnTo>
                <a:cubicBezTo>
                  <a:pt x="777981" y="4639873"/>
                  <a:pt x="768973" y="5014019"/>
                  <a:pt x="757862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2" y="3"/>
                </a:lnTo>
                <a:cubicBezTo>
                  <a:pt x="768973" y="3"/>
                  <a:pt x="777981" y="374149"/>
                  <a:pt x="777981" y="835689"/>
                </a:cubicBez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82C34D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600" kern="1200" dirty="0">
              <a:solidFill>
                <a:srgbClr val="000000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rPr>
              <a:t>Identify the problem </a:t>
            </a:r>
            <a:r>
              <a:rPr lang="en-US" sz="1600" kern="1200" dirty="0">
                <a:solidFill>
                  <a:srgbClr val="F16038"/>
                </a:solidFill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lang="es-ES" sz="1600" kern="1200" dirty="0">
                <a:solidFill>
                  <a:srgbClr val="F16038"/>
                </a:solidFill>
                <a:latin typeface="+mj-lt"/>
              </a:rPr>
              <a:t>Identificar el problema)</a:t>
            </a:r>
            <a:endParaRPr lang="en-US" sz="1600" kern="1200" dirty="0">
              <a:solidFill>
                <a:srgbClr val="F16038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+mj-lt"/>
                <a:ea typeface="+mn-ea"/>
                <a:cs typeface="Arial" panose="020B0604020202020204" pitchFamily="34" charset="0"/>
              </a:rPr>
              <a:t>Identify the criteria and constraints </a:t>
            </a:r>
            <a:r>
              <a: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lang="es-ES" sz="1600" kern="1200" dirty="0">
                <a:solidFill>
                  <a:schemeClr val="accent2"/>
                </a:solidFill>
                <a:latin typeface="+mj-lt"/>
              </a:rPr>
              <a:t>Identificar los criterios y las restricciones)</a:t>
            </a:r>
            <a:endParaRPr lang="en-US" sz="1600" kern="1200" dirty="0">
              <a:solidFill>
                <a:schemeClr val="accent2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2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ine Mater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Imagine Materials</a:t>
            </a:r>
            <a:br>
              <a:rPr lang="en-US" dirty="0"/>
            </a:b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EFC2E0-FC06-6ECC-E2E6-FF042DDB55A2}"/>
              </a:ext>
            </a:extLst>
          </p:cNvPr>
          <p:cNvGrpSpPr/>
          <p:nvPr userDrawn="1"/>
        </p:nvGrpSpPr>
        <p:grpSpPr>
          <a:xfrm>
            <a:off x="381226" y="5580760"/>
            <a:ext cx="6318285" cy="1292300"/>
            <a:chOff x="381226" y="5580760"/>
            <a:chExt cx="6318285" cy="1292300"/>
          </a:xfrm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2BC96548-77F3-9935-4210-11B7968AE9DD}"/>
                </a:ext>
              </a:extLst>
            </p:cNvPr>
            <p:cNvSpPr/>
            <p:nvPr userDrawn="1"/>
          </p:nvSpPr>
          <p:spPr>
            <a:xfrm>
              <a:off x="381226" y="5580764"/>
              <a:ext cx="904607" cy="1292296"/>
            </a:xfrm>
            <a:custGeom>
              <a:avLst/>
              <a:gdLst>
                <a:gd name="connsiteX0" fmla="*/ 0 w 1196894"/>
                <a:gd name="connsiteY0" fmla="*/ 0 h 837826"/>
                <a:gd name="connsiteX1" fmla="*/ 777981 w 1196894"/>
                <a:gd name="connsiteY1" fmla="*/ 0 h 837826"/>
                <a:gd name="connsiteX2" fmla="*/ 1196894 w 1196894"/>
                <a:gd name="connsiteY2" fmla="*/ 418913 h 837826"/>
                <a:gd name="connsiteX3" fmla="*/ 777981 w 1196894"/>
                <a:gd name="connsiteY3" fmla="*/ 837826 h 837826"/>
                <a:gd name="connsiteX4" fmla="*/ 0 w 1196894"/>
                <a:gd name="connsiteY4" fmla="*/ 837826 h 837826"/>
                <a:gd name="connsiteX5" fmla="*/ 418913 w 1196894"/>
                <a:gd name="connsiteY5" fmla="*/ 418913 h 837826"/>
                <a:gd name="connsiteX6" fmla="*/ 0 w 1196894"/>
                <a:gd name="connsiteY6" fmla="*/ 0 h 837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6894" h="837826">
                  <a:moveTo>
                    <a:pt x="1196893" y="0"/>
                  </a:moveTo>
                  <a:lnTo>
                    <a:pt x="1196893" y="544587"/>
                  </a:lnTo>
                  <a:lnTo>
                    <a:pt x="598447" y="837826"/>
                  </a:lnTo>
                  <a:lnTo>
                    <a:pt x="1" y="544587"/>
                  </a:lnTo>
                  <a:lnTo>
                    <a:pt x="1" y="0"/>
                  </a:lnTo>
                  <a:lnTo>
                    <a:pt x="598447" y="293239"/>
                  </a:lnTo>
                  <a:lnTo>
                    <a:pt x="1196893" y="0"/>
                  </a:lnTo>
                  <a:close/>
                </a:path>
              </a:pathLst>
            </a:cu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425898" rIns="6985" bIns="42589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b="1" kern="1200" dirty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Imagine (</a:t>
              </a:r>
              <a:r>
                <a:rPr lang="es-ES" sz="1100" b="1" kern="1200" dirty="0">
                  <a:latin typeface="+mj-lt"/>
                </a:rPr>
                <a:t>Imaginar)</a:t>
              </a:r>
              <a:endPara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6" name="Freeform: Shape 7">
              <a:extLst>
                <a:ext uri="{FF2B5EF4-FFF2-40B4-BE49-F238E27FC236}">
                  <a16:creationId xmlns:a16="http://schemas.microsoft.com/office/drawing/2014/main" id="{10CDAD76-8334-09D2-CABF-391B5BD1394D}"/>
                </a:ext>
              </a:extLst>
            </p:cNvPr>
            <p:cNvSpPr/>
            <p:nvPr userDrawn="1"/>
          </p:nvSpPr>
          <p:spPr>
            <a:xfrm>
              <a:off x="1285832" y="5580760"/>
              <a:ext cx="5413679" cy="840002"/>
            </a:xfrm>
            <a:custGeom>
              <a:avLst/>
              <a:gdLst>
                <a:gd name="connsiteX0" fmla="*/ 129667 w 777989"/>
                <a:gd name="connsiteY0" fmla="*/ 0 h 5014022"/>
                <a:gd name="connsiteX1" fmla="*/ 648322 w 777989"/>
                <a:gd name="connsiteY1" fmla="*/ 0 h 5014022"/>
                <a:gd name="connsiteX2" fmla="*/ 777989 w 777989"/>
                <a:gd name="connsiteY2" fmla="*/ 129667 h 5014022"/>
                <a:gd name="connsiteX3" fmla="*/ 777989 w 777989"/>
                <a:gd name="connsiteY3" fmla="*/ 5014022 h 5014022"/>
                <a:gd name="connsiteX4" fmla="*/ 777989 w 777989"/>
                <a:gd name="connsiteY4" fmla="*/ 5014022 h 5014022"/>
                <a:gd name="connsiteX5" fmla="*/ 0 w 777989"/>
                <a:gd name="connsiteY5" fmla="*/ 5014022 h 5014022"/>
                <a:gd name="connsiteX6" fmla="*/ 0 w 777989"/>
                <a:gd name="connsiteY6" fmla="*/ 5014022 h 5014022"/>
                <a:gd name="connsiteX7" fmla="*/ 0 w 777989"/>
                <a:gd name="connsiteY7" fmla="*/ 129667 h 5014022"/>
                <a:gd name="connsiteX8" fmla="*/ 129667 w 777989"/>
                <a:gd name="connsiteY8" fmla="*/ 0 h 501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989" h="5014022">
                  <a:moveTo>
                    <a:pt x="777989" y="835686"/>
                  </a:moveTo>
                  <a:lnTo>
                    <a:pt x="777989" y="4178336"/>
                  </a:lnTo>
                  <a:cubicBezTo>
                    <a:pt x="777989" y="4639870"/>
                    <a:pt x="768981" y="5014019"/>
                    <a:pt x="757869" y="5014019"/>
                  </a:cubicBezTo>
                  <a:lnTo>
                    <a:pt x="0" y="5014019"/>
                  </a:lnTo>
                  <a:lnTo>
                    <a:pt x="0" y="50140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757869" y="3"/>
                  </a:lnTo>
                  <a:cubicBezTo>
                    <a:pt x="768981" y="3"/>
                    <a:pt x="777989" y="374152"/>
                    <a:pt x="777989" y="835686"/>
                  </a:cubicBez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3" tIns="48138" rIns="48138" bIns="48139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j-lt"/>
                  <a:ea typeface="+mn-ea"/>
                  <a:cs typeface="Arial" panose="020B0604020202020204" pitchFamily="34" charset="0"/>
                </a:rPr>
                <a:t>Explore the materials </a:t>
              </a:r>
              <a:r>
                <a:rPr lang="en-US" sz="1600" kern="1200" dirty="0">
                  <a:solidFill>
                    <a:schemeClr val="accent2"/>
                  </a:solidFill>
                  <a:latin typeface="+mj-lt"/>
                  <a:ea typeface="+mn-ea"/>
                  <a:cs typeface="Arial" panose="020B0604020202020204" pitchFamily="34" charset="0"/>
                </a:rPr>
                <a:t>(</a:t>
              </a:r>
              <a:r>
                <a:rPr lang="es-ES" sz="1600" kern="1200" dirty="0">
                  <a:solidFill>
                    <a:schemeClr val="accent2"/>
                  </a:solidFill>
                  <a:latin typeface="+mj-lt"/>
                </a:rPr>
                <a:t>Explorar los materiales)</a:t>
              </a:r>
              <a:endPara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 ideas </a:t>
              </a:r>
              <a:r>
                <a:rPr lang="en-US" sz="1600" kern="1200" dirty="0">
                  <a:solidFill>
                    <a:schemeClr val="accent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(Tormenta de ideas)</a:t>
              </a:r>
            </a:p>
          </p:txBody>
        </p:sp>
      </p:grp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A3E7DC5F-003E-D617-D976-4FF18F28489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603750" y="1722438"/>
            <a:ext cx="7326313" cy="37560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CE5CD-1288-73F2-9840-7E8B1F015A46}"/>
              </a:ext>
            </a:extLst>
          </p:cNvPr>
          <p:cNvSpPr txBox="1"/>
          <p:nvPr userDrawn="1"/>
        </p:nvSpPr>
        <p:spPr>
          <a:xfrm>
            <a:off x="633132" y="1779791"/>
            <a:ext cx="366823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Here are the materials we will be using.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Can you classify them?  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What do they have in common?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err="1">
                <a:solidFill>
                  <a:srgbClr val="F16038"/>
                </a:solidFill>
              </a:rPr>
              <a:t>Estos</a:t>
            </a:r>
            <a:r>
              <a:rPr lang="en-US" sz="2400" dirty="0">
                <a:solidFill>
                  <a:srgbClr val="F16038"/>
                </a:solidFill>
              </a:rPr>
              <a:t> son </a:t>
            </a:r>
            <a:r>
              <a:rPr lang="en-US" sz="2400" dirty="0" err="1">
                <a:solidFill>
                  <a:srgbClr val="F16038"/>
                </a:solidFill>
              </a:rPr>
              <a:t>los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materiales</a:t>
            </a:r>
            <a:r>
              <a:rPr lang="en-US" sz="2400" dirty="0">
                <a:solidFill>
                  <a:srgbClr val="F16038"/>
                </a:solidFill>
              </a:rPr>
              <a:t> que </a:t>
            </a:r>
            <a:r>
              <a:rPr lang="en-US" sz="2400" dirty="0" err="1">
                <a:solidFill>
                  <a:srgbClr val="F16038"/>
                </a:solidFill>
              </a:rPr>
              <a:t>usaremos</a:t>
            </a:r>
            <a:r>
              <a:rPr lang="en-US" sz="2400" dirty="0">
                <a:solidFill>
                  <a:srgbClr val="F16038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16038"/>
                </a:solidFill>
              </a:rPr>
              <a:t>¿</a:t>
            </a:r>
            <a:r>
              <a:rPr lang="en-US" sz="2400" dirty="0" err="1">
                <a:solidFill>
                  <a:srgbClr val="F16038"/>
                </a:solidFill>
              </a:rPr>
              <a:t>Puedes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clasificarlos</a:t>
            </a:r>
            <a:r>
              <a:rPr lang="en-US" sz="2400" dirty="0">
                <a:solidFill>
                  <a:srgbClr val="F16038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16038"/>
                </a:solidFill>
              </a:rPr>
              <a:t>¿</a:t>
            </a:r>
            <a:r>
              <a:rPr lang="en-US" sz="2400" dirty="0" err="1">
                <a:solidFill>
                  <a:srgbClr val="F16038"/>
                </a:solidFill>
              </a:rPr>
              <a:t>Qué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tienen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en</a:t>
            </a:r>
            <a:r>
              <a:rPr lang="en-US" sz="2400" dirty="0">
                <a:solidFill>
                  <a:srgbClr val="F16038"/>
                </a:solidFill>
              </a:rPr>
              <a:t> </a:t>
            </a:r>
            <a:r>
              <a:rPr lang="en-US" sz="2400" dirty="0" err="1">
                <a:solidFill>
                  <a:srgbClr val="F16038"/>
                </a:solidFill>
              </a:rPr>
              <a:t>común</a:t>
            </a:r>
            <a:r>
              <a:rPr lang="en-US" sz="2400" dirty="0">
                <a:solidFill>
                  <a:srgbClr val="F16038"/>
                </a:solidFill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2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in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9150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Imagine Materials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2BC96548-77F3-9935-4210-11B7968AE9DD}"/>
              </a:ext>
            </a:extLst>
          </p:cNvPr>
          <p:cNvSpPr/>
          <p:nvPr userDrawn="1"/>
        </p:nvSpPr>
        <p:spPr>
          <a:xfrm>
            <a:off x="381226" y="558076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00578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Imagine (</a:t>
            </a:r>
            <a:r>
              <a:rPr lang="es-ES" sz="1100" b="1" kern="1200" dirty="0">
                <a:latin typeface="+mj-lt"/>
              </a:rPr>
              <a:t>Imaginar)</a:t>
            </a:r>
            <a:endParaRPr lang="en-US" sz="1100" b="1" kern="1200" dirty="0">
              <a:solidFill>
                <a:sysClr val="window" lastClr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10CDAD76-8334-09D2-CABF-391B5BD1394D}"/>
              </a:ext>
            </a:extLst>
          </p:cNvPr>
          <p:cNvSpPr/>
          <p:nvPr userDrawn="1"/>
        </p:nvSpPr>
        <p:spPr>
          <a:xfrm>
            <a:off x="1285832" y="5580760"/>
            <a:ext cx="5413679" cy="840002"/>
          </a:xfrm>
          <a:custGeom>
            <a:avLst/>
            <a:gdLst>
              <a:gd name="connsiteX0" fmla="*/ 129667 w 777989"/>
              <a:gd name="connsiteY0" fmla="*/ 0 h 5014022"/>
              <a:gd name="connsiteX1" fmla="*/ 648322 w 777989"/>
              <a:gd name="connsiteY1" fmla="*/ 0 h 5014022"/>
              <a:gd name="connsiteX2" fmla="*/ 777989 w 777989"/>
              <a:gd name="connsiteY2" fmla="*/ 129667 h 5014022"/>
              <a:gd name="connsiteX3" fmla="*/ 777989 w 777989"/>
              <a:gd name="connsiteY3" fmla="*/ 5014022 h 5014022"/>
              <a:gd name="connsiteX4" fmla="*/ 777989 w 777989"/>
              <a:gd name="connsiteY4" fmla="*/ 5014022 h 5014022"/>
              <a:gd name="connsiteX5" fmla="*/ 0 w 777989"/>
              <a:gd name="connsiteY5" fmla="*/ 5014022 h 5014022"/>
              <a:gd name="connsiteX6" fmla="*/ 0 w 777989"/>
              <a:gd name="connsiteY6" fmla="*/ 5014022 h 5014022"/>
              <a:gd name="connsiteX7" fmla="*/ 0 w 777989"/>
              <a:gd name="connsiteY7" fmla="*/ 129667 h 5014022"/>
              <a:gd name="connsiteX8" fmla="*/ 129667 w 777989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7989" h="5014022">
                <a:moveTo>
                  <a:pt x="777989" y="835686"/>
                </a:moveTo>
                <a:lnTo>
                  <a:pt x="777989" y="4178336"/>
                </a:lnTo>
                <a:cubicBezTo>
                  <a:pt x="777989" y="4639870"/>
                  <a:pt x="768981" y="5014019"/>
                  <a:pt x="757869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7869" y="3"/>
                </a:lnTo>
                <a:cubicBezTo>
                  <a:pt x="768981" y="3"/>
                  <a:pt x="777989" y="374152"/>
                  <a:pt x="777989" y="835686"/>
                </a:cubicBezTo>
                <a:close/>
              </a:path>
            </a:pathLst>
          </a:cu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12700" cap="flat" cmpd="sng" algn="ctr">
            <a:solidFill>
              <a:srgbClr val="005786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48138" rIns="48138" bIns="48139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rgbClr val="000000"/>
                </a:solidFill>
                <a:latin typeface="+mj-lt"/>
                <a:ea typeface="+mn-ea"/>
                <a:cs typeface="Arial" panose="020B0604020202020204" pitchFamily="34" charset="0"/>
              </a:rPr>
              <a:t>Explore the materials </a:t>
            </a:r>
            <a:r>
              <a:rPr lang="en-US" sz="1600" kern="1200" dirty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rPr>
              <a:t>(</a:t>
            </a:r>
            <a:r>
              <a:rPr lang="es-ES" sz="1600" kern="1200" dirty="0">
                <a:solidFill>
                  <a:schemeClr val="accent2"/>
                </a:solidFill>
                <a:latin typeface="+mj-lt"/>
              </a:rPr>
              <a:t>Explorar los materiales)</a:t>
            </a:r>
            <a:endParaRPr lang="en-US" sz="1600" kern="1200" dirty="0">
              <a:solidFill>
                <a:schemeClr val="accent2"/>
              </a:solidFill>
              <a:latin typeface="+mj-lt"/>
              <a:ea typeface="+mn-ea"/>
              <a:cs typeface="Arial" panose="020B0604020202020204" pitchFamily="34" charset="0"/>
            </a:endParaRP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6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Brainstorm ideas </a:t>
            </a:r>
            <a:r>
              <a:rPr lang="en-US" sz="16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(Tormenta de ideas)</a:t>
            </a:r>
          </a:p>
        </p:txBody>
      </p:sp>
    </p:spTree>
    <p:extLst>
      <p:ext uri="{BB962C8B-B14F-4D97-AF65-F5344CB8AC3E}">
        <p14:creationId xmlns:p14="http://schemas.microsoft.com/office/powerpoint/2010/main" val="75405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8">
            <a:extLst>
              <a:ext uri="{FF2B5EF4-FFF2-40B4-BE49-F238E27FC236}">
                <a16:creationId xmlns:a16="http://schemas.microsoft.com/office/drawing/2014/main" id="{8F731493-7631-B7D4-D5D2-4C3D43E26A5A}"/>
              </a:ext>
            </a:extLst>
          </p:cNvPr>
          <p:cNvSpPr/>
          <p:nvPr userDrawn="1"/>
        </p:nvSpPr>
        <p:spPr>
          <a:xfrm>
            <a:off x="381226" y="5579564"/>
            <a:ext cx="904607" cy="1292296"/>
          </a:xfrm>
          <a:custGeom>
            <a:avLst/>
            <a:gdLst>
              <a:gd name="connsiteX0" fmla="*/ 0 w 1196894"/>
              <a:gd name="connsiteY0" fmla="*/ 0 h 837826"/>
              <a:gd name="connsiteX1" fmla="*/ 777981 w 1196894"/>
              <a:gd name="connsiteY1" fmla="*/ 0 h 837826"/>
              <a:gd name="connsiteX2" fmla="*/ 1196894 w 1196894"/>
              <a:gd name="connsiteY2" fmla="*/ 418913 h 837826"/>
              <a:gd name="connsiteX3" fmla="*/ 777981 w 1196894"/>
              <a:gd name="connsiteY3" fmla="*/ 837826 h 837826"/>
              <a:gd name="connsiteX4" fmla="*/ 0 w 1196894"/>
              <a:gd name="connsiteY4" fmla="*/ 837826 h 837826"/>
              <a:gd name="connsiteX5" fmla="*/ 418913 w 1196894"/>
              <a:gd name="connsiteY5" fmla="*/ 418913 h 837826"/>
              <a:gd name="connsiteX6" fmla="*/ 0 w 1196894"/>
              <a:gd name="connsiteY6" fmla="*/ 0 h 8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6894" h="837826">
                <a:moveTo>
                  <a:pt x="1196893" y="0"/>
                </a:moveTo>
                <a:lnTo>
                  <a:pt x="1196893" y="544587"/>
                </a:lnTo>
                <a:lnTo>
                  <a:pt x="598447" y="837826"/>
                </a:lnTo>
                <a:lnTo>
                  <a:pt x="1" y="544587"/>
                </a:lnTo>
                <a:lnTo>
                  <a:pt x="1" y="0"/>
                </a:lnTo>
                <a:lnTo>
                  <a:pt x="598447" y="293239"/>
                </a:lnTo>
                <a:lnTo>
                  <a:pt x="1196893" y="0"/>
                </a:lnTo>
                <a:close/>
              </a:path>
            </a:pathLst>
          </a:custGeom>
          <a:solidFill>
            <a:srgbClr val="824D9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425898" rIns="6985" bIns="425898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rPr>
              <a:t>Plan</a:t>
            </a: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616F982-10CC-8552-7E70-9B46F888B4FC}"/>
              </a:ext>
            </a:extLst>
          </p:cNvPr>
          <p:cNvSpPr/>
          <p:nvPr userDrawn="1"/>
        </p:nvSpPr>
        <p:spPr>
          <a:xfrm>
            <a:off x="1285833" y="5578358"/>
            <a:ext cx="5413678" cy="842404"/>
          </a:xfrm>
          <a:custGeom>
            <a:avLst/>
            <a:gdLst>
              <a:gd name="connsiteX0" fmla="*/ 130038 w 780214"/>
              <a:gd name="connsiteY0" fmla="*/ 0 h 5014022"/>
              <a:gd name="connsiteX1" fmla="*/ 650176 w 780214"/>
              <a:gd name="connsiteY1" fmla="*/ 0 h 5014022"/>
              <a:gd name="connsiteX2" fmla="*/ 780214 w 780214"/>
              <a:gd name="connsiteY2" fmla="*/ 130038 h 5014022"/>
              <a:gd name="connsiteX3" fmla="*/ 780214 w 780214"/>
              <a:gd name="connsiteY3" fmla="*/ 5014022 h 5014022"/>
              <a:gd name="connsiteX4" fmla="*/ 780214 w 780214"/>
              <a:gd name="connsiteY4" fmla="*/ 5014022 h 5014022"/>
              <a:gd name="connsiteX5" fmla="*/ 0 w 780214"/>
              <a:gd name="connsiteY5" fmla="*/ 5014022 h 5014022"/>
              <a:gd name="connsiteX6" fmla="*/ 0 w 780214"/>
              <a:gd name="connsiteY6" fmla="*/ 5014022 h 5014022"/>
              <a:gd name="connsiteX7" fmla="*/ 0 w 780214"/>
              <a:gd name="connsiteY7" fmla="*/ 130038 h 5014022"/>
              <a:gd name="connsiteX8" fmla="*/ 130038 w 780214"/>
              <a:gd name="connsiteY8" fmla="*/ 0 h 501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214" h="5014022">
                <a:moveTo>
                  <a:pt x="780214" y="835687"/>
                </a:moveTo>
                <a:lnTo>
                  <a:pt x="780214" y="4178335"/>
                </a:lnTo>
                <a:cubicBezTo>
                  <a:pt x="780214" y="4639870"/>
                  <a:pt x="771155" y="5014019"/>
                  <a:pt x="759979" y="5014019"/>
                </a:cubicBezTo>
                <a:lnTo>
                  <a:pt x="0" y="5014019"/>
                </a:lnTo>
                <a:lnTo>
                  <a:pt x="0" y="5014019"/>
                </a:lnTo>
                <a:lnTo>
                  <a:pt x="0" y="3"/>
                </a:lnTo>
                <a:lnTo>
                  <a:pt x="0" y="3"/>
                </a:lnTo>
                <a:lnTo>
                  <a:pt x="759979" y="3"/>
                </a:lnTo>
                <a:cubicBezTo>
                  <a:pt x="771155" y="3"/>
                  <a:pt x="780214" y="374152"/>
                  <a:pt x="780214" y="835687"/>
                </a:cubicBezTo>
                <a:close/>
              </a:path>
            </a:pathLst>
          </a:custGeom>
          <a:noFill/>
          <a:ln w="12700" cap="flat" cmpd="sng" algn="ctr">
            <a:solidFill>
              <a:srgbClr val="824D94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569" tIns="46977" rIns="46976" bIns="46978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a plan individually 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Crear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 plan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indivudualmente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a group idea 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Seleccione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idea de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grupo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Gather materials 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Reunir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kern="1200" dirty="0" err="1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materiales</a:t>
            </a:r>
            <a:r>
              <a:rPr lang="en-US" sz="14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B4EEE4-3A52-6148-9265-14E5DB0FA583}"/>
              </a:ext>
            </a:extLst>
          </p:cNvPr>
          <p:cNvSpPr/>
          <p:nvPr userDrawn="1"/>
        </p:nvSpPr>
        <p:spPr>
          <a:xfrm>
            <a:off x="-235670" y="-169683"/>
            <a:ext cx="12427670" cy="16743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824A3C3-D3FD-A44A-B4CE-001951DD1C51}"/>
              </a:ext>
            </a:extLst>
          </p:cNvPr>
          <p:cNvSpPr/>
          <p:nvPr userDrawn="1"/>
        </p:nvSpPr>
        <p:spPr>
          <a:xfrm rot="10800000" flipH="1">
            <a:off x="-2354191" y="-1574275"/>
            <a:ext cx="7739406" cy="49207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BCB18AF-DFF3-024A-9BFC-DB99D5288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4333" y="6219621"/>
            <a:ext cx="2235502" cy="459294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F219D043-7A30-8341-B096-C20EB3D17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7193"/>
          <a:stretch/>
        </p:blipFill>
        <p:spPr>
          <a:xfrm>
            <a:off x="213300" y="207391"/>
            <a:ext cx="839664" cy="767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810B77-9738-1248-85D1-F6243FEAE5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7427" y="294916"/>
            <a:ext cx="8867226" cy="132556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Plan</a:t>
            </a:r>
            <a:br>
              <a:rPr lang="en-US" dirty="0"/>
            </a:b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580FB5-33D3-45A7-90F0-8548F00B90C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7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D1FC8-5FF1-164B-ABEC-3BA26051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81327-3D02-0D47-BF73-85F80765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0CDFF-A807-724A-9A89-B237986D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3E9E-C950-9A49-976D-09A6162D2AA6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3181-8660-0A4D-BDB8-6C9893454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CCD3-77B3-3A45-B16F-4D6DB038E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C3E8-C900-4D4B-B552-03ABD336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6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bg2">
              <a:lumMod val="1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D1FC8-5FF1-164B-ABEC-3BA26051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81327-3D02-0D47-BF73-85F80765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0CDFF-A807-724A-9A89-B237986D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3E9E-C950-9A49-976D-09A6162D2AA6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03181-8660-0A4D-BDB8-6C9893454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CCD3-77B3-3A45-B16F-4D6DB038E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C3E8-C900-4D4B-B552-03ABD336C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0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ZzN03k1VLP8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6.jpg"/><Relationship Id="rId7" Type="http://schemas.openxmlformats.org/officeDocument/2006/relationships/hyperlink" Target="https://en.wikipedia.org/wiki/Vostok_(spacecraft)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space.stackexchange.com/questions/12371/how-many-draco-engines-does-dragon-2-crew-dragon-possess" TargetMode="External"/><Relationship Id="rId9" Type="http://schemas.openxmlformats.org/officeDocument/2006/relationships/hyperlink" Target="https://en.wikipedia.org/wiki/2017_in_spaceflight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9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lickr.com/photos/nasa2explore/10967311956/" TargetMode="External"/><Relationship Id="rId11" Type="http://schemas.openxmlformats.org/officeDocument/2006/relationships/hyperlink" Target="https://creativecommons.org/licenses/by-nc/3.0/" TargetMode="External"/><Relationship Id="rId5" Type="http://schemas.openxmlformats.org/officeDocument/2006/relationships/image" Target="../media/image10.jpg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en.wikipedia.org/wiki/Ground_segment" TargetMode="External"/><Relationship Id="rId9" Type="http://schemas.openxmlformats.org/officeDocument/2006/relationships/hyperlink" Target="http://globedia.com/nasa-eyes-software-gratis-conocer-tierra-sistema-solar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lacomarcadepuertollano.com/diario/noticia/2018_06_27/7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g"/><Relationship Id="rId5" Type="http://schemas.openxmlformats.org/officeDocument/2006/relationships/hyperlink" Target="https://creativecommons.org/licenses/by-sa/3.0/" TargetMode="External"/><Relationship Id="rId10" Type="http://schemas.openxmlformats.org/officeDocument/2006/relationships/hyperlink" Target="http://space.stackexchange.com/questions/6245/how-did-astronauts-traverse-from-module-to-module-in-the-apollo-craft" TargetMode="External"/><Relationship Id="rId4" Type="http://schemas.openxmlformats.org/officeDocument/2006/relationships/hyperlink" Target="https://en.wikipedia.org/wiki/Liquid-propellant_rocket" TargetMode="External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6CF1A-19F9-4D75-8567-8A705968B3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Space Capsule Drop</a:t>
            </a:r>
          </a:p>
        </p:txBody>
      </p:sp>
    </p:spTree>
    <p:extLst>
      <p:ext uri="{BB962C8B-B14F-4D97-AF65-F5344CB8AC3E}">
        <p14:creationId xmlns:p14="http://schemas.microsoft.com/office/powerpoint/2010/main" val="359569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C1577-854D-55ED-CDB0-42035615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Process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Processo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Diseño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Ingeniería</a:t>
            </a:r>
            <a:r>
              <a:rPr lang="en-US" dirty="0">
                <a:solidFill>
                  <a:srgbClr val="F16038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9811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35299-158B-4F06-A8F9-F440A94F3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LU-X is looking to get involved in the space tourism business. However, it has mainly focused on designing rockets rather than space capsules. LU-X is now in the process of developing space capsules safe for human flight and </a:t>
            </a:r>
            <a:r>
              <a:rPr lang="en-US" b="1" dirty="0" err="1">
                <a:solidFill>
                  <a:srgbClr val="000000"/>
                </a:solidFill>
              </a:rPr>
              <a:t>reuseable</a:t>
            </a:r>
            <a:r>
              <a:rPr lang="en-US" b="1" dirty="0">
                <a:solidFill>
                  <a:srgbClr val="000000"/>
                </a:solidFill>
              </a:rPr>
              <a:t> to keep costs down.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Today, you will put on your engineering hat to build a space capsule that can protect the astronauts who are inside.</a:t>
            </a:r>
          </a:p>
        </p:txBody>
      </p:sp>
    </p:spTree>
    <p:extLst>
      <p:ext uri="{BB962C8B-B14F-4D97-AF65-F5344CB8AC3E}">
        <p14:creationId xmlns:p14="http://schemas.microsoft.com/office/powerpoint/2010/main" val="3264295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143B5E6-ECF6-F497-033B-47679D60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16038"/>
                </a:solidFill>
              </a:rPr>
              <a:t>Problema</a:t>
            </a:r>
            <a:endParaRPr lang="en-US" dirty="0">
              <a:solidFill>
                <a:srgbClr val="F1603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B1DA-31C4-4259-ADF7-F5A07EF74901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s-ES" sz="2600" b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LU-X busca involucrarse en el negocio del turismo espacial. Sin embargo, se ha centrado principalmente en diseñar cohetes más que cápsulas espaciales. LU-X está ahora en el proceso de desarrollar cápsulas espaciales seguras para vuelos humanos y reutilizables para mantener bajos los costos.</a:t>
            </a:r>
          </a:p>
          <a:p>
            <a:endParaRPr lang="es-ES" sz="2600" b="1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Hoy, te pondrás tu sombrero de ingeniero para construir una cápsula espacial que pueda proteger a los astronautas que están dentro.</a:t>
            </a:r>
            <a:endParaRPr lang="en-US" sz="2600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41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Criteria (Desired Outcomes)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Criterios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Resultados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16038"/>
                </a:solidFill>
              </a:rPr>
              <a:t>D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eseados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Autofit/>
          </a:bodyPr>
          <a:lstStyle/>
          <a:p>
            <a:r>
              <a:rPr 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A successfully designed capsule will include the following: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seat for the astronaut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mechanism to keep the astronaut in their seat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dampening systems so that the capsule does not experience more than 15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force on impact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mass under 48 grams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be reused in future drops</a:t>
            </a:r>
          </a:p>
          <a:p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Bonus Points: Capsule can land on the target in windy conditions (fan speed set to low).</a:t>
            </a:r>
          </a:p>
          <a:p>
            <a:pPr marL="0" indent="0">
              <a:buNone/>
            </a:pPr>
            <a:endParaRPr lang="es-ES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800" dirty="0">
              <a:cs typeface="Arial" panose="020B0604020202020204" pitchFamily="34" charset="0"/>
            </a:endParaRPr>
          </a:p>
          <a:p>
            <a:r>
              <a:rPr lang="es-ES" sz="1800" b="1" dirty="0">
                <a:solidFill>
                  <a:srgbClr val="F16038"/>
                </a:solidFill>
                <a:cs typeface="Arial" panose="020B0604020202020204" pitchFamily="34" charset="0"/>
              </a:rPr>
              <a:t>Una cápsula diseñada con éxito incluirá lo siguiente:</a:t>
            </a:r>
          </a:p>
          <a:p>
            <a:pPr lvl="1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asiento para la astronauta</a:t>
            </a:r>
          </a:p>
          <a:p>
            <a:pPr lvl="1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mecanismo para mantener a la astronauta en su asiento</a:t>
            </a:r>
          </a:p>
          <a:p>
            <a:pPr lvl="1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amortiguación de impactos para que la cápsula no experimente más de 15</a:t>
            </a:r>
            <a:r>
              <a:rPr lang="es-ES" sz="1600" i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fuerza en el impacto</a:t>
            </a:r>
          </a:p>
          <a:p>
            <a:pPr lvl="1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masa inferior a 48 gramos</a:t>
            </a:r>
          </a:p>
          <a:p>
            <a:pPr lvl="1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 de ser reutilizado en entregas futuras</a:t>
            </a:r>
          </a:p>
          <a:p>
            <a:r>
              <a:rPr lang="es-ES" sz="1800" dirty="0">
                <a:solidFill>
                  <a:schemeClr val="accent2"/>
                </a:solidFill>
              </a:rPr>
              <a:t>Puntos de Bonificación</a:t>
            </a:r>
            <a:r>
              <a:rPr lang="es-ES" sz="1800" dirty="0">
                <a:solidFill>
                  <a:srgbClr val="F16038"/>
                </a:solidFill>
                <a:cs typeface="Arial" panose="020B0604020202020204" pitchFamily="34" charset="0"/>
              </a:rPr>
              <a:t>: La cápsula puede aterrizar en el objetivo en condiciones de viento (la velocidad del ventilador es baja).</a:t>
            </a:r>
            <a:endParaRPr lang="en-US" sz="1800" dirty="0">
              <a:solidFill>
                <a:srgbClr val="F1603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7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 (Limitations)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0000"/>
                </a:solidFill>
              </a:rPr>
              <a:t>Time Limit</a:t>
            </a:r>
            <a:r>
              <a:rPr lang="en-US" dirty="0">
                <a:solidFill>
                  <a:srgbClr val="000000"/>
                </a:solidFill>
              </a:rPr>
              <a:t>: You will have 30 minutes to build the space capsule.</a:t>
            </a:r>
          </a:p>
          <a:p>
            <a:r>
              <a:rPr lang="en-US" u="sng" dirty="0">
                <a:solidFill>
                  <a:srgbClr val="000000"/>
                </a:solidFill>
              </a:rPr>
              <a:t>Materials</a:t>
            </a:r>
            <a:r>
              <a:rPr lang="en-US" dirty="0">
                <a:solidFill>
                  <a:srgbClr val="000000"/>
                </a:solidFill>
              </a:rPr>
              <a:t>: You can only use the materials available.</a:t>
            </a:r>
          </a:p>
          <a:p>
            <a:r>
              <a:rPr lang="en-US" u="sng" dirty="0">
                <a:solidFill>
                  <a:srgbClr val="000000"/>
                </a:solidFill>
              </a:rPr>
              <a:t>Budget: </a:t>
            </a:r>
            <a:r>
              <a:rPr lang="en-US" dirty="0">
                <a:solidFill>
                  <a:srgbClr val="000000"/>
                </a:solidFill>
              </a:rPr>
              <a:t>You will have $1,000,000 to complete this challenge.</a:t>
            </a:r>
          </a:p>
          <a:p>
            <a:r>
              <a:rPr lang="en-US" u="sng" dirty="0">
                <a:solidFill>
                  <a:srgbClr val="000000"/>
                </a:solidFill>
              </a:rPr>
              <a:t>Collaboration</a:t>
            </a:r>
            <a:r>
              <a:rPr lang="en-US" dirty="0">
                <a:solidFill>
                  <a:srgbClr val="000000"/>
                </a:solidFill>
              </a:rPr>
              <a:t>: One design element from each team member must be used in the final design.</a:t>
            </a:r>
          </a:p>
          <a:p>
            <a:r>
              <a:rPr lang="en-US" u="sng" dirty="0">
                <a:solidFill>
                  <a:srgbClr val="000000"/>
                </a:solidFill>
              </a:rPr>
              <a:t>Redesign</a:t>
            </a:r>
            <a:r>
              <a:rPr lang="en-US" dirty="0">
                <a:solidFill>
                  <a:srgbClr val="000000"/>
                </a:solidFill>
              </a:rPr>
              <a:t>: Each team can test their prototype as many times as needed during the 30-minute design phase.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19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CF93-340A-4F94-8CDA-B5CE76218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16038"/>
                </a:solidFill>
              </a:rPr>
              <a:t>Restricciones</a:t>
            </a:r>
            <a:r>
              <a:rPr lang="en-US" dirty="0">
                <a:solidFill>
                  <a:srgbClr val="F16038"/>
                </a:solidFill>
              </a:rPr>
              <a:t> (</a:t>
            </a:r>
            <a:r>
              <a:rPr lang="en-US" dirty="0" err="1">
                <a:solidFill>
                  <a:srgbClr val="F16038"/>
                </a:solidFill>
              </a:rPr>
              <a:t>Limitaciones</a:t>
            </a:r>
            <a:r>
              <a:rPr lang="en-US" dirty="0">
                <a:solidFill>
                  <a:srgbClr val="F16038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308-A1E8-4377-ACEF-029C0FCDC1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r>
              <a:rPr lang="es-ES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Límite de Tiempo</a:t>
            </a:r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Tendrás 30 minutos para construir la cápsula espacial.</a:t>
            </a:r>
          </a:p>
          <a:p>
            <a:r>
              <a:rPr lang="es-ES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</a:t>
            </a:r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Solo puedes usar los materiales disponibles.</a:t>
            </a:r>
          </a:p>
          <a:p>
            <a:r>
              <a:rPr lang="es-ES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Presupuesto</a:t>
            </a:r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Tendrás $1,000,000 para completar este desafío.</a:t>
            </a:r>
          </a:p>
          <a:p>
            <a:r>
              <a:rPr lang="es-ES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Colaboración</a:t>
            </a:r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El diseño final debe de incluir un elemento diseñado por cada miembro del equipo.</a:t>
            </a:r>
          </a:p>
          <a:p>
            <a:r>
              <a:rPr lang="es-ES" u="sng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Rediseño</a:t>
            </a:r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Cada equipo puede probar su prototipo tantas veces como sea necesario durante la fase de diseño de 30 minutos.</a:t>
            </a:r>
            <a:endParaRPr lang="en-US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82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8D52E-242E-4DF8-83B4-066B1143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Explore Materials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Explorar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16038"/>
                </a:solidFill>
              </a:rPr>
              <a:t>M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ateriales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9418C5-EF78-43FA-BB6E-D3DC09AF2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494510"/>
              </p:ext>
            </p:extLst>
          </p:nvPr>
        </p:nvGraphicFramePr>
        <p:xfrm>
          <a:off x="357824" y="1676367"/>
          <a:ext cx="5738175" cy="3768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1426">
                  <a:extLst>
                    <a:ext uri="{9D8B030D-6E8A-4147-A177-3AD203B41FA5}">
                      <a16:colId xmlns:a16="http://schemas.microsoft.com/office/drawing/2014/main" val="3000845877"/>
                    </a:ext>
                  </a:extLst>
                </a:gridCol>
                <a:gridCol w="2036749">
                  <a:extLst>
                    <a:ext uri="{9D8B030D-6E8A-4147-A177-3AD203B41FA5}">
                      <a16:colId xmlns:a16="http://schemas.microsoft.com/office/drawing/2014/main" val="1022866162"/>
                    </a:ext>
                  </a:extLst>
                </a:gridCol>
              </a:tblGrid>
              <a:tr h="36662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  <a:latin typeface="Arial"/>
                        </a:rPr>
                        <a:t>Materials (Materiales)​​​</a:t>
                      </a:r>
                      <a:endParaRPr lang="en-US" sz="2000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  <a:latin typeface="Arial"/>
                        </a:rPr>
                        <a:t>Cost (Costo)​​​</a:t>
                      </a:r>
                      <a:endParaRPr lang="en-US" sz="2000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384721"/>
                  </a:ext>
                </a:extLst>
              </a:tr>
              <a:tr h="36662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Bubble Wrap 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(P</a:t>
                      </a:r>
                      <a:r>
                        <a:rPr lang="e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lástico de Burbujas)</a:t>
                      </a:r>
                      <a:endParaRPr lang="en-US" sz="2000" dirty="0">
                        <a:solidFill>
                          <a:srgbClr val="F16038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$75,000 per sheet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604061"/>
                  </a:ext>
                </a:extLst>
              </a:tr>
              <a:tr h="36662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Scissors </a:t>
                      </a:r>
                      <a:r>
                        <a:rPr lang="en-U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(Tijeras) </a:t>
                      </a:r>
                      <a:endParaRPr lang="en-US" sz="2000" b="0" i="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$100,000 per pair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208395"/>
                  </a:ext>
                </a:extLst>
              </a:tr>
              <a:tr h="56142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Tape </a:t>
                      </a:r>
                      <a:r>
                        <a:rPr lang="en-U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6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Cinta</a:t>
                      </a:r>
                      <a:r>
                        <a:rPr lang="en-U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Adhesiva</a:t>
                      </a:r>
                      <a:r>
                        <a:rPr lang="en-U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$50,000 per 4 inches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35916"/>
                  </a:ext>
                </a:extLst>
              </a:tr>
              <a:tr h="36662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Glue Stick 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(B</a:t>
                      </a:r>
                      <a:r>
                        <a:rPr lang="e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arra de Pegamento)</a:t>
                      </a:r>
                      <a:endParaRPr lang="en-US" sz="16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$100,000 per roll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996343"/>
                  </a:ext>
                </a:extLst>
              </a:tr>
              <a:tr h="62325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Construction Paper 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Papel de Construcción)</a:t>
                      </a:r>
                      <a:endParaRPr lang="en-US" sz="16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$75,000 per sheet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715203"/>
                  </a:ext>
                </a:extLst>
              </a:tr>
              <a:tr h="36662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Thick Foam Sheet 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(H</a:t>
                      </a:r>
                      <a:r>
                        <a:rPr lang="e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oja de Espuma)</a:t>
                      </a:r>
                      <a:endParaRPr lang="en-US" sz="16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$75,000 per sheet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294867"/>
                  </a:ext>
                </a:extLst>
              </a:tr>
              <a:tr h="36662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Newspaper </a:t>
                      </a:r>
                      <a:r>
                        <a:rPr lang="en-U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6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Periódico</a:t>
                      </a:r>
                      <a:r>
                        <a:rPr lang="en-U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$75,000 per sheet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325617"/>
                  </a:ext>
                </a:extLst>
              </a:tr>
              <a:tr h="36662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Cotton Balls </a:t>
                      </a:r>
                      <a:r>
                        <a:rPr lang="en-U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Bolas de Algodón)</a:t>
                      </a:r>
                      <a:endParaRPr lang="en-US" sz="1600" b="0" i="0" u="none" strike="noStrike" noProof="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$10,000 per ball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427525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D78B24F-945A-4FA2-8EE9-241C66E2B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047957"/>
              </p:ext>
            </p:extLst>
          </p:nvPr>
        </p:nvGraphicFramePr>
        <p:xfrm>
          <a:off x="6204781" y="1676366"/>
          <a:ext cx="5738175" cy="3784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2641">
                  <a:extLst>
                    <a:ext uri="{9D8B030D-6E8A-4147-A177-3AD203B41FA5}">
                      <a16:colId xmlns:a16="http://schemas.microsoft.com/office/drawing/2014/main" val="1091538763"/>
                    </a:ext>
                  </a:extLst>
                </a:gridCol>
                <a:gridCol w="2155534">
                  <a:extLst>
                    <a:ext uri="{9D8B030D-6E8A-4147-A177-3AD203B41FA5}">
                      <a16:colId xmlns:a16="http://schemas.microsoft.com/office/drawing/2014/main" val="1062545088"/>
                    </a:ext>
                  </a:extLst>
                </a:gridCol>
              </a:tblGrid>
              <a:tr h="38163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effectLst/>
                          <a:latin typeface="Arial"/>
                        </a:rPr>
                        <a:t>Materials (Materiales)​​​</a:t>
                      </a:r>
                      <a:endParaRPr lang="en-US" sz="2000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dirty="0">
                          <a:effectLst/>
                          <a:latin typeface="Arial"/>
                        </a:rPr>
                        <a:t>Cost (Costo)​​​</a:t>
                      </a:r>
                      <a:endParaRPr lang="en-US" b="1" i="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5454666"/>
                  </a:ext>
                </a:extLst>
              </a:tr>
              <a:tr h="64878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Popsicle Sticks 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Palitos de Helados)</a:t>
                      </a:r>
                      <a:endParaRPr lang="en-US" sz="2000" dirty="0">
                        <a:solidFill>
                          <a:srgbClr val="F16038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$10,000 per stick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362161"/>
                  </a:ext>
                </a:extLst>
              </a:tr>
              <a:tr h="64878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Chenille Sticks </a:t>
                      </a:r>
                      <a:r>
                        <a:rPr lang="en-U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6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Limpiapipas</a:t>
                      </a:r>
                      <a:r>
                        <a:rPr lang="en-U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) </a:t>
                      </a:r>
                      <a:endParaRPr lang="en-US" sz="2000" dirty="0">
                        <a:solidFill>
                          <a:srgbClr val="F16038"/>
                        </a:solidFill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$10,000 per stick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668248"/>
                  </a:ext>
                </a:extLst>
              </a:tr>
              <a:tr h="38163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String </a:t>
                      </a:r>
                      <a:r>
                        <a:rPr lang="en-U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600" b="0" i="0" u="none" strike="noStrike" noProof="0" dirty="0" err="1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Cuerda</a:t>
                      </a:r>
                      <a:r>
                        <a:rPr lang="en-U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) </a:t>
                      </a:r>
                      <a:endParaRPr lang="en-US" sz="2000" dirty="0">
                        <a:solidFill>
                          <a:srgbClr val="F16038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$50,000 per 4 inches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897367"/>
                  </a:ext>
                </a:extLst>
              </a:tr>
              <a:tr h="56297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/>
                        </a:rPr>
                        <a:t>Plastic Shopping Bag 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(Bolsa de </a:t>
                      </a:r>
                      <a:r>
                        <a:rPr lang="en-US" sz="16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Compras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US" sz="1600" dirty="0" err="1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Plástico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6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$10,000 per bag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372596"/>
                  </a:ext>
                </a:extLst>
              </a:tr>
              <a:tr h="38163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Paper Cup 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Vaso de Papel)</a:t>
                      </a:r>
                      <a:endParaRPr lang="en-US" sz="2000" b="0" i="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$10,000 per cup​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109086"/>
                  </a:ext>
                </a:extLst>
              </a:tr>
              <a:tr h="38163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Straws 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n-US" sz="1600" dirty="0" err="1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Popote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$10,000 per straw</a:t>
                      </a:r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545663"/>
                  </a:ext>
                </a:extLst>
              </a:tr>
              <a:tr h="381639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Rubber Band 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es" sz="1600" b="0" i="0" u="none" strike="noStrike" noProof="0" dirty="0">
                          <a:solidFill>
                            <a:srgbClr val="F16038"/>
                          </a:solidFill>
                          <a:effectLst/>
                          <a:latin typeface="Arial"/>
                        </a:rPr>
                        <a:t>Banda Elástica)</a:t>
                      </a:r>
                      <a:endParaRPr lang="en-US" sz="1600" dirty="0">
                        <a:solidFill>
                          <a:srgbClr val="F16038"/>
                        </a:solidFill>
                        <a:effectLst/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$50,000 per band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255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509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9F1C-345A-4CBD-9790-6D3C36A34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(Idea Genial)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DC92E-213D-48A6-9312-B079C8CA13E2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1 minute: Individual Design</a:t>
            </a:r>
          </a:p>
          <a:p>
            <a:pPr lvl="1">
              <a:spcBef>
                <a:spcPts val="10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a plan of how you think the capsule will look.</a:t>
            </a:r>
          </a:p>
          <a:p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5 minutes: Each member presents their ideas to the group.</a:t>
            </a:r>
          </a:p>
          <a:p>
            <a:pPr lvl="1">
              <a:spcBef>
                <a:spcPts val="1000"/>
              </a:spcBef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Share your ideas and focus on things you like the most about your idea that you would like to see be used as a design element for the final design.</a:t>
            </a:r>
          </a:p>
          <a:p>
            <a:pPr lvl="1"/>
            <a:endParaRPr lang="en-US" sz="1800" dirty="0">
              <a:solidFill>
                <a:srgbClr val="000000"/>
              </a:solidFill>
              <a:latin typeface="Arial" panose="020B0604020202020204"/>
            </a:endParaRPr>
          </a:p>
          <a:p>
            <a:pPr lvl="1"/>
            <a:endParaRPr lang="en-US" sz="1800" dirty="0">
              <a:solidFill>
                <a:srgbClr val="000000"/>
              </a:solidFill>
              <a:latin typeface="Arial" panose="020B0604020202020204"/>
            </a:endParaRPr>
          </a:p>
          <a:p>
            <a:pPr lvl="1"/>
            <a:endParaRPr lang="en-US" sz="1800" dirty="0">
              <a:solidFill>
                <a:srgbClr val="000000"/>
              </a:solidFill>
              <a:latin typeface="Arial" panose="020B0604020202020204"/>
            </a:endParaRPr>
          </a:p>
          <a:p>
            <a:pPr lvl="1"/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minuto: Diseño Individual</a:t>
            </a:r>
          </a:p>
          <a:p>
            <a:pPr lvl="1">
              <a:spcBef>
                <a:spcPts val="1000"/>
              </a:spcBef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Dibuja un plano de cómo crees que se verá la cápsula.</a:t>
            </a:r>
          </a:p>
          <a:p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 minutos: Cada miembro presenta sus ideas al grupo.</a:t>
            </a:r>
          </a:p>
          <a:p>
            <a:pPr lvl="1">
              <a:spcBef>
                <a:spcPts val="1000"/>
              </a:spcBef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Comparte tus ideas y señala las cosas que más te gustan de tu idea que te gustaría que se use como un elemento para el diseño final.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1"/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1"/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42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416CA9-2126-CF6D-BD87-8854C3F2083C}"/>
              </a:ext>
            </a:extLst>
          </p:cNvPr>
          <p:cNvSpPr txBox="1">
            <a:spLocks/>
          </p:cNvSpPr>
          <p:nvPr/>
        </p:nvSpPr>
        <p:spPr>
          <a:xfrm>
            <a:off x="838200" y="1844214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A successfully designed capsule will include the following: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seat for the astronaut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mechanism to keep the astronaut in their seat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dampening systems so that the capsule does not experience more than 15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force on impact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mass under 48 grams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be reused in future drops</a:t>
            </a:r>
          </a:p>
          <a:p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Bonus Points: Capsule can land on the target in windy conditions (fan speed set to low).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1800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1800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ES" sz="1800" dirty="0">
              <a:cs typeface="Arial" panose="020B0604020202020204" pitchFamily="34" charset="0"/>
            </a:endParaRPr>
          </a:p>
          <a:p>
            <a:r>
              <a:rPr lang="es-ES" sz="1800" b="1" dirty="0">
                <a:solidFill>
                  <a:srgbClr val="F16038"/>
                </a:solidFill>
                <a:cs typeface="Arial" panose="020B0604020202020204" pitchFamily="34" charset="0"/>
              </a:rPr>
              <a:t>Una cápsula diseñada con éxito incluirá lo siguiente:</a:t>
            </a:r>
          </a:p>
          <a:p>
            <a:pPr lvl="1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asiento para la astronauta</a:t>
            </a:r>
          </a:p>
          <a:p>
            <a:pPr lvl="1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mecanismo para mantener a la astronauta en su asiento</a:t>
            </a:r>
          </a:p>
          <a:p>
            <a:pPr lvl="1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amortiguación de impactos para que la cápsula no experimente más de 15</a:t>
            </a:r>
            <a:r>
              <a:rPr lang="es-ES" sz="1600" i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fuerza en el impacto</a:t>
            </a:r>
          </a:p>
          <a:p>
            <a:pPr lvl="1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masa inferior a 48 gramos</a:t>
            </a:r>
          </a:p>
          <a:p>
            <a:pPr lvl="1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 de ser reutilizado en entregas futuras</a:t>
            </a:r>
          </a:p>
          <a:p>
            <a:r>
              <a:rPr lang="es-ES" sz="1800" dirty="0">
                <a:solidFill>
                  <a:schemeClr val="accent2"/>
                </a:solidFill>
              </a:rPr>
              <a:t>Puntos de Bonificación</a:t>
            </a:r>
            <a:r>
              <a:rPr lang="es-ES" sz="1800" dirty="0">
                <a:solidFill>
                  <a:srgbClr val="F16038"/>
                </a:solidFill>
                <a:cs typeface="Arial" panose="020B0604020202020204" pitchFamily="34" charset="0"/>
              </a:rPr>
              <a:t>: La cápsula puede aterrizar en el objetivo en condiciones de viento (la velocidad del ventilador es baja).</a:t>
            </a:r>
            <a:endParaRPr lang="en-US" sz="1800" dirty="0">
              <a:solidFill>
                <a:srgbClr val="F16038"/>
              </a:solidFill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5A781-1B2A-45B3-BCAC-79B5409C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D6CB9"/>
                </a:solidFill>
              </a:rPr>
              <a:t>Gather Materials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Reunir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16038"/>
                </a:solidFill>
              </a:rPr>
              <a:t>M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ateriales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dirty="0">
              <a:solidFill>
                <a:srgbClr val="0D6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57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33491B-3103-EE4C-343C-FB4DB8CCC4FE}"/>
              </a:ext>
            </a:extLst>
          </p:cNvPr>
          <p:cNvSpPr txBox="1">
            <a:spLocks/>
          </p:cNvSpPr>
          <p:nvPr/>
        </p:nvSpPr>
        <p:spPr>
          <a:xfrm>
            <a:off x="845632" y="1844210"/>
            <a:ext cx="10515600" cy="4351338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Assign responsibilities of each team member during the process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Material Manager: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collects materials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Banker: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manages the budget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Head Engineer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checks for the seat safety mechanism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Quality Control Manager: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matches the design to the prototype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Asignar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responsabilidades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miembro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equipo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durante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proceso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sng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Administrador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</a:t>
            </a:r>
            <a:r>
              <a:rPr kumimoji="0" lang="en-US" b="0" i="0" u="sng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Materiales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recopila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materiales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sng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Banquero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maneja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presupuesto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sng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Ingeniero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Jefe: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</a:t>
            </a:r>
            <a:r>
              <a:rPr lang="en-US" dirty="0" err="1">
                <a:solidFill>
                  <a:srgbClr val="F16038"/>
                </a:solidFill>
                <a:latin typeface="Arial" panose="020B0604020202020204"/>
              </a:rPr>
              <a:t>evisa</a:t>
            </a:r>
            <a:r>
              <a:rPr lang="en-US" dirty="0">
                <a:solidFill>
                  <a:srgbClr val="F16038"/>
                </a:solidFill>
                <a:latin typeface="Arial" panose="020B0604020202020204"/>
              </a:rPr>
              <a:t> </a:t>
            </a:r>
            <a:r>
              <a:rPr lang="en-US" dirty="0" err="1">
                <a:solidFill>
                  <a:srgbClr val="F16038"/>
                </a:solidFill>
                <a:latin typeface="Arial" panose="020B0604020202020204"/>
              </a:rPr>
              <a:t>el</a:t>
            </a:r>
            <a:r>
              <a:rPr lang="en-US" dirty="0">
                <a:solidFill>
                  <a:srgbClr val="F16038"/>
                </a:solidFill>
                <a:latin typeface="Arial" panose="020B0604020202020204"/>
              </a:rPr>
              <a:t> </a:t>
            </a:r>
            <a:r>
              <a:rPr lang="en-US" dirty="0" err="1">
                <a:solidFill>
                  <a:srgbClr val="F16038"/>
                </a:solidFill>
                <a:latin typeface="Arial" panose="020B0604020202020204"/>
              </a:rPr>
              <a:t>mecanismo</a:t>
            </a:r>
            <a:r>
              <a:rPr lang="en-US" dirty="0">
                <a:solidFill>
                  <a:srgbClr val="F16038"/>
                </a:solidFill>
                <a:latin typeface="Arial" panose="020B0604020202020204"/>
              </a:rPr>
              <a:t> de </a:t>
            </a:r>
            <a:r>
              <a:rPr lang="en-US" dirty="0" err="1">
                <a:solidFill>
                  <a:srgbClr val="F16038"/>
                </a:solidFill>
                <a:latin typeface="Arial" panose="020B0604020202020204"/>
              </a:rPr>
              <a:t>seguridad</a:t>
            </a:r>
            <a:r>
              <a:rPr lang="en-US" dirty="0">
                <a:solidFill>
                  <a:srgbClr val="F16038"/>
                </a:solidFill>
                <a:latin typeface="Arial" panose="020B0604020202020204"/>
              </a:rPr>
              <a:t> del asiento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sng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Gerente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Control de Calidad: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haga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coincidir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diseño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con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prototipo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5A781-1B2A-45B3-BCAC-79B5409C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 Member Responsibilities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Responsabilidades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los</a:t>
            </a:r>
            <a:r>
              <a:rPr lang="en-US" dirty="0">
                <a:solidFill>
                  <a:srgbClr val="F16038"/>
                </a:solidFill>
              </a:rPr>
              <a:t> </a:t>
            </a:r>
            <a:r>
              <a:rPr lang="en-US" dirty="0" err="1">
                <a:solidFill>
                  <a:srgbClr val="F16038"/>
                </a:solidFill>
              </a:rPr>
              <a:t>Miembros</a:t>
            </a:r>
            <a:r>
              <a:rPr lang="en-US" dirty="0">
                <a:solidFill>
                  <a:srgbClr val="F16038"/>
                </a:solidFill>
              </a:rPr>
              <a:t> del </a:t>
            </a:r>
            <a:r>
              <a:rPr lang="en-US" dirty="0" err="1">
                <a:solidFill>
                  <a:srgbClr val="F16038"/>
                </a:solidFill>
              </a:rPr>
              <a:t>Equipo</a:t>
            </a:r>
            <a:r>
              <a:rPr lang="en-US" dirty="0">
                <a:solidFill>
                  <a:srgbClr val="F16038"/>
                </a:solidFill>
              </a:rPr>
              <a:t>)</a:t>
            </a:r>
            <a:endParaRPr lang="en-US" dirty="0">
              <a:solidFill>
                <a:srgbClr val="0D6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4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63597-ADEE-439F-84B5-4CC5E027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Newton’s Laws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Leyes</a:t>
            </a:r>
            <a:r>
              <a:rPr lang="en-US" dirty="0">
                <a:solidFill>
                  <a:srgbClr val="F16038"/>
                </a:solidFill>
              </a:rPr>
              <a:t> de Newton)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BE7CD-85A6-4E99-B2DC-3E2D4B6F5459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numCol="2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Newton’s First Law: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object in motion will remain in motion until actioned upon by an outside force</a:t>
            </a:r>
          </a:p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Newton’s Second Law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 equals mass times acceleration (F=ma)</a:t>
            </a:r>
          </a:p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Newton’s Third Law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every action there is an equal and opposite reaction</a:t>
            </a:r>
          </a:p>
          <a:p>
            <a:r>
              <a:rPr lang="es-ES" dirty="0">
                <a:solidFill>
                  <a:srgbClr val="F16038"/>
                </a:solidFill>
                <a:cs typeface="Arial" panose="020B0604020202020204" pitchFamily="34" charset="0"/>
              </a:rPr>
              <a:t>Primera Ley de Newton:</a:t>
            </a:r>
          </a:p>
          <a:p>
            <a:pPr lvl="1"/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objeto en movimiento permanecerá en movimiento hasta que una fuerza externa actúe sobre él</a:t>
            </a:r>
          </a:p>
          <a:p>
            <a:r>
              <a:rPr lang="es-ES" dirty="0">
                <a:solidFill>
                  <a:srgbClr val="F16038"/>
                </a:solidFill>
                <a:cs typeface="Arial" panose="020B0604020202020204" pitchFamily="34" charset="0"/>
              </a:rPr>
              <a:t>Segunda Ley de Newton</a:t>
            </a:r>
          </a:p>
          <a:p>
            <a:pPr lvl="1"/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Fuerza es igual a masa por aceleración (F=</a:t>
            </a:r>
            <a:r>
              <a:rPr lang="es-ES" dirty="0" err="1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ES" dirty="0">
                <a:solidFill>
                  <a:srgbClr val="F16038"/>
                </a:solidFill>
                <a:cs typeface="Arial" panose="020B0604020202020204" pitchFamily="34" charset="0"/>
              </a:rPr>
              <a:t>Tercera Ley de Newton</a:t>
            </a:r>
          </a:p>
          <a:p>
            <a:pPr lvl="1"/>
            <a:r>
              <a:rPr lang="es-ES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cada acción hay una reacción igual y opuesta</a:t>
            </a:r>
            <a:endParaRPr lang="en-US" dirty="0">
              <a:solidFill>
                <a:srgbClr val="F160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17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4591-E57C-490B-AECE-F6B62E79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Your Capsule! 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s-ES" dirty="0">
                <a:solidFill>
                  <a:srgbClr val="F16038"/>
                </a:solidFill>
              </a:rPr>
              <a:t>¡Diseña Tu Cápsula!)</a:t>
            </a:r>
            <a:endParaRPr lang="en-US" dirty="0">
              <a:solidFill>
                <a:srgbClr val="F160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86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4759-1D77-47FB-BD5E-FF24C45B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Criteria (Desired Outcomes)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Criterios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Resultados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16038"/>
                </a:solidFill>
              </a:rPr>
              <a:t>D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eseados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FE03-A615-4D4A-AF1D-3F4DB9E75F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numCol="2">
            <a:noAutofit/>
          </a:bodyPr>
          <a:lstStyle/>
          <a:p>
            <a:r>
              <a:rPr 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A successfully designed capsule will include the following: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seat for the astronaut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mechanism to keep the astronaut in their seat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dampening systems so that the capsule does not experience more than 15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force on impact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mass under 48 grams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be reused in future drops</a:t>
            </a:r>
          </a:p>
          <a:p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Bonus Points: Capsule can land on the target in windy conditions (fan speed set to low).</a:t>
            </a:r>
          </a:p>
          <a:p>
            <a:pPr marL="0" indent="0">
              <a:buNone/>
            </a:pPr>
            <a:endParaRPr lang="es-ES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800" dirty="0">
              <a:cs typeface="Arial" panose="020B0604020202020204" pitchFamily="34" charset="0"/>
            </a:endParaRPr>
          </a:p>
          <a:p>
            <a:r>
              <a:rPr lang="es-ES" sz="1800" b="1" dirty="0">
                <a:solidFill>
                  <a:srgbClr val="F16038"/>
                </a:solidFill>
                <a:cs typeface="Arial" panose="020B0604020202020204" pitchFamily="34" charset="0"/>
              </a:rPr>
              <a:t>Una cápsula diseñada con éxito incluirá lo siguiente:</a:t>
            </a:r>
          </a:p>
          <a:p>
            <a:pPr lvl="1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asiento para la astronauta</a:t>
            </a:r>
          </a:p>
          <a:p>
            <a:pPr lvl="1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mecanismo para mantener a la astronauta en su asiento</a:t>
            </a:r>
          </a:p>
          <a:p>
            <a:pPr lvl="1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de amortiguación de impactos para que la cápsula no experimente más de 15</a:t>
            </a:r>
            <a:r>
              <a:rPr lang="es-ES" sz="1600" i="1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fuerza en el impacto</a:t>
            </a:r>
          </a:p>
          <a:p>
            <a:pPr lvl="1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masa inferior a 48 gramos</a:t>
            </a:r>
          </a:p>
          <a:p>
            <a:pPr lvl="1"/>
            <a:r>
              <a:rPr lang="es-ES" sz="1600" dirty="0">
                <a:solidFill>
                  <a:srgbClr val="F160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 de ser reutilizado en entregas futuras</a:t>
            </a:r>
          </a:p>
          <a:p>
            <a:r>
              <a:rPr lang="es-ES" sz="1800" dirty="0">
                <a:solidFill>
                  <a:schemeClr val="accent2"/>
                </a:solidFill>
              </a:rPr>
              <a:t>Puntos de Bonificación</a:t>
            </a:r>
            <a:r>
              <a:rPr lang="es-ES" sz="1800" dirty="0">
                <a:solidFill>
                  <a:srgbClr val="F16038"/>
                </a:solidFill>
                <a:cs typeface="Arial" panose="020B0604020202020204" pitchFamily="34" charset="0"/>
              </a:rPr>
              <a:t>: La cápsula puede aterrizar en el objetivo en condiciones de viento (la velocidad del ventilador es baja).</a:t>
            </a:r>
            <a:endParaRPr lang="en-US" sz="1800" dirty="0">
              <a:solidFill>
                <a:srgbClr val="F16038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13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88867-E7F7-48EE-A4BA-77DCC687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Scorecard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2DAD28-27A3-1C60-9A25-D23C13FEA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365087"/>
              </p:ext>
            </p:extLst>
          </p:nvPr>
        </p:nvGraphicFramePr>
        <p:xfrm>
          <a:off x="2251833" y="1637410"/>
          <a:ext cx="6858002" cy="5056630"/>
        </p:xfrm>
        <a:graphic>
          <a:graphicData uri="http://schemas.openxmlformats.org/drawingml/2006/table">
            <a:tbl>
              <a:tblPr firstRow="1" firstCol="1" bandRow="1"/>
              <a:tblGrid>
                <a:gridCol w="1426545">
                  <a:extLst>
                    <a:ext uri="{9D8B030D-6E8A-4147-A177-3AD203B41FA5}">
                      <a16:colId xmlns:a16="http://schemas.microsoft.com/office/drawing/2014/main" val="3444291758"/>
                    </a:ext>
                  </a:extLst>
                </a:gridCol>
                <a:gridCol w="1206767">
                  <a:extLst>
                    <a:ext uri="{9D8B030D-6E8A-4147-A177-3AD203B41FA5}">
                      <a16:colId xmlns:a16="http://schemas.microsoft.com/office/drawing/2014/main" val="1240915959"/>
                    </a:ext>
                  </a:extLst>
                </a:gridCol>
                <a:gridCol w="1206767">
                  <a:extLst>
                    <a:ext uri="{9D8B030D-6E8A-4147-A177-3AD203B41FA5}">
                      <a16:colId xmlns:a16="http://schemas.microsoft.com/office/drawing/2014/main" val="3584701838"/>
                    </a:ext>
                  </a:extLst>
                </a:gridCol>
                <a:gridCol w="1206767">
                  <a:extLst>
                    <a:ext uri="{9D8B030D-6E8A-4147-A177-3AD203B41FA5}">
                      <a16:colId xmlns:a16="http://schemas.microsoft.com/office/drawing/2014/main" val="3840332621"/>
                    </a:ext>
                  </a:extLst>
                </a:gridCol>
                <a:gridCol w="1206767">
                  <a:extLst>
                    <a:ext uri="{9D8B030D-6E8A-4147-A177-3AD203B41FA5}">
                      <a16:colId xmlns:a16="http://schemas.microsoft.com/office/drawing/2014/main" val="3302311891"/>
                    </a:ext>
                  </a:extLst>
                </a:gridCol>
                <a:gridCol w="604389">
                  <a:extLst>
                    <a:ext uri="{9D8B030D-6E8A-4147-A177-3AD203B41FA5}">
                      <a16:colId xmlns:a16="http://schemas.microsoft.com/office/drawing/2014/main" val="999945605"/>
                    </a:ext>
                  </a:extLst>
                </a:gridCol>
              </a:tblGrid>
              <a:tr h="21962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POINTS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SCORE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516438"/>
                  </a:ext>
                </a:extLst>
              </a:tr>
              <a:tr h="2196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5765" algn="ctr"/>
                          <a:tab pos="714375" algn="l"/>
                        </a:tabLst>
                      </a:pPr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41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8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6317"/>
                  </a:ext>
                </a:extLst>
              </a:tr>
              <a:tr h="6302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D6CB9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all team members.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has elements contributed by two team members.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design does not have elements from each team member.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389255" algn="l"/>
                        </a:tabLst>
                      </a:pPr>
                      <a:r>
                        <a:rPr lang="en-US" sz="8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161732"/>
                  </a:ext>
                </a:extLst>
              </a:tr>
              <a:tr h="7742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REUSABILITY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space capsule has no damage.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space capsule has minor damage.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space capsule would need repairs to be tested again.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space capsule cannot be used again, and the damage is beyond repair.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106541"/>
                  </a:ext>
                </a:extLst>
              </a:tr>
              <a:tr h="7742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SAFETY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is a seat for the astronaut and the astronaut stays seated throughout testing.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is a seat for the astronaut, but the astronaut falls out of it by the end of testing.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is a seat for the astronaut, but the seat moves by the end of testing.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There is no seat for the astronaut.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308309"/>
                  </a:ext>
                </a:extLst>
              </a:tr>
              <a:tr h="4863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WEIGHT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space capsule weighs under 32 grams.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space capsule weighs between 32.0-40.0 grams.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space capsule weighs between 40.1-48.0 grams.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space capsule weighs over 48.0 grams.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159270"/>
                  </a:ext>
                </a:extLst>
              </a:tr>
              <a:tr h="77423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FORCE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space capsule’s landing force is less than 5</a:t>
                      </a:r>
                      <a:r>
                        <a:rPr lang="en-US" sz="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space capsule’s landing force is less than 10</a:t>
                      </a:r>
                      <a:r>
                        <a:rPr lang="en-US" sz="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, but greater than 5</a:t>
                      </a:r>
                      <a:r>
                        <a:rPr lang="en-US" sz="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space capsule landing force is less than 15</a:t>
                      </a:r>
                      <a:r>
                        <a:rPr lang="en-US" sz="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, but greater than 10</a:t>
                      </a:r>
                      <a:r>
                        <a:rPr lang="en-US" sz="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space capsule landing force is greater than 15</a:t>
                      </a:r>
                      <a:r>
                        <a:rPr lang="en-US" sz="800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171778"/>
                  </a:ext>
                </a:extLst>
              </a:tr>
              <a:tr h="3423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BUDGET USED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$750,000 or less.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$751,000 – $899,999.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$900,000 – $1,000,000.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$1,000,001 or more.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334529"/>
                  </a:ext>
                </a:extLst>
              </a:tr>
              <a:tr h="6302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BONUS: LANDING ZONE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space capsule lands directly in landing zone.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space capsule lands within 8 cm of the landing zone.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space capsule lands within 16 cm of the landing zone.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The space capsule lands over 16 cm from the landing zone.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608985"/>
                  </a:ext>
                </a:extLst>
              </a:tr>
              <a:tr h="2054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>
                      <a:noFill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TOTAL SCORE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C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7404" marR="27404" marT="27404" marB="27404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659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243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A3A43BC-9247-C44F-93FA-5BC01398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>
                <a:solidFill>
                  <a:srgbClr val="F16038"/>
                </a:solidFill>
              </a:rPr>
              <a:t>Tanteador</a:t>
            </a:r>
            <a:endParaRPr lang="en-US" dirty="0">
              <a:solidFill>
                <a:srgbClr val="F16038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23ECDA7-ABB8-504A-5623-AB0DC19D7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849597"/>
              </p:ext>
            </p:extLst>
          </p:nvPr>
        </p:nvGraphicFramePr>
        <p:xfrm>
          <a:off x="2251834" y="1637410"/>
          <a:ext cx="6858000" cy="5056633"/>
        </p:xfrm>
        <a:graphic>
          <a:graphicData uri="http://schemas.openxmlformats.org/drawingml/2006/table">
            <a:tbl>
              <a:tblPr firstRow="1" firstCol="1" bandRow="1"/>
              <a:tblGrid>
                <a:gridCol w="1244997">
                  <a:extLst>
                    <a:ext uri="{9D8B030D-6E8A-4147-A177-3AD203B41FA5}">
                      <a16:colId xmlns:a16="http://schemas.microsoft.com/office/drawing/2014/main" val="2453501848"/>
                    </a:ext>
                  </a:extLst>
                </a:gridCol>
                <a:gridCol w="1127915">
                  <a:extLst>
                    <a:ext uri="{9D8B030D-6E8A-4147-A177-3AD203B41FA5}">
                      <a16:colId xmlns:a16="http://schemas.microsoft.com/office/drawing/2014/main" val="946801061"/>
                    </a:ext>
                  </a:extLst>
                </a:gridCol>
                <a:gridCol w="1127915">
                  <a:extLst>
                    <a:ext uri="{9D8B030D-6E8A-4147-A177-3AD203B41FA5}">
                      <a16:colId xmlns:a16="http://schemas.microsoft.com/office/drawing/2014/main" val="3156726176"/>
                    </a:ext>
                  </a:extLst>
                </a:gridCol>
                <a:gridCol w="1127915">
                  <a:extLst>
                    <a:ext uri="{9D8B030D-6E8A-4147-A177-3AD203B41FA5}">
                      <a16:colId xmlns:a16="http://schemas.microsoft.com/office/drawing/2014/main" val="926990412"/>
                    </a:ext>
                  </a:extLst>
                </a:gridCol>
                <a:gridCol w="1127915">
                  <a:extLst>
                    <a:ext uri="{9D8B030D-6E8A-4147-A177-3AD203B41FA5}">
                      <a16:colId xmlns:a16="http://schemas.microsoft.com/office/drawing/2014/main" val="766532820"/>
                    </a:ext>
                  </a:extLst>
                </a:gridCol>
                <a:gridCol w="1101343">
                  <a:extLst>
                    <a:ext uri="{9D8B030D-6E8A-4147-A177-3AD203B41FA5}">
                      <a16:colId xmlns:a16="http://schemas.microsoft.com/office/drawing/2014/main" val="1270972970"/>
                    </a:ext>
                  </a:extLst>
                </a:gridCol>
              </a:tblGrid>
              <a:tr h="23561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CRITERIOS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BB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PUNTOS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B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079756"/>
                  </a:ext>
                </a:extLst>
              </a:tr>
              <a:tr h="2533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41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E0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9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CB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016634"/>
                  </a:ext>
                </a:extLst>
              </a:tr>
              <a:tr h="7152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2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COLABORACIÓN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todos los miembros del equipo.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E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tiene elementos aportados por dos miembros del equipo.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El diseño no tiene elementos de cada miembro del equipo.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941138"/>
                  </a:ext>
                </a:extLst>
              </a:tr>
              <a:tr h="5703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REUTILIZACIÓN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cápsula espacial no tiene daños.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cápsula espacial tiene daños menores.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US" sz="7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cápsula espacial necesitaría reparaciones para poder ser probada nuevamente.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cápsula espacial no se puede volver a utilizar y el daño es irreparable.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3588763"/>
                  </a:ext>
                </a:extLst>
              </a:tr>
              <a:tr h="8601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LA SEGURIDAD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Hay un asiento para el astronauta y el astronauta permanece sentado durante la prueba.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US" sz="7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Hay un asiento para el astronauta, pero el astronauta se cae al final de la prueba.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Hay un asiento para el astronauta, pero el asiento se mueve al final de la prueba.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No hay asiento para el astronauta.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103588"/>
                  </a:ext>
                </a:extLst>
              </a:tr>
              <a:tr h="4254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PESO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cápsula espacial pesa menos de 32.0 gramos.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cápsula espacial pesa entre 32.0 y 40.0 gramos.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cápsula espacial pesa entre 40.1 y 48.0 gramos.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cápsula espacial pesa más de 48.0 gramos.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205671"/>
                  </a:ext>
                </a:extLst>
              </a:tr>
              <a:tr h="7152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FUERZA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fuerza de aterrizaje de la cápsula espacial es inferior a 5</a:t>
                      </a:r>
                      <a:r>
                        <a:rPr lang="es-US" sz="700" i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fuerza de aterrizaje de la cápsula espacial es inferior a 10</a:t>
                      </a:r>
                      <a:r>
                        <a:rPr lang="es-US" sz="700" i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, pero superior a 5</a:t>
                      </a:r>
                      <a:r>
                        <a:rPr lang="es-US" sz="700" i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fuerza de aterrizaje de la cápsula espacial es inferior a 15</a:t>
                      </a:r>
                      <a:r>
                        <a:rPr lang="es-US" sz="700" i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, pero superior a 10</a:t>
                      </a:r>
                      <a:r>
                        <a:rPr lang="es-US" sz="700" i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fuerza de aterrizaje de la cápsula espacial es superior a 15</a:t>
                      </a:r>
                      <a:r>
                        <a:rPr lang="es-US" sz="700" i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779158"/>
                  </a:ext>
                </a:extLst>
              </a:tr>
              <a:tr h="3155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PRESUPUESTO 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UTILIZADO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$750,000 o menos.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$751,000 – $899,999.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$900,000 – $1,000,000.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$1,000,001 o </a:t>
                      </a:r>
                      <a:r>
                        <a:rPr lang="en-US" sz="700" dirty="0" err="1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más</a:t>
                      </a:r>
                      <a:r>
                        <a:rPr lang="en-US" sz="7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339847"/>
                  </a:ext>
                </a:extLst>
              </a:tr>
              <a:tr h="6415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900" b="1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PUNTOS ADICIONALES: ZONA DE ATERRIZAJE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Malgun Gothic" panose="020B0503020000020004" pitchFamily="34" charset="-127"/>
                        <a:cs typeface="Arial" panose="020B0604020202020204" pitchFamily="34" charset="0"/>
                      </a:endParaRPr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cápsula espacial aterriza directamente en la zona de aterrizaje.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cápsula espacial aterriza a 8 cm de la zona de aterrizaje.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US" sz="70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cápsula espacial aterriza a 16 cm de la zona de aterrizaje.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s-ES" sz="700" dirty="0">
                          <a:solidFill>
                            <a:srgbClr val="F16038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La cápsula espacial aterriza a más de 16 cm de la zona de aterrizaje.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0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4753721"/>
                  </a:ext>
                </a:extLst>
              </a:tr>
              <a:tr h="32421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>
                    <a:lnL>
                      <a:noFill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PUNTAJE TOTAL</a:t>
                      </a:r>
                      <a:endParaRPr lang="en-US" sz="2000" dirty="0"/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6B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700" dirty="0">
                          <a:effectLst/>
                          <a:latin typeface="Arial" panose="020B0604020202020204" pitchFamily="34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0994" marR="60994" marT="0" marB="0" anchor="ctr">
                    <a:lnL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B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093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549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55AF-1707-4B95-85EF-AAC15E810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Redesign: Discussion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Rediseño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Discusión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9B20A07-C9E9-D169-A378-8426FDEE61BB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3128512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worked?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did not work?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do you want to improve?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the average speed you calculated?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there an average speed that will let us know how likely a space capsule will succeed?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funcionó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¿Qué fue lo que no funcionó?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quieres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mejorar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¿Cuál fue la velocidad promedio que calculaste?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¿Existe una velocidad promedio que nos permita saber la probabilidad de éxito de una cápsula espacial?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4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69073-EBFA-41A5-829A-B9E81765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Space Capsule?</a:t>
            </a:r>
            <a:br>
              <a:rPr lang="en-US" dirty="0"/>
            </a:b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s-ES" dirty="0">
                <a:solidFill>
                  <a:srgbClr val="F16038"/>
                </a:solidFill>
              </a:rPr>
              <a:t>¿Qué es una Cápsula Espacial?)</a:t>
            </a:r>
            <a:endParaRPr lang="en-US" dirty="0">
              <a:solidFill>
                <a:srgbClr val="F16038"/>
              </a:solidFill>
            </a:endParaRPr>
          </a:p>
        </p:txBody>
      </p:sp>
      <p:pic>
        <p:nvPicPr>
          <p:cNvPr id="3" name="Online Media 2" descr="WATCH: Why is a capsule - not a shuttle - being used for NASA's crew launch?">
            <a:hlinkClick r:id="" action="ppaction://media"/>
            <a:extLst>
              <a:ext uri="{FF2B5EF4-FFF2-40B4-BE49-F238E27FC236}">
                <a16:creationId xmlns:a16="http://schemas.microsoft.com/office/drawing/2014/main" id="{97B2FBE7-6E2C-C34E-B3CB-553A4C9BF8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28544" y="239886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4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9B42C-8F8F-264F-B08B-25C4DA8B63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5571241" y="1934578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543A2592-C72D-A246-801A-4978DBB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Diseño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Ingeniería</a:t>
            </a:r>
            <a:r>
              <a:rPr lang="en-US" dirty="0">
                <a:solidFill>
                  <a:srgbClr val="F16038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AABB78-9635-725E-8C28-24D8047102D0}"/>
              </a:ext>
            </a:extLst>
          </p:cNvPr>
          <p:cNvSpPr txBox="1"/>
          <p:nvPr/>
        </p:nvSpPr>
        <p:spPr>
          <a:xfrm>
            <a:off x="762693" y="2644169"/>
            <a:ext cx="480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engineering?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(¿Qué es la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ingeniería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29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79B42C-8F8F-264F-B08B-25C4DA8B63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5571241" y="1934578"/>
            <a:ext cx="4981628" cy="43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543A2592-C72D-A246-801A-4978DBBE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Diseño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Ingeniería</a:t>
            </a:r>
            <a:r>
              <a:rPr lang="en-US" dirty="0">
                <a:solidFill>
                  <a:srgbClr val="F16038"/>
                </a:solidFill>
              </a:rPr>
              <a:t>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562BD-7B43-639B-55A1-07C1642F393A}"/>
              </a:ext>
            </a:extLst>
          </p:cNvPr>
          <p:cNvSpPr txBox="1"/>
          <p:nvPr/>
        </p:nvSpPr>
        <p:spPr>
          <a:xfrm>
            <a:off x="744032" y="2092541"/>
            <a:ext cx="45550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engineering?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(¿Qué es la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ingeniería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engineering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jobs?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(¿Qué son los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trabajos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ingeniería?)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91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Engineering Jobs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Trabajos de Ingeniería)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C28E3-97AB-2B02-EA44-D20805A5067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BEFE48-D79B-49A9-AB5A-8781610B8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05820" y="2195535"/>
            <a:ext cx="5637987" cy="37586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92E5D1-6B5C-4CF9-998C-EDE23CD7F9F6}"/>
              </a:ext>
            </a:extLst>
          </p:cNvPr>
          <p:cNvSpPr txBox="1"/>
          <p:nvPr/>
        </p:nvSpPr>
        <p:spPr>
          <a:xfrm>
            <a:off x="5828580" y="5954191"/>
            <a:ext cx="37691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space.stackexchange.com/questions/12371/how-many-draco-engines-does-dragon-2-crew-dragon-posses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C7AC2C-FC4C-4D5F-AF05-21DEE9AB22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307771" y="4003916"/>
            <a:ext cx="3520809" cy="25437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8EB308-4E61-4CDD-B317-6EF00DD20C64}"/>
              </a:ext>
            </a:extLst>
          </p:cNvPr>
          <p:cNvSpPr txBox="1"/>
          <p:nvPr/>
        </p:nvSpPr>
        <p:spPr>
          <a:xfrm>
            <a:off x="2230531" y="6654012"/>
            <a:ext cx="34778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s://en.wikipedia.org/wiki/Vostok_(spacecraft)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896D3B-604A-468A-B287-F5FDC0B93D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55947" y="1869113"/>
            <a:ext cx="3520809" cy="264060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B787BF-9DC4-4814-BA53-D3A34A648F6D}"/>
              </a:ext>
            </a:extLst>
          </p:cNvPr>
          <p:cNvSpPr txBox="1"/>
          <p:nvPr/>
        </p:nvSpPr>
        <p:spPr>
          <a:xfrm>
            <a:off x="2230531" y="6507798"/>
            <a:ext cx="33503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s://en.wikipedia.org/wiki/2017_in_spaceflight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3353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C83E51-4C0A-4D7F-B6ED-9ECC74127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06922" y="1545183"/>
            <a:ext cx="6122850" cy="40718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3701BB-7E77-4753-AF77-EC29622EE2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18712" y="1834418"/>
            <a:ext cx="3553983" cy="2367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Engineering Jobs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Trabajos de Ingeniería)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0BD6AF-0EFB-40FF-A03E-6A7A5A8448D3}"/>
              </a:ext>
            </a:extLst>
          </p:cNvPr>
          <p:cNvSpPr txBox="1"/>
          <p:nvPr/>
        </p:nvSpPr>
        <p:spPr>
          <a:xfrm>
            <a:off x="5906922" y="5593779"/>
            <a:ext cx="36667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en.wikipedia.org/wiki/Ground_segment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C76774-0128-49F4-BEEB-C4BC081123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302530" y="3912192"/>
            <a:ext cx="3553983" cy="25655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F304EDC-934F-4689-B261-8EA6223E263C}"/>
              </a:ext>
            </a:extLst>
          </p:cNvPr>
          <p:cNvSpPr txBox="1"/>
          <p:nvPr/>
        </p:nvSpPr>
        <p:spPr>
          <a:xfrm>
            <a:off x="2302530" y="6640051"/>
            <a:ext cx="50057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://globedia.com/nasa-eyes-software-gratis-conocer-tierra-sistema-solar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E93797-8186-4942-B8BC-280E59256491}"/>
              </a:ext>
            </a:extLst>
          </p:cNvPr>
          <p:cNvSpPr txBox="1"/>
          <p:nvPr/>
        </p:nvSpPr>
        <p:spPr>
          <a:xfrm>
            <a:off x="2302530" y="6455718"/>
            <a:ext cx="487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www.flickr.com/photos/nasa2explore/10967311956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1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8837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Engineering Jobs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Trabajos de Ingeniería)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0EF6AF-2B39-48B9-B590-E4B720955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51919" y="1533473"/>
            <a:ext cx="3260923" cy="28043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3310B4-50EF-4D9F-AF52-083AD859F487}"/>
              </a:ext>
            </a:extLst>
          </p:cNvPr>
          <p:cNvSpPr txBox="1"/>
          <p:nvPr/>
        </p:nvSpPr>
        <p:spPr>
          <a:xfrm>
            <a:off x="2551919" y="4348653"/>
            <a:ext cx="35346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en.wikipedia.org/wiki/Liquid-propellant_rocket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42DD79-C5F5-4DBA-99DF-2981CD965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551920" y="4590271"/>
            <a:ext cx="4944793" cy="20474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3170BB-AF78-4F19-BE7B-D2DBF340B0B9}"/>
              </a:ext>
            </a:extLst>
          </p:cNvPr>
          <p:cNvSpPr txBox="1"/>
          <p:nvPr/>
        </p:nvSpPr>
        <p:spPr>
          <a:xfrm>
            <a:off x="2370450" y="6627168"/>
            <a:ext cx="49447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s://www.lacomarcadepuertollano.com/diario/noticia/2018_06_27/77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nc-sa/3.0/"/>
              </a:rPr>
              <a:t>CC BY-SA-NC</a:t>
            </a:r>
            <a:endParaRPr lang="en-US" sz="9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741B77-E638-466F-BAFB-F3420942D7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678183" y="1533472"/>
            <a:ext cx="3740962" cy="44254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9E34EF-A6A1-4641-B033-082AD5542AFE}"/>
              </a:ext>
            </a:extLst>
          </p:cNvPr>
          <p:cNvSpPr txBox="1"/>
          <p:nvPr/>
        </p:nvSpPr>
        <p:spPr>
          <a:xfrm>
            <a:off x="7613606" y="5955086"/>
            <a:ext cx="33493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0" tooltip="http://space.stackexchange.com/questions/6245/how-did-astronauts-traverse-from-module-to-module-in-the-apollo-craft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33233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Design </a:t>
            </a:r>
            <a:r>
              <a:rPr lang="en-US" dirty="0">
                <a:solidFill>
                  <a:srgbClr val="F16038"/>
                </a:solidFill>
              </a:rPr>
              <a:t>(</a:t>
            </a:r>
            <a:r>
              <a:rPr lang="en-US" dirty="0" err="1">
                <a:solidFill>
                  <a:srgbClr val="F16038"/>
                </a:solidFill>
              </a:rPr>
              <a:t>Diseño</a:t>
            </a:r>
            <a:r>
              <a:rPr lang="en-US" dirty="0">
                <a:solidFill>
                  <a:srgbClr val="F16038"/>
                </a:solidFill>
              </a:rPr>
              <a:t> de </a:t>
            </a:r>
            <a:r>
              <a:rPr lang="en-US" dirty="0" err="1">
                <a:solidFill>
                  <a:srgbClr val="F16038"/>
                </a:solidFill>
              </a:rPr>
              <a:t>Ingeniería</a:t>
            </a:r>
            <a:r>
              <a:rPr lang="en-US" dirty="0">
                <a:solidFill>
                  <a:srgbClr val="F16038"/>
                </a:solidFill>
              </a:rPr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452919-46F8-450A-B0A7-A57AF5DA102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/>
          <a:stretch/>
        </p:blipFill>
        <p:spPr bwMode="auto">
          <a:xfrm>
            <a:off x="6358155" y="1517904"/>
            <a:ext cx="5489486" cy="45910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C712DB-C777-EE0D-79BF-79D351AAB510}"/>
              </a:ext>
            </a:extLst>
          </p:cNvPr>
          <p:cNvSpPr txBox="1"/>
          <p:nvPr/>
        </p:nvSpPr>
        <p:spPr>
          <a:xfrm>
            <a:off x="466532" y="1624041"/>
            <a:ext cx="59919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engineering?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(¿Qué es la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ingeniería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engineering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jobs?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(¿Qué son los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trabajos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ingeniería?)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1603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can be an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engineer?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(¿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puede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ser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ingeniero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1603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50104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rning Undefeated + TEA">
      <a:dk1>
        <a:srgbClr val="919191"/>
      </a:dk1>
      <a:lt1>
        <a:srgbClr val="FFFFFF"/>
      </a:lt1>
      <a:dk2>
        <a:srgbClr val="4D4D4F"/>
      </a:dk2>
      <a:lt2>
        <a:srgbClr val="E7E6E6"/>
      </a:lt2>
      <a:accent1>
        <a:srgbClr val="0D6CB9"/>
      </a:accent1>
      <a:accent2>
        <a:srgbClr val="F16038"/>
      </a:accent2>
      <a:accent3>
        <a:srgbClr val="A5A5A5"/>
      </a:accent3>
      <a:accent4>
        <a:srgbClr val="00ACBB"/>
      </a:accent4>
      <a:accent5>
        <a:srgbClr val="4D4D4F"/>
      </a:accent5>
      <a:accent6>
        <a:srgbClr val="4D4D4F"/>
      </a:accent6>
      <a:hlink>
        <a:srgbClr val="0D6CB9"/>
      </a:hlink>
      <a:folHlink>
        <a:srgbClr val="F1603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Learning Undefeated + TEA">
      <a:dk1>
        <a:srgbClr val="919191"/>
      </a:dk1>
      <a:lt1>
        <a:srgbClr val="FFFFFF"/>
      </a:lt1>
      <a:dk2>
        <a:srgbClr val="4D4D4F"/>
      </a:dk2>
      <a:lt2>
        <a:srgbClr val="E7E6E6"/>
      </a:lt2>
      <a:accent1>
        <a:srgbClr val="0D6CB9"/>
      </a:accent1>
      <a:accent2>
        <a:srgbClr val="F16038"/>
      </a:accent2>
      <a:accent3>
        <a:srgbClr val="A5A5A5"/>
      </a:accent3>
      <a:accent4>
        <a:srgbClr val="00ACBB"/>
      </a:accent4>
      <a:accent5>
        <a:srgbClr val="4D4D4F"/>
      </a:accent5>
      <a:accent6>
        <a:srgbClr val="4D4D4F"/>
      </a:accent6>
      <a:hlink>
        <a:srgbClr val="0D6CB9"/>
      </a:hlink>
      <a:folHlink>
        <a:srgbClr val="F160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2300</Words>
  <Application>Microsoft Macintosh PowerPoint</Application>
  <PresentationFormat>Widescreen</PresentationFormat>
  <Paragraphs>331</Paragraphs>
  <Slides>24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2_Office Theme</vt:lpstr>
      <vt:lpstr>Space Capsule Drop</vt:lpstr>
      <vt:lpstr>Newton’s Laws (Leyes de Newton)</vt:lpstr>
      <vt:lpstr>What is a Space Capsule? (¿Qué es una Cápsula Espacial?)</vt:lpstr>
      <vt:lpstr>Engineering Design (Diseño de Ingeniería)</vt:lpstr>
      <vt:lpstr>Engineering Design (Diseño de Ingeniería)</vt:lpstr>
      <vt:lpstr>Engineering Jobs (Trabajos de Ingeniería)</vt:lpstr>
      <vt:lpstr>Engineering Jobs (Trabajos de Ingeniería)</vt:lpstr>
      <vt:lpstr>Engineering Jobs (Trabajos de Ingeniería)</vt:lpstr>
      <vt:lpstr>Engineering Design (Diseño de Ingeniería)</vt:lpstr>
      <vt:lpstr>Engineering Design Process (Processo de Diseño de Ingeniería)</vt:lpstr>
      <vt:lpstr>Problem</vt:lpstr>
      <vt:lpstr>Problema</vt:lpstr>
      <vt:lpstr>Criteria (Desired Outcomes)  (Criterios (Resultados Deseados))</vt:lpstr>
      <vt:lpstr>Constraints (Limitations)</vt:lpstr>
      <vt:lpstr>Restricciones (Limitaciones)</vt:lpstr>
      <vt:lpstr>Explore Materials (Explorar Materiales)</vt:lpstr>
      <vt:lpstr>Brainstorm (Idea Genial)</vt:lpstr>
      <vt:lpstr>Gather Materials (Reunir Materiales)</vt:lpstr>
      <vt:lpstr>Team Member Responsibilities (Responsabilidades de los Miembros del Equipo)</vt:lpstr>
      <vt:lpstr>Design Your Capsule!  (¡Diseña Tu Cápsula!)</vt:lpstr>
      <vt:lpstr>Criteria (Desired Outcomes)  (Criterios (Resultados Deseados))</vt:lpstr>
      <vt:lpstr>Scorecard</vt:lpstr>
      <vt:lpstr>Tanteador</vt:lpstr>
      <vt:lpstr>Redesign: Discussion (Rediseño: Discusión)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James Hong</dc:creator>
  <cp:lastModifiedBy>Kristin Diamantides</cp:lastModifiedBy>
  <cp:revision>162</cp:revision>
  <dcterms:created xsi:type="dcterms:W3CDTF">2020-06-19T15:36:11Z</dcterms:created>
  <dcterms:modified xsi:type="dcterms:W3CDTF">2024-03-12T15:38:01Z</dcterms:modified>
</cp:coreProperties>
</file>