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5"/>
  </p:notesMasterIdLst>
  <p:sldIdLst>
    <p:sldId id="259" r:id="rId2"/>
    <p:sldId id="258" r:id="rId3"/>
    <p:sldId id="291" r:id="rId4"/>
    <p:sldId id="313" r:id="rId5"/>
    <p:sldId id="287" r:id="rId6"/>
    <p:sldId id="288" r:id="rId7"/>
    <p:sldId id="289" r:id="rId8"/>
    <p:sldId id="318" r:id="rId9"/>
    <p:sldId id="319" r:id="rId10"/>
    <p:sldId id="295" r:id="rId11"/>
    <p:sldId id="320" r:id="rId12"/>
    <p:sldId id="296" r:id="rId13"/>
    <p:sldId id="306" r:id="rId14"/>
    <p:sldId id="324" r:id="rId15"/>
    <p:sldId id="312" r:id="rId16"/>
    <p:sldId id="299" r:id="rId17"/>
    <p:sldId id="332" r:id="rId18"/>
    <p:sldId id="309" r:id="rId19"/>
    <p:sldId id="326" r:id="rId20"/>
    <p:sldId id="333" r:id="rId21"/>
    <p:sldId id="311" r:id="rId22"/>
    <p:sldId id="329" r:id="rId23"/>
    <p:sldId id="33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6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F0F15-AEE9-4601-9F38-D0D8578F64DC}" v="225" dt="2021-04-12T18:52:51.101"/>
    <p1510:client id="{3916BBFC-82AB-4ADA-8004-E509A5CD9BA2}" v="8" dt="2021-10-05T18:36:15.071"/>
    <p1510:client id="{ABF4B1B1-7E72-4BCE-BC83-4440B58584F2}" v="840" dt="2021-04-12T19:03:57.907"/>
    <p1510:client id="{EAACB503-A175-480B-89CA-14A83BDA2ACD}" v="66" dt="2021-04-14T15:10:10.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77676"/>
  </p:normalViewPr>
  <p:slideViewPr>
    <p:cSldViewPr snapToGrid="0" snapToObjects="1">
      <p:cViewPr varScale="1">
        <p:scale>
          <a:sx n="90" d="100"/>
          <a:sy n="90" d="100"/>
        </p:scale>
        <p:origin x="17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ong" userId="o2HF3DO8abRL9o/WGF4Z5uJbWu3DvHTrkFXfPG1E0KM=" providerId="None" clId="Web-{3916BBFC-82AB-4ADA-8004-E509A5CD9BA2}"/>
    <pc:docChg chg="modSld">
      <pc:chgData name="James Hong" userId="o2HF3DO8abRL9o/WGF4Z5uJbWu3DvHTrkFXfPG1E0KM=" providerId="None" clId="Web-{3916BBFC-82AB-4ADA-8004-E509A5CD9BA2}" dt="2021-10-05T18:36:11.415" v="3"/>
      <pc:docMkLst>
        <pc:docMk/>
      </pc:docMkLst>
      <pc:sldChg chg="modSp">
        <pc:chgData name="James Hong" userId="o2HF3DO8abRL9o/WGF4Z5uJbWu3DvHTrkFXfPG1E0KM=" providerId="None" clId="Web-{3916BBFC-82AB-4ADA-8004-E509A5CD9BA2}" dt="2021-10-05T18:36:11.415" v="3"/>
        <pc:sldMkLst>
          <pc:docMk/>
          <pc:sldMk cId="2532361111" sldId="312"/>
        </pc:sldMkLst>
        <pc:graphicFrameChg chg="mod modGraphic">
          <ac:chgData name="James Hong" userId="o2HF3DO8abRL9o/WGF4Z5uJbWu3DvHTrkFXfPG1E0KM=" providerId="None" clId="Web-{3916BBFC-82AB-4ADA-8004-E509A5CD9BA2}" dt="2021-10-05T18:36:07.524" v="1"/>
          <ac:graphicFrameMkLst>
            <pc:docMk/>
            <pc:sldMk cId="2532361111" sldId="312"/>
            <ac:graphicFrameMk id="4" creationId="{74F4F366-D7DA-4AC9-89E4-021E281D5051}"/>
          </ac:graphicFrameMkLst>
        </pc:graphicFrameChg>
        <pc:graphicFrameChg chg="mod modGraphic">
          <ac:chgData name="James Hong" userId="o2HF3DO8abRL9o/WGF4Z5uJbWu3DvHTrkFXfPG1E0KM=" providerId="None" clId="Web-{3916BBFC-82AB-4ADA-8004-E509A5CD9BA2}" dt="2021-10-05T18:36:11.415" v="3"/>
          <ac:graphicFrameMkLst>
            <pc:docMk/>
            <pc:sldMk cId="2532361111" sldId="312"/>
            <ac:graphicFrameMk id="5" creationId="{0D97AD41-556D-46A2-B46B-E00C49EC4EF0}"/>
          </ac:graphicFrameMkLst>
        </pc:graphicFrameChg>
      </pc:sldChg>
    </pc:docChg>
  </pc:docChgLst>
  <pc:docChgLst>
    <pc:chgData name="James Hong" userId="o2HF3DO8abRL9o/WGF4Z5uJbWu3DvHTrkFXfPG1E0KM=" providerId="None" clId="Web-{0EDF0F15-AEE9-4601-9F38-D0D8578F64DC}"/>
    <pc:docChg chg="modSld">
      <pc:chgData name="James Hong" userId="o2HF3DO8abRL9o/WGF4Z5uJbWu3DvHTrkFXfPG1E0KM=" providerId="None" clId="Web-{0EDF0F15-AEE9-4601-9F38-D0D8578F64DC}" dt="2021-04-12T18:52:51.101" v="220"/>
      <pc:docMkLst>
        <pc:docMk/>
      </pc:docMkLst>
      <pc:sldChg chg="addSp delSp modSp">
        <pc:chgData name="James Hong" userId="o2HF3DO8abRL9o/WGF4Z5uJbWu3DvHTrkFXfPG1E0KM=" providerId="None" clId="Web-{0EDF0F15-AEE9-4601-9F38-D0D8578F64DC}" dt="2021-04-12T18:52:51.101" v="220"/>
        <pc:sldMkLst>
          <pc:docMk/>
          <pc:sldMk cId="1235312657" sldId="298"/>
        </pc:sldMkLst>
        <pc:spChg chg="del">
          <ac:chgData name="James Hong" userId="o2HF3DO8abRL9o/WGF4Z5uJbWu3DvHTrkFXfPG1E0KM=" providerId="None" clId="Web-{0EDF0F15-AEE9-4601-9F38-D0D8578F64DC}" dt="2021-04-12T18:46:22.357" v="0"/>
          <ac:spMkLst>
            <pc:docMk/>
            <pc:sldMk cId="1235312657" sldId="298"/>
            <ac:spMk id="3" creationId="{BA874555-E3EE-4332-85E0-545A86B90444}"/>
          </ac:spMkLst>
        </pc:spChg>
        <pc:graphicFrameChg chg="add mod modGraphic">
          <ac:chgData name="James Hong" userId="o2HF3DO8abRL9o/WGF4Z5uJbWu3DvHTrkFXfPG1E0KM=" providerId="None" clId="Web-{0EDF0F15-AEE9-4601-9F38-D0D8578F64DC}" dt="2021-04-12T18:52:50.882" v="217" actId="1076"/>
          <ac:graphicFrameMkLst>
            <pc:docMk/>
            <pc:sldMk cId="1235312657" sldId="298"/>
            <ac:graphicFrameMk id="4" creationId="{74F4F366-D7DA-4AC9-89E4-021E281D5051}"/>
          </ac:graphicFrameMkLst>
        </pc:graphicFrameChg>
        <pc:graphicFrameChg chg="add">
          <ac:chgData name="James Hong" userId="o2HF3DO8abRL9o/WGF4Z5uJbWu3DvHTrkFXfPG1E0KM=" providerId="None" clId="Web-{0EDF0F15-AEE9-4601-9F38-D0D8578F64DC}" dt="2021-04-12T18:52:50.944" v="218"/>
          <ac:graphicFrameMkLst>
            <pc:docMk/>
            <pc:sldMk cId="1235312657" sldId="298"/>
            <ac:graphicFrameMk id="5" creationId="{0D97AD41-556D-46A2-B46B-E00C49EC4EF0}"/>
          </ac:graphicFrameMkLst>
        </pc:graphicFrameChg>
        <pc:graphicFrameChg chg="add">
          <ac:chgData name="James Hong" userId="o2HF3DO8abRL9o/WGF4Z5uJbWu3DvHTrkFXfPG1E0KM=" providerId="None" clId="Web-{0EDF0F15-AEE9-4601-9F38-D0D8578F64DC}" dt="2021-04-12T18:52:51.023" v="219"/>
          <ac:graphicFrameMkLst>
            <pc:docMk/>
            <pc:sldMk cId="1235312657" sldId="298"/>
            <ac:graphicFrameMk id="6" creationId="{89CA1281-3EDA-4541-BB54-FFA3B4269D8F}"/>
          </ac:graphicFrameMkLst>
        </pc:graphicFrameChg>
        <pc:graphicFrameChg chg="add">
          <ac:chgData name="James Hong" userId="o2HF3DO8abRL9o/WGF4Z5uJbWu3DvHTrkFXfPG1E0KM=" providerId="None" clId="Web-{0EDF0F15-AEE9-4601-9F38-D0D8578F64DC}" dt="2021-04-12T18:52:51.101" v="220"/>
          <ac:graphicFrameMkLst>
            <pc:docMk/>
            <pc:sldMk cId="1235312657" sldId="298"/>
            <ac:graphicFrameMk id="7" creationId="{F0A4159E-A025-4C6E-AE7B-4D3CA06F05A2}"/>
          </ac:graphicFrameMkLst>
        </pc:graphicFrameChg>
      </pc:sldChg>
    </pc:docChg>
  </pc:docChgLst>
  <pc:docChgLst>
    <pc:chgData name="James Hong" clId="Web-{EAACB503-A175-480B-89CA-14A83BDA2ACD}"/>
    <pc:docChg chg="modSld">
      <pc:chgData name="James Hong" userId="" providerId="" clId="Web-{EAACB503-A175-480B-89CA-14A83BDA2ACD}" dt="2021-04-14T15:10:07.142" v="37"/>
      <pc:docMkLst>
        <pc:docMk/>
      </pc:docMkLst>
      <pc:sldChg chg="modSp">
        <pc:chgData name="James Hong" userId="" providerId="" clId="Web-{EAACB503-A175-480B-89CA-14A83BDA2ACD}" dt="2021-04-14T15:09:51.360" v="15"/>
        <pc:sldMkLst>
          <pc:docMk/>
          <pc:sldMk cId="1235312657" sldId="298"/>
        </pc:sldMkLst>
        <pc:graphicFrameChg chg="mod modGraphic">
          <ac:chgData name="James Hong" userId="" providerId="" clId="Web-{EAACB503-A175-480B-89CA-14A83BDA2ACD}" dt="2021-04-14T15:09:51.360" v="15"/>
          <ac:graphicFrameMkLst>
            <pc:docMk/>
            <pc:sldMk cId="1235312657" sldId="298"/>
            <ac:graphicFrameMk id="5" creationId="{0D97AD41-556D-46A2-B46B-E00C49EC4EF0}"/>
          </ac:graphicFrameMkLst>
        </pc:graphicFrameChg>
      </pc:sldChg>
      <pc:sldChg chg="modSp">
        <pc:chgData name="James Hong" userId="" providerId="" clId="Web-{EAACB503-A175-480B-89CA-14A83BDA2ACD}" dt="2021-04-14T15:10:07.142" v="37"/>
        <pc:sldMkLst>
          <pc:docMk/>
          <pc:sldMk cId="2532361111" sldId="312"/>
        </pc:sldMkLst>
        <pc:graphicFrameChg chg="mod modGraphic">
          <ac:chgData name="James Hong" userId="" providerId="" clId="Web-{EAACB503-A175-480B-89CA-14A83BDA2ACD}" dt="2021-04-14T15:10:07.142" v="37"/>
          <ac:graphicFrameMkLst>
            <pc:docMk/>
            <pc:sldMk cId="2532361111" sldId="312"/>
            <ac:graphicFrameMk id="5" creationId="{0D97AD41-556D-46A2-B46B-E00C49EC4EF0}"/>
          </ac:graphicFrameMkLst>
        </pc:graphicFrameChg>
      </pc:sldChg>
    </pc:docChg>
  </pc:docChgLst>
  <pc:docChgLst>
    <pc:chgData name="James Hong" userId="o2HF3DO8abRL9o/WGF4Z5uJbWu3DvHTrkFXfPG1E0KM=" providerId="None" clId="Web-{ABF4B1B1-7E72-4BCE-BC83-4440B58584F2}"/>
    <pc:docChg chg="addSld modSld">
      <pc:chgData name="James Hong" userId="o2HF3DO8abRL9o/WGF4Z5uJbWu3DvHTrkFXfPG1E0KM=" providerId="None" clId="Web-{ABF4B1B1-7E72-4BCE-BC83-4440B58584F2}" dt="2021-04-12T19:03:57.907" v="812" actId="20577"/>
      <pc:docMkLst>
        <pc:docMk/>
      </pc:docMkLst>
      <pc:sldChg chg="delSp modSp">
        <pc:chgData name="James Hong" userId="o2HF3DO8abRL9o/WGF4Z5uJbWu3DvHTrkFXfPG1E0KM=" providerId="None" clId="Web-{ABF4B1B1-7E72-4BCE-BC83-4440B58584F2}" dt="2021-04-12T19:03:08.609" v="806"/>
        <pc:sldMkLst>
          <pc:docMk/>
          <pc:sldMk cId="1235312657" sldId="298"/>
        </pc:sldMkLst>
        <pc:spChg chg="mod">
          <ac:chgData name="James Hong" userId="o2HF3DO8abRL9o/WGF4Z5uJbWu3DvHTrkFXfPG1E0KM=" providerId="None" clId="Web-{ABF4B1B1-7E72-4BCE-BC83-4440B58584F2}" dt="2021-04-12T18:54:01.564" v="55" actId="20577"/>
          <ac:spMkLst>
            <pc:docMk/>
            <pc:sldMk cId="1235312657" sldId="298"/>
            <ac:spMk id="2" creationId="{24E8D52E-242E-4DF8-83B4-066B1143B5FC}"/>
          </ac:spMkLst>
        </pc:spChg>
        <pc:graphicFrameChg chg="modGraphic">
          <ac:chgData name="James Hong" userId="o2HF3DO8abRL9o/WGF4Z5uJbWu3DvHTrkFXfPG1E0KM=" providerId="None" clId="Web-{ABF4B1B1-7E72-4BCE-BC83-4440B58584F2}" dt="2021-04-12T18:53:43.204" v="9"/>
          <ac:graphicFrameMkLst>
            <pc:docMk/>
            <pc:sldMk cId="1235312657" sldId="298"/>
            <ac:graphicFrameMk id="4" creationId="{74F4F366-D7DA-4AC9-89E4-021E281D5051}"/>
          </ac:graphicFrameMkLst>
        </pc:graphicFrameChg>
        <pc:graphicFrameChg chg="mod modGraphic">
          <ac:chgData name="James Hong" userId="o2HF3DO8abRL9o/WGF4Z5uJbWu3DvHTrkFXfPG1E0KM=" providerId="None" clId="Web-{ABF4B1B1-7E72-4BCE-BC83-4440B58584F2}" dt="2021-04-12T19:03:08.609" v="806"/>
          <ac:graphicFrameMkLst>
            <pc:docMk/>
            <pc:sldMk cId="1235312657" sldId="298"/>
            <ac:graphicFrameMk id="5" creationId="{0D97AD41-556D-46A2-B46B-E00C49EC4EF0}"/>
          </ac:graphicFrameMkLst>
        </pc:graphicFrameChg>
        <pc:graphicFrameChg chg="del mod">
          <ac:chgData name="James Hong" userId="o2HF3DO8abRL9o/WGF4Z5uJbWu3DvHTrkFXfPG1E0KM=" providerId="None" clId="Web-{ABF4B1B1-7E72-4BCE-BC83-4440B58584F2}" dt="2021-04-12T18:53:26.438" v="3"/>
          <ac:graphicFrameMkLst>
            <pc:docMk/>
            <pc:sldMk cId="1235312657" sldId="298"/>
            <ac:graphicFrameMk id="6" creationId="{89CA1281-3EDA-4541-BB54-FFA3B4269D8F}"/>
          </ac:graphicFrameMkLst>
        </pc:graphicFrameChg>
        <pc:graphicFrameChg chg="del mod">
          <ac:chgData name="James Hong" userId="o2HF3DO8abRL9o/WGF4Z5uJbWu3DvHTrkFXfPG1E0KM=" providerId="None" clId="Web-{ABF4B1B1-7E72-4BCE-BC83-4440B58584F2}" dt="2021-04-12T18:53:23.953" v="1"/>
          <ac:graphicFrameMkLst>
            <pc:docMk/>
            <pc:sldMk cId="1235312657" sldId="298"/>
            <ac:graphicFrameMk id="7" creationId="{F0A4159E-A025-4C6E-AE7B-4D3CA06F05A2}"/>
          </ac:graphicFrameMkLst>
        </pc:graphicFrameChg>
      </pc:sldChg>
      <pc:sldChg chg="modSp add replId">
        <pc:chgData name="James Hong" userId="o2HF3DO8abRL9o/WGF4Z5uJbWu3DvHTrkFXfPG1E0KM=" providerId="None" clId="Web-{ABF4B1B1-7E72-4BCE-BC83-4440B58584F2}" dt="2021-04-12T19:03:57.907" v="812" actId="20577"/>
        <pc:sldMkLst>
          <pc:docMk/>
          <pc:sldMk cId="2532361111" sldId="312"/>
        </pc:sldMkLst>
        <pc:spChg chg="mod">
          <ac:chgData name="James Hong" userId="o2HF3DO8abRL9o/WGF4Z5uJbWu3DvHTrkFXfPG1E0KM=" providerId="None" clId="Web-{ABF4B1B1-7E72-4BCE-BC83-4440B58584F2}" dt="2021-04-12T19:03:57.907" v="812" actId="20577"/>
          <ac:spMkLst>
            <pc:docMk/>
            <pc:sldMk cId="2532361111" sldId="312"/>
            <ac:spMk id="2" creationId="{24E8D52E-242E-4DF8-83B4-066B1143B5FC}"/>
          </ac:spMkLst>
        </pc:spChg>
      </pc:sldChg>
    </pc:docChg>
  </pc:docChgLst>
  <pc:docChgLst>
    <pc:chgData name="James Hong" userId="o2HF3DO8abRL9o/WGF4Z5uJbWu3DvHTrkFXfPG1E0KM=" providerId="None" clId="Web-{EAACB503-A175-480B-89CA-14A83BDA2ACD}"/>
    <pc:docChg chg="modSld">
      <pc:chgData name="James Hong" userId="o2HF3DO8abRL9o/WGF4Z5uJbWu3DvHTrkFXfPG1E0KM=" providerId="None" clId="Web-{EAACB503-A175-480B-89CA-14A83BDA2ACD}" dt="2021-04-14T15:09:43.969" v="9"/>
      <pc:docMkLst>
        <pc:docMk/>
      </pc:docMkLst>
      <pc:sldChg chg="modSp">
        <pc:chgData name="James Hong" userId="o2HF3DO8abRL9o/WGF4Z5uJbWu3DvHTrkFXfPG1E0KM=" providerId="None" clId="Web-{EAACB503-A175-480B-89CA-14A83BDA2ACD}" dt="2021-04-14T15:09:43.969" v="9"/>
        <pc:sldMkLst>
          <pc:docMk/>
          <pc:sldMk cId="1235312657" sldId="298"/>
        </pc:sldMkLst>
        <pc:graphicFrameChg chg="mod modGraphic">
          <ac:chgData name="James Hong" userId="o2HF3DO8abRL9o/WGF4Z5uJbWu3DvHTrkFXfPG1E0KM=" providerId="None" clId="Web-{EAACB503-A175-480B-89CA-14A83BDA2ACD}" dt="2021-04-14T15:09:43.969" v="9"/>
          <ac:graphicFrameMkLst>
            <pc:docMk/>
            <pc:sldMk cId="1235312657" sldId="298"/>
            <ac:graphicFrameMk id="5" creationId="{0D97AD41-556D-46A2-B46B-E00C49EC4EF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F20CB-171F-8A4D-A4AE-479C75409807}" type="datetimeFigureOut">
              <a:rPr lang="en-US" smtClean="0"/>
              <a:t>4/12/24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FB775-8F54-664D-A491-2DF9EA0A4E11}" type="slidenum">
              <a:rPr lang="en-US" smtClean="0"/>
              <a:t>‹#›</a:t>
            </a:fld>
            <a:endParaRPr lang="en-US"/>
          </a:p>
        </p:txBody>
      </p:sp>
    </p:spTree>
    <p:extLst>
      <p:ext uri="{BB962C8B-B14F-4D97-AF65-F5344CB8AC3E}">
        <p14:creationId xmlns:p14="http://schemas.microsoft.com/office/powerpoint/2010/main" val="47882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743F7-5FEE-5149-BDA4-2CF8DCBF6FF2}" type="slidenum">
              <a:rPr lang="en-US" smtClean="0"/>
              <a:t>1</a:t>
            </a:fld>
            <a:endParaRPr lang="en-US"/>
          </a:p>
        </p:txBody>
      </p:sp>
    </p:spTree>
    <p:extLst>
      <p:ext uri="{BB962C8B-B14F-4D97-AF65-F5344CB8AC3E}">
        <p14:creationId xmlns:p14="http://schemas.microsoft.com/office/powerpoint/2010/main" val="424619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a:p>
        </p:txBody>
      </p:sp>
    </p:spTree>
    <p:extLst>
      <p:ext uri="{BB962C8B-B14F-4D97-AF65-F5344CB8AC3E}">
        <p14:creationId xmlns:p14="http://schemas.microsoft.com/office/powerpoint/2010/main" val="210118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11</a:t>
            </a:fld>
            <a:endParaRPr lang="en-US"/>
          </a:p>
        </p:txBody>
      </p:sp>
    </p:spTree>
    <p:extLst>
      <p:ext uri="{BB962C8B-B14F-4D97-AF65-F5344CB8AC3E}">
        <p14:creationId xmlns:p14="http://schemas.microsoft.com/office/powerpoint/2010/main" val="283038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66101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265229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14</a:t>
            </a:fld>
            <a:endParaRPr lang="en-US"/>
          </a:p>
        </p:txBody>
      </p:sp>
    </p:spTree>
    <p:extLst>
      <p:ext uri="{BB962C8B-B14F-4D97-AF65-F5344CB8AC3E}">
        <p14:creationId xmlns:p14="http://schemas.microsoft.com/office/powerpoint/2010/main" val="419488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2367018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16</a:t>
            </a:fld>
            <a:endParaRPr lang="en-US"/>
          </a:p>
        </p:txBody>
      </p:sp>
    </p:spTree>
    <p:extLst>
      <p:ext uri="{BB962C8B-B14F-4D97-AF65-F5344CB8AC3E}">
        <p14:creationId xmlns:p14="http://schemas.microsoft.com/office/powerpoint/2010/main" val="122848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48927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66785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275873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3743F7-5FEE-5149-BDA4-2CF8DCBF6FF2}" type="slidenum">
              <a:rPr lang="en-US" smtClean="0"/>
              <a:t>2</a:t>
            </a:fld>
            <a:endParaRPr lang="en-US"/>
          </a:p>
        </p:txBody>
      </p:sp>
    </p:spTree>
    <p:extLst>
      <p:ext uri="{BB962C8B-B14F-4D97-AF65-F5344CB8AC3E}">
        <p14:creationId xmlns:p14="http://schemas.microsoft.com/office/powerpoint/2010/main" val="129756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21096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1497017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22</a:t>
            </a:fld>
            <a:endParaRPr lang="en-US"/>
          </a:p>
        </p:txBody>
      </p:sp>
    </p:spTree>
    <p:extLst>
      <p:ext uri="{BB962C8B-B14F-4D97-AF65-F5344CB8AC3E}">
        <p14:creationId xmlns:p14="http://schemas.microsoft.com/office/powerpoint/2010/main" val="409377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23</a:t>
            </a:fld>
            <a:endParaRPr lang="en-US"/>
          </a:p>
        </p:txBody>
      </p:sp>
    </p:spTree>
    <p:extLst>
      <p:ext uri="{BB962C8B-B14F-4D97-AF65-F5344CB8AC3E}">
        <p14:creationId xmlns:p14="http://schemas.microsoft.com/office/powerpoint/2010/main" val="293264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3</a:t>
            </a:fld>
            <a:endParaRPr lang="en-US"/>
          </a:p>
        </p:txBody>
      </p:sp>
    </p:spTree>
    <p:extLst>
      <p:ext uri="{BB962C8B-B14F-4D97-AF65-F5344CB8AC3E}">
        <p14:creationId xmlns:p14="http://schemas.microsoft.com/office/powerpoint/2010/main" val="217974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4</a:t>
            </a:fld>
            <a:endParaRPr lang="en-US"/>
          </a:p>
        </p:txBody>
      </p:sp>
    </p:spTree>
    <p:extLst>
      <p:ext uri="{BB962C8B-B14F-4D97-AF65-F5344CB8AC3E}">
        <p14:creationId xmlns:p14="http://schemas.microsoft.com/office/powerpoint/2010/main" val="404519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298816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111814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81973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8</a:t>
            </a:fld>
            <a:endParaRPr lang="en-US"/>
          </a:p>
        </p:txBody>
      </p:sp>
    </p:spTree>
    <p:extLst>
      <p:ext uri="{BB962C8B-B14F-4D97-AF65-F5344CB8AC3E}">
        <p14:creationId xmlns:p14="http://schemas.microsoft.com/office/powerpoint/2010/main" val="385586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D48D1088-E525-5D4A-B567-26D348C72174}" type="slidenum">
              <a:rPr lang="en-US" smtClean="0"/>
              <a:t>9</a:t>
            </a:fld>
            <a:endParaRPr lang="en-US"/>
          </a:p>
        </p:txBody>
      </p:sp>
    </p:spTree>
    <p:extLst>
      <p:ext uri="{BB962C8B-B14F-4D97-AF65-F5344CB8AC3E}">
        <p14:creationId xmlns:p14="http://schemas.microsoft.com/office/powerpoint/2010/main" val="3932276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ccftech.com/scientists-successful-developing-microbial-fuel-cell-works-external-source-power/"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nc-sa/3.0/"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picture containing star, light&#10;&#10;Description automatically generated">
            <a:extLst>
              <a:ext uri="{FF2B5EF4-FFF2-40B4-BE49-F238E27FC236}">
                <a16:creationId xmlns:a16="http://schemas.microsoft.com/office/drawing/2014/main" id="{4C84103A-E20A-3B7E-C99D-D789696918DB}"/>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1458063" y="0"/>
            <a:ext cx="14490240" cy="5870955"/>
          </a:xfrm>
          <a:prstGeom prst="rect">
            <a:avLst/>
          </a:prstGeom>
        </p:spPr>
      </p:pic>
      <p:sp>
        <p:nvSpPr>
          <p:cNvPr id="5" name="TextBox 4">
            <a:extLst>
              <a:ext uri="{FF2B5EF4-FFF2-40B4-BE49-F238E27FC236}">
                <a16:creationId xmlns:a16="http://schemas.microsoft.com/office/drawing/2014/main" id="{68012B6B-65C0-7AFC-30A7-A46AE8859DAB}"/>
              </a:ext>
            </a:extLst>
          </p:cNvPr>
          <p:cNvSpPr txBox="1"/>
          <p:nvPr userDrawn="1"/>
        </p:nvSpPr>
        <p:spPr>
          <a:xfrm>
            <a:off x="0" y="5836623"/>
            <a:ext cx="11895245" cy="230832"/>
          </a:xfrm>
          <a:prstGeom prst="rect">
            <a:avLst/>
          </a:prstGeom>
          <a:noFill/>
        </p:spPr>
        <p:txBody>
          <a:bodyPr wrap="square" rtlCol="0">
            <a:spAutoFit/>
          </a:bodyPr>
          <a:lstStyle/>
          <a:p>
            <a:r>
              <a:rPr lang="en-US" sz="900" dirty="0">
                <a:hlinkClick r:id="rId3" tooltip="http://wccftech.com/scientists-successful-developing-microbial-fuel-cell-works-external-source-power/"/>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5"/>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6"/>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155427" y="6051564"/>
            <a:ext cx="9144000" cy="738598"/>
          </a:xfrm>
        </p:spPr>
        <p:txBody>
          <a:bodyPr anchor="b">
            <a:normAutofit/>
          </a:bodyPr>
          <a:lstStyle>
            <a:lvl1pPr algn="l">
              <a:defRPr sz="3600" b="1" i="1">
                <a:solidFill>
                  <a:schemeClr val="bg2">
                    <a:lumMod val="10000"/>
                  </a:schemeClr>
                </a:solidFill>
                <a:latin typeface="Arial" panose="020B0604020202020204" pitchFamily="34" charset="0"/>
                <a:cs typeface="Arial" panose="020B0604020202020204" pitchFamily="34" charset="0"/>
              </a:defRPr>
            </a:lvl1pPr>
          </a:lstStyle>
          <a:p>
            <a:r>
              <a:rPr lang="en-US" dirty="0"/>
              <a:t>Circuits</a:t>
            </a:r>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231670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rove Slides">
    <p:spTree>
      <p:nvGrpSpPr>
        <p:cNvPr id="1" name=""/>
        <p:cNvGrpSpPr/>
        <p:nvPr/>
      </p:nvGrpSpPr>
      <p:grpSpPr>
        <a:xfrm>
          <a:off x="0" y="0"/>
          <a:ext cx="0" cy="0"/>
          <a:chOff x="0" y="0"/>
          <a:chExt cx="0" cy="0"/>
        </a:xfrm>
      </p:grpSpPr>
      <p:sp>
        <p:nvSpPr>
          <p:cNvPr id="5" name="Freeform: Shape 12">
            <a:extLst>
              <a:ext uri="{FF2B5EF4-FFF2-40B4-BE49-F238E27FC236}">
                <a16:creationId xmlns:a16="http://schemas.microsoft.com/office/drawing/2014/main" id="{D86F4B70-2752-F4A4-7349-9CE75EE94F6B}"/>
              </a:ext>
            </a:extLst>
          </p:cNvPr>
          <p:cNvSpPr/>
          <p:nvPr userDrawn="1"/>
        </p:nvSpPr>
        <p:spPr>
          <a:xfrm>
            <a:off x="381224"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6" name="Freeform: Shape 13">
            <a:extLst>
              <a:ext uri="{FF2B5EF4-FFF2-40B4-BE49-F238E27FC236}">
                <a16:creationId xmlns:a16="http://schemas.microsoft.com/office/drawing/2014/main" id="{42496EB9-866A-48F8-A2E7-347464A6F689}"/>
              </a:ext>
            </a:extLst>
          </p:cNvPr>
          <p:cNvSpPr/>
          <p:nvPr userDrawn="1"/>
        </p:nvSpPr>
        <p:spPr>
          <a:xfrm>
            <a:off x="1285830"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127473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272830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gineering Design Process 2+ Overview">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4689" y="292035"/>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br>
              <a:rPr lang="en-US" dirty="0"/>
            </a:br>
            <a:r>
              <a:rPr lang="en-US" dirty="0" err="1"/>
              <a:t>spanish</a:t>
            </a:r>
            <a:endParaRPr lang="en-US" dirty="0"/>
          </a:p>
        </p:txBody>
      </p:sp>
      <p:grpSp>
        <p:nvGrpSpPr>
          <p:cNvPr id="3" name="Group 2">
            <a:extLst>
              <a:ext uri="{FF2B5EF4-FFF2-40B4-BE49-F238E27FC236}">
                <a16:creationId xmlns:a16="http://schemas.microsoft.com/office/drawing/2014/main" id="{21ED08E2-78E8-7885-06B8-3E6E2FB6F680}"/>
              </a:ext>
            </a:extLst>
          </p:cNvPr>
          <p:cNvGrpSpPr>
            <a:grpSpLocks noChangeAspect="1"/>
          </p:cNvGrpSpPr>
          <p:nvPr userDrawn="1"/>
        </p:nvGrpSpPr>
        <p:grpSpPr>
          <a:xfrm>
            <a:off x="2936857" y="1579418"/>
            <a:ext cx="6318285" cy="5278582"/>
            <a:chOff x="3124200" y="1329914"/>
            <a:chExt cx="5851848" cy="4888899"/>
          </a:xfrm>
        </p:grpSpPr>
        <p:sp>
          <p:nvSpPr>
            <p:cNvPr id="4" name="Freeform: Shape 2">
              <a:extLst>
                <a:ext uri="{FF2B5EF4-FFF2-40B4-BE49-F238E27FC236}">
                  <a16:creationId xmlns:a16="http://schemas.microsoft.com/office/drawing/2014/main" id="{4AABD1A1-417A-B003-FFD3-F6B4563A5309}"/>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5" name="Freeform: Shape 4">
              <a:extLst>
                <a:ext uri="{FF2B5EF4-FFF2-40B4-BE49-F238E27FC236}">
                  <a16:creationId xmlns:a16="http://schemas.microsoft.com/office/drawing/2014/main" id="{AF064C4F-CC12-A648-11AE-C242C69F4819}"/>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F4DC8A5A-290A-D370-0EB6-B9FBE9103847}"/>
                </a:ext>
              </a:extLst>
            </p:cNvPr>
            <p:cNvSpPr/>
            <p:nvPr/>
          </p:nvSpPr>
          <p:spPr>
            <a:xfrm>
              <a:off x="3124200" y="2253277"/>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7" name="Freeform: Shape 7">
              <a:extLst>
                <a:ext uri="{FF2B5EF4-FFF2-40B4-BE49-F238E27FC236}">
                  <a16:creationId xmlns:a16="http://schemas.microsoft.com/office/drawing/2014/main" id="{1C24C116-22D4-A376-FE49-2C4AE6FA9FA8}"/>
                </a:ext>
              </a:extLst>
            </p:cNvPr>
            <p:cNvSpPr/>
            <p:nvPr/>
          </p:nvSpPr>
          <p:spPr>
            <a:xfrm>
              <a:off x="3962025" y="2253273"/>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
          <p:nvSpPr>
            <p:cNvPr id="10" name="Freeform: Shape 8">
              <a:extLst>
                <a:ext uri="{FF2B5EF4-FFF2-40B4-BE49-F238E27FC236}">
                  <a16:creationId xmlns:a16="http://schemas.microsoft.com/office/drawing/2014/main" id="{55CC3741-EABE-38F0-74F7-F71487AFEBD3}"/>
                </a:ext>
              </a:extLst>
            </p:cNvPr>
            <p:cNvSpPr/>
            <p:nvPr/>
          </p:nvSpPr>
          <p:spPr>
            <a:xfrm>
              <a:off x="3124200" y="3176902"/>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11" name="Freeform: Shape 9">
              <a:extLst>
                <a:ext uri="{FF2B5EF4-FFF2-40B4-BE49-F238E27FC236}">
                  <a16:creationId xmlns:a16="http://schemas.microsoft.com/office/drawing/2014/main" id="{F4323C40-1EB2-B6F5-3AE5-C177993BC615}"/>
                </a:ext>
              </a:extLst>
            </p:cNvPr>
            <p:cNvSpPr/>
            <p:nvPr/>
          </p:nvSpPr>
          <p:spPr>
            <a:xfrm>
              <a:off x="3962026" y="3175785"/>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12" name="Freeform: Shape 10">
              <a:extLst>
                <a:ext uri="{FF2B5EF4-FFF2-40B4-BE49-F238E27FC236}">
                  <a16:creationId xmlns:a16="http://schemas.microsoft.com/office/drawing/2014/main" id="{2E06206A-EE9C-3F3D-8401-DAB62CD3AF45}"/>
                </a:ext>
              </a:extLst>
            </p:cNvPr>
            <p:cNvSpPr/>
            <p:nvPr/>
          </p:nvSpPr>
          <p:spPr>
            <a:xfrm>
              <a:off x="3124200" y="4099411"/>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13" name="Freeform: Shape 11">
              <a:extLst>
                <a:ext uri="{FF2B5EF4-FFF2-40B4-BE49-F238E27FC236}">
                  <a16:creationId xmlns:a16="http://schemas.microsoft.com/office/drawing/2014/main" id="{2294B055-517E-E773-C690-4C690235D55A}"/>
                </a:ext>
              </a:extLst>
            </p:cNvPr>
            <p:cNvSpPr/>
            <p:nvPr/>
          </p:nvSpPr>
          <p:spPr>
            <a:xfrm>
              <a:off x="3962025" y="409855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14" name="Freeform: Shape 12">
              <a:extLst>
                <a:ext uri="{FF2B5EF4-FFF2-40B4-BE49-F238E27FC236}">
                  <a16:creationId xmlns:a16="http://schemas.microsoft.com/office/drawing/2014/main" id="{B22AB8AB-49D8-E38E-3327-2446E9085C16}"/>
                </a:ext>
              </a:extLst>
            </p:cNvPr>
            <p:cNvSpPr/>
            <p:nvPr/>
          </p:nvSpPr>
          <p:spPr>
            <a:xfrm>
              <a:off x="3124200" y="502191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15" name="Freeform: Shape 13">
              <a:extLst>
                <a:ext uri="{FF2B5EF4-FFF2-40B4-BE49-F238E27FC236}">
                  <a16:creationId xmlns:a16="http://schemas.microsoft.com/office/drawing/2014/main" id="{262D44D2-A32B-235A-127F-ACA743287335}"/>
                </a:ext>
              </a:extLst>
            </p:cNvPr>
            <p:cNvSpPr/>
            <p:nvPr/>
          </p:nvSpPr>
          <p:spPr>
            <a:xfrm>
              <a:off x="3962025" y="5021919"/>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grpSp>
    </p:spTree>
    <p:extLst>
      <p:ext uri="{BB962C8B-B14F-4D97-AF65-F5344CB8AC3E}">
        <p14:creationId xmlns:p14="http://schemas.microsoft.com/office/powerpoint/2010/main" val="422215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entify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3910"/>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Identify</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6" name="Freeform: Shape 2">
            <a:extLst>
              <a:ext uri="{FF2B5EF4-FFF2-40B4-BE49-F238E27FC236}">
                <a16:creationId xmlns:a16="http://schemas.microsoft.com/office/drawing/2014/main" id="{FFF9544E-E20C-DDB6-0B0B-A20A4ADB0BB5}"/>
              </a:ext>
            </a:extLst>
          </p:cNvPr>
          <p:cNvSpPr/>
          <p:nvPr userDrawn="1"/>
        </p:nvSpPr>
        <p:spPr>
          <a:xfrm>
            <a:off x="380054" y="5572492"/>
            <a:ext cx="904607" cy="1292297"/>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7" name="Freeform: Shape 4">
            <a:extLst>
              <a:ext uri="{FF2B5EF4-FFF2-40B4-BE49-F238E27FC236}">
                <a16:creationId xmlns:a16="http://schemas.microsoft.com/office/drawing/2014/main" id="{664904C6-B2F0-DB04-E8F4-39F75DF79B79}"/>
              </a:ext>
            </a:extLst>
          </p:cNvPr>
          <p:cNvSpPr/>
          <p:nvPr userDrawn="1"/>
        </p:nvSpPr>
        <p:spPr>
          <a:xfrm>
            <a:off x="1284660" y="5573410"/>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224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381226" y="1722438"/>
            <a:ext cx="11548837" cy="3756025"/>
          </a:xfrm>
        </p:spPr>
        <p:txBody>
          <a:bodyPr/>
          <a:lstStyle/>
          <a:p>
            <a:endParaRPr lang="en-US"/>
          </a:p>
        </p:txBody>
      </p:sp>
    </p:spTree>
    <p:extLst>
      <p:ext uri="{BB962C8B-B14F-4D97-AF65-F5344CB8AC3E}">
        <p14:creationId xmlns:p14="http://schemas.microsoft.com/office/powerpoint/2010/main" val="83501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338318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n Slides">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8F731493-7631-B7D4-D5D2-4C3D43E26A5A}"/>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6" name="Freeform: Shape 9">
            <a:extLst>
              <a:ext uri="{FF2B5EF4-FFF2-40B4-BE49-F238E27FC236}">
                <a16:creationId xmlns:a16="http://schemas.microsoft.com/office/drawing/2014/main" id="{9616F982-10CC-8552-7E70-9B46F888B4FC}"/>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90552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ate Slide">
    <p:spTree>
      <p:nvGrpSpPr>
        <p:cNvPr id="1" name=""/>
        <p:cNvGrpSpPr/>
        <p:nvPr/>
      </p:nvGrpSpPr>
      <p:grpSpPr>
        <a:xfrm>
          <a:off x="0" y="0"/>
          <a:ext cx="0" cy="0"/>
          <a:chOff x="0" y="0"/>
          <a:chExt cx="0" cy="0"/>
        </a:xfrm>
      </p:grpSpPr>
      <p:sp>
        <p:nvSpPr>
          <p:cNvPr id="4" name="Freeform: Shape 11">
            <a:extLst>
              <a:ext uri="{FF2B5EF4-FFF2-40B4-BE49-F238E27FC236}">
                <a16:creationId xmlns:a16="http://schemas.microsoft.com/office/drawing/2014/main" id="{33D50CE9-C7B2-9450-94C3-43D0C7FBE4C8}"/>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chemeClr val="accent2"/>
                </a:solidFill>
                <a:latin typeface="Arial" panose="020B0604020202020204" pitchFamily="34" charset="0"/>
                <a:cs typeface="Arial" panose="020B0604020202020204" pitchFamily="34" charset="0"/>
              </a:rPr>
              <a:t>DIVIÉRTETE</a:t>
            </a:r>
          </a:p>
          <a:p>
            <a:r>
              <a:rPr lang="en-US" sz="3200" dirty="0">
                <a:solidFill>
                  <a:schemeClr val="accent2"/>
                </a:solidFill>
                <a:latin typeface="Arial" panose="020B0604020202020204" pitchFamily="34" charset="0"/>
                <a:cs typeface="Arial" panose="020B0604020202020204" pitchFamily="34" charset="0"/>
              </a:rPr>
              <a:t>SER CREATIVO</a:t>
            </a:r>
          </a:p>
          <a:p>
            <a:r>
              <a:rPr lang="en-US" sz="3200" dirty="0">
                <a:solidFill>
                  <a:schemeClr val="accent2"/>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59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338955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4/12/24</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37649180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phet.colorado.edu/sims/html/circuit-construction-kit-dc/latest/circuit-construction-kit-dc_e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Mechanical_engineering" TargetMode="External"/><Relationship Id="rId5" Type="http://schemas.openxmlformats.org/officeDocument/2006/relationships/image" Target="../media/image6.jpg"/><Relationship Id="rId4" Type="http://schemas.openxmlformats.org/officeDocument/2006/relationships/hyperlink" Target="http://peafrost2.wikidot.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7.jpg"/><Relationship Id="rId7" Type="http://schemas.openxmlformats.org/officeDocument/2006/relationships/hyperlink" Target="http://asbaquez.blogspot.com/2011_05_24_archiv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creativecommons.org/licenses/by-nc-nd/3.0/" TargetMode="External"/><Relationship Id="rId10" Type="http://schemas.openxmlformats.org/officeDocument/2006/relationships/hyperlink" Target="http://eduspiral.com/2013/06/23/best-electrical-and-electronic-engineering-course-malaysia/" TargetMode="External"/><Relationship Id="rId4" Type="http://schemas.openxmlformats.org/officeDocument/2006/relationships/hyperlink" Target="http://eduspiral.com/choosing-the-best-electrical-and-electronic-engineering-degree-program-accredited-by-the-board-of-engineers-malaysia-bem/" TargetMode="Externa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jpg"/><Relationship Id="rId7" Type="http://schemas.openxmlformats.org/officeDocument/2006/relationships/hyperlink" Target="https://simple.wikipedia.org/wiki/Chemical_enginee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creativecommons.org/licenses/by-sa/3.0/" TargetMode="External"/><Relationship Id="rId10" Type="http://schemas.openxmlformats.org/officeDocument/2006/relationships/hyperlink" Target="https://creativecommons.org/licenses/by/3.0/" TargetMode="External"/><Relationship Id="rId4" Type="http://schemas.openxmlformats.org/officeDocument/2006/relationships/hyperlink" Target="https://en.wikipedia.org/wiki/Chemical_engineering" TargetMode="External"/><Relationship Id="rId9" Type="http://schemas.openxmlformats.org/officeDocument/2006/relationships/hyperlink" Target="https://www.harperapprenticeships.org/news/wanted-factory-workers-degree-required/05work1-master768-v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3475-4F85-BE41-B6CF-1D6D6092B7E7}"/>
              </a:ext>
            </a:extLst>
          </p:cNvPr>
          <p:cNvSpPr>
            <a:spLocks noGrp="1"/>
          </p:cNvSpPr>
          <p:nvPr>
            <p:ph type="ctrTitle"/>
          </p:nvPr>
        </p:nvSpPr>
        <p:spPr/>
        <p:txBody>
          <a:bodyPr>
            <a:normAutofit/>
          </a:bodyPr>
          <a:lstStyle/>
          <a:p>
            <a:r>
              <a:rPr lang="en-US" dirty="0"/>
              <a:t>Circuits</a:t>
            </a:r>
          </a:p>
        </p:txBody>
      </p:sp>
    </p:spTree>
    <p:extLst>
      <p:ext uri="{BB962C8B-B14F-4D97-AF65-F5344CB8AC3E}">
        <p14:creationId xmlns:p14="http://schemas.microsoft.com/office/powerpoint/2010/main" val="302619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n-US" sz="2600" b="1" dirty="0">
                <a:solidFill>
                  <a:srgbClr val="000000"/>
                </a:solidFill>
                <a:latin typeface="Arial" panose="020B0604020202020204" pitchFamily="34" charset="0"/>
                <a:cs typeface="Arial" panose="020B0604020202020204" pitchFamily="34" charset="0"/>
              </a:rPr>
              <a:t>Maria’s company currently sells </a:t>
            </a:r>
            <a:r>
              <a:rPr lang="en-US" sz="2600" b="1" dirty="0" err="1">
                <a:solidFill>
                  <a:srgbClr val="000000"/>
                </a:solidFill>
                <a:latin typeface="Arial" panose="020B0604020202020204" pitchFamily="34" charset="0"/>
                <a:cs typeface="Arial" panose="020B0604020202020204" pitchFamily="34" charset="0"/>
              </a:rPr>
              <a:t>Wigglebots</a:t>
            </a:r>
            <a:r>
              <a:rPr lang="en-US" sz="2600" b="1" dirty="0">
                <a:solidFill>
                  <a:srgbClr val="000000"/>
                </a:solidFill>
                <a:latin typeface="Arial" panose="020B0604020202020204" pitchFamily="34" charset="0"/>
                <a:cs typeface="Arial" panose="020B0604020202020204" pitchFamily="34" charset="0"/>
              </a:rPr>
              <a:t>, but has gotten feedback from her market research that they need to do more than just wiggle.  She is looking to improve the design of this toy to include more features while keeping its’ same look.</a:t>
            </a:r>
          </a:p>
          <a:p>
            <a:endParaRPr lang="en-US" sz="2600" b="1"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Today, you will be putting on your engineering hat to help Maria improve the design of her toy.  This toy needs to be able to produce light, sound, and while still wiggling!</a:t>
            </a:r>
          </a:p>
        </p:txBody>
      </p:sp>
    </p:spTree>
    <p:extLst>
      <p:ext uri="{BB962C8B-B14F-4D97-AF65-F5344CB8AC3E}">
        <p14:creationId xmlns:p14="http://schemas.microsoft.com/office/powerpoint/2010/main" val="200349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43B5E6-ECF6-F497-033B-47679D603B0D}"/>
              </a:ext>
            </a:extLst>
          </p:cNvPr>
          <p:cNvSpPr>
            <a:spLocks noGrp="1"/>
          </p:cNvSpPr>
          <p:nvPr>
            <p:ph type="title"/>
          </p:nvPr>
        </p:nvSpPr>
        <p:spPr/>
        <p:txBody>
          <a:bodyPr/>
          <a:lstStyle/>
          <a:p>
            <a:r>
              <a:rPr lang="en-US" dirty="0" err="1">
                <a:solidFill>
                  <a:srgbClr val="F16038"/>
                </a:solidFill>
              </a:rPr>
              <a:t>Problema</a:t>
            </a:r>
            <a:endParaRPr lang="en-US" dirty="0">
              <a:solidFill>
                <a:srgbClr val="F16038"/>
              </a:solidFill>
            </a:endParaRP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s-ES" sz="2600" b="1" dirty="0">
                <a:solidFill>
                  <a:srgbClr val="F16038"/>
                </a:solidFill>
                <a:latin typeface="Arial" panose="020B0604020202020204" pitchFamily="34" charset="0"/>
                <a:cs typeface="Arial" panose="020B0604020202020204" pitchFamily="34" charset="0"/>
              </a:rPr>
              <a:t>La empresa de María actualmente vende Wigglebots, pero su investigación de mercado sugiere que necesitan hacer algo más que moverse. Ella está buscando mejorar el diseño de este juguete para incluir más funciones manteniendo su mismo aspecto.</a:t>
            </a:r>
          </a:p>
          <a:p>
            <a:endParaRPr lang="es-ES" sz="2600" b="1" dirty="0">
              <a:solidFill>
                <a:srgbClr val="F16038"/>
              </a:solidFill>
              <a:latin typeface="Arial" panose="020B0604020202020204" pitchFamily="34" charset="0"/>
              <a:cs typeface="Arial" panose="020B0604020202020204" pitchFamily="34" charset="0"/>
            </a:endParaRPr>
          </a:p>
          <a:p>
            <a:r>
              <a:rPr lang="es-ES" sz="2600" dirty="0">
                <a:solidFill>
                  <a:srgbClr val="F16038"/>
                </a:solidFill>
                <a:latin typeface="Arial" panose="020B0604020202020204" pitchFamily="34" charset="0"/>
                <a:cs typeface="Arial" panose="020B0604020202020204" pitchFamily="34" charset="0"/>
              </a:rPr>
              <a:t>Hoy te pondrás tu sombrero de ingeniero para ayudar a María a mejorar el diseño de su juguete. ¡Este juguete debe poder producir luz, sonido y al mismo tiempo moverse!</a:t>
            </a:r>
            <a:endParaRPr lang="en-US" sz="26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14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 </a:t>
            </a:r>
            <a:br>
              <a:rPr lang="en-US" dirty="0"/>
            </a:br>
            <a:r>
              <a:rPr lang="en-US" dirty="0">
                <a:solidFill>
                  <a:srgbClr val="F16038"/>
                </a:solidFill>
              </a:rPr>
              <a:t>(</a:t>
            </a:r>
            <a:r>
              <a:rPr lang="en-US" dirty="0" err="1">
                <a:solidFill>
                  <a:srgbClr val="F16038"/>
                </a:solidFill>
              </a:rPr>
              <a:t>Criterios</a:t>
            </a:r>
            <a:r>
              <a:rPr lang="en-US" dirty="0">
                <a:solidFill>
                  <a:srgbClr val="F16038"/>
                </a:solidFill>
              </a:rPr>
              <a:t> (</a:t>
            </a:r>
            <a:r>
              <a:rPr lang="en-US" dirty="0" err="1">
                <a:solidFill>
                  <a:srgbClr val="F16038"/>
                </a:solidFill>
              </a:rPr>
              <a:t>Resultados</a:t>
            </a:r>
            <a:r>
              <a:rPr lang="en-US" dirty="0">
                <a:solidFill>
                  <a:srgbClr val="F16038"/>
                </a:solidFill>
              </a:rPr>
              <a:t> </a:t>
            </a:r>
            <a:r>
              <a:rPr lang="en-US" dirty="0" err="1">
                <a:solidFill>
                  <a:srgbClr val="F16038"/>
                </a:solidFill>
              </a:rPr>
              <a:t>Deseados</a:t>
            </a:r>
            <a:r>
              <a:rPr lang="en-US" dirty="0">
                <a:solidFill>
                  <a:srgbClr val="F16038"/>
                </a:solidFill>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fontScale="92500" lnSpcReduction="20000"/>
          </a:bodyPr>
          <a:lstStyle/>
          <a:p>
            <a:pPr>
              <a:spcAft>
                <a:spcPts val="1000"/>
              </a:spcAft>
            </a:pPr>
            <a:r>
              <a:rPr lang="en-US" sz="2600" b="1" dirty="0">
                <a:solidFill>
                  <a:srgbClr val="000000"/>
                </a:solidFill>
              </a:rPr>
              <a:t>A successful </a:t>
            </a:r>
            <a:r>
              <a:rPr lang="en-US" sz="2600" b="1" dirty="0" err="1">
                <a:solidFill>
                  <a:srgbClr val="000000"/>
                </a:solidFill>
              </a:rPr>
              <a:t>Wigglebot</a:t>
            </a:r>
            <a:r>
              <a:rPr lang="en-US" sz="2600" b="1" dirty="0">
                <a:solidFill>
                  <a:srgbClr val="000000"/>
                </a:solidFill>
              </a:rPr>
              <a:t> design should include the following:</a:t>
            </a:r>
          </a:p>
          <a:p>
            <a:pPr lvl="1">
              <a:lnSpc>
                <a:spcPct val="100000"/>
              </a:lnSpc>
            </a:pPr>
            <a:r>
              <a:rPr lang="en-US" sz="2200" dirty="0">
                <a:solidFill>
                  <a:srgbClr val="000000"/>
                </a:solidFill>
              </a:rPr>
              <a:t>Ability to light up</a:t>
            </a:r>
          </a:p>
          <a:p>
            <a:pPr lvl="1">
              <a:lnSpc>
                <a:spcPct val="100000"/>
              </a:lnSpc>
            </a:pPr>
            <a:r>
              <a:rPr lang="en-US" sz="2200" dirty="0">
                <a:solidFill>
                  <a:srgbClr val="000000"/>
                </a:solidFill>
              </a:rPr>
              <a:t>Ability to wiggle</a:t>
            </a:r>
          </a:p>
          <a:p>
            <a:pPr lvl="1">
              <a:lnSpc>
                <a:spcPct val="100000"/>
              </a:lnSpc>
            </a:pPr>
            <a:r>
              <a:rPr lang="en-US" sz="2200" dirty="0">
                <a:solidFill>
                  <a:srgbClr val="000000"/>
                </a:solidFill>
              </a:rPr>
              <a:t>Not fall over when powered</a:t>
            </a:r>
          </a:p>
          <a:p>
            <a:pPr lvl="1">
              <a:lnSpc>
                <a:spcPct val="100000"/>
              </a:lnSpc>
            </a:pPr>
            <a:endParaRPr lang="en-US" sz="2200" dirty="0">
              <a:solidFill>
                <a:srgbClr val="000000"/>
              </a:solidFill>
            </a:endParaRPr>
          </a:p>
          <a:p>
            <a:pPr>
              <a:lnSpc>
                <a:spcPct val="100000"/>
              </a:lnSpc>
            </a:pPr>
            <a:r>
              <a:rPr lang="en-US" sz="2600" dirty="0">
                <a:solidFill>
                  <a:srgbClr val="000000"/>
                </a:solidFill>
              </a:rPr>
              <a:t>Bonus Points: The design includes a technical drawing.</a:t>
            </a: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spcAft>
                <a:spcPts val="1000"/>
              </a:spcAft>
              <a:buNone/>
            </a:pPr>
            <a:endParaRPr lang="en-US" sz="2000" b="1" dirty="0">
              <a:solidFill>
                <a:srgbClr val="F16038"/>
              </a:solidFill>
              <a:ea typeface="+mn-lt"/>
              <a:cs typeface="+mn-lt"/>
            </a:endParaRPr>
          </a:p>
          <a:p>
            <a:pPr indent="-165100">
              <a:spcAft>
                <a:spcPts val="1000"/>
              </a:spcAft>
            </a:pPr>
            <a:r>
              <a:rPr lang="en-US" sz="2600" b="1" dirty="0">
                <a:solidFill>
                  <a:srgbClr val="F16038"/>
                </a:solidFill>
                <a:ea typeface="+mn-lt"/>
                <a:cs typeface="+mn-lt"/>
              </a:rPr>
              <a:t>Un </a:t>
            </a:r>
            <a:r>
              <a:rPr lang="en-US" sz="2600" b="1" dirty="0" err="1">
                <a:solidFill>
                  <a:srgbClr val="F16038"/>
                </a:solidFill>
                <a:ea typeface="+mn-lt"/>
                <a:cs typeface="+mn-lt"/>
              </a:rPr>
              <a:t>diseño</a:t>
            </a:r>
            <a:r>
              <a:rPr lang="en-US" sz="2600" b="1" dirty="0">
                <a:solidFill>
                  <a:srgbClr val="F16038"/>
                </a:solidFill>
                <a:ea typeface="+mn-lt"/>
                <a:cs typeface="+mn-lt"/>
              </a:rPr>
              <a:t> </a:t>
            </a:r>
            <a:r>
              <a:rPr lang="en-US" sz="2600" b="1" dirty="0" err="1">
                <a:solidFill>
                  <a:srgbClr val="F16038"/>
                </a:solidFill>
                <a:ea typeface="+mn-lt"/>
                <a:cs typeface="+mn-lt"/>
              </a:rPr>
              <a:t>exitoso</a:t>
            </a:r>
            <a:r>
              <a:rPr lang="en-US" sz="2600" b="1" dirty="0">
                <a:solidFill>
                  <a:srgbClr val="F16038"/>
                </a:solidFill>
                <a:ea typeface="+mn-lt"/>
                <a:cs typeface="+mn-lt"/>
              </a:rPr>
              <a:t> de </a:t>
            </a:r>
            <a:r>
              <a:rPr lang="en-US" sz="2600" b="1" dirty="0" err="1">
                <a:solidFill>
                  <a:srgbClr val="F16038"/>
                </a:solidFill>
                <a:ea typeface="+mn-lt"/>
                <a:cs typeface="+mn-lt"/>
              </a:rPr>
              <a:t>Wigglebot</a:t>
            </a:r>
            <a:r>
              <a:rPr lang="en-US" sz="2600" b="1" dirty="0">
                <a:solidFill>
                  <a:srgbClr val="F16038"/>
                </a:solidFill>
                <a:ea typeface="+mn-lt"/>
                <a:cs typeface="+mn-lt"/>
              </a:rPr>
              <a:t> </a:t>
            </a:r>
            <a:r>
              <a:rPr lang="en-US" sz="2600" b="1" dirty="0" err="1">
                <a:solidFill>
                  <a:srgbClr val="F16038"/>
                </a:solidFill>
                <a:ea typeface="+mn-lt"/>
                <a:cs typeface="+mn-lt"/>
              </a:rPr>
              <a:t>debe</a:t>
            </a:r>
            <a:r>
              <a:rPr lang="en-US" sz="2600" b="1" dirty="0">
                <a:solidFill>
                  <a:srgbClr val="F16038"/>
                </a:solidFill>
                <a:ea typeface="+mn-lt"/>
                <a:cs typeface="+mn-lt"/>
              </a:rPr>
              <a:t> </a:t>
            </a:r>
            <a:r>
              <a:rPr lang="en-US" sz="2600" b="1" dirty="0" err="1">
                <a:solidFill>
                  <a:srgbClr val="F16038"/>
                </a:solidFill>
                <a:ea typeface="+mn-lt"/>
                <a:cs typeface="+mn-lt"/>
              </a:rPr>
              <a:t>incluir</a:t>
            </a:r>
            <a:r>
              <a:rPr lang="en-US" sz="2600" b="1" dirty="0">
                <a:solidFill>
                  <a:srgbClr val="F16038"/>
                </a:solidFill>
                <a:ea typeface="+mn-lt"/>
                <a:cs typeface="+mn-lt"/>
              </a:rPr>
              <a:t> lo </a:t>
            </a:r>
            <a:r>
              <a:rPr lang="en-US" sz="2600" b="1" dirty="0" err="1">
                <a:solidFill>
                  <a:srgbClr val="F16038"/>
                </a:solidFill>
                <a:ea typeface="+mn-lt"/>
                <a:cs typeface="+mn-lt"/>
              </a:rPr>
              <a:t>siguiente</a:t>
            </a:r>
            <a:r>
              <a:rPr lang="en-US" sz="2600" b="1" dirty="0">
                <a:solidFill>
                  <a:srgbClr val="F16038"/>
                </a:solidFill>
                <a:ea typeface="+mn-lt"/>
                <a:cs typeface="+mn-lt"/>
              </a:rPr>
              <a:t>:</a:t>
            </a:r>
            <a:endParaRPr lang="es-ES" sz="1700" dirty="0">
              <a:solidFill>
                <a:schemeClr val="accent2"/>
              </a:solidFill>
            </a:endParaRPr>
          </a:p>
          <a:p>
            <a:pPr lvl="1">
              <a:lnSpc>
                <a:spcPct val="100000"/>
              </a:lnSpc>
              <a:spcBef>
                <a:spcPts val="1000"/>
              </a:spcBef>
            </a:pPr>
            <a:r>
              <a:rPr lang="es-ES" sz="2200" dirty="0">
                <a:solidFill>
                  <a:srgbClr val="F16038"/>
                </a:solidFill>
              </a:rPr>
              <a:t>Capacidad de iluminar</a:t>
            </a:r>
          </a:p>
          <a:p>
            <a:pPr lvl="1">
              <a:lnSpc>
                <a:spcPct val="100000"/>
              </a:lnSpc>
              <a:spcBef>
                <a:spcPts val="0"/>
              </a:spcBef>
            </a:pPr>
            <a:r>
              <a:rPr lang="es-ES" sz="2200" dirty="0">
                <a:solidFill>
                  <a:srgbClr val="F16038"/>
                </a:solidFill>
              </a:rPr>
              <a:t>Capacidad de moverse</a:t>
            </a:r>
          </a:p>
          <a:p>
            <a:pPr lvl="1">
              <a:lnSpc>
                <a:spcPct val="100000"/>
              </a:lnSpc>
              <a:spcBef>
                <a:spcPts val="0"/>
              </a:spcBef>
            </a:pPr>
            <a:r>
              <a:rPr lang="es-ES" sz="2200" dirty="0">
                <a:solidFill>
                  <a:srgbClr val="F16038"/>
                </a:solidFill>
              </a:rPr>
              <a:t>No caerse cuando está encendido</a:t>
            </a:r>
          </a:p>
          <a:p>
            <a:pPr lvl="1">
              <a:lnSpc>
                <a:spcPct val="100000"/>
              </a:lnSpc>
              <a:spcBef>
                <a:spcPts val="0"/>
              </a:spcBef>
            </a:pPr>
            <a:endParaRPr lang="es-ES" sz="2200" dirty="0">
              <a:solidFill>
                <a:srgbClr val="F16038"/>
              </a:solidFill>
            </a:endParaRPr>
          </a:p>
          <a:p>
            <a:pPr lvl="1">
              <a:lnSpc>
                <a:spcPct val="100000"/>
              </a:lnSpc>
              <a:spcBef>
                <a:spcPts val="0"/>
              </a:spcBef>
            </a:pPr>
            <a:endParaRPr lang="es-ES" sz="2200" dirty="0">
              <a:solidFill>
                <a:srgbClr val="F16038"/>
              </a:solidFill>
            </a:endParaRPr>
          </a:p>
          <a:p>
            <a:pPr indent="-165100">
              <a:spcAft>
                <a:spcPts val="1000"/>
              </a:spcAft>
            </a:pPr>
            <a:r>
              <a:rPr lang="es-ES" sz="2600" dirty="0">
                <a:solidFill>
                  <a:schemeClr val="accent2"/>
                </a:solidFill>
              </a:rPr>
              <a:t>Puntos de Bonificación: El diseño incluye dibujo técnico.</a:t>
            </a:r>
            <a:endParaRPr lang="en-US" sz="2600" dirty="0">
              <a:solidFill>
                <a:schemeClr val="accent2"/>
              </a:solidFill>
            </a:endParaRPr>
          </a:p>
        </p:txBody>
      </p:sp>
    </p:spTree>
    <p:extLst>
      <p:ext uri="{BB962C8B-B14F-4D97-AF65-F5344CB8AC3E}">
        <p14:creationId xmlns:p14="http://schemas.microsoft.com/office/powerpoint/2010/main" val="245938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t>Constraints (Limitations)</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600" u="sng" dirty="0">
                <a:solidFill>
                  <a:srgbClr val="000000"/>
                </a:solidFill>
                <a:latin typeface="Arial" panose="020B0604020202020204" pitchFamily="34" charset="0"/>
                <a:cs typeface="Arial" panose="020B0604020202020204" pitchFamily="34" charset="0"/>
              </a:rPr>
              <a:t>Time Limit</a:t>
            </a:r>
            <a:r>
              <a:rPr lang="en-US" sz="2600" dirty="0">
                <a:solidFill>
                  <a:srgbClr val="000000"/>
                </a:solidFill>
                <a:latin typeface="Arial" panose="020B0604020202020204" pitchFamily="34" charset="0"/>
                <a:cs typeface="Arial" panose="020B0604020202020204" pitchFamily="34" charset="0"/>
              </a:rPr>
              <a:t>: You will have 30 minutes to build the </a:t>
            </a:r>
            <a:r>
              <a:rPr lang="en-US" sz="2600" dirty="0" err="1">
                <a:solidFill>
                  <a:srgbClr val="000000"/>
                </a:solidFill>
                <a:latin typeface="Arial" panose="020B0604020202020204" pitchFamily="34" charset="0"/>
                <a:cs typeface="Arial" panose="020B0604020202020204" pitchFamily="34" charset="0"/>
              </a:rPr>
              <a:t>Wigglebot</a:t>
            </a:r>
            <a:r>
              <a:rPr lang="en-US" sz="2600" dirty="0">
                <a:solidFill>
                  <a:srgbClr val="000000"/>
                </a:solidFill>
                <a:latin typeface="Arial" panose="020B0604020202020204" pitchFamily="34" charset="0"/>
                <a:cs typeface="Arial" panose="020B0604020202020204" pitchFamily="34" charset="0"/>
              </a:rPr>
              <a:t>.</a:t>
            </a:r>
          </a:p>
          <a:p>
            <a:r>
              <a:rPr lang="en-US" sz="2600" u="sng" dirty="0">
                <a:solidFill>
                  <a:srgbClr val="000000"/>
                </a:solidFill>
                <a:latin typeface="Arial" panose="020B0604020202020204" pitchFamily="34" charset="0"/>
                <a:cs typeface="Arial" panose="020B0604020202020204" pitchFamily="34" charset="0"/>
              </a:rPr>
              <a:t>Materials</a:t>
            </a:r>
            <a:r>
              <a:rPr lang="en-US" sz="2600" dirty="0">
                <a:solidFill>
                  <a:srgbClr val="000000"/>
                </a:solidFill>
                <a:latin typeface="Arial" panose="020B0604020202020204" pitchFamily="34" charset="0"/>
                <a:cs typeface="Arial" panose="020B0604020202020204" pitchFamily="34" charset="0"/>
              </a:rPr>
              <a:t>: You can only use the materials available.</a:t>
            </a:r>
          </a:p>
          <a:p>
            <a:r>
              <a:rPr lang="en-US" sz="2600" u="sng" dirty="0">
                <a:solidFill>
                  <a:srgbClr val="000000"/>
                </a:solidFill>
                <a:latin typeface="Arial" panose="020B0604020202020204" pitchFamily="34" charset="0"/>
                <a:cs typeface="Arial" panose="020B0604020202020204" pitchFamily="34" charset="0"/>
              </a:rPr>
              <a:t>Budget</a:t>
            </a:r>
            <a:r>
              <a:rPr lang="en-US" sz="2600" dirty="0">
                <a:solidFill>
                  <a:srgbClr val="000000"/>
                </a:solidFill>
                <a:latin typeface="Arial" panose="020B0604020202020204" pitchFamily="34" charset="0"/>
                <a:cs typeface="Arial" panose="020B0604020202020204" pitchFamily="34" charset="0"/>
              </a:rPr>
              <a:t>: You will have $20.00 to complete this challenge.</a:t>
            </a:r>
          </a:p>
          <a:p>
            <a:r>
              <a:rPr lang="en-US" sz="2600" u="sng" dirty="0">
                <a:solidFill>
                  <a:srgbClr val="000000"/>
                </a:solidFill>
                <a:latin typeface="Arial" panose="020B0604020202020204" pitchFamily="34" charset="0"/>
                <a:cs typeface="Arial" panose="020B0604020202020204" pitchFamily="34" charset="0"/>
              </a:rPr>
              <a:t>Collaboration</a:t>
            </a:r>
            <a:r>
              <a:rPr lang="en-US" sz="2600" dirty="0">
                <a:solidFill>
                  <a:srgbClr val="000000"/>
                </a:solidFill>
                <a:latin typeface="Arial" panose="020B0604020202020204" pitchFamily="34" charset="0"/>
                <a:cs typeface="Arial" panose="020B0604020202020204" pitchFamily="34" charset="0"/>
              </a:rPr>
              <a:t>: One design element from each team member must be used in the final design.</a:t>
            </a:r>
          </a:p>
          <a:p>
            <a:r>
              <a:rPr lang="en-US" sz="2600" u="sng" dirty="0">
                <a:solidFill>
                  <a:srgbClr val="000000"/>
                </a:solidFill>
                <a:latin typeface="Arial" panose="020B0604020202020204" pitchFamily="34" charset="0"/>
                <a:cs typeface="Arial" panose="020B0604020202020204" pitchFamily="34" charset="0"/>
              </a:rPr>
              <a:t>Redesign</a:t>
            </a:r>
            <a:r>
              <a:rPr lang="en-US" sz="2600" dirty="0">
                <a:solidFill>
                  <a:srgbClr val="000000"/>
                </a:solidFill>
                <a:latin typeface="Arial" panose="020B0604020202020204" pitchFamily="34" charset="0"/>
                <a:cs typeface="Arial" panose="020B0604020202020204" pitchFamily="34" charset="0"/>
              </a:rPr>
              <a:t>: Each team can test their prototype as many times as needed during the 30-minute design phase.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21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rgbClr val="F16038"/>
                </a:solidFill>
              </a:rPr>
              <a:t>Restricciones</a:t>
            </a:r>
            <a:r>
              <a:rPr lang="en-US" dirty="0">
                <a:solidFill>
                  <a:srgbClr val="F16038"/>
                </a:solidFill>
              </a:rPr>
              <a:t> (</a:t>
            </a:r>
            <a:r>
              <a:rPr lang="en-US" dirty="0" err="1">
                <a:solidFill>
                  <a:srgbClr val="F16038"/>
                </a:solidFill>
              </a:rPr>
              <a:t>Limitaciones</a:t>
            </a:r>
            <a:r>
              <a:rPr lang="en-US" dirty="0">
                <a:solidFill>
                  <a:srgbClr val="F16038"/>
                </a:solidFill>
              </a:rPr>
              <a:t>)</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600" u="sng" dirty="0">
                <a:solidFill>
                  <a:srgbClr val="F16038"/>
                </a:solidFill>
                <a:latin typeface="Arial" panose="020B0604020202020204" pitchFamily="34" charset="0"/>
                <a:cs typeface="Arial" panose="020B0604020202020204" pitchFamily="34" charset="0"/>
              </a:rPr>
              <a:t>Límite de tiempo</a:t>
            </a:r>
            <a:r>
              <a:rPr lang="es-ES" sz="2600" dirty="0">
                <a:solidFill>
                  <a:srgbClr val="F16038"/>
                </a:solidFill>
                <a:latin typeface="Arial" panose="020B0604020202020204" pitchFamily="34" charset="0"/>
                <a:cs typeface="Arial" panose="020B0604020202020204" pitchFamily="34" charset="0"/>
              </a:rPr>
              <a:t>: Tendrás 30 minutos para construir el </a:t>
            </a:r>
            <a:r>
              <a:rPr lang="es-ES" sz="2600" dirty="0" err="1">
                <a:solidFill>
                  <a:srgbClr val="F16038"/>
                </a:solidFill>
                <a:latin typeface="Arial" panose="020B0604020202020204" pitchFamily="34" charset="0"/>
                <a:cs typeface="Arial" panose="020B0604020202020204" pitchFamily="34" charset="0"/>
              </a:rPr>
              <a:t>Wigglebot</a:t>
            </a:r>
            <a:r>
              <a:rPr lang="es-ES" sz="2600" dirty="0">
                <a:solidFill>
                  <a:srgbClr val="F16038"/>
                </a:solidFill>
                <a:latin typeface="Arial" panose="020B0604020202020204" pitchFamily="34" charset="0"/>
                <a:cs typeface="Arial" panose="020B0604020202020204" pitchFamily="34" charset="0"/>
              </a:rPr>
              <a:t>.</a:t>
            </a:r>
          </a:p>
          <a:p>
            <a:r>
              <a:rPr lang="es-ES" sz="2600" u="sng" dirty="0">
                <a:solidFill>
                  <a:srgbClr val="F16038"/>
                </a:solidFill>
                <a:latin typeface="Arial" panose="020B0604020202020204" pitchFamily="34" charset="0"/>
                <a:cs typeface="Arial" panose="020B0604020202020204" pitchFamily="34" charset="0"/>
              </a:rPr>
              <a:t>Materiales</a:t>
            </a:r>
            <a:r>
              <a:rPr lang="es-ES" sz="2600" dirty="0">
                <a:solidFill>
                  <a:srgbClr val="F16038"/>
                </a:solidFill>
                <a:latin typeface="Arial" panose="020B0604020202020204" pitchFamily="34" charset="0"/>
                <a:cs typeface="Arial" panose="020B0604020202020204" pitchFamily="34" charset="0"/>
              </a:rPr>
              <a:t>: Solo puedes usar los materiales disponibles.</a:t>
            </a:r>
          </a:p>
          <a:p>
            <a:r>
              <a:rPr lang="es-ES" sz="2600" u="sng" dirty="0">
                <a:solidFill>
                  <a:srgbClr val="F16038"/>
                </a:solidFill>
                <a:latin typeface="Arial" panose="020B0604020202020204" pitchFamily="34" charset="0"/>
                <a:cs typeface="Arial" panose="020B0604020202020204" pitchFamily="34" charset="0"/>
              </a:rPr>
              <a:t>Presupuesto</a:t>
            </a:r>
            <a:r>
              <a:rPr lang="es-ES" sz="2600" dirty="0">
                <a:solidFill>
                  <a:srgbClr val="F16038"/>
                </a:solidFill>
                <a:latin typeface="Arial" panose="020B0604020202020204" pitchFamily="34" charset="0"/>
                <a:cs typeface="Arial" panose="020B0604020202020204" pitchFamily="34" charset="0"/>
              </a:rPr>
              <a:t>: Tendrás $20.00 para completar este desafío.</a:t>
            </a:r>
          </a:p>
          <a:p>
            <a:r>
              <a:rPr lang="es-ES" sz="2600" u="sng" dirty="0">
                <a:solidFill>
                  <a:srgbClr val="F16038"/>
                </a:solidFill>
                <a:latin typeface="Arial" panose="020B0604020202020204" pitchFamily="34" charset="0"/>
                <a:cs typeface="Arial" panose="020B0604020202020204" pitchFamily="34" charset="0"/>
              </a:rPr>
              <a:t>Colaboración</a:t>
            </a:r>
            <a:r>
              <a:rPr lang="es-ES" sz="2600" dirty="0">
                <a:solidFill>
                  <a:srgbClr val="F16038"/>
                </a:solidFill>
                <a:latin typeface="Arial" panose="020B0604020202020204" pitchFamily="34" charset="0"/>
                <a:cs typeface="Arial" panose="020B0604020202020204" pitchFamily="34" charset="0"/>
              </a:rPr>
              <a:t>: El diseño final debe de incluir un elemento diseñado por cada miembro del equipo.</a:t>
            </a:r>
          </a:p>
          <a:p>
            <a:r>
              <a:rPr lang="es-ES" sz="2600" u="sng" dirty="0">
                <a:solidFill>
                  <a:srgbClr val="F16038"/>
                </a:solidFill>
                <a:latin typeface="Arial" panose="020B0604020202020204" pitchFamily="34" charset="0"/>
                <a:cs typeface="Arial" panose="020B0604020202020204" pitchFamily="34" charset="0"/>
              </a:rPr>
              <a:t>Rediseño</a:t>
            </a:r>
            <a:r>
              <a:rPr lang="es-ES" sz="2600" dirty="0">
                <a:solidFill>
                  <a:srgbClr val="F16038"/>
                </a:solidFill>
                <a:latin typeface="Arial" panose="020B0604020202020204" pitchFamily="34" charset="0"/>
                <a:cs typeface="Arial" panose="020B0604020202020204" pitchFamily="34" charset="0"/>
              </a:rPr>
              <a:t>: Cada equipo puede probar su prototipo tantas veces como sea necesario durante la fase de diseño de 30 minutos.</a:t>
            </a:r>
            <a:endParaRPr lang="en-US" sz="26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08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p:txBody>
          <a:bodyPr/>
          <a:lstStyle/>
          <a:p>
            <a:r>
              <a:rPr lang="en-US" dirty="0">
                <a:latin typeface="Arial"/>
                <a:cs typeface="Arial"/>
              </a:rPr>
              <a:t>Explore Materials </a:t>
            </a:r>
            <a:r>
              <a:rPr lang="en-US" dirty="0">
                <a:solidFill>
                  <a:srgbClr val="F16038"/>
                </a:solidFill>
              </a:rPr>
              <a:t>(</a:t>
            </a:r>
            <a:r>
              <a:rPr lang="en-US" dirty="0" err="1">
                <a:solidFill>
                  <a:srgbClr val="F16038"/>
                </a:solidFill>
              </a:rPr>
              <a:t>Explorar</a:t>
            </a:r>
            <a:r>
              <a:rPr lang="en-US" dirty="0">
                <a:solidFill>
                  <a:srgbClr val="F16038"/>
                </a:solidFill>
              </a:rPr>
              <a:t> </a:t>
            </a:r>
            <a:r>
              <a:rPr lang="en-US" dirty="0" err="1">
                <a:solidFill>
                  <a:srgbClr val="F16038"/>
                </a:solidFill>
              </a:rPr>
              <a:t>Materiales</a:t>
            </a:r>
            <a:r>
              <a:rPr lang="en-US" dirty="0">
                <a:solidFill>
                  <a:srgbClr val="F16038"/>
                </a:solidFill>
              </a:rPr>
              <a:t>)</a:t>
            </a:r>
            <a:endParaRPr lang="en-US" dirty="0"/>
          </a:p>
        </p:txBody>
      </p:sp>
      <p:sp>
        <p:nvSpPr>
          <p:cNvPr id="3" name="Table Placeholder 2">
            <a:extLst>
              <a:ext uri="{FF2B5EF4-FFF2-40B4-BE49-F238E27FC236}">
                <a16:creationId xmlns:a16="http://schemas.microsoft.com/office/drawing/2014/main" id="{6F7E5D61-806B-5BC1-FBC4-9165B26CCC06}"/>
              </a:ext>
            </a:extLst>
          </p:cNvPr>
          <p:cNvSpPr>
            <a:spLocks noGrp="1"/>
          </p:cNvSpPr>
          <p:nvPr>
            <p:ph type="tbl" sz="quarter" idx="10"/>
          </p:nvPr>
        </p:nvSpPr>
        <p:spPr/>
        <p:txBody>
          <a:bodyPr/>
          <a:lstStyle/>
          <a:p>
            <a:endParaRPr lang="en-US"/>
          </a:p>
        </p:txBody>
      </p:sp>
      <p:graphicFrame>
        <p:nvGraphicFramePr>
          <p:cNvPr id="4" name="Table 4">
            <a:extLst>
              <a:ext uri="{FF2B5EF4-FFF2-40B4-BE49-F238E27FC236}">
                <a16:creationId xmlns:a16="http://schemas.microsoft.com/office/drawing/2014/main" id="{74F4F366-D7DA-4AC9-89E4-021E281D5051}"/>
              </a:ext>
            </a:extLst>
          </p:cNvPr>
          <p:cNvGraphicFramePr>
            <a:graphicFrameLocks noGrp="1"/>
          </p:cNvGraphicFramePr>
          <p:nvPr>
            <p:extLst>
              <p:ext uri="{D42A27DB-BD31-4B8C-83A1-F6EECF244321}">
                <p14:modId xmlns:p14="http://schemas.microsoft.com/office/powerpoint/2010/main" val="8598211"/>
              </p:ext>
            </p:extLst>
          </p:nvPr>
        </p:nvGraphicFramePr>
        <p:xfrm>
          <a:off x="541645" y="1924448"/>
          <a:ext cx="3836805" cy="3352003"/>
        </p:xfrm>
        <a:graphic>
          <a:graphicData uri="http://schemas.openxmlformats.org/drawingml/2006/table">
            <a:tbl>
              <a:tblPr firstRow="1" bandRow="1">
                <a:tableStyleId>{5C22544A-7EE6-4342-B048-85BDC9FD1C3A}</a:tableStyleId>
              </a:tblPr>
              <a:tblGrid>
                <a:gridCol w="3836805">
                  <a:extLst>
                    <a:ext uri="{9D8B030D-6E8A-4147-A177-3AD203B41FA5}">
                      <a16:colId xmlns:a16="http://schemas.microsoft.com/office/drawing/2014/main" val="416260973"/>
                    </a:ext>
                  </a:extLst>
                </a:gridCol>
              </a:tblGrid>
              <a:tr h="583311">
                <a:tc>
                  <a:txBody>
                    <a:bodyPr/>
                    <a:lstStyle/>
                    <a:p>
                      <a:r>
                        <a:rPr lang="en-US" dirty="0">
                          <a:latin typeface="Arial"/>
                        </a:rPr>
                        <a:t>Free Materials (Materiales Gratis)</a:t>
                      </a:r>
                    </a:p>
                  </a:txBody>
                  <a:tcPr/>
                </a:tc>
                <a:extLst>
                  <a:ext uri="{0D108BD9-81ED-4DB2-BD59-A6C34878D82A}">
                    <a16:rowId xmlns:a16="http://schemas.microsoft.com/office/drawing/2014/main" val="3965722061"/>
                  </a:ext>
                </a:extLst>
              </a:tr>
              <a:tr h="424226">
                <a:tc>
                  <a:txBody>
                    <a:bodyPr/>
                    <a:lstStyle/>
                    <a:p>
                      <a:r>
                        <a:rPr lang="en-US" dirty="0">
                          <a:solidFill>
                            <a:srgbClr val="000000"/>
                          </a:solidFill>
                          <a:latin typeface="Arial"/>
                        </a:rPr>
                        <a:t>Plastic Cup </a:t>
                      </a:r>
                      <a:r>
                        <a:rPr lang="en-US" dirty="0">
                          <a:solidFill>
                            <a:srgbClr val="F16038"/>
                          </a:solidFill>
                          <a:latin typeface="Arial"/>
                        </a:rPr>
                        <a:t>(</a:t>
                      </a:r>
                      <a:r>
                        <a:rPr lang="es" sz="1800" b="0" i="0" u="none" strike="noStrike" noProof="0" dirty="0">
                          <a:solidFill>
                            <a:srgbClr val="F16038"/>
                          </a:solidFill>
                          <a:latin typeface="Arial"/>
                        </a:rPr>
                        <a:t>Vaso de plástico)</a:t>
                      </a:r>
                      <a:endParaRPr lang="en-US" dirty="0">
                        <a:solidFill>
                          <a:srgbClr val="F16038"/>
                        </a:solidFill>
                        <a:latin typeface="Arial"/>
                      </a:endParaRPr>
                    </a:p>
                  </a:txBody>
                  <a:tcPr/>
                </a:tc>
                <a:extLst>
                  <a:ext uri="{0D108BD9-81ED-4DB2-BD59-A6C34878D82A}">
                    <a16:rowId xmlns:a16="http://schemas.microsoft.com/office/drawing/2014/main" val="2036819729"/>
                  </a:ext>
                </a:extLst>
              </a:tr>
              <a:tr h="583311">
                <a:tc>
                  <a:txBody>
                    <a:bodyPr/>
                    <a:lstStyle/>
                    <a:p>
                      <a:r>
                        <a:rPr lang="en-US" dirty="0">
                          <a:solidFill>
                            <a:srgbClr val="000000"/>
                          </a:solidFill>
                          <a:latin typeface="Arial"/>
                        </a:rPr>
                        <a:t>DC Motor </a:t>
                      </a:r>
                      <a:r>
                        <a:rPr lang="en-US" dirty="0">
                          <a:solidFill>
                            <a:srgbClr val="F16038"/>
                          </a:solidFill>
                          <a:latin typeface="Arial"/>
                        </a:rPr>
                        <a:t>(</a:t>
                      </a:r>
                      <a:r>
                        <a:rPr lang="es" sz="1800" b="0" i="0" u="none" strike="noStrike" noProof="0" dirty="0">
                          <a:solidFill>
                            <a:srgbClr val="F16038"/>
                          </a:solidFill>
                          <a:latin typeface="Arial"/>
                        </a:rPr>
                        <a:t>Motor de corriente continua)</a:t>
                      </a:r>
                      <a:endParaRPr lang="en-US" dirty="0">
                        <a:solidFill>
                          <a:srgbClr val="F16038"/>
                        </a:solidFill>
                        <a:latin typeface="Arial"/>
                      </a:endParaRPr>
                    </a:p>
                  </a:txBody>
                  <a:tcPr/>
                </a:tc>
                <a:extLst>
                  <a:ext uri="{0D108BD9-81ED-4DB2-BD59-A6C34878D82A}">
                    <a16:rowId xmlns:a16="http://schemas.microsoft.com/office/drawing/2014/main" val="3399315620"/>
                  </a:ext>
                </a:extLst>
              </a:tr>
              <a:tr h="583311">
                <a:tc>
                  <a:txBody>
                    <a:bodyPr/>
                    <a:lstStyle/>
                    <a:p>
                      <a:r>
                        <a:rPr lang="en-US" dirty="0">
                          <a:solidFill>
                            <a:srgbClr val="000000"/>
                          </a:solidFill>
                          <a:latin typeface="Arial"/>
                        </a:rPr>
                        <a:t>Battery Pack Holder </a:t>
                      </a:r>
                      <a:r>
                        <a:rPr lang="en-US" dirty="0">
                          <a:solidFill>
                            <a:srgbClr val="F16038"/>
                          </a:solidFill>
                          <a:latin typeface="Arial"/>
                        </a:rPr>
                        <a:t>(</a:t>
                      </a:r>
                      <a:r>
                        <a:rPr lang="es" sz="1800" b="0" i="0" u="none" strike="noStrike" noProof="0" dirty="0">
                          <a:solidFill>
                            <a:srgbClr val="F16038"/>
                          </a:solidFill>
                          <a:latin typeface="Arial"/>
                        </a:rPr>
                        <a:t>Soporte de paquete de pilas)</a:t>
                      </a:r>
                      <a:endParaRPr lang="en-US" dirty="0">
                        <a:solidFill>
                          <a:srgbClr val="F16038"/>
                        </a:solidFill>
                        <a:latin typeface="Arial"/>
                      </a:endParaRPr>
                    </a:p>
                  </a:txBody>
                  <a:tcPr/>
                </a:tc>
                <a:extLst>
                  <a:ext uri="{0D108BD9-81ED-4DB2-BD59-A6C34878D82A}">
                    <a16:rowId xmlns:a16="http://schemas.microsoft.com/office/drawing/2014/main" val="1258600392"/>
                  </a:ext>
                </a:extLst>
              </a:tr>
              <a:tr h="424226">
                <a:tc>
                  <a:txBody>
                    <a:bodyPr/>
                    <a:lstStyle/>
                    <a:p>
                      <a:r>
                        <a:rPr lang="en-US" dirty="0">
                          <a:solidFill>
                            <a:srgbClr val="000000"/>
                          </a:solidFill>
                          <a:latin typeface="Arial"/>
                        </a:rPr>
                        <a:t>Batteries</a:t>
                      </a:r>
                      <a:r>
                        <a:rPr lang="en-US" dirty="0">
                          <a:latin typeface="Arial"/>
                        </a:rPr>
                        <a:t> </a:t>
                      </a:r>
                      <a:r>
                        <a:rPr lang="en-US" dirty="0">
                          <a:solidFill>
                            <a:srgbClr val="F16038"/>
                          </a:solidFill>
                          <a:latin typeface="Arial"/>
                        </a:rPr>
                        <a:t>(Pilas)</a:t>
                      </a:r>
                    </a:p>
                  </a:txBody>
                  <a:tcPr/>
                </a:tc>
                <a:extLst>
                  <a:ext uri="{0D108BD9-81ED-4DB2-BD59-A6C34878D82A}">
                    <a16:rowId xmlns:a16="http://schemas.microsoft.com/office/drawing/2014/main" val="987408329"/>
                  </a:ext>
                </a:extLst>
              </a:tr>
              <a:tr h="583311">
                <a:tc>
                  <a:txBody>
                    <a:bodyPr/>
                    <a:lstStyle/>
                    <a:p>
                      <a:r>
                        <a:rPr lang="en-US" dirty="0">
                          <a:solidFill>
                            <a:srgbClr val="000000"/>
                          </a:solidFill>
                          <a:latin typeface="Arial"/>
                        </a:rPr>
                        <a:t>Markers – First 3 free</a:t>
                      </a:r>
                    </a:p>
                    <a:p>
                      <a:pPr lvl="0">
                        <a:buNone/>
                      </a:pPr>
                      <a:r>
                        <a:rPr lang="en-US" sz="1800" b="0" i="0" u="none" strike="noStrike" noProof="0" dirty="0">
                          <a:solidFill>
                            <a:srgbClr val="F16038"/>
                          </a:solidFill>
                          <a:latin typeface="Arial"/>
                        </a:rPr>
                        <a:t>(</a:t>
                      </a:r>
                      <a:r>
                        <a:rPr lang="en-US" sz="1800" b="0" i="0" u="none" strike="noStrike" noProof="0" dirty="0" err="1">
                          <a:solidFill>
                            <a:srgbClr val="F16038"/>
                          </a:solidFill>
                          <a:latin typeface="Arial"/>
                        </a:rPr>
                        <a:t>Marcadores</a:t>
                      </a:r>
                      <a:r>
                        <a:rPr lang="en-US" sz="1800" b="0" i="0" u="none" strike="noStrike" noProof="0" dirty="0">
                          <a:solidFill>
                            <a:srgbClr val="F16038"/>
                          </a:solidFill>
                          <a:latin typeface="Arial"/>
                        </a:rPr>
                        <a:t> </a:t>
                      </a:r>
                      <a:r>
                        <a:rPr lang="en-US" dirty="0">
                          <a:solidFill>
                            <a:srgbClr val="F16038"/>
                          </a:solidFill>
                          <a:latin typeface="Arial"/>
                        </a:rPr>
                        <a:t>– </a:t>
                      </a:r>
                      <a:r>
                        <a:rPr lang="en-US" dirty="0" err="1">
                          <a:solidFill>
                            <a:srgbClr val="F16038"/>
                          </a:solidFill>
                          <a:latin typeface="Arial"/>
                        </a:rPr>
                        <a:t>Primeras</a:t>
                      </a:r>
                      <a:r>
                        <a:rPr lang="en-US" dirty="0">
                          <a:solidFill>
                            <a:srgbClr val="F16038"/>
                          </a:solidFill>
                          <a:latin typeface="Arial"/>
                        </a:rPr>
                        <a:t> 3 gratis)</a:t>
                      </a:r>
                      <a:endParaRPr lang="en-US" dirty="0">
                        <a:solidFill>
                          <a:srgbClr val="F16038"/>
                        </a:solidFill>
                      </a:endParaRPr>
                    </a:p>
                  </a:txBody>
                  <a:tcPr/>
                </a:tc>
                <a:extLst>
                  <a:ext uri="{0D108BD9-81ED-4DB2-BD59-A6C34878D82A}">
                    <a16:rowId xmlns:a16="http://schemas.microsoft.com/office/drawing/2014/main" val="2487053970"/>
                  </a:ext>
                </a:extLst>
              </a:tr>
            </a:tbl>
          </a:graphicData>
        </a:graphic>
      </p:graphicFrame>
      <p:graphicFrame>
        <p:nvGraphicFramePr>
          <p:cNvPr id="5" name="Table 5">
            <a:extLst>
              <a:ext uri="{FF2B5EF4-FFF2-40B4-BE49-F238E27FC236}">
                <a16:creationId xmlns:a16="http://schemas.microsoft.com/office/drawing/2014/main" id="{0D97AD41-556D-46A2-B46B-E00C49EC4EF0}"/>
              </a:ext>
            </a:extLst>
          </p:cNvPr>
          <p:cNvGraphicFramePr>
            <a:graphicFrameLocks noGrp="1"/>
          </p:cNvGraphicFramePr>
          <p:nvPr>
            <p:extLst>
              <p:ext uri="{D42A27DB-BD31-4B8C-83A1-F6EECF244321}">
                <p14:modId xmlns:p14="http://schemas.microsoft.com/office/powerpoint/2010/main" val="2838798501"/>
              </p:ext>
            </p:extLst>
          </p:nvPr>
        </p:nvGraphicFramePr>
        <p:xfrm>
          <a:off x="4538869" y="1932731"/>
          <a:ext cx="7461348" cy="3343720"/>
        </p:xfrm>
        <a:graphic>
          <a:graphicData uri="http://schemas.openxmlformats.org/drawingml/2006/table">
            <a:tbl>
              <a:tblPr firstRow="1" bandRow="1">
                <a:tableStyleId>{5C22544A-7EE6-4342-B048-85BDC9FD1C3A}</a:tableStyleId>
              </a:tblPr>
              <a:tblGrid>
                <a:gridCol w="3730674">
                  <a:extLst>
                    <a:ext uri="{9D8B030D-6E8A-4147-A177-3AD203B41FA5}">
                      <a16:colId xmlns:a16="http://schemas.microsoft.com/office/drawing/2014/main" val="3487946091"/>
                    </a:ext>
                  </a:extLst>
                </a:gridCol>
                <a:gridCol w="3730674">
                  <a:extLst>
                    <a:ext uri="{9D8B030D-6E8A-4147-A177-3AD203B41FA5}">
                      <a16:colId xmlns:a16="http://schemas.microsoft.com/office/drawing/2014/main" val="1042933784"/>
                    </a:ext>
                  </a:extLst>
                </a:gridCol>
              </a:tblGrid>
              <a:tr h="370178">
                <a:tc>
                  <a:txBody>
                    <a:bodyPr/>
                    <a:lstStyle/>
                    <a:p>
                      <a:r>
                        <a:rPr lang="en-US" sz="1400" dirty="0">
                          <a:latin typeface="Arial"/>
                        </a:rPr>
                        <a:t>Materials (Materiales)</a:t>
                      </a:r>
                    </a:p>
                  </a:txBody>
                  <a:tcPr/>
                </a:tc>
                <a:tc>
                  <a:txBody>
                    <a:bodyPr/>
                    <a:lstStyle/>
                    <a:p>
                      <a:r>
                        <a:rPr lang="en-US" sz="1400" dirty="0">
                          <a:latin typeface="Arial"/>
                        </a:rPr>
                        <a:t>Cost (Costo)</a:t>
                      </a:r>
                    </a:p>
                  </a:txBody>
                  <a:tcPr/>
                </a:tc>
                <a:extLst>
                  <a:ext uri="{0D108BD9-81ED-4DB2-BD59-A6C34878D82A}">
                    <a16:rowId xmlns:a16="http://schemas.microsoft.com/office/drawing/2014/main" val="2575399837"/>
                  </a:ext>
                </a:extLst>
              </a:tr>
              <a:tr h="370178">
                <a:tc>
                  <a:txBody>
                    <a:bodyPr/>
                    <a:lstStyle/>
                    <a:p>
                      <a:r>
                        <a:rPr lang="en-US" sz="1600" dirty="0">
                          <a:solidFill>
                            <a:srgbClr val="000000"/>
                          </a:solidFill>
                          <a:latin typeface="Arial"/>
                        </a:rPr>
                        <a:t>Markers</a:t>
                      </a:r>
                      <a:r>
                        <a:rPr lang="en-US" sz="1600" dirty="0">
                          <a:solidFill>
                            <a:schemeClr val="tx1"/>
                          </a:solidFill>
                          <a:latin typeface="Arial"/>
                        </a:rPr>
                        <a:t> </a:t>
                      </a:r>
                      <a:r>
                        <a:rPr lang="en-US" sz="1600" dirty="0">
                          <a:solidFill>
                            <a:srgbClr val="F16038"/>
                          </a:solidFill>
                          <a:latin typeface="Arial"/>
                        </a:rPr>
                        <a:t>(</a:t>
                      </a:r>
                      <a:r>
                        <a:rPr lang="en-US" sz="1600" b="0" i="0" u="none" strike="noStrike" noProof="0" dirty="0" err="1">
                          <a:solidFill>
                            <a:srgbClr val="F16038"/>
                          </a:solidFill>
                          <a:latin typeface="Arial"/>
                        </a:rPr>
                        <a:t>Marcadores</a:t>
                      </a:r>
                      <a:r>
                        <a:rPr lang="en-US" sz="1600" dirty="0">
                          <a:solidFill>
                            <a:srgbClr val="F16038"/>
                          </a:solidFill>
                          <a:latin typeface="Arial"/>
                        </a:rPr>
                        <a:t>)</a:t>
                      </a:r>
                    </a:p>
                  </a:txBody>
                  <a:tcPr/>
                </a:tc>
                <a:tc>
                  <a:txBody>
                    <a:bodyPr/>
                    <a:lstStyle/>
                    <a:p>
                      <a:r>
                        <a:rPr lang="en-US" sz="1600" dirty="0">
                          <a:solidFill>
                            <a:srgbClr val="000000"/>
                          </a:solidFill>
                          <a:latin typeface="Arial"/>
                        </a:rPr>
                        <a:t>$1 per marker</a:t>
                      </a:r>
                    </a:p>
                  </a:txBody>
                  <a:tcPr/>
                </a:tc>
                <a:extLst>
                  <a:ext uri="{0D108BD9-81ED-4DB2-BD59-A6C34878D82A}">
                    <a16:rowId xmlns:a16="http://schemas.microsoft.com/office/drawing/2014/main" val="714198317"/>
                  </a:ext>
                </a:extLst>
              </a:tr>
              <a:tr h="370178">
                <a:tc>
                  <a:txBody>
                    <a:bodyPr/>
                    <a:lstStyle/>
                    <a:p>
                      <a:r>
                        <a:rPr lang="en-US" sz="1600" dirty="0">
                          <a:solidFill>
                            <a:srgbClr val="000000"/>
                          </a:solidFill>
                          <a:latin typeface="Arial"/>
                        </a:rPr>
                        <a:t>LEDs </a:t>
                      </a:r>
                      <a:endParaRPr lang="en-US" sz="1600" dirty="0">
                        <a:solidFill>
                          <a:srgbClr val="F16038"/>
                        </a:solidFill>
                        <a:latin typeface="Arial"/>
                      </a:endParaRPr>
                    </a:p>
                  </a:txBody>
                  <a:tcPr/>
                </a:tc>
                <a:tc>
                  <a:txBody>
                    <a:bodyPr/>
                    <a:lstStyle/>
                    <a:p>
                      <a:r>
                        <a:rPr lang="en-US" sz="1600" dirty="0">
                          <a:solidFill>
                            <a:srgbClr val="000000"/>
                          </a:solidFill>
                          <a:latin typeface="Arial"/>
                        </a:rPr>
                        <a:t>$5 per LED</a:t>
                      </a:r>
                    </a:p>
                  </a:txBody>
                  <a:tcPr/>
                </a:tc>
                <a:extLst>
                  <a:ext uri="{0D108BD9-81ED-4DB2-BD59-A6C34878D82A}">
                    <a16:rowId xmlns:a16="http://schemas.microsoft.com/office/drawing/2014/main" val="834064810"/>
                  </a:ext>
                </a:extLst>
              </a:tr>
              <a:tr h="370178">
                <a:tc>
                  <a:txBody>
                    <a:bodyPr/>
                    <a:lstStyle/>
                    <a:p>
                      <a:r>
                        <a:rPr lang="en-US" sz="1600">
                          <a:solidFill>
                            <a:srgbClr val="000000"/>
                          </a:solidFill>
                          <a:latin typeface="Arial"/>
                        </a:rPr>
                        <a:t>Electrical </a:t>
                      </a:r>
                      <a:r>
                        <a:rPr lang="en-US" sz="1600" dirty="0">
                          <a:solidFill>
                            <a:srgbClr val="000000"/>
                          </a:solidFill>
                          <a:latin typeface="Arial"/>
                        </a:rPr>
                        <a:t>Tape </a:t>
                      </a:r>
                      <a:r>
                        <a:rPr lang="en-US" sz="1600" dirty="0">
                          <a:solidFill>
                            <a:srgbClr val="F16038"/>
                          </a:solidFill>
                          <a:latin typeface="Arial"/>
                        </a:rPr>
                        <a:t>(C</a:t>
                      </a:r>
                      <a:r>
                        <a:rPr lang="es" sz="1600" b="0" i="0" u="none" strike="noStrike" noProof="0" dirty="0">
                          <a:solidFill>
                            <a:srgbClr val="F16038"/>
                          </a:solidFill>
                          <a:latin typeface="Arial"/>
                        </a:rPr>
                        <a:t>inta Eléctrica)</a:t>
                      </a:r>
                      <a:endParaRPr lang="en-US" sz="1600" dirty="0">
                        <a:solidFill>
                          <a:srgbClr val="F16038"/>
                        </a:solidFill>
                        <a:latin typeface="Arial"/>
                      </a:endParaRPr>
                    </a:p>
                  </a:txBody>
                  <a:tcPr/>
                </a:tc>
                <a:tc>
                  <a:txBody>
                    <a:bodyPr/>
                    <a:lstStyle/>
                    <a:p>
                      <a:r>
                        <a:rPr lang="en-US" sz="1600" dirty="0">
                          <a:solidFill>
                            <a:srgbClr val="000000"/>
                          </a:solidFill>
                          <a:latin typeface="Arial"/>
                        </a:rPr>
                        <a:t>$5 per roll</a:t>
                      </a:r>
                    </a:p>
                  </a:txBody>
                  <a:tcPr/>
                </a:tc>
                <a:extLst>
                  <a:ext uri="{0D108BD9-81ED-4DB2-BD59-A6C34878D82A}">
                    <a16:rowId xmlns:a16="http://schemas.microsoft.com/office/drawing/2014/main" val="2880795076"/>
                  </a:ext>
                </a:extLst>
              </a:tr>
              <a:tr h="370178">
                <a:tc>
                  <a:txBody>
                    <a:bodyPr/>
                    <a:lstStyle/>
                    <a:p>
                      <a:r>
                        <a:rPr lang="en-US" sz="1600" dirty="0">
                          <a:solidFill>
                            <a:srgbClr val="000000"/>
                          </a:solidFill>
                          <a:latin typeface="Arial"/>
                        </a:rPr>
                        <a:t>Chenille Sticks </a:t>
                      </a:r>
                      <a:r>
                        <a:rPr lang="en-US" sz="1600" b="0" i="0" u="none" strike="noStrike" noProof="0" dirty="0">
                          <a:solidFill>
                            <a:srgbClr val="F16038"/>
                          </a:solidFill>
                          <a:latin typeface="Arial"/>
                        </a:rPr>
                        <a:t>(</a:t>
                      </a:r>
                      <a:r>
                        <a:rPr lang="en-US" sz="1600" b="0" i="0" u="none" strike="noStrike" noProof="0" dirty="0" err="1">
                          <a:solidFill>
                            <a:srgbClr val="F16038"/>
                          </a:solidFill>
                          <a:latin typeface="Arial"/>
                        </a:rPr>
                        <a:t>Limpiapipas</a:t>
                      </a:r>
                      <a:r>
                        <a:rPr lang="es" sz="1600" b="0" i="0" u="none" strike="noStrike" noProof="0" dirty="0">
                          <a:solidFill>
                            <a:srgbClr val="F16038"/>
                          </a:solidFill>
                          <a:latin typeface="Arial"/>
                        </a:rPr>
                        <a:t>)</a:t>
                      </a:r>
                      <a:endParaRPr lang="en-US" sz="1600" dirty="0">
                        <a:solidFill>
                          <a:srgbClr val="F16038"/>
                        </a:solidFill>
                        <a:latin typeface="Arial"/>
                      </a:endParaRPr>
                    </a:p>
                  </a:txBody>
                  <a:tcPr/>
                </a:tc>
                <a:tc>
                  <a:txBody>
                    <a:bodyPr/>
                    <a:lstStyle/>
                    <a:p>
                      <a:r>
                        <a:rPr lang="en-US" sz="1600" dirty="0">
                          <a:solidFill>
                            <a:srgbClr val="000000"/>
                          </a:solidFill>
                          <a:latin typeface="Arial"/>
                        </a:rPr>
                        <a:t>$1 per stick</a:t>
                      </a:r>
                    </a:p>
                  </a:txBody>
                  <a:tcPr/>
                </a:tc>
                <a:extLst>
                  <a:ext uri="{0D108BD9-81ED-4DB2-BD59-A6C34878D82A}">
                    <a16:rowId xmlns:a16="http://schemas.microsoft.com/office/drawing/2014/main" val="3946706592"/>
                  </a:ext>
                </a:extLst>
              </a:tr>
              <a:tr h="370178">
                <a:tc>
                  <a:txBody>
                    <a:bodyPr/>
                    <a:lstStyle/>
                    <a:p>
                      <a:r>
                        <a:rPr lang="en-US" sz="1600" dirty="0">
                          <a:solidFill>
                            <a:srgbClr val="000000"/>
                          </a:solidFill>
                          <a:latin typeface="Arial"/>
                        </a:rPr>
                        <a:t>Googly Eyes </a:t>
                      </a:r>
                      <a:r>
                        <a:rPr lang="en-US" sz="1600" dirty="0">
                          <a:solidFill>
                            <a:srgbClr val="F16038"/>
                          </a:solidFill>
                          <a:latin typeface="Arial"/>
                        </a:rPr>
                        <a:t>(</a:t>
                      </a:r>
                      <a:r>
                        <a:rPr lang="es" sz="1600" b="0" i="0" u="none" strike="noStrike" noProof="0" dirty="0">
                          <a:solidFill>
                            <a:srgbClr val="F16038"/>
                          </a:solidFill>
                          <a:latin typeface="Arial"/>
                        </a:rPr>
                        <a:t>Ojos Saltones)</a:t>
                      </a:r>
                      <a:endParaRPr lang="en-US" sz="1600" dirty="0">
                        <a:solidFill>
                          <a:srgbClr val="F16038"/>
                        </a:solidFill>
                        <a:latin typeface="Arial"/>
                      </a:endParaRPr>
                    </a:p>
                  </a:txBody>
                  <a:tcPr/>
                </a:tc>
                <a:tc>
                  <a:txBody>
                    <a:bodyPr/>
                    <a:lstStyle/>
                    <a:p>
                      <a:r>
                        <a:rPr lang="en-US" sz="1600" dirty="0">
                          <a:solidFill>
                            <a:srgbClr val="000000"/>
                          </a:solidFill>
                          <a:latin typeface="Arial"/>
                        </a:rPr>
                        <a:t>$1 per eye</a:t>
                      </a:r>
                    </a:p>
                  </a:txBody>
                  <a:tcPr/>
                </a:tc>
                <a:extLst>
                  <a:ext uri="{0D108BD9-81ED-4DB2-BD59-A6C34878D82A}">
                    <a16:rowId xmlns:a16="http://schemas.microsoft.com/office/drawing/2014/main" val="1567919779"/>
                  </a:ext>
                </a:extLst>
              </a:tr>
              <a:tr h="370178">
                <a:tc>
                  <a:txBody>
                    <a:bodyPr/>
                    <a:lstStyle/>
                    <a:p>
                      <a:pPr lvl="0">
                        <a:buNone/>
                      </a:pPr>
                      <a:r>
                        <a:rPr lang="en-US" sz="1600" dirty="0">
                          <a:solidFill>
                            <a:srgbClr val="000000"/>
                          </a:solidFill>
                          <a:latin typeface="Arial"/>
                        </a:rPr>
                        <a:t>Clothespins</a:t>
                      </a:r>
                      <a:r>
                        <a:rPr lang="en-US" sz="1600" dirty="0">
                          <a:solidFill>
                            <a:schemeClr val="tx1"/>
                          </a:solidFill>
                          <a:latin typeface="Arial"/>
                        </a:rPr>
                        <a:t> </a:t>
                      </a:r>
                      <a:r>
                        <a:rPr lang="en-US" sz="1600" dirty="0">
                          <a:solidFill>
                            <a:srgbClr val="F16038"/>
                          </a:solidFill>
                          <a:latin typeface="Arial"/>
                        </a:rPr>
                        <a:t>(P</a:t>
                      </a:r>
                      <a:r>
                        <a:rPr lang="es" sz="1600" b="0" i="0" u="none" strike="noStrike" noProof="0" dirty="0">
                          <a:solidFill>
                            <a:srgbClr val="F16038"/>
                          </a:solidFill>
                          <a:latin typeface="Arial"/>
                        </a:rPr>
                        <a:t>inza de Ropa)</a:t>
                      </a:r>
                      <a:endParaRPr lang="en-US" sz="1600" dirty="0">
                        <a:solidFill>
                          <a:srgbClr val="F16038"/>
                        </a:solidFill>
                        <a:latin typeface="Arial"/>
                      </a:endParaRPr>
                    </a:p>
                  </a:txBody>
                  <a:tcPr/>
                </a:tc>
                <a:tc>
                  <a:txBody>
                    <a:bodyPr/>
                    <a:lstStyle/>
                    <a:p>
                      <a:pPr lvl="0">
                        <a:buNone/>
                      </a:pPr>
                      <a:r>
                        <a:rPr lang="en-US" sz="1600" dirty="0">
                          <a:solidFill>
                            <a:srgbClr val="000000"/>
                          </a:solidFill>
                          <a:latin typeface="Arial"/>
                        </a:rPr>
                        <a:t>$1 per pin</a:t>
                      </a:r>
                    </a:p>
                  </a:txBody>
                  <a:tcPr/>
                </a:tc>
                <a:extLst>
                  <a:ext uri="{0D108BD9-81ED-4DB2-BD59-A6C34878D82A}">
                    <a16:rowId xmlns:a16="http://schemas.microsoft.com/office/drawing/2014/main" val="2131130416"/>
                  </a:ext>
                </a:extLst>
              </a:tr>
              <a:tr h="382296">
                <a:tc>
                  <a:txBody>
                    <a:bodyPr/>
                    <a:lstStyle/>
                    <a:p>
                      <a:pPr lvl="0">
                        <a:buNone/>
                      </a:pPr>
                      <a:r>
                        <a:rPr lang="en-US" sz="1600" dirty="0">
                          <a:solidFill>
                            <a:srgbClr val="000000"/>
                          </a:solidFill>
                          <a:latin typeface="Arial"/>
                        </a:rPr>
                        <a:t>Alligator Clips </a:t>
                      </a:r>
                      <a:r>
                        <a:rPr lang="en-US" sz="1600" dirty="0">
                          <a:solidFill>
                            <a:srgbClr val="F16038"/>
                          </a:solidFill>
                          <a:latin typeface="Arial"/>
                        </a:rPr>
                        <a:t>(P</a:t>
                      </a:r>
                      <a:r>
                        <a:rPr lang="es" sz="1600" b="0" i="0" u="none" strike="noStrike" noProof="0" dirty="0">
                          <a:solidFill>
                            <a:srgbClr val="F16038"/>
                          </a:solidFill>
                          <a:latin typeface="Arial"/>
                        </a:rPr>
                        <a:t>inzas de Cocodrilo)</a:t>
                      </a:r>
                      <a:endParaRPr lang="en-US" sz="1600" dirty="0">
                        <a:solidFill>
                          <a:srgbClr val="F16038"/>
                        </a:solidFill>
                        <a:latin typeface="Arial"/>
                      </a:endParaRPr>
                    </a:p>
                  </a:txBody>
                  <a:tcPr/>
                </a:tc>
                <a:tc>
                  <a:txBody>
                    <a:bodyPr/>
                    <a:lstStyle/>
                    <a:p>
                      <a:pPr lvl="0">
                        <a:buNone/>
                      </a:pPr>
                      <a:r>
                        <a:rPr lang="en-US" sz="1600" dirty="0">
                          <a:solidFill>
                            <a:srgbClr val="000000"/>
                          </a:solidFill>
                          <a:latin typeface="Arial"/>
                        </a:rPr>
                        <a:t>$1 per clip</a:t>
                      </a:r>
                    </a:p>
                  </a:txBody>
                  <a:tcPr/>
                </a:tc>
                <a:extLst>
                  <a:ext uri="{0D108BD9-81ED-4DB2-BD59-A6C34878D82A}">
                    <a16:rowId xmlns:a16="http://schemas.microsoft.com/office/drawing/2014/main" val="1925003568"/>
                  </a:ext>
                </a:extLst>
              </a:tr>
              <a:tr h="370178">
                <a:tc>
                  <a:txBody>
                    <a:bodyPr/>
                    <a:lstStyle/>
                    <a:p>
                      <a:pPr lvl="0">
                        <a:buNone/>
                      </a:pPr>
                      <a:r>
                        <a:rPr lang="en-US" sz="1600" dirty="0">
                          <a:solidFill>
                            <a:srgbClr val="000000"/>
                          </a:solidFill>
                          <a:latin typeface="Arial"/>
                        </a:rPr>
                        <a:t>Scissors</a:t>
                      </a:r>
                      <a:r>
                        <a:rPr lang="en-US" sz="1600" dirty="0">
                          <a:solidFill>
                            <a:schemeClr val="tx1"/>
                          </a:solidFill>
                          <a:latin typeface="Arial"/>
                        </a:rPr>
                        <a:t> </a:t>
                      </a:r>
                      <a:r>
                        <a:rPr lang="en-US" sz="1600" dirty="0">
                          <a:solidFill>
                            <a:srgbClr val="F16038"/>
                          </a:solidFill>
                          <a:latin typeface="Arial"/>
                        </a:rPr>
                        <a:t>(T</a:t>
                      </a:r>
                      <a:r>
                        <a:rPr lang="es" sz="1600" b="0" i="0" u="none" strike="noStrike" noProof="0" dirty="0" err="1">
                          <a:solidFill>
                            <a:srgbClr val="F16038"/>
                          </a:solidFill>
                          <a:latin typeface="Arial"/>
                        </a:rPr>
                        <a:t>ijeras</a:t>
                      </a:r>
                      <a:r>
                        <a:rPr lang="es" sz="1600" b="0" i="0" u="none" strike="noStrike" noProof="0" dirty="0">
                          <a:solidFill>
                            <a:srgbClr val="F16038"/>
                          </a:solidFill>
                          <a:latin typeface="Arial"/>
                        </a:rPr>
                        <a:t>)</a:t>
                      </a:r>
                      <a:endParaRPr lang="en-US" sz="1600" dirty="0">
                        <a:solidFill>
                          <a:srgbClr val="F16038"/>
                        </a:solidFill>
                        <a:latin typeface="Arial"/>
                      </a:endParaRPr>
                    </a:p>
                  </a:txBody>
                  <a:tcPr/>
                </a:tc>
                <a:tc>
                  <a:txBody>
                    <a:bodyPr/>
                    <a:lstStyle/>
                    <a:p>
                      <a:pPr lvl="0">
                        <a:buNone/>
                      </a:pPr>
                      <a:r>
                        <a:rPr lang="en-US" sz="1600" dirty="0">
                          <a:solidFill>
                            <a:srgbClr val="000000"/>
                          </a:solidFill>
                          <a:latin typeface="Arial"/>
                        </a:rPr>
                        <a:t>$5 per pair</a:t>
                      </a:r>
                    </a:p>
                  </a:txBody>
                  <a:tcPr/>
                </a:tc>
                <a:extLst>
                  <a:ext uri="{0D108BD9-81ED-4DB2-BD59-A6C34878D82A}">
                    <a16:rowId xmlns:a16="http://schemas.microsoft.com/office/drawing/2014/main" val="3533600977"/>
                  </a:ext>
                </a:extLst>
              </a:tr>
            </a:tbl>
          </a:graphicData>
        </a:graphic>
      </p:graphicFrame>
    </p:spTree>
    <p:extLst>
      <p:ext uri="{BB962C8B-B14F-4D97-AF65-F5344CB8AC3E}">
        <p14:creationId xmlns:p14="http://schemas.microsoft.com/office/powerpoint/2010/main" val="253236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016CE91-46FA-53F4-4E78-3FD0057231F6}"/>
              </a:ext>
            </a:extLst>
          </p:cNvPr>
          <p:cNvSpPr txBox="1">
            <a:spLocks/>
          </p:cNvSpPr>
          <p:nvPr/>
        </p:nvSpPr>
        <p:spPr>
          <a:xfrm>
            <a:off x="838200" y="1825625"/>
            <a:ext cx="10515600" cy="4351338"/>
          </a:xfrm>
          <a:prstGeom prst="rect">
            <a:avLst/>
          </a:prstGeom>
        </p:spPr>
        <p:txBody>
          <a:bodyPr vert="horz" lIns="91440" tIns="45720" rIns="91440" bIns="45720" numCol="2"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600" dirty="0">
                <a:solidFill>
                  <a:srgbClr val="000000"/>
                </a:solidFill>
                <a:cs typeface="Arial" panose="020B0604020202020204" pitchFamily="34" charset="0"/>
              </a:rPr>
              <a:t>1 minute: Individual Design</a:t>
            </a:r>
          </a:p>
          <a:p>
            <a:pPr lvl="1">
              <a:lnSpc>
                <a:spcPct val="110000"/>
              </a:lnSpc>
              <a:spcBef>
                <a:spcPts val="1000"/>
              </a:spcBef>
            </a:pPr>
            <a:r>
              <a:rPr lang="en-US" sz="2200" dirty="0">
                <a:solidFill>
                  <a:srgbClr val="000000"/>
                </a:solidFill>
                <a:latin typeface="Arial" panose="020B0604020202020204" pitchFamily="34" charset="0"/>
                <a:cs typeface="Arial" panose="020B0604020202020204" pitchFamily="34" charset="0"/>
              </a:rPr>
              <a:t>Draw a plan of how you think Maria should build her new and improved </a:t>
            </a:r>
            <a:r>
              <a:rPr lang="en-US" sz="2200" dirty="0" err="1">
                <a:solidFill>
                  <a:srgbClr val="000000"/>
                </a:solidFill>
                <a:latin typeface="Arial" panose="020B0604020202020204" pitchFamily="34" charset="0"/>
                <a:cs typeface="Arial" panose="020B0604020202020204" pitchFamily="34" charset="0"/>
              </a:rPr>
              <a:t>Wigglebot</a:t>
            </a:r>
            <a:r>
              <a:rPr lang="en-US" sz="2200" dirty="0">
                <a:solidFill>
                  <a:srgbClr val="000000"/>
                </a:solidFill>
                <a:latin typeface="Arial" panose="020B0604020202020204" pitchFamily="34" charset="0"/>
                <a:cs typeface="Arial" panose="020B0604020202020204" pitchFamily="34" charset="0"/>
              </a:rPr>
              <a:t>.</a:t>
            </a:r>
          </a:p>
          <a:p>
            <a:pPr>
              <a:lnSpc>
                <a:spcPct val="110000"/>
              </a:lnSpc>
            </a:pPr>
            <a:r>
              <a:rPr lang="en-US" sz="2600" dirty="0">
                <a:solidFill>
                  <a:srgbClr val="000000"/>
                </a:solidFill>
                <a:cs typeface="Arial" panose="020B0604020202020204" pitchFamily="34" charset="0"/>
              </a:rPr>
              <a:t>5 minutes: Each member presents their ideas to the group.</a:t>
            </a:r>
          </a:p>
          <a:p>
            <a:pPr lvl="1">
              <a:lnSpc>
                <a:spcPct val="110000"/>
              </a:lnSpc>
              <a:spcBef>
                <a:spcPts val="1000"/>
              </a:spcBef>
              <a:defRPr/>
            </a:pPr>
            <a:r>
              <a:rPr lang="en-US" sz="2200" dirty="0">
                <a:solidFill>
                  <a:srgbClr val="000000"/>
                </a:solidFill>
                <a:latin typeface="Arial" panose="020B0604020202020204" pitchFamily="34" charset="0"/>
                <a:cs typeface="Arial" panose="020B0604020202020204" pitchFamily="34" charset="0"/>
              </a:rPr>
              <a:t>Share your ideas and focus on things you like the most about your idea that you would like to see be used as a design element for the final design.</a:t>
            </a:r>
          </a:p>
          <a:p>
            <a:pPr lvl="1">
              <a:lnSpc>
                <a:spcPct val="110000"/>
              </a:lnSpc>
              <a:spcBef>
                <a:spcPts val="1000"/>
              </a:spcBef>
              <a:defRPr/>
            </a:pPr>
            <a:endParaRPr lang="en-US" sz="2200" dirty="0">
              <a:solidFill>
                <a:srgbClr val="000000"/>
              </a:solidFill>
              <a:latin typeface="Arial" panose="020B0604020202020204" pitchFamily="34" charset="0"/>
              <a:cs typeface="Arial" panose="020B0604020202020204" pitchFamily="34" charset="0"/>
            </a:endParaRPr>
          </a:p>
          <a:p>
            <a:pPr lvl="1">
              <a:lnSpc>
                <a:spcPct val="110000"/>
              </a:lnSpc>
              <a:spcBef>
                <a:spcPts val="1000"/>
              </a:spcBef>
              <a:defRPr/>
            </a:pPr>
            <a:endParaRPr lang="en-US" sz="2200" dirty="0">
              <a:solidFill>
                <a:srgbClr val="000000"/>
              </a:solidFill>
              <a:latin typeface="Arial" panose="020B0604020202020204" pitchFamily="34" charset="0"/>
              <a:cs typeface="Arial" panose="020B0604020202020204" pitchFamily="34" charset="0"/>
            </a:endParaRPr>
          </a:p>
          <a:p>
            <a:pPr>
              <a:spcAft>
                <a:spcPts val="1000"/>
              </a:spcAft>
            </a:pPr>
            <a:r>
              <a:rPr lang="es-ES" sz="2600" dirty="0">
                <a:solidFill>
                  <a:srgbClr val="F16038"/>
                </a:solidFill>
                <a:cs typeface="Arial" panose="020B0604020202020204" pitchFamily="34" charset="0"/>
              </a:rPr>
              <a:t>1 minuto: Diseño Individual</a:t>
            </a:r>
          </a:p>
          <a:p>
            <a:pPr lvl="1">
              <a:lnSpc>
                <a:spcPct val="100000"/>
              </a:lnSpc>
              <a:spcBef>
                <a:spcPts val="1000"/>
              </a:spcBef>
              <a:spcAft>
                <a:spcPts val="1000"/>
              </a:spcAft>
            </a:pPr>
            <a:r>
              <a:rPr lang="es-ES" sz="2000" dirty="0">
                <a:solidFill>
                  <a:srgbClr val="F16038"/>
                </a:solidFill>
                <a:latin typeface="Arial" panose="020B0604020202020204" pitchFamily="34" charset="0"/>
                <a:cs typeface="Arial" panose="020B0604020202020204" pitchFamily="34" charset="0"/>
              </a:rPr>
              <a:t>Dibuja un plan de cómo crees que María debería construir su </a:t>
            </a:r>
            <a:r>
              <a:rPr lang="es-ES" sz="2000" dirty="0" err="1">
                <a:solidFill>
                  <a:srgbClr val="F16038"/>
                </a:solidFill>
                <a:latin typeface="Arial" panose="020B0604020202020204" pitchFamily="34" charset="0"/>
                <a:cs typeface="Arial" panose="020B0604020202020204" pitchFamily="34" charset="0"/>
              </a:rPr>
              <a:t>Wigglebot</a:t>
            </a:r>
            <a:r>
              <a:rPr lang="es-ES" sz="2000" dirty="0">
                <a:solidFill>
                  <a:srgbClr val="F16038"/>
                </a:solidFill>
                <a:latin typeface="Arial" panose="020B0604020202020204" pitchFamily="34" charset="0"/>
                <a:cs typeface="Arial" panose="020B0604020202020204" pitchFamily="34" charset="0"/>
              </a:rPr>
              <a:t> nuevo y mejorado.</a:t>
            </a:r>
            <a:endParaRPr lang="es-ES" sz="2200" dirty="0">
              <a:solidFill>
                <a:schemeClr val="accent2"/>
              </a:solidFill>
              <a:latin typeface="Arial" panose="020B0604020202020204" pitchFamily="34" charset="0"/>
              <a:cs typeface="Arial" panose="020B0604020202020204" pitchFamily="34" charset="0"/>
            </a:endParaRPr>
          </a:p>
          <a:p>
            <a:r>
              <a:rPr lang="es-ES" sz="2600" dirty="0">
                <a:solidFill>
                  <a:srgbClr val="F16038"/>
                </a:solidFill>
                <a:cs typeface="Arial" panose="020B0604020202020204" pitchFamily="34" charset="0"/>
              </a:rPr>
              <a:t>5 minutos: Cada miembro presenta sus ideas al grupo.</a:t>
            </a:r>
          </a:p>
          <a:p>
            <a:pPr lvl="1">
              <a:lnSpc>
                <a:spcPct val="100000"/>
              </a:lnSpc>
              <a:spcBef>
                <a:spcPts val="1000"/>
              </a:spcBef>
            </a:pPr>
            <a:r>
              <a:rPr lang="es-ES" sz="2200" dirty="0">
                <a:solidFill>
                  <a:schemeClr val="accent2"/>
                </a:solidFill>
                <a:latin typeface="Arial" panose="020B0604020202020204" pitchFamily="34" charset="0"/>
                <a:cs typeface="Arial" panose="020B0604020202020204" pitchFamily="34" charset="0"/>
              </a:rPr>
              <a:t>Comparte tus ideas y señala las cosas que más te gustan de tu idea que te gustaría que se use como un elemento para el diseño final.</a:t>
            </a:r>
            <a:endParaRPr lang="en-US" sz="2200" dirty="0">
              <a:solidFill>
                <a:schemeClr val="accent2"/>
              </a:solidFill>
              <a:latin typeface="Arial" panose="020B0604020202020204" pitchFamily="34" charset="0"/>
              <a:cs typeface="Arial" panose="020B0604020202020204" pitchFamily="34" charset="0"/>
            </a:endParaRPr>
          </a:p>
          <a:p>
            <a:pPr lvl="1">
              <a:lnSpc>
                <a:spcPct val="110000"/>
              </a:lnSpc>
              <a:spcBef>
                <a:spcPts val="1000"/>
              </a:spcBef>
              <a:defRPr/>
            </a:pPr>
            <a:endParaRPr lang="en-US" sz="2200" dirty="0">
              <a:solidFill>
                <a:srgbClr val="000000"/>
              </a:solidFill>
              <a:latin typeface="Arial" panose="020B0604020202020204" pitchFamily="34" charset="0"/>
              <a:cs typeface="Arial" panose="020B0604020202020204" pitchFamily="34" charset="0"/>
            </a:endParaRPr>
          </a:p>
          <a:p>
            <a:pPr lvl="1">
              <a:defRPr/>
            </a:pPr>
            <a:endParaRPr lang="en-US" sz="1800" dirty="0">
              <a:solidFill>
                <a:srgbClr val="000000"/>
              </a:solidFill>
              <a:latin typeface="Arial" panose="020B0604020202020204" pitchFamily="34" charset="0"/>
              <a:cs typeface="Arial" panose="020B0604020202020204" pitchFamily="34" charset="0"/>
            </a:endParaRPr>
          </a:p>
          <a:p>
            <a:endParaRPr lang="en-US" sz="1800" dirty="0">
              <a:cs typeface="Arial" panose="020B0604020202020204" pitchFamily="34" charset="0"/>
            </a:endParaRPr>
          </a:p>
        </p:txBody>
      </p:sp>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lang="en-US" dirty="0">
                <a:solidFill>
                  <a:srgbClr val="F16038"/>
                </a:solidFill>
              </a:rPr>
              <a:t>(Idea Genial)</a:t>
            </a:r>
            <a:endParaRPr lang="en-US" dirty="0"/>
          </a:p>
        </p:txBody>
      </p:sp>
    </p:spTree>
    <p:extLst>
      <p:ext uri="{BB962C8B-B14F-4D97-AF65-F5344CB8AC3E}">
        <p14:creationId xmlns:p14="http://schemas.microsoft.com/office/powerpoint/2010/main" val="9876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Gather Materials </a:t>
            </a:r>
            <a:r>
              <a:rPr lang="en-US" dirty="0">
                <a:solidFill>
                  <a:srgbClr val="F16038"/>
                </a:solidFill>
              </a:rPr>
              <a:t>(</a:t>
            </a:r>
            <a:r>
              <a:rPr lang="en-US" dirty="0" err="1">
                <a:solidFill>
                  <a:srgbClr val="F16038"/>
                </a:solidFill>
              </a:rPr>
              <a:t>Reunir</a:t>
            </a:r>
            <a:r>
              <a:rPr lang="en-US" dirty="0">
                <a:solidFill>
                  <a:srgbClr val="F16038"/>
                </a:solidFill>
              </a:rPr>
              <a:t> </a:t>
            </a:r>
            <a:r>
              <a:rPr lang="en-US" dirty="0" err="1">
                <a:solidFill>
                  <a:srgbClr val="F16038"/>
                </a:solidFill>
              </a:rPr>
              <a:t>materiales</a:t>
            </a:r>
            <a:r>
              <a:rPr lang="en-US" dirty="0">
                <a:solidFill>
                  <a:srgbClr val="F16038"/>
                </a:solidFill>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fontScale="92500" lnSpcReduction="20000"/>
          </a:bodyPr>
          <a:lstStyle/>
          <a:p>
            <a:pPr>
              <a:spcAft>
                <a:spcPts val="1000"/>
              </a:spcAft>
            </a:pPr>
            <a:r>
              <a:rPr lang="en-US" sz="2600" b="1" dirty="0">
                <a:solidFill>
                  <a:srgbClr val="000000"/>
                </a:solidFill>
              </a:rPr>
              <a:t>A successful </a:t>
            </a:r>
            <a:r>
              <a:rPr lang="en-US" sz="2600" b="1" dirty="0" err="1">
                <a:solidFill>
                  <a:srgbClr val="000000"/>
                </a:solidFill>
              </a:rPr>
              <a:t>Wigglebot</a:t>
            </a:r>
            <a:r>
              <a:rPr lang="en-US" sz="2600" b="1" dirty="0">
                <a:solidFill>
                  <a:srgbClr val="000000"/>
                </a:solidFill>
              </a:rPr>
              <a:t> design should include the following:</a:t>
            </a:r>
          </a:p>
          <a:p>
            <a:pPr lvl="1">
              <a:lnSpc>
                <a:spcPct val="100000"/>
              </a:lnSpc>
            </a:pPr>
            <a:r>
              <a:rPr lang="en-US" sz="2200" dirty="0">
                <a:solidFill>
                  <a:srgbClr val="000000"/>
                </a:solidFill>
              </a:rPr>
              <a:t>Ability to light up</a:t>
            </a:r>
          </a:p>
          <a:p>
            <a:pPr lvl="1">
              <a:lnSpc>
                <a:spcPct val="100000"/>
              </a:lnSpc>
            </a:pPr>
            <a:r>
              <a:rPr lang="en-US" sz="2200" dirty="0">
                <a:solidFill>
                  <a:srgbClr val="000000"/>
                </a:solidFill>
              </a:rPr>
              <a:t>Ability to wiggle</a:t>
            </a:r>
          </a:p>
          <a:p>
            <a:pPr lvl="1">
              <a:lnSpc>
                <a:spcPct val="100000"/>
              </a:lnSpc>
            </a:pPr>
            <a:r>
              <a:rPr lang="en-US" sz="2200" dirty="0">
                <a:solidFill>
                  <a:srgbClr val="000000"/>
                </a:solidFill>
              </a:rPr>
              <a:t>Not fall over when powered</a:t>
            </a:r>
          </a:p>
          <a:p>
            <a:pPr lvl="1">
              <a:lnSpc>
                <a:spcPct val="100000"/>
              </a:lnSpc>
            </a:pPr>
            <a:endParaRPr lang="en-US" sz="2200" dirty="0">
              <a:solidFill>
                <a:srgbClr val="000000"/>
              </a:solidFill>
            </a:endParaRPr>
          </a:p>
          <a:p>
            <a:pPr>
              <a:lnSpc>
                <a:spcPct val="100000"/>
              </a:lnSpc>
            </a:pPr>
            <a:r>
              <a:rPr lang="en-US" sz="2600" dirty="0">
                <a:solidFill>
                  <a:srgbClr val="000000"/>
                </a:solidFill>
              </a:rPr>
              <a:t>Bonus Points: The design includes a technical drawing.</a:t>
            </a: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spcAft>
                <a:spcPts val="1000"/>
              </a:spcAft>
              <a:buNone/>
            </a:pPr>
            <a:endParaRPr lang="en-US" sz="2000" b="1" dirty="0">
              <a:solidFill>
                <a:srgbClr val="F16038"/>
              </a:solidFill>
              <a:ea typeface="+mn-lt"/>
              <a:cs typeface="+mn-lt"/>
            </a:endParaRPr>
          </a:p>
          <a:p>
            <a:pPr indent="-165100">
              <a:spcAft>
                <a:spcPts val="1000"/>
              </a:spcAft>
            </a:pPr>
            <a:r>
              <a:rPr lang="en-US" sz="2600" b="1" dirty="0">
                <a:solidFill>
                  <a:srgbClr val="F16038"/>
                </a:solidFill>
                <a:ea typeface="+mn-lt"/>
                <a:cs typeface="+mn-lt"/>
              </a:rPr>
              <a:t>Un </a:t>
            </a:r>
            <a:r>
              <a:rPr lang="en-US" sz="2600" b="1" dirty="0" err="1">
                <a:solidFill>
                  <a:srgbClr val="F16038"/>
                </a:solidFill>
                <a:ea typeface="+mn-lt"/>
                <a:cs typeface="+mn-lt"/>
              </a:rPr>
              <a:t>diseño</a:t>
            </a:r>
            <a:r>
              <a:rPr lang="en-US" sz="2600" b="1" dirty="0">
                <a:solidFill>
                  <a:srgbClr val="F16038"/>
                </a:solidFill>
                <a:ea typeface="+mn-lt"/>
                <a:cs typeface="+mn-lt"/>
              </a:rPr>
              <a:t> </a:t>
            </a:r>
            <a:r>
              <a:rPr lang="en-US" sz="2600" b="1" dirty="0" err="1">
                <a:solidFill>
                  <a:srgbClr val="F16038"/>
                </a:solidFill>
                <a:ea typeface="+mn-lt"/>
                <a:cs typeface="+mn-lt"/>
              </a:rPr>
              <a:t>exitoso</a:t>
            </a:r>
            <a:r>
              <a:rPr lang="en-US" sz="2600" b="1" dirty="0">
                <a:solidFill>
                  <a:srgbClr val="F16038"/>
                </a:solidFill>
                <a:ea typeface="+mn-lt"/>
                <a:cs typeface="+mn-lt"/>
              </a:rPr>
              <a:t> de </a:t>
            </a:r>
            <a:r>
              <a:rPr lang="en-US" sz="2600" b="1" dirty="0" err="1">
                <a:solidFill>
                  <a:srgbClr val="F16038"/>
                </a:solidFill>
                <a:ea typeface="+mn-lt"/>
                <a:cs typeface="+mn-lt"/>
              </a:rPr>
              <a:t>Wigglebot</a:t>
            </a:r>
            <a:r>
              <a:rPr lang="en-US" sz="2600" b="1" dirty="0">
                <a:solidFill>
                  <a:srgbClr val="F16038"/>
                </a:solidFill>
                <a:ea typeface="+mn-lt"/>
                <a:cs typeface="+mn-lt"/>
              </a:rPr>
              <a:t> </a:t>
            </a:r>
            <a:r>
              <a:rPr lang="en-US" sz="2600" b="1" dirty="0" err="1">
                <a:solidFill>
                  <a:srgbClr val="F16038"/>
                </a:solidFill>
                <a:ea typeface="+mn-lt"/>
                <a:cs typeface="+mn-lt"/>
              </a:rPr>
              <a:t>debe</a:t>
            </a:r>
            <a:r>
              <a:rPr lang="en-US" sz="2600" b="1" dirty="0">
                <a:solidFill>
                  <a:srgbClr val="F16038"/>
                </a:solidFill>
                <a:ea typeface="+mn-lt"/>
                <a:cs typeface="+mn-lt"/>
              </a:rPr>
              <a:t> </a:t>
            </a:r>
            <a:r>
              <a:rPr lang="en-US" sz="2600" b="1" dirty="0" err="1">
                <a:solidFill>
                  <a:srgbClr val="F16038"/>
                </a:solidFill>
                <a:ea typeface="+mn-lt"/>
                <a:cs typeface="+mn-lt"/>
              </a:rPr>
              <a:t>incluir</a:t>
            </a:r>
            <a:r>
              <a:rPr lang="en-US" sz="2600" b="1" dirty="0">
                <a:solidFill>
                  <a:srgbClr val="F16038"/>
                </a:solidFill>
                <a:ea typeface="+mn-lt"/>
                <a:cs typeface="+mn-lt"/>
              </a:rPr>
              <a:t> lo </a:t>
            </a:r>
            <a:r>
              <a:rPr lang="en-US" sz="2600" b="1" dirty="0" err="1">
                <a:solidFill>
                  <a:srgbClr val="F16038"/>
                </a:solidFill>
                <a:ea typeface="+mn-lt"/>
                <a:cs typeface="+mn-lt"/>
              </a:rPr>
              <a:t>siguiente</a:t>
            </a:r>
            <a:r>
              <a:rPr lang="en-US" sz="2600" b="1" dirty="0">
                <a:solidFill>
                  <a:srgbClr val="F16038"/>
                </a:solidFill>
                <a:ea typeface="+mn-lt"/>
                <a:cs typeface="+mn-lt"/>
              </a:rPr>
              <a:t>:</a:t>
            </a:r>
            <a:endParaRPr lang="es-ES" sz="1700" dirty="0">
              <a:solidFill>
                <a:schemeClr val="accent2"/>
              </a:solidFill>
            </a:endParaRPr>
          </a:p>
          <a:p>
            <a:pPr lvl="1">
              <a:lnSpc>
                <a:spcPct val="100000"/>
              </a:lnSpc>
              <a:spcBef>
                <a:spcPts val="1000"/>
              </a:spcBef>
            </a:pPr>
            <a:r>
              <a:rPr lang="es-ES" sz="2200" dirty="0">
                <a:solidFill>
                  <a:srgbClr val="F16038"/>
                </a:solidFill>
              </a:rPr>
              <a:t>Capacidad de iluminar</a:t>
            </a:r>
          </a:p>
          <a:p>
            <a:pPr lvl="1">
              <a:lnSpc>
                <a:spcPct val="100000"/>
              </a:lnSpc>
              <a:spcBef>
                <a:spcPts val="0"/>
              </a:spcBef>
            </a:pPr>
            <a:r>
              <a:rPr lang="es-ES" sz="2200" dirty="0">
                <a:solidFill>
                  <a:srgbClr val="F16038"/>
                </a:solidFill>
              </a:rPr>
              <a:t>Capacidad de moverse</a:t>
            </a:r>
          </a:p>
          <a:p>
            <a:pPr lvl="1">
              <a:lnSpc>
                <a:spcPct val="100000"/>
              </a:lnSpc>
              <a:spcBef>
                <a:spcPts val="0"/>
              </a:spcBef>
            </a:pPr>
            <a:r>
              <a:rPr lang="es-ES" sz="2200" dirty="0">
                <a:solidFill>
                  <a:srgbClr val="F16038"/>
                </a:solidFill>
              </a:rPr>
              <a:t>No caerse cuando está encendido</a:t>
            </a:r>
          </a:p>
          <a:p>
            <a:pPr lvl="1">
              <a:lnSpc>
                <a:spcPct val="100000"/>
              </a:lnSpc>
              <a:spcBef>
                <a:spcPts val="0"/>
              </a:spcBef>
            </a:pPr>
            <a:endParaRPr lang="es-ES" sz="2200" dirty="0">
              <a:solidFill>
                <a:srgbClr val="F16038"/>
              </a:solidFill>
            </a:endParaRPr>
          </a:p>
          <a:p>
            <a:pPr lvl="1">
              <a:lnSpc>
                <a:spcPct val="100000"/>
              </a:lnSpc>
              <a:spcBef>
                <a:spcPts val="0"/>
              </a:spcBef>
            </a:pPr>
            <a:endParaRPr lang="es-ES" sz="2200" dirty="0">
              <a:solidFill>
                <a:srgbClr val="F16038"/>
              </a:solidFill>
            </a:endParaRPr>
          </a:p>
          <a:p>
            <a:pPr indent="-165100">
              <a:spcAft>
                <a:spcPts val="1000"/>
              </a:spcAft>
            </a:pPr>
            <a:r>
              <a:rPr lang="es-ES" sz="2600" dirty="0">
                <a:solidFill>
                  <a:schemeClr val="accent2"/>
                </a:solidFill>
              </a:rPr>
              <a:t>Puntos de Bonificación: El diseño incluye dibujo técnico.</a:t>
            </a:r>
            <a:endParaRPr lang="en-US" sz="2600" dirty="0">
              <a:solidFill>
                <a:schemeClr val="accent2"/>
              </a:solidFill>
            </a:endParaRPr>
          </a:p>
        </p:txBody>
      </p:sp>
    </p:spTree>
    <p:extLst>
      <p:ext uri="{BB962C8B-B14F-4D97-AF65-F5344CB8AC3E}">
        <p14:creationId xmlns:p14="http://schemas.microsoft.com/office/powerpoint/2010/main" val="303661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6D343C3-00B7-33EC-9D01-E648AEF943D3}"/>
              </a:ext>
            </a:extLst>
          </p:cNvPr>
          <p:cNvSpPr txBox="1">
            <a:spLocks/>
          </p:cNvSpPr>
          <p:nvPr/>
        </p:nvSpPr>
        <p:spPr>
          <a:xfrm>
            <a:off x="838200" y="1825625"/>
            <a:ext cx="10515600" cy="4351338"/>
          </a:xfrm>
          <a:prstGeom prst="rect">
            <a:avLst/>
          </a:prstGeom>
        </p:spPr>
        <p:txBody>
          <a:bodyPr vert="horz" lIns="91440" tIns="45720" rIns="91440" bIns="45720" numCol="2"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Assign responsibilities of each team member during the process</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srgbClr val="000000"/>
                </a:solidFill>
                <a:effectLst/>
                <a:uLnTx/>
                <a:uFillTx/>
                <a:latin typeface="Arial" panose="020B0604020202020204"/>
                <a:ea typeface="+mn-ea"/>
                <a:cs typeface="+mn-cs"/>
              </a:rPr>
              <a:t>Material Manager:</a:t>
            </a: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 collects materials</a:t>
            </a: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srgbClr val="000000"/>
                </a:solidFill>
                <a:effectLst/>
                <a:uLnTx/>
                <a:uFillTx/>
                <a:latin typeface="Arial" panose="020B0604020202020204"/>
                <a:ea typeface="+mn-ea"/>
                <a:cs typeface="+mn-cs"/>
              </a:rPr>
              <a:t>Banker:</a:t>
            </a: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 manages the budget</a:t>
            </a: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srgbClr val="000000"/>
                </a:solidFill>
                <a:effectLst/>
                <a:uLnTx/>
                <a:uFillTx/>
                <a:latin typeface="Arial" panose="020B0604020202020204"/>
                <a:ea typeface="+mn-ea"/>
                <a:cs typeface="+mn-cs"/>
              </a:rPr>
              <a:t>Head Engineer</a:t>
            </a: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 tests the toy </a:t>
            </a: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a:ln>
                  <a:noFill/>
                </a:ln>
                <a:solidFill>
                  <a:srgbClr val="000000"/>
                </a:solidFill>
                <a:effectLst/>
                <a:uLnTx/>
                <a:uFillTx/>
                <a:latin typeface="Arial" panose="020B0604020202020204"/>
                <a:ea typeface="+mn-ea"/>
                <a:cs typeface="+mn-cs"/>
              </a:rPr>
              <a:t>Quality Control Manager:</a:t>
            </a:r>
            <a:r>
              <a:rPr kumimoji="0" lang="en-US" b="0" i="0" u="none" strike="noStrike" kern="1200" cap="none" spc="0" normalizeH="0" baseline="0" noProof="0" dirty="0">
                <a:ln>
                  <a:noFill/>
                </a:ln>
                <a:solidFill>
                  <a:srgbClr val="000000"/>
                </a:solidFill>
                <a:effectLst/>
                <a:uLnTx/>
                <a:uFillTx/>
                <a:latin typeface="Arial" panose="020B0604020202020204"/>
                <a:ea typeface="+mn-ea"/>
                <a:cs typeface="+mn-cs"/>
              </a:rPr>
              <a:t> matches the design to the prototype</a:t>
            </a: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Asignar</a:t>
            </a:r>
            <a:r>
              <a:rPr kumimoji="0" lang="en-US" sz="24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responsabilidades</a:t>
            </a:r>
            <a:r>
              <a:rPr kumimoji="0" lang="en-US" sz="2400" b="0" i="0" u="none" strike="noStrike" kern="1200" cap="none" spc="0" normalizeH="0" baseline="0" noProof="0" dirty="0">
                <a:ln>
                  <a:noFill/>
                </a:ln>
                <a:solidFill>
                  <a:srgbClr val="F16038"/>
                </a:solidFill>
                <a:effectLst/>
                <a:uLnTx/>
                <a:uFillTx/>
                <a:latin typeface="Arial" panose="020B0604020202020204"/>
                <a:ea typeface="+mn-ea"/>
                <a:cs typeface="+mn-cs"/>
              </a:rPr>
              <a:t> de </a:t>
            </a: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cada</a:t>
            </a:r>
            <a:r>
              <a:rPr kumimoji="0" lang="en-US" sz="24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miembro</a:t>
            </a:r>
            <a:r>
              <a:rPr kumimoji="0" lang="en-US" sz="2400" b="0" i="0" u="none" strike="noStrike" kern="1200" cap="none" spc="0" normalizeH="0" baseline="0" noProof="0" dirty="0">
                <a:ln>
                  <a:noFill/>
                </a:ln>
                <a:solidFill>
                  <a:srgbClr val="F16038"/>
                </a:solidFill>
                <a:effectLst/>
                <a:uLnTx/>
                <a:uFillTx/>
                <a:latin typeface="Arial" panose="020B0604020202020204"/>
                <a:ea typeface="+mn-ea"/>
                <a:cs typeface="+mn-cs"/>
              </a:rPr>
              <a:t> del </a:t>
            </a: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equipo</a:t>
            </a:r>
            <a:r>
              <a:rPr kumimoji="0" lang="en-US" sz="24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durante</a:t>
            </a:r>
            <a:r>
              <a:rPr kumimoji="0" lang="en-US" sz="24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sz="24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srgbClr val="F16038"/>
                </a:solidFill>
                <a:effectLst/>
                <a:uLnTx/>
                <a:uFillTx/>
                <a:latin typeface="Arial" panose="020B0604020202020204"/>
                <a:ea typeface="+mn-ea"/>
                <a:cs typeface="+mn-cs"/>
              </a:rPr>
              <a:t>proceso</a:t>
            </a:r>
            <a:endParaRPr kumimoji="0" lang="en-US" sz="2400" b="0" i="0" u="none" strike="noStrike" kern="1200" cap="none" spc="0" normalizeH="0" baseline="0" noProof="0" dirty="0">
              <a:ln>
                <a:noFill/>
              </a:ln>
              <a:solidFill>
                <a:srgbClr val="F16038"/>
              </a:solidFill>
              <a:effectLst/>
              <a:uLnTx/>
              <a:uFillTx/>
              <a:latin typeface="Arial" panose="020B0604020202020204"/>
              <a:ea typeface="+mn-ea"/>
              <a:cs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err="1">
                <a:ln>
                  <a:noFill/>
                </a:ln>
                <a:solidFill>
                  <a:srgbClr val="F16038"/>
                </a:solidFill>
                <a:effectLst/>
                <a:uLnTx/>
                <a:uFillTx/>
                <a:latin typeface="Arial" panose="020B0604020202020204"/>
                <a:ea typeface="+mn-ea"/>
                <a:cs typeface="+mn-cs"/>
              </a:rPr>
              <a:t>Administrador</a:t>
            </a:r>
            <a:r>
              <a:rPr kumimoji="0" lang="en-US" b="0" i="0" u="sng" strike="noStrike" kern="1200" cap="none" spc="0" normalizeH="0" baseline="0" noProof="0" dirty="0">
                <a:ln>
                  <a:noFill/>
                </a:ln>
                <a:solidFill>
                  <a:srgbClr val="F16038"/>
                </a:solidFill>
                <a:effectLst/>
                <a:uLnTx/>
                <a:uFillTx/>
                <a:latin typeface="Arial" panose="020B0604020202020204"/>
                <a:ea typeface="+mn-ea"/>
                <a:cs typeface="+mn-cs"/>
              </a:rPr>
              <a:t> de </a:t>
            </a:r>
            <a:r>
              <a:rPr kumimoji="0" lang="en-US" b="0" i="0" u="sng" strike="noStrike" kern="1200" cap="none" spc="0" normalizeH="0" baseline="0" noProof="0" dirty="0" err="1">
                <a:ln>
                  <a:noFill/>
                </a:ln>
                <a:solidFill>
                  <a:srgbClr val="F16038"/>
                </a:solidFill>
                <a:effectLst/>
                <a:uLnTx/>
                <a:uFillTx/>
                <a:latin typeface="Arial" panose="020B0604020202020204"/>
                <a:ea typeface="+mn-ea"/>
                <a:cs typeface="+mn-cs"/>
              </a:rPr>
              <a:t>Materiales</a:t>
            </a:r>
            <a:r>
              <a:rPr kumimoji="0" lang="en-US" b="0" i="0" u="sng" strike="noStrike" kern="1200" cap="none" spc="0" normalizeH="0" baseline="0" noProof="0" dirty="0">
                <a:ln>
                  <a:noFill/>
                </a:ln>
                <a:solidFill>
                  <a:srgbClr val="F16038"/>
                </a:solidFill>
                <a:effectLst/>
                <a:uLnTx/>
                <a:uFillTx/>
                <a:latin typeface="Arial" panose="020B0604020202020204"/>
                <a:ea typeface="+mn-ea"/>
                <a:cs typeface="+mn-cs"/>
              </a:rPr>
              <a:t>:</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recopila</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materiales</a:t>
            </a:r>
            <a:endParaRPr kumimoji="0" lang="en-US"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err="1">
                <a:ln>
                  <a:noFill/>
                </a:ln>
                <a:solidFill>
                  <a:srgbClr val="F16038"/>
                </a:solidFill>
                <a:effectLst/>
                <a:uLnTx/>
                <a:uFillTx/>
                <a:latin typeface="Arial" panose="020B0604020202020204"/>
                <a:ea typeface="+mn-ea"/>
                <a:cs typeface="+mn-cs"/>
              </a:rPr>
              <a:t>Banquero</a:t>
            </a:r>
            <a:r>
              <a:rPr kumimoji="0" lang="en-US" b="0" i="0" u="sng" strike="noStrike" kern="1200" cap="none" spc="0" normalizeH="0" baseline="0" noProof="0" dirty="0">
                <a:ln>
                  <a:noFill/>
                </a:ln>
                <a:solidFill>
                  <a:srgbClr val="F16038"/>
                </a:solidFill>
                <a:effectLst/>
                <a:uLnTx/>
                <a:uFillTx/>
                <a:latin typeface="Arial" panose="020B0604020202020204"/>
                <a:ea typeface="+mn-ea"/>
                <a:cs typeface="+mn-cs"/>
              </a:rPr>
              <a:t>:</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maneja</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presupuesto</a:t>
            </a:r>
            <a:endParaRPr kumimoji="0" lang="en-US"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err="1">
                <a:ln>
                  <a:noFill/>
                </a:ln>
                <a:solidFill>
                  <a:srgbClr val="F16038"/>
                </a:solidFill>
                <a:effectLst/>
                <a:uLnTx/>
                <a:uFillTx/>
                <a:latin typeface="Arial" panose="020B0604020202020204"/>
                <a:ea typeface="+mn-ea"/>
                <a:cs typeface="+mn-cs"/>
              </a:rPr>
              <a:t>Ingeniero</a:t>
            </a:r>
            <a:r>
              <a:rPr kumimoji="0" lang="en-US" b="0" i="0" u="sng" strike="noStrike" kern="1200" cap="none" spc="0" normalizeH="0" baseline="0" noProof="0" dirty="0">
                <a:ln>
                  <a:noFill/>
                </a:ln>
                <a:solidFill>
                  <a:srgbClr val="F16038"/>
                </a:solidFill>
                <a:effectLst/>
                <a:uLnTx/>
                <a:uFillTx/>
                <a:latin typeface="Arial" panose="020B0604020202020204"/>
                <a:ea typeface="+mn-ea"/>
                <a:cs typeface="+mn-cs"/>
              </a:rPr>
              <a:t> Jefe:</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prueba</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juguete</a:t>
            </a:r>
            <a:endParaRPr kumimoji="0" lang="en-US"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sng" strike="noStrike" kern="1200" cap="none" spc="0" normalizeH="0" baseline="0" noProof="0" dirty="0" err="1">
                <a:ln>
                  <a:noFill/>
                </a:ln>
                <a:solidFill>
                  <a:srgbClr val="F16038"/>
                </a:solidFill>
                <a:effectLst/>
                <a:uLnTx/>
                <a:uFillTx/>
                <a:latin typeface="Arial" panose="020B0604020202020204"/>
                <a:ea typeface="+mn-ea"/>
                <a:cs typeface="+mn-cs"/>
              </a:rPr>
              <a:t>Gerente</a:t>
            </a:r>
            <a:r>
              <a:rPr kumimoji="0" lang="en-US" b="0" i="0" u="sng" strike="noStrike" kern="1200" cap="none" spc="0" normalizeH="0" baseline="0" noProof="0" dirty="0">
                <a:ln>
                  <a:noFill/>
                </a:ln>
                <a:solidFill>
                  <a:srgbClr val="F16038"/>
                </a:solidFill>
                <a:effectLst/>
                <a:uLnTx/>
                <a:uFillTx/>
                <a:latin typeface="Arial" panose="020B0604020202020204"/>
                <a:ea typeface="+mn-ea"/>
                <a:cs typeface="+mn-cs"/>
              </a:rPr>
              <a:t> de Control de Calidad:</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haga</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coincidir</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diseño</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con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b="0" i="0" u="none" strike="noStrike" kern="1200" cap="none" spc="0" normalizeH="0" baseline="0" noProof="0" dirty="0" err="1">
                <a:ln>
                  <a:noFill/>
                </a:ln>
                <a:solidFill>
                  <a:srgbClr val="F16038"/>
                </a:solidFill>
                <a:effectLst/>
                <a:uLnTx/>
                <a:uFillTx/>
                <a:latin typeface="Arial" panose="020B0604020202020204"/>
                <a:ea typeface="+mn-ea"/>
                <a:cs typeface="+mn-cs"/>
              </a:rPr>
              <a:t>prototipo</a:t>
            </a:r>
            <a:endParaRPr kumimoji="0" lang="en-US"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919191"/>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t>Team Member Responsibilities</a:t>
            </a:r>
            <a:br>
              <a:rPr lang="en-US" dirty="0"/>
            </a:br>
            <a:r>
              <a:rPr lang="en-US" dirty="0">
                <a:solidFill>
                  <a:srgbClr val="F16038"/>
                </a:solidFill>
              </a:rPr>
              <a:t>(</a:t>
            </a:r>
            <a:r>
              <a:rPr lang="en-US" dirty="0" err="1">
                <a:solidFill>
                  <a:srgbClr val="F16038"/>
                </a:solidFill>
              </a:rPr>
              <a:t>Responsabilidades</a:t>
            </a:r>
            <a:r>
              <a:rPr lang="en-US" dirty="0">
                <a:solidFill>
                  <a:srgbClr val="F16038"/>
                </a:solidFill>
              </a:rPr>
              <a:t> de </a:t>
            </a:r>
            <a:r>
              <a:rPr lang="en-US" dirty="0" err="1">
                <a:solidFill>
                  <a:srgbClr val="F16038"/>
                </a:solidFill>
              </a:rPr>
              <a:t>los</a:t>
            </a:r>
            <a:r>
              <a:rPr lang="en-US" dirty="0">
                <a:solidFill>
                  <a:srgbClr val="F16038"/>
                </a:solidFill>
              </a:rPr>
              <a:t> </a:t>
            </a:r>
            <a:r>
              <a:rPr lang="en-US" dirty="0" err="1">
                <a:solidFill>
                  <a:srgbClr val="F16038"/>
                </a:solidFill>
              </a:rPr>
              <a:t>Miembros</a:t>
            </a:r>
            <a:r>
              <a:rPr lang="en-US" dirty="0">
                <a:solidFill>
                  <a:srgbClr val="F16038"/>
                </a:solidFill>
              </a:rPr>
              <a:t> del </a:t>
            </a:r>
            <a:r>
              <a:rPr lang="en-US" dirty="0" err="1">
                <a:solidFill>
                  <a:srgbClr val="F16038"/>
                </a:solidFill>
              </a:rPr>
              <a:t>Equipo</a:t>
            </a:r>
            <a:r>
              <a:rPr lang="en-US" dirty="0">
                <a:solidFill>
                  <a:srgbClr val="F16038"/>
                </a:solidFill>
              </a:rPr>
              <a:t>)</a:t>
            </a:r>
            <a:endParaRPr lang="en-US" dirty="0"/>
          </a:p>
        </p:txBody>
      </p:sp>
    </p:spTree>
    <p:extLst>
      <p:ext uri="{BB962C8B-B14F-4D97-AF65-F5344CB8AC3E}">
        <p14:creationId xmlns:p14="http://schemas.microsoft.com/office/powerpoint/2010/main" val="110691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p:txBody>
          <a:bodyPr/>
          <a:lstStyle/>
          <a:p>
            <a:r>
              <a:rPr lang="en-US" dirty="0"/>
              <a:t>Design Your Toy! </a:t>
            </a:r>
            <a:br>
              <a:rPr lang="en-US" dirty="0"/>
            </a:br>
            <a:r>
              <a:rPr lang="en-US" dirty="0">
                <a:solidFill>
                  <a:srgbClr val="F16038"/>
                </a:solidFill>
              </a:rPr>
              <a:t>(</a:t>
            </a:r>
            <a:r>
              <a:rPr lang="es-ES" dirty="0">
                <a:solidFill>
                  <a:srgbClr val="F16038"/>
                </a:solidFill>
              </a:rPr>
              <a:t>¡Diseña Tu Juguete!)</a:t>
            </a:r>
            <a:endParaRPr lang="en-US" dirty="0">
              <a:solidFill>
                <a:srgbClr val="F16038"/>
              </a:solidFill>
            </a:endParaRPr>
          </a:p>
        </p:txBody>
      </p:sp>
    </p:spTree>
    <p:extLst>
      <p:ext uri="{BB962C8B-B14F-4D97-AF65-F5344CB8AC3E}">
        <p14:creationId xmlns:p14="http://schemas.microsoft.com/office/powerpoint/2010/main" val="198838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597-ADEE-439F-84B5-4CC5E027CB7B}"/>
              </a:ext>
            </a:extLst>
          </p:cNvPr>
          <p:cNvSpPr>
            <a:spLocks noGrp="1"/>
          </p:cNvSpPr>
          <p:nvPr>
            <p:ph type="title"/>
          </p:nvPr>
        </p:nvSpPr>
        <p:spPr/>
        <p:txBody>
          <a:bodyPr/>
          <a:lstStyle/>
          <a:p>
            <a:r>
              <a:rPr lang="en-US" dirty="0"/>
              <a:t>Electricity </a:t>
            </a:r>
            <a:r>
              <a:rPr lang="en-US" dirty="0">
                <a:solidFill>
                  <a:srgbClr val="F16038"/>
                </a:solidFill>
              </a:rPr>
              <a:t>(</a:t>
            </a:r>
            <a:r>
              <a:rPr lang="en-US" dirty="0" err="1">
                <a:solidFill>
                  <a:srgbClr val="F16038"/>
                </a:solidFill>
              </a:rPr>
              <a:t>Electricidad</a:t>
            </a:r>
            <a:r>
              <a:rPr lang="en-US" dirty="0">
                <a:solidFill>
                  <a:srgbClr val="F16038"/>
                </a:solidFill>
              </a:rPr>
              <a:t>)</a:t>
            </a:r>
          </a:p>
        </p:txBody>
      </p:sp>
      <p:sp>
        <p:nvSpPr>
          <p:cNvPr id="3" name="Content Placeholder 2">
            <a:extLst>
              <a:ext uri="{FF2B5EF4-FFF2-40B4-BE49-F238E27FC236}">
                <a16:creationId xmlns:a16="http://schemas.microsoft.com/office/drawing/2014/main" id="{D42BE7CD-85A6-4E99-B2DC-3E2D4B6F5459}"/>
              </a:ext>
            </a:extLst>
          </p:cNvPr>
          <p:cNvSpPr>
            <a:spLocks noGrp="1"/>
          </p:cNvSpPr>
          <p:nvPr>
            <p:ph idx="4294967295"/>
          </p:nvPr>
        </p:nvSpPr>
        <p:spPr/>
        <p:txBody>
          <a:bodyPr>
            <a:normAutofit/>
          </a:bodyPr>
          <a:lstStyle/>
          <a:p>
            <a:r>
              <a:rPr lang="en-US" dirty="0">
                <a:solidFill>
                  <a:schemeClr val="bg2">
                    <a:lumMod val="10000"/>
                  </a:schemeClr>
                </a:solidFill>
                <a:latin typeface="Arial" panose="020B0604020202020204" pitchFamily="34" charset="0"/>
                <a:cs typeface="Arial" panose="020B0604020202020204" pitchFamily="34" charset="0"/>
              </a:rPr>
              <a:t>What is electricity? </a:t>
            </a:r>
            <a:r>
              <a:rPr lang="en-US" dirty="0">
                <a:solidFill>
                  <a:srgbClr val="F16038"/>
                </a:solidFill>
                <a:latin typeface="Arial" panose="020B0604020202020204" pitchFamily="34" charset="0"/>
                <a:cs typeface="Arial" panose="020B0604020202020204" pitchFamily="34" charset="0"/>
              </a:rPr>
              <a:t>(¿</a:t>
            </a:r>
            <a:r>
              <a:rPr lang="en-US" dirty="0" err="1">
                <a:solidFill>
                  <a:srgbClr val="F16038"/>
                </a:solidFill>
                <a:latin typeface="Arial" panose="020B0604020202020204" pitchFamily="34" charset="0"/>
                <a:cs typeface="Arial" panose="020B0604020202020204" pitchFamily="34" charset="0"/>
              </a:rPr>
              <a:t>Qué</a:t>
            </a:r>
            <a:r>
              <a:rPr lang="en-US" dirty="0">
                <a:solidFill>
                  <a:srgbClr val="F16038"/>
                </a:solidFill>
                <a:latin typeface="Arial" panose="020B0604020202020204" pitchFamily="34" charset="0"/>
                <a:cs typeface="Arial" panose="020B0604020202020204" pitchFamily="34" charset="0"/>
              </a:rPr>
              <a:t> es la </a:t>
            </a:r>
            <a:r>
              <a:rPr lang="en-US" dirty="0" err="1">
                <a:solidFill>
                  <a:srgbClr val="F16038"/>
                </a:solidFill>
                <a:latin typeface="Arial" panose="020B0604020202020204" pitchFamily="34" charset="0"/>
                <a:cs typeface="Arial" panose="020B0604020202020204" pitchFamily="34" charset="0"/>
              </a:rPr>
              <a:t>electricidad</a:t>
            </a:r>
            <a:r>
              <a:rPr lang="en-US" dirty="0">
                <a:solidFill>
                  <a:srgbClr val="F16038"/>
                </a:solidFill>
                <a:latin typeface="Arial" panose="020B0604020202020204" pitchFamily="34" charset="0"/>
                <a:cs typeface="Arial" panose="020B0604020202020204" pitchFamily="34" charset="0"/>
              </a:rPr>
              <a:t>?)</a:t>
            </a:r>
          </a:p>
          <a:p>
            <a:r>
              <a:rPr lang="en-US" dirty="0">
                <a:solidFill>
                  <a:schemeClr val="bg2">
                    <a:lumMod val="10000"/>
                  </a:schemeClr>
                </a:solidFill>
                <a:latin typeface="Arial" panose="020B0604020202020204" pitchFamily="34" charset="0"/>
                <a:cs typeface="Arial" panose="020B0604020202020204" pitchFamily="34" charset="0"/>
              </a:rPr>
              <a:t>What is an electrical circuit? </a:t>
            </a:r>
            <a:r>
              <a:rPr lang="en-US" dirty="0">
                <a:solidFill>
                  <a:srgbClr val="F16038"/>
                </a:solidFill>
                <a:latin typeface="Arial" panose="020B0604020202020204" pitchFamily="34" charset="0"/>
                <a:cs typeface="Arial" panose="020B0604020202020204" pitchFamily="34" charset="0"/>
              </a:rPr>
              <a:t>(</a:t>
            </a:r>
            <a:r>
              <a:rPr lang="es-ES" dirty="0">
                <a:solidFill>
                  <a:srgbClr val="F16038"/>
                </a:solidFill>
                <a:latin typeface="Arial" panose="020B0604020202020204" pitchFamily="34" charset="0"/>
                <a:cs typeface="Arial" panose="020B0604020202020204" pitchFamily="34" charset="0"/>
              </a:rPr>
              <a:t>¿Qué es un circuito eléctrico?)</a:t>
            </a:r>
            <a:endParaRPr lang="en-US" dirty="0">
              <a:solidFill>
                <a:srgbClr val="F16038"/>
              </a:solidFill>
              <a:latin typeface="Arial" panose="020B0604020202020204" pitchFamily="34" charset="0"/>
              <a:cs typeface="Arial" panose="020B0604020202020204" pitchFamily="34" charset="0"/>
            </a:endParaRPr>
          </a:p>
          <a:p>
            <a:r>
              <a:rPr lang="en-US" dirty="0" err="1">
                <a:solidFill>
                  <a:schemeClr val="bg2">
                    <a:lumMod val="10000"/>
                  </a:schemeClr>
                </a:solidFill>
                <a:latin typeface="Arial" panose="020B0604020202020204" pitchFamily="34" charset="0"/>
                <a:cs typeface="Arial" panose="020B0604020202020204" pitchFamily="34" charset="0"/>
              </a:rPr>
              <a:t>PhET</a:t>
            </a:r>
            <a:r>
              <a:rPr lang="en-US" dirty="0">
                <a:solidFill>
                  <a:schemeClr val="bg2">
                    <a:lumMod val="10000"/>
                  </a:schemeClr>
                </a:solidFill>
                <a:latin typeface="Arial" panose="020B0604020202020204" pitchFamily="34" charset="0"/>
                <a:cs typeface="Arial" panose="020B0604020202020204" pitchFamily="34" charset="0"/>
              </a:rPr>
              <a:t> DC Circuit Simulation : </a:t>
            </a:r>
            <a:r>
              <a:rPr lang="en-US" dirty="0">
                <a:latin typeface="Arial" panose="020B0604020202020204" pitchFamily="34" charset="0"/>
                <a:cs typeface="Arial" panose="020B0604020202020204" pitchFamily="34" charset="0"/>
                <a:hlinkClick r:id="rId3"/>
              </a:rPr>
              <a:t>https://phet.colorado.edu/sims/html/circuit-construction-kit-dc/latest/circuit-construction-kit-dc_en.html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56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 </a:t>
            </a:r>
            <a:br>
              <a:rPr lang="en-US" dirty="0"/>
            </a:br>
            <a:r>
              <a:rPr lang="en-US" dirty="0">
                <a:solidFill>
                  <a:srgbClr val="F16038"/>
                </a:solidFill>
              </a:rPr>
              <a:t>(</a:t>
            </a:r>
            <a:r>
              <a:rPr lang="en-US" dirty="0" err="1">
                <a:solidFill>
                  <a:srgbClr val="F16038"/>
                </a:solidFill>
              </a:rPr>
              <a:t>Criterios</a:t>
            </a:r>
            <a:r>
              <a:rPr lang="en-US" dirty="0">
                <a:solidFill>
                  <a:srgbClr val="F16038"/>
                </a:solidFill>
              </a:rPr>
              <a:t> (</a:t>
            </a:r>
            <a:r>
              <a:rPr lang="en-US" dirty="0" err="1">
                <a:solidFill>
                  <a:srgbClr val="F16038"/>
                </a:solidFill>
              </a:rPr>
              <a:t>Resultados</a:t>
            </a:r>
            <a:r>
              <a:rPr lang="en-US" dirty="0">
                <a:solidFill>
                  <a:srgbClr val="F16038"/>
                </a:solidFill>
              </a:rPr>
              <a:t> </a:t>
            </a:r>
            <a:r>
              <a:rPr lang="en-US" dirty="0" err="1">
                <a:solidFill>
                  <a:srgbClr val="F16038"/>
                </a:solidFill>
              </a:rPr>
              <a:t>deseados</a:t>
            </a:r>
            <a:r>
              <a:rPr lang="en-US" dirty="0">
                <a:solidFill>
                  <a:srgbClr val="F16038"/>
                </a:solidFill>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fontScale="92500" lnSpcReduction="20000"/>
          </a:bodyPr>
          <a:lstStyle/>
          <a:p>
            <a:pPr>
              <a:spcAft>
                <a:spcPts val="1000"/>
              </a:spcAft>
            </a:pPr>
            <a:r>
              <a:rPr lang="en-US" sz="2600" b="1" dirty="0">
                <a:solidFill>
                  <a:srgbClr val="000000"/>
                </a:solidFill>
              </a:rPr>
              <a:t>A successful </a:t>
            </a:r>
            <a:r>
              <a:rPr lang="en-US" sz="2600" b="1" dirty="0" err="1">
                <a:solidFill>
                  <a:srgbClr val="000000"/>
                </a:solidFill>
              </a:rPr>
              <a:t>Wigglebot</a:t>
            </a:r>
            <a:r>
              <a:rPr lang="en-US" sz="2600" b="1" dirty="0">
                <a:solidFill>
                  <a:srgbClr val="000000"/>
                </a:solidFill>
              </a:rPr>
              <a:t> design should include the following:</a:t>
            </a:r>
          </a:p>
          <a:p>
            <a:pPr lvl="1">
              <a:lnSpc>
                <a:spcPct val="100000"/>
              </a:lnSpc>
            </a:pPr>
            <a:r>
              <a:rPr lang="en-US" sz="2200" dirty="0">
                <a:solidFill>
                  <a:srgbClr val="000000"/>
                </a:solidFill>
              </a:rPr>
              <a:t>Ability to light up</a:t>
            </a:r>
          </a:p>
          <a:p>
            <a:pPr lvl="1">
              <a:lnSpc>
                <a:spcPct val="100000"/>
              </a:lnSpc>
            </a:pPr>
            <a:r>
              <a:rPr lang="en-US" sz="2200" dirty="0">
                <a:solidFill>
                  <a:srgbClr val="000000"/>
                </a:solidFill>
              </a:rPr>
              <a:t>Ability to wiggle</a:t>
            </a:r>
          </a:p>
          <a:p>
            <a:pPr lvl="1">
              <a:lnSpc>
                <a:spcPct val="100000"/>
              </a:lnSpc>
            </a:pPr>
            <a:r>
              <a:rPr lang="en-US" sz="2200" dirty="0">
                <a:solidFill>
                  <a:srgbClr val="000000"/>
                </a:solidFill>
              </a:rPr>
              <a:t>Not fall over when powered</a:t>
            </a:r>
          </a:p>
          <a:p>
            <a:pPr lvl="1">
              <a:lnSpc>
                <a:spcPct val="100000"/>
              </a:lnSpc>
            </a:pPr>
            <a:endParaRPr lang="en-US" sz="2200" dirty="0">
              <a:solidFill>
                <a:srgbClr val="000000"/>
              </a:solidFill>
            </a:endParaRPr>
          </a:p>
          <a:p>
            <a:pPr>
              <a:lnSpc>
                <a:spcPct val="100000"/>
              </a:lnSpc>
            </a:pPr>
            <a:r>
              <a:rPr lang="en-US" sz="2600" dirty="0">
                <a:solidFill>
                  <a:srgbClr val="000000"/>
                </a:solidFill>
              </a:rPr>
              <a:t>Bonus Points: The design includes a technical drawing.</a:t>
            </a: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spcAft>
                <a:spcPts val="1000"/>
              </a:spcAft>
              <a:buNone/>
            </a:pPr>
            <a:endParaRPr lang="en-US" sz="2000" b="1" dirty="0">
              <a:solidFill>
                <a:srgbClr val="F16038"/>
              </a:solidFill>
              <a:ea typeface="+mn-lt"/>
              <a:cs typeface="+mn-lt"/>
            </a:endParaRPr>
          </a:p>
          <a:p>
            <a:pPr indent="-165100">
              <a:spcAft>
                <a:spcPts val="1000"/>
              </a:spcAft>
            </a:pPr>
            <a:r>
              <a:rPr lang="en-US" sz="2600" b="1" dirty="0">
                <a:solidFill>
                  <a:srgbClr val="F16038"/>
                </a:solidFill>
                <a:ea typeface="+mn-lt"/>
                <a:cs typeface="+mn-lt"/>
              </a:rPr>
              <a:t>Un </a:t>
            </a:r>
            <a:r>
              <a:rPr lang="en-US" sz="2600" b="1" dirty="0" err="1">
                <a:solidFill>
                  <a:srgbClr val="F16038"/>
                </a:solidFill>
                <a:ea typeface="+mn-lt"/>
                <a:cs typeface="+mn-lt"/>
              </a:rPr>
              <a:t>diseño</a:t>
            </a:r>
            <a:r>
              <a:rPr lang="en-US" sz="2600" b="1" dirty="0">
                <a:solidFill>
                  <a:srgbClr val="F16038"/>
                </a:solidFill>
                <a:ea typeface="+mn-lt"/>
                <a:cs typeface="+mn-lt"/>
              </a:rPr>
              <a:t> </a:t>
            </a:r>
            <a:r>
              <a:rPr lang="en-US" sz="2600" b="1" dirty="0" err="1">
                <a:solidFill>
                  <a:srgbClr val="F16038"/>
                </a:solidFill>
                <a:ea typeface="+mn-lt"/>
                <a:cs typeface="+mn-lt"/>
              </a:rPr>
              <a:t>exitoso</a:t>
            </a:r>
            <a:r>
              <a:rPr lang="en-US" sz="2600" b="1" dirty="0">
                <a:solidFill>
                  <a:srgbClr val="F16038"/>
                </a:solidFill>
                <a:ea typeface="+mn-lt"/>
                <a:cs typeface="+mn-lt"/>
              </a:rPr>
              <a:t> de </a:t>
            </a:r>
            <a:r>
              <a:rPr lang="en-US" sz="2600" b="1" dirty="0" err="1">
                <a:solidFill>
                  <a:srgbClr val="F16038"/>
                </a:solidFill>
                <a:ea typeface="+mn-lt"/>
                <a:cs typeface="+mn-lt"/>
              </a:rPr>
              <a:t>Wigglebot</a:t>
            </a:r>
            <a:r>
              <a:rPr lang="en-US" sz="2600" b="1" dirty="0">
                <a:solidFill>
                  <a:srgbClr val="F16038"/>
                </a:solidFill>
                <a:ea typeface="+mn-lt"/>
                <a:cs typeface="+mn-lt"/>
              </a:rPr>
              <a:t> </a:t>
            </a:r>
            <a:r>
              <a:rPr lang="en-US" sz="2600" b="1" dirty="0" err="1">
                <a:solidFill>
                  <a:srgbClr val="F16038"/>
                </a:solidFill>
                <a:ea typeface="+mn-lt"/>
                <a:cs typeface="+mn-lt"/>
              </a:rPr>
              <a:t>debe</a:t>
            </a:r>
            <a:r>
              <a:rPr lang="en-US" sz="2600" b="1" dirty="0">
                <a:solidFill>
                  <a:srgbClr val="F16038"/>
                </a:solidFill>
                <a:ea typeface="+mn-lt"/>
                <a:cs typeface="+mn-lt"/>
              </a:rPr>
              <a:t> </a:t>
            </a:r>
            <a:r>
              <a:rPr lang="en-US" sz="2600" b="1" dirty="0" err="1">
                <a:solidFill>
                  <a:srgbClr val="F16038"/>
                </a:solidFill>
                <a:ea typeface="+mn-lt"/>
                <a:cs typeface="+mn-lt"/>
              </a:rPr>
              <a:t>incluir</a:t>
            </a:r>
            <a:r>
              <a:rPr lang="en-US" sz="2600" b="1" dirty="0">
                <a:solidFill>
                  <a:srgbClr val="F16038"/>
                </a:solidFill>
                <a:ea typeface="+mn-lt"/>
                <a:cs typeface="+mn-lt"/>
              </a:rPr>
              <a:t> lo </a:t>
            </a:r>
            <a:r>
              <a:rPr lang="en-US" sz="2600" b="1" dirty="0" err="1">
                <a:solidFill>
                  <a:srgbClr val="F16038"/>
                </a:solidFill>
                <a:ea typeface="+mn-lt"/>
                <a:cs typeface="+mn-lt"/>
              </a:rPr>
              <a:t>siguiente</a:t>
            </a:r>
            <a:r>
              <a:rPr lang="en-US" sz="2600" b="1" dirty="0">
                <a:solidFill>
                  <a:srgbClr val="F16038"/>
                </a:solidFill>
                <a:ea typeface="+mn-lt"/>
                <a:cs typeface="+mn-lt"/>
              </a:rPr>
              <a:t>:</a:t>
            </a:r>
            <a:endParaRPr lang="es-ES" sz="1700" dirty="0">
              <a:solidFill>
                <a:schemeClr val="accent2"/>
              </a:solidFill>
            </a:endParaRPr>
          </a:p>
          <a:p>
            <a:pPr lvl="1">
              <a:lnSpc>
                <a:spcPct val="100000"/>
              </a:lnSpc>
              <a:spcBef>
                <a:spcPts val="1000"/>
              </a:spcBef>
            </a:pPr>
            <a:r>
              <a:rPr lang="es-ES" sz="2200" dirty="0">
                <a:solidFill>
                  <a:srgbClr val="F16038"/>
                </a:solidFill>
              </a:rPr>
              <a:t>Capacidad de iluminar</a:t>
            </a:r>
          </a:p>
          <a:p>
            <a:pPr lvl="1">
              <a:lnSpc>
                <a:spcPct val="100000"/>
              </a:lnSpc>
              <a:spcBef>
                <a:spcPts val="0"/>
              </a:spcBef>
            </a:pPr>
            <a:r>
              <a:rPr lang="es-ES" sz="2200" dirty="0">
                <a:solidFill>
                  <a:srgbClr val="F16038"/>
                </a:solidFill>
              </a:rPr>
              <a:t>Capacidad de moverse</a:t>
            </a:r>
          </a:p>
          <a:p>
            <a:pPr lvl="1">
              <a:lnSpc>
                <a:spcPct val="100000"/>
              </a:lnSpc>
              <a:spcBef>
                <a:spcPts val="0"/>
              </a:spcBef>
            </a:pPr>
            <a:r>
              <a:rPr lang="es-ES" sz="2200" dirty="0">
                <a:solidFill>
                  <a:srgbClr val="F16038"/>
                </a:solidFill>
              </a:rPr>
              <a:t>No caerse cuando está encendido</a:t>
            </a:r>
          </a:p>
          <a:p>
            <a:pPr lvl="1">
              <a:lnSpc>
                <a:spcPct val="100000"/>
              </a:lnSpc>
              <a:spcBef>
                <a:spcPts val="0"/>
              </a:spcBef>
            </a:pPr>
            <a:endParaRPr lang="es-ES" sz="2200" dirty="0">
              <a:solidFill>
                <a:srgbClr val="F16038"/>
              </a:solidFill>
            </a:endParaRPr>
          </a:p>
          <a:p>
            <a:pPr lvl="1">
              <a:lnSpc>
                <a:spcPct val="100000"/>
              </a:lnSpc>
              <a:spcBef>
                <a:spcPts val="0"/>
              </a:spcBef>
            </a:pPr>
            <a:endParaRPr lang="es-ES" sz="2200" dirty="0">
              <a:solidFill>
                <a:srgbClr val="F16038"/>
              </a:solidFill>
            </a:endParaRPr>
          </a:p>
          <a:p>
            <a:pPr indent="-165100">
              <a:spcAft>
                <a:spcPts val="1000"/>
              </a:spcAft>
            </a:pPr>
            <a:r>
              <a:rPr lang="es-ES" sz="2600" dirty="0">
                <a:solidFill>
                  <a:schemeClr val="accent2"/>
                </a:solidFill>
              </a:rPr>
              <a:t>Puntos de Bonificación: El diseño incluye dibujo técnico.</a:t>
            </a:r>
            <a:endParaRPr lang="en-US" sz="2600" dirty="0">
              <a:solidFill>
                <a:schemeClr val="accent2"/>
              </a:solidFill>
            </a:endParaRPr>
          </a:p>
        </p:txBody>
      </p:sp>
    </p:spTree>
    <p:extLst>
      <p:ext uri="{BB962C8B-B14F-4D97-AF65-F5344CB8AC3E}">
        <p14:creationId xmlns:p14="http://schemas.microsoft.com/office/powerpoint/2010/main" val="180121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a:t>Scorecard</a:t>
            </a:r>
          </a:p>
        </p:txBody>
      </p:sp>
      <p:graphicFrame>
        <p:nvGraphicFramePr>
          <p:cNvPr id="7" name="Table 6">
            <a:extLst>
              <a:ext uri="{FF2B5EF4-FFF2-40B4-BE49-F238E27FC236}">
                <a16:creationId xmlns:a16="http://schemas.microsoft.com/office/drawing/2014/main" id="{981C02D4-CD51-7C0D-82C9-F5C92AF5F19B}"/>
              </a:ext>
            </a:extLst>
          </p:cNvPr>
          <p:cNvGraphicFramePr>
            <a:graphicFrameLocks noGrp="1"/>
          </p:cNvGraphicFramePr>
          <p:nvPr>
            <p:extLst>
              <p:ext uri="{D42A27DB-BD31-4B8C-83A1-F6EECF244321}">
                <p14:modId xmlns:p14="http://schemas.microsoft.com/office/powerpoint/2010/main" val="532424555"/>
              </p:ext>
            </p:extLst>
          </p:nvPr>
        </p:nvGraphicFramePr>
        <p:xfrm>
          <a:off x="2251834" y="1637410"/>
          <a:ext cx="6857999" cy="5056632"/>
        </p:xfrm>
        <a:graphic>
          <a:graphicData uri="http://schemas.openxmlformats.org/drawingml/2006/table">
            <a:tbl>
              <a:tblPr firstRow="1" firstCol="1" bandRow="1"/>
              <a:tblGrid>
                <a:gridCol w="1425181">
                  <a:extLst>
                    <a:ext uri="{9D8B030D-6E8A-4147-A177-3AD203B41FA5}">
                      <a16:colId xmlns:a16="http://schemas.microsoft.com/office/drawing/2014/main" val="945350093"/>
                    </a:ext>
                  </a:extLst>
                </a:gridCol>
                <a:gridCol w="1335479">
                  <a:extLst>
                    <a:ext uri="{9D8B030D-6E8A-4147-A177-3AD203B41FA5}">
                      <a16:colId xmlns:a16="http://schemas.microsoft.com/office/drawing/2014/main" val="1683798656"/>
                    </a:ext>
                  </a:extLst>
                </a:gridCol>
                <a:gridCol w="118912">
                  <a:extLst>
                    <a:ext uri="{9D8B030D-6E8A-4147-A177-3AD203B41FA5}">
                      <a16:colId xmlns:a16="http://schemas.microsoft.com/office/drawing/2014/main" val="600739380"/>
                    </a:ext>
                  </a:extLst>
                </a:gridCol>
                <a:gridCol w="1678645">
                  <a:extLst>
                    <a:ext uri="{9D8B030D-6E8A-4147-A177-3AD203B41FA5}">
                      <a16:colId xmlns:a16="http://schemas.microsoft.com/office/drawing/2014/main" val="925553789"/>
                    </a:ext>
                  </a:extLst>
                </a:gridCol>
                <a:gridCol w="1559733">
                  <a:extLst>
                    <a:ext uri="{9D8B030D-6E8A-4147-A177-3AD203B41FA5}">
                      <a16:colId xmlns:a16="http://schemas.microsoft.com/office/drawing/2014/main" val="1109221037"/>
                    </a:ext>
                  </a:extLst>
                </a:gridCol>
                <a:gridCol w="740049">
                  <a:extLst>
                    <a:ext uri="{9D8B030D-6E8A-4147-A177-3AD203B41FA5}">
                      <a16:colId xmlns:a16="http://schemas.microsoft.com/office/drawing/2014/main" val="769968200"/>
                    </a:ext>
                  </a:extLst>
                </a:gridCol>
              </a:tblGrid>
              <a:tr h="237784">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4">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FFFFF"/>
                      </a:solidFill>
                      <a:prstDash val="solid"/>
                      <a:round/>
                      <a:headEnd type="none" w="med" len="med"/>
                      <a:tailEnd type="none" w="med" len="med"/>
                    </a:lnL>
                  </a:tcPr>
                </a:tc>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592126902"/>
                  </a:ext>
                </a:extLst>
              </a:tr>
              <a:tr h="257630">
                <a:tc vMerge="1">
                  <a:txBody>
                    <a:bodyPr/>
                    <a:lstStyle/>
                    <a:p>
                      <a:endParaRPr lang="en-US"/>
                    </a:p>
                  </a:txBody>
                  <a:tcPr/>
                </a:tc>
                <a:tc grid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2974825169"/>
                  </a:ext>
                </a:extLst>
              </a:tr>
              <a:tr h="716306">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9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275666254"/>
                  </a:ext>
                </a:extLst>
              </a:tr>
              <a:tr h="716306">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LIGHT</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incorporates at least one LED and all light up.</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incorporates at least one LED but one or more does not light up.</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does not have any LEDs.</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1839667"/>
                  </a:ext>
                </a:extLst>
              </a:tr>
              <a:tr h="551070">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MOVEMENT</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incorporates a motor and vibrates.</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incorporates motor but does not vibrate.</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does not have a motor.</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464840408"/>
                  </a:ext>
                </a:extLst>
              </a:tr>
              <a:tr h="1046778">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STABILITY</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a:t>
                      </a:r>
                      <a:r>
                        <a:rPr lang="en-US" sz="9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Wigglebot</a:t>
                      </a: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runs for 30 seconds without falling over without marker caps.</a:t>
                      </a:r>
                      <a:endParaRPr lang="en-US" sz="9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a:t>
                      </a:r>
                      <a:r>
                        <a:rPr lang="en-US" sz="9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Wigglebot</a:t>
                      </a: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runs for 15 seconds without falling over without marker caps or runs for 30 seconds without falling over with marker caps.</a:t>
                      </a:r>
                      <a:endParaRPr lang="en-US" sz="9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is unable to stand up on its own when powered.</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813345961"/>
                  </a:ext>
                </a:extLst>
              </a:tr>
              <a:tr h="220597">
                <a:tc>
                  <a:txBody>
                    <a:bodyPr/>
                    <a:lstStyle/>
                    <a:p>
                      <a:pPr marL="0" marR="0">
                        <a:lnSpc>
                          <a:spcPct val="115000"/>
                        </a:lnSpc>
                        <a:spcBef>
                          <a:spcPts val="0"/>
                        </a:spcBef>
                        <a:spcAft>
                          <a:spcPts val="0"/>
                        </a:spcAft>
                      </a:pPr>
                      <a:r>
                        <a:rPr lang="en-US" sz="900" b="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BUDGET USED</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$10.00 or less</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$10.01 - $20.00</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$20.01 or more</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637473255"/>
                  </a:ext>
                </a:extLst>
              </a:tr>
              <a:tr h="1046778">
                <a:tc>
                  <a:txBody>
                    <a:bodyPr/>
                    <a:lstStyle/>
                    <a:p>
                      <a:pPr marL="0" marR="0">
                        <a:lnSpc>
                          <a:spcPct val="115000"/>
                        </a:lnSpc>
                        <a:spcBef>
                          <a:spcPts val="0"/>
                        </a:spcBef>
                        <a:spcAft>
                          <a:spcPts val="0"/>
                        </a:spcAft>
                      </a:pPr>
                      <a:r>
                        <a:rPr lang="en-US" sz="9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TECHNICAL DRAWING</a:t>
                      </a:r>
                      <a:endParaRPr lang="en-US" sz="9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has a technical drawing that includes all parts of the circuit and energy transformations labelled.</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Wigglebot has a technical drawing that includes all parts of the circuit and energy transformations but is not fully labelled.</a:t>
                      </a:r>
                      <a:endParaRPr lang="en-US" sz="9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a:t>
                      </a:r>
                      <a:r>
                        <a:rPr lang="en-US" sz="900" dirty="0" err="1">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Wigglebot</a:t>
                      </a:r>
                      <a:r>
                        <a:rPr lang="en-US" sz="9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does not have a technical drawing.</a:t>
                      </a:r>
                      <a:endParaRPr lang="en-US" sz="9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062002276"/>
                  </a:ext>
                </a:extLst>
              </a:tr>
              <a:tr h="263383">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a:noFill/>
                    </a:lnL>
                    <a:lnR w="12700" cap="flat" cmpd="sng" algn="ctr">
                      <a:solidFill>
                        <a:srgbClr val="FFFFFF"/>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nchor="ctr">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a:txBody>
                    <a:bodyPr/>
                    <a:lstStyle/>
                    <a:p>
                      <a:pPr algn="ctr"/>
                      <a:r>
                        <a:rPr lang="en-US" sz="8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dirty="0"/>
                    </a:p>
                  </a:txBody>
                  <a:tcPr marL="27997" marR="27997" marT="27997" marB="2799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997" marR="27997" marT="27997" marB="2799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585077715"/>
                  </a:ext>
                </a:extLst>
              </a:tr>
            </a:tbl>
          </a:graphicData>
        </a:graphic>
      </p:graphicFrame>
    </p:spTree>
    <p:extLst>
      <p:ext uri="{BB962C8B-B14F-4D97-AF65-F5344CB8AC3E}">
        <p14:creationId xmlns:p14="http://schemas.microsoft.com/office/powerpoint/2010/main" val="75899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A3A43BC-9247-C44F-93FA-5BC01398E388}"/>
              </a:ext>
            </a:extLst>
          </p:cNvPr>
          <p:cNvSpPr>
            <a:spLocks noGrp="1"/>
          </p:cNvSpPr>
          <p:nvPr>
            <p:ph type="title"/>
          </p:nvPr>
        </p:nvSpPr>
        <p:spPr/>
        <p:txBody>
          <a:bodyPr/>
          <a:lstStyle/>
          <a:p>
            <a:pPr algn="r"/>
            <a:r>
              <a:rPr lang="en-US" dirty="0" err="1">
                <a:solidFill>
                  <a:srgbClr val="F16038"/>
                </a:solidFill>
              </a:rPr>
              <a:t>Tanteador</a:t>
            </a:r>
            <a:endParaRPr lang="en-US" dirty="0">
              <a:solidFill>
                <a:srgbClr val="F16038"/>
              </a:solidFill>
            </a:endParaRPr>
          </a:p>
        </p:txBody>
      </p:sp>
      <p:graphicFrame>
        <p:nvGraphicFramePr>
          <p:cNvPr id="4" name="Table 3">
            <a:extLst>
              <a:ext uri="{FF2B5EF4-FFF2-40B4-BE49-F238E27FC236}">
                <a16:creationId xmlns:a16="http://schemas.microsoft.com/office/drawing/2014/main" id="{8E18BC34-3007-6ECF-6BB6-E0DD811D576B}"/>
              </a:ext>
            </a:extLst>
          </p:cNvPr>
          <p:cNvGraphicFramePr>
            <a:graphicFrameLocks noGrp="1"/>
          </p:cNvGraphicFramePr>
          <p:nvPr>
            <p:extLst>
              <p:ext uri="{D42A27DB-BD31-4B8C-83A1-F6EECF244321}">
                <p14:modId xmlns:p14="http://schemas.microsoft.com/office/powerpoint/2010/main" val="1611079587"/>
              </p:ext>
            </p:extLst>
          </p:nvPr>
        </p:nvGraphicFramePr>
        <p:xfrm>
          <a:off x="2251832" y="1637410"/>
          <a:ext cx="6858001" cy="5075755"/>
        </p:xfrm>
        <a:graphic>
          <a:graphicData uri="http://schemas.openxmlformats.org/drawingml/2006/table">
            <a:tbl>
              <a:tblPr firstRow="1" firstCol="1" bandRow="1"/>
              <a:tblGrid>
                <a:gridCol w="1590054">
                  <a:extLst>
                    <a:ext uri="{9D8B030D-6E8A-4147-A177-3AD203B41FA5}">
                      <a16:colId xmlns:a16="http://schemas.microsoft.com/office/drawing/2014/main" val="2994153332"/>
                    </a:ext>
                  </a:extLst>
                </a:gridCol>
                <a:gridCol w="1459990">
                  <a:extLst>
                    <a:ext uri="{9D8B030D-6E8A-4147-A177-3AD203B41FA5}">
                      <a16:colId xmlns:a16="http://schemas.microsoft.com/office/drawing/2014/main" val="3759962305"/>
                    </a:ext>
                  </a:extLst>
                </a:gridCol>
                <a:gridCol w="1460670">
                  <a:extLst>
                    <a:ext uri="{9D8B030D-6E8A-4147-A177-3AD203B41FA5}">
                      <a16:colId xmlns:a16="http://schemas.microsoft.com/office/drawing/2014/main" val="1310928371"/>
                    </a:ext>
                  </a:extLst>
                </a:gridCol>
                <a:gridCol w="1460670">
                  <a:extLst>
                    <a:ext uri="{9D8B030D-6E8A-4147-A177-3AD203B41FA5}">
                      <a16:colId xmlns:a16="http://schemas.microsoft.com/office/drawing/2014/main" val="1542804007"/>
                    </a:ext>
                  </a:extLst>
                </a:gridCol>
                <a:gridCol w="886617">
                  <a:extLst>
                    <a:ext uri="{9D8B030D-6E8A-4147-A177-3AD203B41FA5}">
                      <a16:colId xmlns:a16="http://schemas.microsoft.com/office/drawing/2014/main" val="481190677"/>
                    </a:ext>
                  </a:extLst>
                </a:gridCol>
              </a:tblGrid>
              <a:tr h="231920">
                <a:tc rowSpan="2">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PUNTAJAE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1582910058"/>
                  </a:ext>
                </a:extLst>
              </a:tr>
              <a:tr h="221932">
                <a:tc v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3235886418"/>
                  </a:ext>
                </a:extLst>
              </a:tr>
              <a:tr h="636892">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073754030"/>
                  </a:ext>
                </a:extLst>
              </a:tr>
              <a:tr h="636892">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LUZ</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incorpora al menos un LED y todo se enciende.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incorpora al menos un LED pero uno o varios no se encienden.</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no tiene LED.</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857394364"/>
                  </a:ext>
                </a:extLst>
              </a:tr>
              <a:tr h="361306">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MOVIMIENTO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incorpora un motor y vibra.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incorpora motor pero no vibra.</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no tiene motor.</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196583369"/>
                  </a:ext>
                </a:extLst>
              </a:tr>
              <a:tr h="1149541">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ESTABILIDAD</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funciona durante 30 segundos sin caerse sin las tapas de los marcadores.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Wigglebot</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funciona</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durante</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15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segundos</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sin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caerse</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sin las tapas de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los</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marcadores</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o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funciona</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durante</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30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segundos</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sin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caerse</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con tapas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marcadoras</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Wigglebot</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no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puede</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ponerse</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de pie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por</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sí</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solo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cuando</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está</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encendido</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260560663"/>
                  </a:ext>
                </a:extLst>
              </a:tr>
              <a:tr h="360751">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PRESUPUESTO UTILIZADO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$10.00 o menos.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$10.01 - $20.00</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$20.01 o más.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763600511"/>
                  </a:ext>
                </a:extLst>
              </a:tr>
              <a:tr h="1218800">
                <a:tc>
                  <a:txBody>
                    <a:bodyPr/>
                    <a:lstStyle/>
                    <a:p>
                      <a:pPr marL="0" marR="0">
                        <a:lnSpc>
                          <a:spcPct val="115000"/>
                        </a:lnSpc>
                        <a:spcBef>
                          <a:spcPts val="0"/>
                        </a:spcBef>
                        <a:spcAft>
                          <a:spcPts val="0"/>
                        </a:spcAft>
                      </a:pPr>
                      <a:r>
                        <a:rPr lang="en-US" sz="900" b="1"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DIBUJO TÉCNICO</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tiene un dibujo técnico que incluye todas las partes del circuito y las transformaciones de energía etiquetadas.</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Wigglebot tiene un dibujo técnico que incluye todas las partes del circuito y las transformaciones de energía, pero no está completamente etiquetado.</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Wigglebot</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no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tiene</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dibujo</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técnico</a:t>
                      </a:r>
                      <a:r>
                        <a:rPr lang="en-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054963656"/>
                  </a:ext>
                </a:extLst>
              </a:tr>
              <a:tr h="256886">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a:noFill/>
                    </a:lnL>
                    <a:lnR w="12700" cap="flat" cmpd="sng" algn="ctr">
                      <a:solidFill>
                        <a:srgbClr val="FFFFFF"/>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8099" marR="28099" marT="28099" marB="2809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049577454"/>
                  </a:ext>
                </a:extLst>
              </a:tr>
            </a:tbl>
          </a:graphicData>
        </a:graphic>
      </p:graphicFrame>
    </p:spTree>
    <p:extLst>
      <p:ext uri="{BB962C8B-B14F-4D97-AF65-F5344CB8AC3E}">
        <p14:creationId xmlns:p14="http://schemas.microsoft.com/office/powerpoint/2010/main" val="231718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Redesign: Discussion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Rediseño</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Discusión</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endParaRPr lang="en-US" dirty="0"/>
          </a:p>
        </p:txBody>
      </p:sp>
      <p:sp>
        <p:nvSpPr>
          <p:cNvPr id="14" name="Content Placeholder 2">
            <a:extLst>
              <a:ext uri="{FF2B5EF4-FFF2-40B4-BE49-F238E27FC236}">
                <a16:creationId xmlns:a16="http://schemas.microsoft.com/office/drawing/2014/main" id="{19B20A07-C9E9-D169-A378-8426FDEE61BB}"/>
              </a:ext>
            </a:extLst>
          </p:cNvPr>
          <p:cNvSpPr txBox="1">
            <a:spLocks/>
          </p:cNvSpPr>
          <p:nvPr/>
        </p:nvSpPr>
        <p:spPr>
          <a:xfrm>
            <a:off x="838200" y="1825625"/>
            <a:ext cx="10515600" cy="3128512"/>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worked?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did not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do you want to improve?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16038"/>
                </a:solidFill>
                <a:effectLst/>
                <a:uLnTx/>
                <a:uFillTx/>
                <a:latin typeface="Arial" panose="020B0604020202020204"/>
                <a:ea typeface="+mn-ea"/>
                <a:cs typeface="+mn-cs"/>
              </a:rPr>
              <a:t>¿</a:t>
            </a:r>
            <a:r>
              <a:rPr kumimoji="0" lang="en-US" sz="2800" b="0" i="0" u="none" strike="noStrike" kern="1200" cap="none" spc="0" normalizeH="0" baseline="0" noProof="0" dirty="0" err="1">
                <a:ln>
                  <a:noFill/>
                </a:ln>
                <a:solidFill>
                  <a:srgbClr val="F16038"/>
                </a:solidFill>
                <a:effectLst/>
                <a:uLnTx/>
                <a:uFillTx/>
                <a:latin typeface="Arial" panose="020B0604020202020204"/>
                <a:ea typeface="+mn-ea"/>
                <a:cs typeface="+mn-cs"/>
              </a:rPr>
              <a:t>Qué</a:t>
            </a:r>
            <a:r>
              <a:rPr kumimoji="0" lang="en-US" sz="28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16038"/>
                </a:solidFill>
                <a:effectLst/>
                <a:uLnTx/>
                <a:uFillTx/>
                <a:latin typeface="Arial" panose="020B0604020202020204"/>
                <a:ea typeface="+mn-ea"/>
                <a:cs typeface="+mn-cs"/>
              </a:rPr>
              <a:t>funcionó</a:t>
            </a:r>
            <a:r>
              <a:rPr kumimoji="0" lang="en-US" sz="2800" b="0" i="0" u="none" strike="noStrike" kern="1200" cap="none" spc="0" normalizeH="0" baseline="0" noProof="0" dirty="0">
                <a:ln>
                  <a:noFill/>
                </a:ln>
                <a:solidFill>
                  <a:srgbClr val="F16038"/>
                </a:solidFill>
                <a:effectLst/>
                <a:uLnTx/>
                <a:uFillTx/>
                <a:latin typeface="Arial" panose="020B06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F16038"/>
                </a:solidFill>
                <a:effectLst/>
                <a:uLnTx/>
                <a:uFillTx/>
                <a:latin typeface="Arial" panose="020B0604020202020204"/>
                <a:ea typeface="+mn-ea"/>
                <a:cs typeface="+mn-cs"/>
              </a:rPr>
              <a:t>¿Qué fue lo que no funcionó?</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16038"/>
                </a:solidFill>
                <a:effectLst/>
                <a:uLnTx/>
                <a:uFillTx/>
                <a:latin typeface="Arial" panose="020B0604020202020204"/>
                <a:ea typeface="+mn-ea"/>
                <a:cs typeface="+mn-cs"/>
              </a:rPr>
              <a:t>¿</a:t>
            </a:r>
            <a:r>
              <a:rPr kumimoji="0" lang="en-US" sz="2800" b="0" i="0" u="none" strike="noStrike" kern="1200" cap="none" spc="0" normalizeH="0" baseline="0" noProof="0" dirty="0" err="1">
                <a:ln>
                  <a:noFill/>
                </a:ln>
                <a:solidFill>
                  <a:srgbClr val="F16038"/>
                </a:solidFill>
                <a:effectLst/>
                <a:uLnTx/>
                <a:uFillTx/>
                <a:latin typeface="Arial" panose="020B0604020202020204"/>
                <a:ea typeface="+mn-ea"/>
                <a:cs typeface="+mn-cs"/>
              </a:rPr>
              <a:t>Qué</a:t>
            </a:r>
            <a:r>
              <a:rPr kumimoji="0" lang="en-US" sz="28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16038"/>
                </a:solidFill>
                <a:effectLst/>
                <a:uLnTx/>
                <a:uFillTx/>
                <a:latin typeface="Arial" panose="020B0604020202020204"/>
                <a:ea typeface="+mn-ea"/>
                <a:cs typeface="+mn-cs"/>
              </a:rPr>
              <a:t>quieres</a:t>
            </a:r>
            <a:r>
              <a:rPr kumimoji="0" lang="en-US" sz="28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16038"/>
                </a:solidFill>
                <a:effectLst/>
                <a:uLnTx/>
                <a:uFillTx/>
                <a:latin typeface="Arial" panose="020B0604020202020204"/>
                <a:ea typeface="+mn-ea"/>
                <a:cs typeface="+mn-cs"/>
              </a:rPr>
              <a:t>mejorar</a:t>
            </a:r>
            <a:r>
              <a:rPr kumimoji="0" lang="en-US" sz="2800" b="0" i="0" u="none" strike="noStrike" kern="1200" cap="none" spc="0" normalizeH="0" baseline="0" noProof="0" dirty="0">
                <a:ln>
                  <a:noFill/>
                </a:ln>
                <a:solidFill>
                  <a:srgbClr val="F16038"/>
                </a:solidFill>
                <a:effectLst/>
                <a:uLnTx/>
                <a:uFillTx/>
                <a:latin typeface="Arial" panose="020B06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284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rgbClr val="F16038"/>
                </a:solidFill>
              </a:rPr>
              <a:t>(</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sp>
        <p:nvSpPr>
          <p:cNvPr id="7" name="TextBox 6">
            <a:extLst>
              <a:ext uri="{FF2B5EF4-FFF2-40B4-BE49-F238E27FC236}">
                <a16:creationId xmlns:a16="http://schemas.microsoft.com/office/drawing/2014/main" id="{E7AABB78-9635-725E-8C28-24D8047102D0}"/>
              </a:ext>
            </a:extLst>
          </p:cNvPr>
          <p:cNvSpPr txBox="1"/>
          <p:nvPr/>
        </p:nvSpPr>
        <p:spPr>
          <a:xfrm>
            <a:off x="762693" y="2644169"/>
            <a:ext cx="4808547" cy="1077218"/>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rgbClr val="F16038"/>
                </a:solidFill>
                <a:latin typeface="Arial" panose="020B0604020202020204" pitchFamily="34" charset="0"/>
                <a:cs typeface="Arial" panose="020B0604020202020204" pitchFamily="34" charset="0"/>
              </a:rPr>
              <a:t>(¿Qué es la </a:t>
            </a:r>
            <a:r>
              <a:rPr lang="es-ES" sz="3200" b="1" dirty="0">
                <a:solidFill>
                  <a:srgbClr val="F16038"/>
                </a:solidFill>
                <a:latin typeface="Arial" panose="020B0604020202020204" pitchFamily="34" charset="0"/>
                <a:cs typeface="Arial" panose="020B0604020202020204" pitchFamily="34" charset="0"/>
              </a:rPr>
              <a:t>ingeniería</a:t>
            </a:r>
            <a:r>
              <a:rPr lang="es-ES" sz="3200" dirty="0">
                <a:solidFill>
                  <a:srgbClr val="F16038"/>
                </a:solidFill>
                <a:latin typeface="Arial" panose="020B0604020202020204" pitchFamily="34" charset="0"/>
                <a:cs typeface="Arial" panose="020B0604020202020204" pitchFamily="34" charset="0"/>
              </a:rPr>
              <a:t>?)</a:t>
            </a:r>
            <a:endParaRPr lang="en-US" sz="3200" b="1"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02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rgbClr val="F16038"/>
                </a:solidFill>
              </a:rPr>
              <a:t>(</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endParaRPr lang="en-US" dirty="0"/>
          </a:p>
        </p:txBody>
      </p:sp>
      <p:sp>
        <p:nvSpPr>
          <p:cNvPr id="7" name="TextBox 6">
            <a:extLst>
              <a:ext uri="{FF2B5EF4-FFF2-40B4-BE49-F238E27FC236}">
                <a16:creationId xmlns:a16="http://schemas.microsoft.com/office/drawing/2014/main" id="{CDD562BD-7B43-639B-55A1-07C1642F393A}"/>
              </a:ext>
            </a:extLst>
          </p:cNvPr>
          <p:cNvSpPr txBox="1"/>
          <p:nvPr/>
        </p:nvSpPr>
        <p:spPr>
          <a:xfrm>
            <a:off x="744032" y="2092541"/>
            <a:ext cx="4555064"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rgbClr val="F16038"/>
                </a:solidFill>
                <a:latin typeface="Arial" panose="020B0604020202020204" pitchFamily="34" charset="0"/>
                <a:cs typeface="Arial" panose="020B0604020202020204" pitchFamily="34" charset="0"/>
              </a:rPr>
              <a:t>(¿Qué es la </a:t>
            </a:r>
            <a:r>
              <a:rPr lang="es-ES" sz="3200" b="1" dirty="0">
                <a:solidFill>
                  <a:srgbClr val="F16038"/>
                </a:solidFill>
                <a:latin typeface="Arial" panose="020B0604020202020204" pitchFamily="34" charset="0"/>
                <a:cs typeface="Arial" panose="020B0604020202020204" pitchFamily="34" charset="0"/>
              </a:rPr>
              <a:t>ingeniería</a:t>
            </a:r>
            <a:r>
              <a:rPr lang="es-ES" sz="3200" dirty="0">
                <a:solidFill>
                  <a:srgbClr val="F16038"/>
                </a:solidFill>
                <a:latin typeface="Arial" panose="020B0604020202020204" pitchFamily="34" charset="0"/>
                <a:cs typeface="Arial" panose="020B0604020202020204" pitchFamily="34" charset="0"/>
              </a:rPr>
              <a:t>?)</a:t>
            </a:r>
            <a:endParaRPr lang="en-US" sz="3200" b="1" dirty="0">
              <a:solidFill>
                <a:srgbClr val="F16038"/>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What are engineering </a:t>
            </a:r>
            <a:r>
              <a:rPr lang="en-US" sz="3200" b="1" dirty="0">
                <a:solidFill>
                  <a:schemeClr val="accent1"/>
                </a:solidFill>
                <a:latin typeface="Arial" panose="020B0604020202020204" pitchFamily="34" charset="0"/>
                <a:cs typeface="Arial" panose="020B0604020202020204" pitchFamily="34" charset="0"/>
              </a:rPr>
              <a:t>jobs?</a:t>
            </a:r>
          </a:p>
          <a:p>
            <a:r>
              <a:rPr lang="es-ES" sz="3200" dirty="0">
                <a:solidFill>
                  <a:srgbClr val="F16038"/>
                </a:solidFill>
                <a:latin typeface="Arial" panose="020B0604020202020204" pitchFamily="34" charset="0"/>
                <a:cs typeface="Arial" panose="020B0604020202020204" pitchFamily="34" charset="0"/>
              </a:rPr>
              <a:t>(¿Qué son los </a:t>
            </a:r>
            <a:r>
              <a:rPr lang="es-ES" sz="3200" b="1" dirty="0">
                <a:solidFill>
                  <a:srgbClr val="F16038"/>
                </a:solidFill>
                <a:latin typeface="Arial" panose="020B0604020202020204" pitchFamily="34" charset="0"/>
                <a:cs typeface="Arial" panose="020B0604020202020204" pitchFamily="34" charset="0"/>
              </a:rPr>
              <a:t>trabajos</a:t>
            </a:r>
            <a:r>
              <a:rPr lang="es-ES" sz="3200" dirty="0">
                <a:solidFill>
                  <a:srgbClr val="F16038"/>
                </a:solidFill>
                <a:latin typeface="Arial" panose="020B0604020202020204" pitchFamily="34" charset="0"/>
                <a:cs typeface="Arial" panose="020B0604020202020204" pitchFamily="34" charset="0"/>
              </a:rPr>
              <a:t> de ingeniería?)</a:t>
            </a:r>
            <a:endParaRPr lang="en-US" sz="32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91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rgbClr val="F16038"/>
                </a:solidFill>
              </a:rPr>
              <a:t>(</a:t>
            </a:r>
            <a:r>
              <a:rPr lang="es-ES" dirty="0">
                <a:solidFill>
                  <a:srgbClr val="F16038"/>
                </a:solidFill>
              </a:rPr>
              <a:t>Trabajos de Ingeniería)</a:t>
            </a:r>
            <a:endParaRPr lang="en-US" dirty="0"/>
          </a:p>
        </p:txBody>
      </p:sp>
      <p:pic>
        <p:nvPicPr>
          <p:cNvPr id="8" name="Picture 7">
            <a:extLst>
              <a:ext uri="{FF2B5EF4-FFF2-40B4-BE49-F238E27FC236}">
                <a16:creationId xmlns:a16="http://schemas.microsoft.com/office/drawing/2014/main" id="{26F87929-F1B6-4169-BDA5-EA303A59E5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3699" y="1762801"/>
            <a:ext cx="5345902" cy="3568390"/>
          </a:xfrm>
          <a:prstGeom prst="rect">
            <a:avLst/>
          </a:prstGeom>
        </p:spPr>
      </p:pic>
      <p:pic>
        <p:nvPicPr>
          <p:cNvPr id="11" name="Picture 10">
            <a:extLst>
              <a:ext uri="{FF2B5EF4-FFF2-40B4-BE49-F238E27FC236}">
                <a16:creationId xmlns:a16="http://schemas.microsoft.com/office/drawing/2014/main" id="{778B814F-2762-4079-8E27-FFF3A1BB7B8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7051" y="1762801"/>
            <a:ext cx="4855220" cy="3641415"/>
          </a:xfrm>
          <a:prstGeom prst="rect">
            <a:avLst/>
          </a:prstGeom>
        </p:spPr>
      </p:pic>
      <p:sp>
        <p:nvSpPr>
          <p:cNvPr id="12" name="TextBox 11">
            <a:extLst>
              <a:ext uri="{FF2B5EF4-FFF2-40B4-BE49-F238E27FC236}">
                <a16:creationId xmlns:a16="http://schemas.microsoft.com/office/drawing/2014/main" id="{6B337BEF-9AEF-4DB6-A489-BF12827936B5}"/>
              </a:ext>
            </a:extLst>
          </p:cNvPr>
          <p:cNvSpPr txBox="1"/>
          <p:nvPr/>
        </p:nvSpPr>
        <p:spPr>
          <a:xfrm>
            <a:off x="6408942" y="5063375"/>
            <a:ext cx="5083639" cy="230832"/>
          </a:xfrm>
          <a:prstGeom prst="rect">
            <a:avLst/>
          </a:prstGeom>
          <a:noFill/>
        </p:spPr>
        <p:txBody>
          <a:bodyPr wrap="square" rtlCol="0">
            <a:spAutoFit/>
          </a:bodyPr>
          <a:lstStyle/>
          <a:p>
            <a:r>
              <a:rPr lang="en-US" sz="900" dirty="0">
                <a:hlinkClick r:id="rId6" tooltip="https://en.wikipedia.org/wiki/Mechanical_engineering"/>
              </a:rPr>
              <a:t>This Photo</a:t>
            </a:r>
            <a:r>
              <a:rPr lang="en-US" sz="900" dirty="0"/>
              <a:t> by Unknown Author is licensed under </a:t>
            </a:r>
            <a:r>
              <a:rPr lang="en-US" sz="900" dirty="0">
                <a:hlinkClick r:id="rId7" tooltip="https://creativecommons.org/licenses/by-sa/3.0/"/>
              </a:rPr>
              <a:t>CC BY-SA</a:t>
            </a:r>
            <a:endParaRPr lang="en-US" sz="900" dirty="0"/>
          </a:p>
        </p:txBody>
      </p:sp>
      <p:sp>
        <p:nvSpPr>
          <p:cNvPr id="9" name="TextBox 8">
            <a:extLst>
              <a:ext uri="{FF2B5EF4-FFF2-40B4-BE49-F238E27FC236}">
                <a16:creationId xmlns:a16="http://schemas.microsoft.com/office/drawing/2014/main" id="{7E265144-819C-4D0D-8C20-741E58C042CF}"/>
              </a:ext>
            </a:extLst>
          </p:cNvPr>
          <p:cNvSpPr txBox="1"/>
          <p:nvPr/>
        </p:nvSpPr>
        <p:spPr>
          <a:xfrm>
            <a:off x="927051" y="5140308"/>
            <a:ext cx="4637589" cy="230832"/>
          </a:xfrm>
          <a:prstGeom prst="rect">
            <a:avLst/>
          </a:prstGeom>
          <a:noFill/>
        </p:spPr>
        <p:txBody>
          <a:bodyPr wrap="square" rtlCol="0">
            <a:spAutoFit/>
          </a:bodyPr>
          <a:lstStyle/>
          <a:p>
            <a:r>
              <a:rPr lang="en-US" sz="900" dirty="0">
                <a:hlinkClick r:id="rId4" tooltip="http://peafrost2.wikidot.com/"/>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169468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rgbClr val="F16038"/>
                </a:solidFill>
              </a:rPr>
              <a:t>(</a:t>
            </a:r>
            <a:r>
              <a:rPr lang="es-ES" dirty="0">
                <a:solidFill>
                  <a:srgbClr val="F16038"/>
                </a:solidFill>
              </a:rPr>
              <a:t>Trabajos de Ingeniería)</a:t>
            </a:r>
            <a:endParaRPr lang="en-US" dirty="0"/>
          </a:p>
        </p:txBody>
      </p:sp>
      <p:pic>
        <p:nvPicPr>
          <p:cNvPr id="12" name="Picture 11" descr="A circuit board&#10;&#10;Description automatically generated">
            <a:extLst>
              <a:ext uri="{FF2B5EF4-FFF2-40B4-BE49-F238E27FC236}">
                <a16:creationId xmlns:a16="http://schemas.microsoft.com/office/drawing/2014/main" id="{F4806193-D0F1-774F-8F3B-10F5CD02A7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20879" y="1526708"/>
            <a:ext cx="4641396" cy="2184186"/>
          </a:xfrm>
          <a:prstGeom prst="rect">
            <a:avLst/>
          </a:prstGeom>
        </p:spPr>
      </p:pic>
      <p:sp>
        <p:nvSpPr>
          <p:cNvPr id="13" name="TextBox 12">
            <a:extLst>
              <a:ext uri="{FF2B5EF4-FFF2-40B4-BE49-F238E27FC236}">
                <a16:creationId xmlns:a16="http://schemas.microsoft.com/office/drawing/2014/main" id="{8501C7B0-27FE-8E4F-9AA9-54CB222475DD}"/>
              </a:ext>
            </a:extLst>
          </p:cNvPr>
          <p:cNvSpPr txBox="1"/>
          <p:nvPr/>
        </p:nvSpPr>
        <p:spPr>
          <a:xfrm>
            <a:off x="1220879" y="6189930"/>
            <a:ext cx="4318000" cy="230832"/>
          </a:xfrm>
          <a:prstGeom prst="rect">
            <a:avLst/>
          </a:prstGeom>
          <a:noFill/>
        </p:spPr>
        <p:txBody>
          <a:bodyPr wrap="square" rtlCol="0">
            <a:spAutoFit/>
          </a:bodyPr>
          <a:lstStyle/>
          <a:p>
            <a:r>
              <a:rPr lang="en-US" sz="900" dirty="0">
                <a:hlinkClick r:id="rId4" tooltip="http://eduspiral.com/choosing-the-best-electrical-and-electronic-engineering-degree-program-accredited-by-the-board-of-engineers-malaysia-bem/"/>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15" name="Picture 14" descr="A picture containing outdoor, sitting, standing, large&#10;&#10;Description automatically generated">
            <a:extLst>
              <a:ext uri="{FF2B5EF4-FFF2-40B4-BE49-F238E27FC236}">
                <a16:creationId xmlns:a16="http://schemas.microsoft.com/office/drawing/2014/main" id="{9B61F83E-307B-6942-B9C6-BD123D0D092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973917" y="1526708"/>
            <a:ext cx="5863838" cy="4070885"/>
          </a:xfrm>
          <a:prstGeom prst="rect">
            <a:avLst/>
          </a:prstGeom>
        </p:spPr>
      </p:pic>
      <p:sp>
        <p:nvSpPr>
          <p:cNvPr id="16" name="TextBox 15">
            <a:extLst>
              <a:ext uri="{FF2B5EF4-FFF2-40B4-BE49-F238E27FC236}">
                <a16:creationId xmlns:a16="http://schemas.microsoft.com/office/drawing/2014/main" id="{943A6A17-A2CE-1243-99EC-B1A64772383F}"/>
              </a:ext>
            </a:extLst>
          </p:cNvPr>
          <p:cNvSpPr txBox="1"/>
          <p:nvPr/>
        </p:nvSpPr>
        <p:spPr>
          <a:xfrm>
            <a:off x="5949956" y="5597593"/>
            <a:ext cx="2955880" cy="230832"/>
          </a:xfrm>
          <a:prstGeom prst="rect">
            <a:avLst/>
          </a:prstGeom>
          <a:noFill/>
        </p:spPr>
        <p:txBody>
          <a:bodyPr wrap="square" rtlCol="0">
            <a:spAutoFit/>
          </a:bodyPr>
          <a:lstStyle/>
          <a:p>
            <a:r>
              <a:rPr lang="en-US" sz="900" dirty="0">
                <a:hlinkClick r:id="rId7" tooltip="http://asbaquez.blogspot.com/2011_05_24_archive.html"/>
              </a:rPr>
              <a:t>This Photo</a:t>
            </a:r>
            <a:r>
              <a:rPr lang="en-US" sz="900" dirty="0"/>
              <a:t> by Unknown Author is licensed under </a:t>
            </a:r>
            <a:r>
              <a:rPr lang="en-US" sz="900" dirty="0">
                <a:hlinkClick r:id="rId8" tooltip="https://creativecommons.org/licenses/by-sa/3.0/"/>
              </a:rPr>
              <a:t>CC BY-SA</a:t>
            </a:r>
            <a:endParaRPr lang="en-US" sz="900" dirty="0"/>
          </a:p>
        </p:txBody>
      </p:sp>
      <p:pic>
        <p:nvPicPr>
          <p:cNvPr id="7" name="Picture 6" descr="A circuit board&#10;&#10;Description automatically generated">
            <a:extLst>
              <a:ext uri="{FF2B5EF4-FFF2-40B4-BE49-F238E27FC236}">
                <a16:creationId xmlns:a16="http://schemas.microsoft.com/office/drawing/2014/main" id="{839987A1-0399-0D43-8CB0-6E89C3B1A176}"/>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220879" y="3702192"/>
            <a:ext cx="4639017" cy="2476343"/>
          </a:xfrm>
          <a:prstGeom prst="rect">
            <a:avLst/>
          </a:prstGeom>
        </p:spPr>
      </p:pic>
      <p:sp>
        <p:nvSpPr>
          <p:cNvPr id="10" name="TextBox 9">
            <a:extLst>
              <a:ext uri="{FF2B5EF4-FFF2-40B4-BE49-F238E27FC236}">
                <a16:creationId xmlns:a16="http://schemas.microsoft.com/office/drawing/2014/main" id="{F043EFE8-A664-FA49-8A89-DAA599693B16}"/>
              </a:ext>
            </a:extLst>
          </p:cNvPr>
          <p:cNvSpPr txBox="1"/>
          <p:nvPr/>
        </p:nvSpPr>
        <p:spPr>
          <a:xfrm>
            <a:off x="1220879" y="6317774"/>
            <a:ext cx="3568700" cy="230832"/>
          </a:xfrm>
          <a:prstGeom prst="rect">
            <a:avLst/>
          </a:prstGeom>
          <a:noFill/>
        </p:spPr>
        <p:txBody>
          <a:bodyPr wrap="square" rtlCol="0">
            <a:spAutoFit/>
          </a:bodyPr>
          <a:lstStyle/>
          <a:p>
            <a:r>
              <a:rPr lang="en-US" sz="900" dirty="0">
                <a:hlinkClick r:id="rId10" tooltip="http://eduspiral.com/2013/06/23/best-electrical-and-electronic-engineering-course-malaysia/"/>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81763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rgbClr val="F16038"/>
                </a:solidFill>
              </a:rPr>
              <a:t>(</a:t>
            </a:r>
            <a:r>
              <a:rPr lang="es-ES" dirty="0">
                <a:solidFill>
                  <a:srgbClr val="F16038"/>
                </a:solidFill>
              </a:rPr>
              <a:t>Trabajos de Ingeniería)</a:t>
            </a:r>
            <a:endParaRPr lang="en-US" dirty="0"/>
          </a:p>
        </p:txBody>
      </p:sp>
      <p:pic>
        <p:nvPicPr>
          <p:cNvPr id="4" name="Picture 3">
            <a:extLst>
              <a:ext uri="{FF2B5EF4-FFF2-40B4-BE49-F238E27FC236}">
                <a16:creationId xmlns:a16="http://schemas.microsoft.com/office/drawing/2014/main" id="{CCFACAEF-92D7-45BF-8A2E-1C947805E5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36059" y="1573476"/>
            <a:ext cx="3413032" cy="4496670"/>
          </a:xfrm>
          <a:prstGeom prst="rect">
            <a:avLst/>
          </a:prstGeom>
        </p:spPr>
      </p:pic>
      <p:sp>
        <p:nvSpPr>
          <p:cNvPr id="5" name="TextBox 4">
            <a:extLst>
              <a:ext uri="{FF2B5EF4-FFF2-40B4-BE49-F238E27FC236}">
                <a16:creationId xmlns:a16="http://schemas.microsoft.com/office/drawing/2014/main" id="{5825BC3B-D8FC-4F0B-9429-D8D2E5B025F4}"/>
              </a:ext>
            </a:extLst>
          </p:cNvPr>
          <p:cNvSpPr txBox="1"/>
          <p:nvPr/>
        </p:nvSpPr>
        <p:spPr>
          <a:xfrm>
            <a:off x="6253865" y="6078793"/>
            <a:ext cx="3842432" cy="230832"/>
          </a:xfrm>
          <a:prstGeom prst="rect">
            <a:avLst/>
          </a:prstGeom>
          <a:noFill/>
        </p:spPr>
        <p:txBody>
          <a:bodyPr wrap="square" rtlCol="0">
            <a:spAutoFit/>
          </a:bodyPr>
          <a:lstStyle/>
          <a:p>
            <a:r>
              <a:rPr lang="en-US" sz="900" dirty="0">
                <a:hlinkClick r:id="rId4" tooltip="https://en.wikipedia.org/wiki/Chemical_engineering"/>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7" name="Picture 6">
            <a:extLst>
              <a:ext uri="{FF2B5EF4-FFF2-40B4-BE49-F238E27FC236}">
                <a16:creationId xmlns:a16="http://schemas.microsoft.com/office/drawing/2014/main" id="{BCA33658-D0DF-44E1-A4D2-FA79F9D666A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52558" y="3755428"/>
            <a:ext cx="3295712" cy="2619546"/>
          </a:xfrm>
          <a:prstGeom prst="rect">
            <a:avLst/>
          </a:prstGeom>
        </p:spPr>
      </p:pic>
      <p:sp>
        <p:nvSpPr>
          <p:cNvPr id="8" name="TextBox 7">
            <a:extLst>
              <a:ext uri="{FF2B5EF4-FFF2-40B4-BE49-F238E27FC236}">
                <a16:creationId xmlns:a16="http://schemas.microsoft.com/office/drawing/2014/main" id="{59D5FA74-537B-4D29-8194-D8346861A6AB}"/>
              </a:ext>
            </a:extLst>
          </p:cNvPr>
          <p:cNvSpPr txBox="1"/>
          <p:nvPr/>
        </p:nvSpPr>
        <p:spPr>
          <a:xfrm>
            <a:off x="2278060" y="6562184"/>
            <a:ext cx="3657600" cy="230832"/>
          </a:xfrm>
          <a:prstGeom prst="rect">
            <a:avLst/>
          </a:prstGeom>
          <a:noFill/>
        </p:spPr>
        <p:txBody>
          <a:bodyPr wrap="square" rtlCol="0">
            <a:spAutoFit/>
          </a:bodyPr>
          <a:lstStyle/>
          <a:p>
            <a:r>
              <a:rPr lang="en-US" sz="900" dirty="0">
                <a:hlinkClick r:id="rId7" tooltip="https://simple.wikipedia.org/wiki/Chemical_engineering"/>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10" name="Picture 9">
            <a:extLst>
              <a:ext uri="{FF2B5EF4-FFF2-40B4-BE49-F238E27FC236}">
                <a16:creationId xmlns:a16="http://schemas.microsoft.com/office/drawing/2014/main" id="{71E4090E-B269-4DDA-8CA7-6605BF9199C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352558" y="1573476"/>
            <a:ext cx="3295711" cy="2197140"/>
          </a:xfrm>
          <a:prstGeom prst="rect">
            <a:avLst/>
          </a:prstGeom>
        </p:spPr>
      </p:pic>
      <p:sp>
        <p:nvSpPr>
          <p:cNvPr id="11" name="TextBox 10">
            <a:extLst>
              <a:ext uri="{FF2B5EF4-FFF2-40B4-BE49-F238E27FC236}">
                <a16:creationId xmlns:a16="http://schemas.microsoft.com/office/drawing/2014/main" id="{18E4363C-DA8A-4B3D-9643-2929E3A9775A}"/>
              </a:ext>
            </a:extLst>
          </p:cNvPr>
          <p:cNvSpPr txBox="1"/>
          <p:nvPr/>
        </p:nvSpPr>
        <p:spPr>
          <a:xfrm>
            <a:off x="2278060" y="6351457"/>
            <a:ext cx="3444705" cy="230832"/>
          </a:xfrm>
          <a:prstGeom prst="rect">
            <a:avLst/>
          </a:prstGeom>
          <a:noFill/>
        </p:spPr>
        <p:txBody>
          <a:bodyPr wrap="square" rtlCol="0">
            <a:spAutoFit/>
          </a:bodyPr>
          <a:lstStyle/>
          <a:p>
            <a:r>
              <a:rPr lang="en-US" sz="900" dirty="0">
                <a:hlinkClick r:id="rId9" tooltip="https://www.harperapprenticeships.org/news/wanted-factory-workers-degree-required/05work1-master768-v2/"/>
              </a:rPr>
              <a:t>This Photo</a:t>
            </a:r>
            <a:r>
              <a:rPr lang="en-US" sz="900" dirty="0"/>
              <a:t> by Unknown Author is licensed under </a:t>
            </a:r>
            <a:r>
              <a:rPr lang="en-US" sz="900" dirty="0">
                <a:hlinkClick r:id="rId10" tooltip="https://creativecommons.org/licenses/by/3.0/"/>
              </a:rPr>
              <a:t>CC BY</a:t>
            </a:r>
            <a:endParaRPr lang="en-US" sz="900" dirty="0"/>
          </a:p>
        </p:txBody>
      </p:sp>
    </p:spTree>
    <p:extLst>
      <p:ext uri="{BB962C8B-B14F-4D97-AF65-F5344CB8AC3E}">
        <p14:creationId xmlns:p14="http://schemas.microsoft.com/office/powerpoint/2010/main" val="387749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rgbClr val="F16038"/>
                </a:solidFill>
              </a:rPr>
              <a:t>(</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endParaRPr lang="en-US" dirty="0"/>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5619"/>
          <a:stretch/>
        </p:blipFill>
        <p:spPr bwMode="auto">
          <a:xfrm>
            <a:off x="6358155" y="1517904"/>
            <a:ext cx="5489486" cy="4591017"/>
          </a:xfrm>
          <a:prstGeom prst="rect">
            <a:avLst/>
          </a:prstGeom>
          <a:noFill/>
          <a:ln>
            <a:noFill/>
          </a:ln>
        </p:spPr>
      </p:pic>
      <p:sp>
        <p:nvSpPr>
          <p:cNvPr id="5" name="TextBox 4">
            <a:extLst>
              <a:ext uri="{FF2B5EF4-FFF2-40B4-BE49-F238E27FC236}">
                <a16:creationId xmlns:a16="http://schemas.microsoft.com/office/drawing/2014/main" id="{55C712DB-C777-EE0D-79BF-79D351AAB510}"/>
              </a:ext>
            </a:extLst>
          </p:cNvPr>
          <p:cNvSpPr txBox="1"/>
          <p:nvPr/>
        </p:nvSpPr>
        <p:spPr>
          <a:xfrm>
            <a:off x="466532" y="1624041"/>
            <a:ext cx="5991992" cy="4524315"/>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rgbClr val="F16038"/>
                </a:solidFill>
                <a:latin typeface="Arial" panose="020B0604020202020204" pitchFamily="34" charset="0"/>
                <a:cs typeface="Arial" panose="020B0604020202020204" pitchFamily="34" charset="0"/>
              </a:rPr>
              <a:t>(¿Qué es la </a:t>
            </a:r>
            <a:r>
              <a:rPr lang="es-ES" sz="3200" b="1" dirty="0">
                <a:solidFill>
                  <a:srgbClr val="F16038"/>
                </a:solidFill>
                <a:latin typeface="Arial" panose="020B0604020202020204" pitchFamily="34" charset="0"/>
                <a:cs typeface="Arial" panose="020B0604020202020204" pitchFamily="34" charset="0"/>
              </a:rPr>
              <a:t>ingeniería</a:t>
            </a:r>
            <a:r>
              <a:rPr lang="es-ES" sz="3200" dirty="0">
                <a:solidFill>
                  <a:srgbClr val="F16038"/>
                </a:solidFill>
                <a:latin typeface="Arial" panose="020B0604020202020204" pitchFamily="34" charset="0"/>
                <a:cs typeface="Arial" panose="020B0604020202020204" pitchFamily="34" charset="0"/>
              </a:rPr>
              <a:t>?)</a:t>
            </a:r>
            <a:endParaRPr lang="en-US" sz="3200" b="1" dirty="0">
              <a:solidFill>
                <a:srgbClr val="F16038"/>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What are engineering </a:t>
            </a:r>
            <a:r>
              <a:rPr lang="en-US" sz="3200" b="1" dirty="0">
                <a:solidFill>
                  <a:schemeClr val="accent1"/>
                </a:solidFill>
                <a:latin typeface="Arial" panose="020B0604020202020204" pitchFamily="34" charset="0"/>
                <a:cs typeface="Arial" panose="020B0604020202020204" pitchFamily="34" charset="0"/>
              </a:rPr>
              <a:t>jobs?</a:t>
            </a:r>
          </a:p>
          <a:p>
            <a:r>
              <a:rPr lang="es-ES" sz="3200" dirty="0">
                <a:solidFill>
                  <a:srgbClr val="F16038"/>
                </a:solidFill>
                <a:latin typeface="Arial" panose="020B0604020202020204" pitchFamily="34" charset="0"/>
                <a:cs typeface="Arial" panose="020B0604020202020204" pitchFamily="34" charset="0"/>
              </a:rPr>
              <a:t>(¿Qué son los </a:t>
            </a:r>
            <a:r>
              <a:rPr lang="es-ES" sz="3200" b="1" dirty="0">
                <a:solidFill>
                  <a:srgbClr val="F16038"/>
                </a:solidFill>
                <a:latin typeface="Arial" panose="020B0604020202020204" pitchFamily="34" charset="0"/>
                <a:cs typeface="Arial" panose="020B0604020202020204" pitchFamily="34" charset="0"/>
              </a:rPr>
              <a:t>trabajos</a:t>
            </a:r>
            <a:r>
              <a:rPr lang="es-ES" sz="3200" dirty="0">
                <a:solidFill>
                  <a:srgbClr val="F16038"/>
                </a:solidFill>
                <a:latin typeface="Arial" panose="020B0604020202020204" pitchFamily="34" charset="0"/>
                <a:cs typeface="Arial" panose="020B0604020202020204" pitchFamily="34" charset="0"/>
              </a:rPr>
              <a:t> de ingeniería?)</a:t>
            </a:r>
            <a:endParaRPr lang="en-US" sz="3200" dirty="0">
              <a:solidFill>
                <a:srgbClr val="F16038"/>
              </a:solidFill>
              <a:latin typeface="Arial" panose="020B0604020202020204" pitchFamily="34" charset="0"/>
              <a:cs typeface="Arial" panose="020B0604020202020204" pitchFamily="34" charset="0"/>
            </a:endParaRPr>
          </a:p>
          <a:p>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Who can be an </a:t>
            </a:r>
            <a:r>
              <a:rPr lang="en-US" sz="3200" b="1" dirty="0">
                <a:solidFill>
                  <a:schemeClr val="accent1"/>
                </a:solidFill>
                <a:latin typeface="Arial" panose="020B0604020202020204" pitchFamily="34" charset="0"/>
                <a:cs typeface="Arial" panose="020B0604020202020204" pitchFamily="34" charset="0"/>
              </a:rPr>
              <a:t>engineer?</a:t>
            </a:r>
          </a:p>
          <a:p>
            <a:r>
              <a:rPr lang="en-US" sz="3200" dirty="0">
                <a:solidFill>
                  <a:srgbClr val="F16038"/>
                </a:solidFill>
                <a:latin typeface="Arial" panose="020B0604020202020204" pitchFamily="34" charset="0"/>
                <a:cs typeface="Arial" panose="020B0604020202020204" pitchFamily="34" charset="0"/>
              </a:rPr>
              <a:t>(¿</a:t>
            </a:r>
            <a:r>
              <a:rPr lang="en-US" sz="3200" dirty="0" err="1">
                <a:solidFill>
                  <a:srgbClr val="F16038"/>
                </a:solidFill>
                <a:latin typeface="Arial" panose="020B0604020202020204" pitchFamily="34" charset="0"/>
                <a:cs typeface="Arial" panose="020B0604020202020204" pitchFamily="34" charset="0"/>
              </a:rPr>
              <a:t>Quién</a:t>
            </a:r>
            <a:r>
              <a:rPr lang="en-US" sz="3200" dirty="0">
                <a:solidFill>
                  <a:srgbClr val="F16038"/>
                </a:solidFill>
                <a:latin typeface="Arial" panose="020B0604020202020204" pitchFamily="34" charset="0"/>
                <a:cs typeface="Arial" panose="020B0604020202020204" pitchFamily="34" charset="0"/>
              </a:rPr>
              <a:t> </a:t>
            </a:r>
            <a:r>
              <a:rPr lang="en-US" sz="3200" dirty="0" err="1">
                <a:solidFill>
                  <a:srgbClr val="F16038"/>
                </a:solidFill>
                <a:latin typeface="Arial" panose="020B0604020202020204" pitchFamily="34" charset="0"/>
                <a:cs typeface="Arial" panose="020B0604020202020204" pitchFamily="34" charset="0"/>
              </a:rPr>
              <a:t>puede</a:t>
            </a:r>
            <a:r>
              <a:rPr lang="en-US" sz="3200" dirty="0">
                <a:solidFill>
                  <a:srgbClr val="F16038"/>
                </a:solidFill>
                <a:latin typeface="Arial" panose="020B0604020202020204" pitchFamily="34" charset="0"/>
                <a:cs typeface="Arial" panose="020B0604020202020204" pitchFamily="34" charset="0"/>
              </a:rPr>
              <a:t> ser </a:t>
            </a:r>
            <a:r>
              <a:rPr lang="en-US" sz="3200" b="1">
                <a:solidFill>
                  <a:srgbClr val="F16038"/>
                </a:solidFill>
                <a:latin typeface="Arial" panose="020B0604020202020204" pitchFamily="34" charset="0"/>
                <a:cs typeface="Arial" panose="020B0604020202020204" pitchFamily="34" charset="0"/>
              </a:rPr>
              <a:t>ingeniero</a:t>
            </a:r>
            <a:r>
              <a:rPr lang="en-US" sz="3200">
                <a:solidFill>
                  <a:srgbClr val="F16038"/>
                </a:solidFill>
                <a:latin typeface="Arial" panose="020B0604020202020204" pitchFamily="34" charset="0"/>
                <a:cs typeface="Arial" panose="020B0604020202020204" pitchFamily="34" charset="0"/>
              </a:rPr>
              <a:t>?)</a:t>
            </a:r>
            <a:endParaRPr lang="en-US" sz="32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04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EE4E8-6359-6914-879E-C6780E6CFD2C}"/>
              </a:ext>
            </a:extLst>
          </p:cNvPr>
          <p:cNvSpPr>
            <a:spLocks noGrp="1"/>
          </p:cNvSpPr>
          <p:nvPr>
            <p:ph type="title"/>
          </p:nvPr>
        </p:nvSpPr>
        <p:spPr/>
        <p:txBody>
          <a:bodyPr>
            <a:normAutofit/>
          </a:bodyPr>
          <a:lstStyle/>
          <a:p>
            <a:r>
              <a:rPr lang="en-US" dirty="0"/>
              <a:t>Engineering Design Process </a:t>
            </a:r>
            <a:br>
              <a:rPr lang="en-US" dirty="0"/>
            </a:br>
            <a:r>
              <a:rPr lang="en-US" dirty="0">
                <a:solidFill>
                  <a:srgbClr val="F16038"/>
                </a:solidFill>
              </a:rPr>
              <a:t>(</a:t>
            </a:r>
            <a:r>
              <a:rPr lang="en-US" dirty="0" err="1">
                <a:solidFill>
                  <a:srgbClr val="F16038"/>
                </a:solidFill>
              </a:rPr>
              <a:t>Proceso</a:t>
            </a:r>
            <a:r>
              <a:rPr lang="en-US" dirty="0">
                <a:solidFill>
                  <a:srgbClr val="F16038"/>
                </a:solidFill>
              </a:rPr>
              <a:t> de </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endParaRPr lang="en-US" dirty="0"/>
          </a:p>
        </p:txBody>
      </p:sp>
    </p:spTree>
    <p:extLst>
      <p:ext uri="{BB962C8B-B14F-4D97-AF65-F5344CB8AC3E}">
        <p14:creationId xmlns:p14="http://schemas.microsoft.com/office/powerpoint/2010/main" val="3439811712"/>
      </p:ext>
    </p:extLst>
  </p:cSld>
  <p:clrMapOvr>
    <a:masterClrMapping/>
  </p:clrMapOvr>
</p:sld>
</file>

<file path=ppt/theme/theme1.xml><?xml version="1.0" encoding="utf-8"?>
<a:theme xmlns:a="http://schemas.openxmlformats.org/drawingml/2006/main" name="2_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1682</Words>
  <Application>Microsoft Macintosh PowerPoint</Application>
  <PresentationFormat>Widescreen</PresentationFormat>
  <Paragraphs>285</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2_Office Theme</vt:lpstr>
      <vt:lpstr>Circuits</vt:lpstr>
      <vt:lpstr>Electricity (Electricidad)</vt:lpstr>
      <vt:lpstr>Engineering Design (Diseño de Ingeniería)</vt:lpstr>
      <vt:lpstr>Engineering Design (Diseño de Ingeniería)</vt:lpstr>
      <vt:lpstr>Engineering Jobs (Trabajos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vt:lpstr>
      <vt:lpstr>Restricciones (Limitaciones)</vt:lpstr>
      <vt:lpstr>Explore Materials (Explorar Materiales)</vt:lpstr>
      <vt:lpstr>Brainstorm (Idea Genial)</vt:lpstr>
      <vt:lpstr>Gather Materials (Reunir materiales)</vt:lpstr>
      <vt:lpstr>Team Member Responsibilities (Responsabilidades de los Miembros del Equipo)</vt:lpstr>
      <vt:lpstr>Design Your Toy!  (¡Diseña Tu Juguete!)</vt:lpstr>
      <vt:lpstr>Criteria (Desired Outcomes)  (Criterios (Resultados deseados))</vt:lpstr>
      <vt:lpstr>Scorecard</vt:lpstr>
      <vt:lpstr>Tanteador</vt:lpstr>
      <vt:lpstr>Redesign: Discussion (Rediseño: Discusión)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Bottle Rocket Truck</dc:title>
  <dc:creator>James Hong</dc:creator>
  <cp:lastModifiedBy>Kristin Diamantides</cp:lastModifiedBy>
  <cp:revision>188</cp:revision>
  <dcterms:created xsi:type="dcterms:W3CDTF">2020-08-03T17:09:56Z</dcterms:created>
  <dcterms:modified xsi:type="dcterms:W3CDTF">2024-04-12T20:58:28Z</dcterms:modified>
</cp:coreProperties>
</file>