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5" r:id="rId1"/>
    <p:sldMasterId id="2147483859" r:id="rId2"/>
    <p:sldMasterId id="2147483871" r:id="rId3"/>
  </p:sldMasterIdLst>
  <p:notesMasterIdLst>
    <p:notesMasterId r:id="rId29"/>
  </p:notesMasterIdLst>
  <p:handoutMasterIdLst>
    <p:handoutMasterId r:id="rId30"/>
  </p:handoutMasterIdLst>
  <p:sldIdLst>
    <p:sldId id="256" r:id="rId4"/>
    <p:sldId id="313" r:id="rId5"/>
    <p:sldId id="314" r:id="rId6"/>
    <p:sldId id="334" r:id="rId7"/>
    <p:sldId id="291"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08" r:id="rId22"/>
    <p:sldId id="309" r:id="rId23"/>
    <p:sldId id="329" r:id="rId24"/>
    <p:sldId id="335" r:id="rId25"/>
    <p:sldId id="311" r:id="rId26"/>
    <p:sldId id="331" r:id="rId27"/>
    <p:sldId id="33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41360A-88BF-457B-CC18-F9062721411F}" name="Sedberry, Michelle" initials="SM" userId="S::Michelle.Sedberry@tea.texas.gov::e3f13f86-4298-4319-bfce-92d4fc9ae9cc" providerId="AD"/>
  <p188:author id="{7D1CF463-C14E-AE68-C865-974A43A297F8}" name="Andujar, Guiomar" initials="AG" userId="S::Guiomar.Andujar@tea.texas.gov::3075a10c-a3b4-4aa7-9dcd-f25b125cb4e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edberry, Michelle" initials="SM" lastIdx="9" clrIdx="0">
    <p:extLst>
      <p:ext uri="{19B8F6BF-5375-455C-9EA6-DF929625EA0E}">
        <p15:presenceInfo xmlns:p15="http://schemas.microsoft.com/office/powerpoint/2012/main" userId="S::Michelle.Sedberry@tea.texas.gov::e3f13f86-4298-4319-bfce-92d4fc9ae9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6038"/>
    <a:srgbClr val="9F9F9F"/>
    <a:srgbClr val="8D8D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57"/>
    <p:restoredTop sz="88905" autoAdjust="0"/>
  </p:normalViewPr>
  <p:slideViewPr>
    <p:cSldViewPr snapToGrid="0" snapToObjects="1">
      <p:cViewPr>
        <p:scale>
          <a:sx n="400" d="100"/>
          <a:sy n="400" d="100"/>
        </p:scale>
        <p:origin x="5376" y="2376"/>
      </p:cViewPr>
      <p:guideLst/>
    </p:cSldViewPr>
  </p:slideViewPr>
  <p:notesTextViewPr>
    <p:cViewPr>
      <p:scale>
        <a:sx n="75" d="100"/>
        <a:sy n="75" d="100"/>
      </p:scale>
      <p:origin x="0" y="0"/>
    </p:cViewPr>
  </p:notesTextViewPr>
  <p:notesViewPr>
    <p:cSldViewPr snapToGrid="0" snapToObjects="1">
      <p:cViewPr varScale="1">
        <p:scale>
          <a:sx n="82" d="100"/>
          <a:sy n="82" d="100"/>
        </p:scale>
        <p:origin x="399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109927-0B12-FE45-8693-F339CBAD55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C38D3B-6D2A-F840-9CF2-E5EABC0C6D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E7A6D0-4D18-1D4D-AA0C-38E5B4618821}" type="datetimeFigureOut">
              <a:rPr lang="en-US" smtClean="0"/>
              <a:t>9/27/24</a:t>
            </a:fld>
            <a:endParaRPr lang="en-US"/>
          </a:p>
        </p:txBody>
      </p:sp>
      <p:sp>
        <p:nvSpPr>
          <p:cNvPr id="4" name="Footer Placeholder 3">
            <a:extLst>
              <a:ext uri="{FF2B5EF4-FFF2-40B4-BE49-F238E27FC236}">
                <a16:creationId xmlns:a16="http://schemas.microsoft.com/office/drawing/2014/main" id="{3CC2656E-F2EA-DD47-AABE-9F61C863CE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440F60-3E08-1F42-AC07-BE572EC6F0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B66D96-1618-FA44-88BB-3DC8478039CF}" type="slidenum">
              <a:rPr lang="en-US" smtClean="0"/>
              <a:t>‹#›</a:t>
            </a:fld>
            <a:endParaRPr lang="en-US"/>
          </a:p>
        </p:txBody>
      </p:sp>
    </p:spTree>
    <p:extLst>
      <p:ext uri="{BB962C8B-B14F-4D97-AF65-F5344CB8AC3E}">
        <p14:creationId xmlns:p14="http://schemas.microsoft.com/office/powerpoint/2010/main" val="2807394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CB7791-DD9F-384E-B3A7-C6128F76F29B}" type="datetimeFigureOut">
              <a:rPr lang="en-US" smtClean="0"/>
              <a:t>9/27/24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B9AE1-1490-6445-A7D5-D917A337123D}" type="slidenum">
              <a:rPr lang="en-US" smtClean="0"/>
              <a:t>‹#›</a:t>
            </a:fld>
            <a:endParaRPr lang="en-US"/>
          </a:p>
        </p:txBody>
      </p:sp>
    </p:spTree>
    <p:extLst>
      <p:ext uri="{BB962C8B-B14F-4D97-AF65-F5344CB8AC3E}">
        <p14:creationId xmlns:p14="http://schemas.microsoft.com/office/powerpoint/2010/main" val="2885997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3C1B9AE1-1490-6445-A7D5-D917A337123D}" type="slidenum">
              <a:rPr lang="en-US" smtClean="0"/>
              <a:t>2</a:t>
            </a:fld>
            <a:endParaRPr lang="en-US"/>
          </a:p>
        </p:txBody>
      </p:sp>
    </p:spTree>
    <p:extLst>
      <p:ext uri="{BB962C8B-B14F-4D97-AF65-F5344CB8AC3E}">
        <p14:creationId xmlns:p14="http://schemas.microsoft.com/office/powerpoint/2010/main" val="191948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D48D1088-E525-5D4A-B567-26D348C72174}" type="slidenum">
              <a:rPr lang="en-US" smtClean="0"/>
              <a:t>11</a:t>
            </a:fld>
            <a:endParaRPr lang="en-US"/>
          </a:p>
        </p:txBody>
      </p:sp>
    </p:spTree>
    <p:extLst>
      <p:ext uri="{BB962C8B-B14F-4D97-AF65-F5344CB8AC3E}">
        <p14:creationId xmlns:p14="http://schemas.microsoft.com/office/powerpoint/2010/main" val="3932276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Have student read the bolded scenario.  </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Ask students what problem our ecosystem is having right now.</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Explain to students that they will put on their engineering hat today to fix our ecosystem by designing a process to eliminate the invasive species.</a:t>
            </a: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12</a:t>
            </a:fld>
            <a:endParaRPr lang="en-US"/>
          </a:p>
        </p:txBody>
      </p:sp>
    </p:spTree>
    <p:extLst>
      <p:ext uri="{BB962C8B-B14F-4D97-AF65-F5344CB8AC3E}">
        <p14:creationId xmlns:p14="http://schemas.microsoft.com/office/powerpoint/2010/main" val="2061097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13</a:t>
            </a:fld>
            <a:endParaRPr lang="en-US"/>
          </a:p>
        </p:txBody>
      </p:sp>
    </p:spTree>
    <p:extLst>
      <p:ext uri="{BB962C8B-B14F-4D97-AF65-F5344CB8AC3E}">
        <p14:creationId xmlns:p14="http://schemas.microsoft.com/office/powerpoint/2010/main" val="2830381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14</a:t>
            </a:fld>
            <a:endParaRPr lang="en-US"/>
          </a:p>
        </p:txBody>
      </p:sp>
    </p:spTree>
    <p:extLst>
      <p:ext uri="{BB962C8B-B14F-4D97-AF65-F5344CB8AC3E}">
        <p14:creationId xmlns:p14="http://schemas.microsoft.com/office/powerpoint/2010/main" val="1503291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15</a:t>
            </a:fld>
            <a:endParaRPr lang="en-US"/>
          </a:p>
        </p:txBody>
      </p:sp>
    </p:spTree>
    <p:extLst>
      <p:ext uri="{BB962C8B-B14F-4D97-AF65-F5344CB8AC3E}">
        <p14:creationId xmlns:p14="http://schemas.microsoft.com/office/powerpoint/2010/main" val="3949633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16</a:t>
            </a:fld>
            <a:endParaRPr lang="en-US"/>
          </a:p>
        </p:txBody>
      </p:sp>
    </p:spTree>
    <p:extLst>
      <p:ext uri="{BB962C8B-B14F-4D97-AF65-F5344CB8AC3E}">
        <p14:creationId xmlns:p14="http://schemas.microsoft.com/office/powerpoint/2010/main" val="4194886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17</a:t>
            </a:fld>
            <a:endParaRPr lang="en-US"/>
          </a:p>
        </p:txBody>
      </p:sp>
    </p:spTree>
    <p:extLst>
      <p:ext uri="{BB962C8B-B14F-4D97-AF65-F5344CB8AC3E}">
        <p14:creationId xmlns:p14="http://schemas.microsoft.com/office/powerpoint/2010/main" val="3282955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Give students 1 minute to individually design and draw a plan of how they think the ecosystem and/or tool will look. Students should not talk during this minute or share ideas with each other. Remind students their ideas will be used as design elements for the final design.</a:t>
            </a:r>
          </a:p>
          <a:p>
            <a:r>
              <a:rPr lang="en-US" sz="1200" kern="1200" dirty="0">
                <a:solidFill>
                  <a:schemeClr val="tx1"/>
                </a:solidFill>
                <a:effectLst/>
                <a:latin typeface="+mn-lt"/>
                <a:ea typeface="+mn-ea"/>
                <a:cs typeface="+mn-cs"/>
              </a:rPr>
              <a:t>After a minute, give students 5 minutes to present and share their ideas with the group. Let students know that they should focus on key aspects of their idea to be used as design elements for the final design when sharing.</a:t>
            </a:r>
            <a:r>
              <a:rPr lang="en-US" dirty="0">
                <a:effectLst/>
              </a:rPr>
              <a:t> </a:t>
            </a:r>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18</a:t>
            </a:fld>
            <a:endParaRPr lang="en-US"/>
          </a:p>
        </p:txBody>
      </p:sp>
    </p:spTree>
    <p:extLst>
      <p:ext uri="{BB962C8B-B14F-4D97-AF65-F5344CB8AC3E}">
        <p14:creationId xmlns:p14="http://schemas.microsoft.com/office/powerpoint/2010/main" val="801566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Handout the score card that will be used during the design challenge. Review the testing criteria with the class and answer questions. The testing criteria will inform their design decisions. </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Design a process that:</a:t>
            </a:r>
            <a:endParaRPr lang="en-US" sz="16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removes invasive species (lettuce seeds)</a:t>
            </a:r>
            <a:endParaRPr lang="en-US" sz="16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leaves native species unharmed (beads)</a:t>
            </a:r>
            <a:endParaRPr lang="en-US" sz="16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limits environmental damage</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Have students collaborate to come up with a final design.  Let students know they must include at least one element from each team member for their final design.</a:t>
            </a:r>
          </a:p>
          <a:p>
            <a:pPr lvl="0"/>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Students will need to select the materials to be used for the design and develop a budget for the project. Students will have 100 counters to purchase materials for their build at the classroom supply table. The prices used in this challenge can be found in the materials list. Students will raise their hand when they ready to purchase materials and will be guided by the teacher to ensure that they do not spend more than 100 counters. Students can go over the counter limit if they really want to but remind them that they will lose points on their score card.</a:t>
            </a: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19</a:t>
            </a:fld>
            <a:endParaRPr lang="en-US"/>
          </a:p>
        </p:txBody>
      </p:sp>
    </p:spTree>
    <p:extLst>
      <p:ext uri="{BB962C8B-B14F-4D97-AF65-F5344CB8AC3E}">
        <p14:creationId xmlns:p14="http://schemas.microsoft.com/office/powerpoint/2010/main" val="3343510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20</a:t>
            </a:fld>
            <a:endParaRPr lang="en-US"/>
          </a:p>
        </p:txBody>
      </p:sp>
    </p:spTree>
    <p:extLst>
      <p:ext uri="{BB962C8B-B14F-4D97-AF65-F5344CB8AC3E}">
        <p14:creationId xmlns:p14="http://schemas.microsoft.com/office/powerpoint/2010/main" val="1551327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3C1B9AE1-1490-6445-A7D5-D917A337123D}" type="slidenum">
              <a:rPr lang="en-US" smtClean="0"/>
              <a:t>3</a:t>
            </a:fld>
            <a:endParaRPr lang="en-US"/>
          </a:p>
        </p:txBody>
      </p:sp>
    </p:spTree>
    <p:extLst>
      <p:ext uri="{BB962C8B-B14F-4D97-AF65-F5344CB8AC3E}">
        <p14:creationId xmlns:p14="http://schemas.microsoft.com/office/powerpoint/2010/main" val="1829431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21</a:t>
            </a:fld>
            <a:endParaRPr lang="en-US"/>
          </a:p>
        </p:txBody>
      </p:sp>
    </p:spTree>
    <p:extLst>
      <p:ext uri="{BB962C8B-B14F-4D97-AF65-F5344CB8AC3E}">
        <p14:creationId xmlns:p14="http://schemas.microsoft.com/office/powerpoint/2010/main" val="2758734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22</a:t>
            </a:fld>
            <a:endParaRPr lang="en-US"/>
          </a:p>
        </p:txBody>
      </p:sp>
    </p:spTree>
    <p:extLst>
      <p:ext uri="{BB962C8B-B14F-4D97-AF65-F5344CB8AC3E}">
        <p14:creationId xmlns:p14="http://schemas.microsoft.com/office/powerpoint/2010/main" val="1940639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write down your total score at the bottom right to see how well you did! Remember, you can test as many times as you want during the 25 minutes to get as a high of a score as possible!</a:t>
            </a:r>
          </a:p>
          <a:p>
            <a:endParaRPr lang="en-US" dirty="0"/>
          </a:p>
          <a:p>
            <a:r>
              <a:rPr lang="en-US" sz="1200" kern="1200" dirty="0">
                <a:solidFill>
                  <a:schemeClr val="tx1"/>
                </a:solidFill>
                <a:effectLst/>
                <a:latin typeface="+mn-lt"/>
                <a:ea typeface="+mn-ea"/>
                <a:cs typeface="+mn-cs"/>
              </a:rPr>
              <a:t>Students will calculate their score when testing in front of the teacher or facilitator.</a:t>
            </a:r>
            <a:r>
              <a:rPr lang="en-US" dirty="0">
                <a:effectLst/>
              </a:rPr>
              <a:t> </a:t>
            </a:r>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23</a:t>
            </a:fld>
            <a:endParaRPr lang="en-US"/>
          </a:p>
        </p:txBody>
      </p:sp>
    </p:spTree>
    <p:extLst>
      <p:ext uri="{BB962C8B-B14F-4D97-AF65-F5344CB8AC3E}">
        <p14:creationId xmlns:p14="http://schemas.microsoft.com/office/powerpoint/2010/main" val="1631833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24</a:t>
            </a:fld>
            <a:endParaRPr lang="en-US"/>
          </a:p>
        </p:txBody>
      </p:sp>
    </p:spTree>
    <p:extLst>
      <p:ext uri="{BB962C8B-B14F-4D97-AF65-F5344CB8AC3E}">
        <p14:creationId xmlns:p14="http://schemas.microsoft.com/office/powerpoint/2010/main" val="4093776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25</a:t>
            </a:fld>
            <a:endParaRPr lang="en-US"/>
          </a:p>
        </p:txBody>
      </p:sp>
    </p:spTree>
    <p:extLst>
      <p:ext uri="{BB962C8B-B14F-4D97-AF65-F5344CB8AC3E}">
        <p14:creationId xmlns:p14="http://schemas.microsoft.com/office/powerpoint/2010/main" val="2932641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3C1B9AE1-1490-6445-A7D5-D917A337123D}" type="slidenum">
              <a:rPr lang="en-US" smtClean="0"/>
              <a:t>4</a:t>
            </a:fld>
            <a:endParaRPr lang="en-US"/>
          </a:p>
        </p:txBody>
      </p:sp>
    </p:spTree>
    <p:extLst>
      <p:ext uri="{BB962C8B-B14F-4D97-AF65-F5344CB8AC3E}">
        <p14:creationId xmlns:p14="http://schemas.microsoft.com/office/powerpoint/2010/main" val="814991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5</a:t>
            </a:fld>
            <a:endParaRPr lang="en-US"/>
          </a:p>
        </p:txBody>
      </p:sp>
    </p:spTree>
    <p:extLst>
      <p:ext uri="{BB962C8B-B14F-4D97-AF65-F5344CB8AC3E}">
        <p14:creationId xmlns:p14="http://schemas.microsoft.com/office/powerpoint/2010/main" val="2179748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6</a:t>
            </a:fld>
            <a:endParaRPr lang="en-US"/>
          </a:p>
        </p:txBody>
      </p:sp>
    </p:spTree>
    <p:extLst>
      <p:ext uri="{BB962C8B-B14F-4D97-AF65-F5344CB8AC3E}">
        <p14:creationId xmlns:p14="http://schemas.microsoft.com/office/powerpoint/2010/main" val="4045193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7</a:t>
            </a:fld>
            <a:endParaRPr lang="en-US"/>
          </a:p>
        </p:txBody>
      </p:sp>
    </p:spTree>
    <p:extLst>
      <p:ext uri="{BB962C8B-B14F-4D97-AF65-F5344CB8AC3E}">
        <p14:creationId xmlns:p14="http://schemas.microsoft.com/office/powerpoint/2010/main" val="1179189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8</a:t>
            </a:fld>
            <a:endParaRPr lang="en-US"/>
          </a:p>
        </p:txBody>
      </p:sp>
    </p:spTree>
    <p:extLst>
      <p:ext uri="{BB962C8B-B14F-4D97-AF65-F5344CB8AC3E}">
        <p14:creationId xmlns:p14="http://schemas.microsoft.com/office/powerpoint/2010/main" val="3218507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9</a:t>
            </a:fld>
            <a:endParaRPr lang="en-US"/>
          </a:p>
        </p:txBody>
      </p:sp>
    </p:spTree>
    <p:extLst>
      <p:ext uri="{BB962C8B-B14F-4D97-AF65-F5344CB8AC3E}">
        <p14:creationId xmlns:p14="http://schemas.microsoft.com/office/powerpoint/2010/main" val="183657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10</a:t>
            </a:fld>
            <a:endParaRPr lang="en-US"/>
          </a:p>
        </p:txBody>
      </p:sp>
    </p:spTree>
    <p:extLst>
      <p:ext uri="{BB962C8B-B14F-4D97-AF65-F5344CB8AC3E}">
        <p14:creationId xmlns:p14="http://schemas.microsoft.com/office/powerpoint/2010/main" val="38558620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ommons.wikimedia.org/wiki/File:Forest_Light_Fuji_X-T1_by_Scott_Wylie.jpg" TargetMode="External"/><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creativecommons.org/licenses/by-sa/3.0/"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commons.wikimedia.org/wiki/File:Forest_Light_Fuji_X-T1_by_Scott_Wylie.jpg" TargetMode="External"/><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creativecommons.org/licenses/by-sa/3.0/"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commons.wikimedia.org/wiki/File:Forest_Light_Fuji_X-T1_by_Scott_Wylie.jpg" TargetMode="External"/><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creativecommons.org/licenses/by-sa/3.0/"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close up of a lush green forest&#10;&#10;Description automatically generated">
            <a:extLst>
              <a:ext uri="{FF2B5EF4-FFF2-40B4-BE49-F238E27FC236}">
                <a16:creationId xmlns:a16="http://schemas.microsoft.com/office/drawing/2014/main" id="{8F1A6314-3F5B-E347-8310-C22430F87D5D}"/>
              </a:ext>
            </a:extLst>
          </p:cNvPr>
          <p:cNvPicPr>
            <a:picLocks noChangeAspect="1"/>
          </p:cNvPicPr>
          <p:nvPr userDrawn="1"/>
        </p:nvPicPr>
        <p:blipFill>
          <a:blip r:embed="rId2">
            <a:extLst>
              <a:ext uri="{837473B0-CC2E-450A-ABE3-18F120FF3D39}">
                <a1611:picAttrSrcUrl xmlns:a1611="http://schemas.microsoft.com/office/drawing/2016/11/main" r:id="rId3"/>
              </a:ext>
            </a:extLst>
          </a:blip>
          <a:stretch>
            <a:fillRect/>
          </a:stretch>
        </p:blipFill>
        <p:spPr>
          <a:xfrm>
            <a:off x="0" y="872807"/>
            <a:ext cx="12192000" cy="4920793"/>
          </a:xfrm>
          <a:prstGeom prst="rect">
            <a:avLst/>
          </a:prstGeom>
        </p:spPr>
      </p:pic>
      <p:sp>
        <p:nvSpPr>
          <p:cNvPr id="5" name="TextBox 4">
            <a:extLst>
              <a:ext uri="{FF2B5EF4-FFF2-40B4-BE49-F238E27FC236}">
                <a16:creationId xmlns:a16="http://schemas.microsoft.com/office/drawing/2014/main" id="{FEDDC643-1D2A-2E48-A7C2-1C04A3D947A0}"/>
              </a:ext>
            </a:extLst>
          </p:cNvPr>
          <p:cNvSpPr txBox="1"/>
          <p:nvPr userDrawn="1"/>
        </p:nvSpPr>
        <p:spPr>
          <a:xfrm>
            <a:off x="0" y="5793600"/>
            <a:ext cx="12192000" cy="230832"/>
          </a:xfrm>
          <a:prstGeom prst="rect">
            <a:avLst/>
          </a:prstGeom>
          <a:noFill/>
        </p:spPr>
        <p:txBody>
          <a:bodyPr wrap="square" rtlCol="0">
            <a:spAutoFit/>
          </a:bodyPr>
          <a:lstStyle/>
          <a:p>
            <a:r>
              <a:rPr lang="en-US" sz="900">
                <a:hlinkClick r:id="rId3" tooltip="https://commons.wikimedia.org/wiki/File:Forest_Light_Fuji_X-T1_by_Scott_Wylie.jpg"/>
              </a:rPr>
              <a:t>This Photo</a:t>
            </a:r>
            <a:r>
              <a:rPr lang="en-US" sz="900"/>
              <a:t> by Unknown Author is licensed under </a:t>
            </a:r>
            <a:r>
              <a:rPr lang="en-US" sz="900">
                <a:hlinkClick r:id="rId4" tooltip="https://creativecommons.org/licenses/by-sa/3.0/"/>
              </a:rPr>
              <a:t>CC BY-SA</a:t>
            </a:r>
            <a:endParaRPr lang="en-US" sz="900"/>
          </a:p>
        </p:txBody>
      </p:sp>
      <p:sp>
        <p:nvSpPr>
          <p:cNvPr id="45" name="Right Triangle 44">
            <a:extLst>
              <a:ext uri="{FF2B5EF4-FFF2-40B4-BE49-F238E27FC236}">
                <a16:creationId xmlns:a16="http://schemas.microsoft.com/office/drawing/2014/main" id="{3F421328-2DEF-BB44-9FFA-59B39A103B9F}"/>
              </a:ext>
            </a:extLst>
          </p:cNvPr>
          <p:cNvSpPr/>
          <p:nvPr userDrawn="1"/>
        </p:nvSpPr>
        <p:spPr>
          <a:xfrm rot="10800000" flipH="1">
            <a:off x="-129465" y="0"/>
            <a:ext cx="7739406" cy="492079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sign&#10;&#10;Description automatically generated">
            <a:extLst>
              <a:ext uri="{FF2B5EF4-FFF2-40B4-BE49-F238E27FC236}">
                <a16:creationId xmlns:a16="http://schemas.microsoft.com/office/drawing/2014/main" id="{4EC39264-3097-5C47-B677-03FF2769AF9A}"/>
              </a:ext>
            </a:extLst>
          </p:cNvPr>
          <p:cNvPicPr>
            <a:picLocks noChangeAspect="1"/>
          </p:cNvPicPr>
          <p:nvPr userDrawn="1"/>
        </p:nvPicPr>
        <p:blipFill>
          <a:blip r:embed="rId5"/>
          <a:stretch>
            <a:fillRect/>
          </a:stretch>
        </p:blipFill>
        <p:spPr>
          <a:xfrm>
            <a:off x="9703759" y="6191216"/>
            <a:ext cx="2235502" cy="459294"/>
          </a:xfrm>
          <a:prstGeom prst="rect">
            <a:avLst/>
          </a:prstGeom>
          <a:solidFill>
            <a:schemeClr val="bg1"/>
          </a:solidFill>
        </p:spPr>
      </p:pic>
      <p:pic>
        <p:nvPicPr>
          <p:cNvPr id="26" name="Picture 25" descr="A close up of a sign&#10;&#10;Description automatically generated">
            <a:extLst>
              <a:ext uri="{FF2B5EF4-FFF2-40B4-BE49-F238E27FC236}">
                <a16:creationId xmlns:a16="http://schemas.microsoft.com/office/drawing/2014/main" id="{E79FC235-A43F-6549-98B6-2218EC7CD770}"/>
              </a:ext>
            </a:extLst>
          </p:cNvPr>
          <p:cNvPicPr>
            <a:picLocks noChangeAspect="1"/>
          </p:cNvPicPr>
          <p:nvPr userDrawn="1"/>
        </p:nvPicPr>
        <p:blipFill rotWithShape="1">
          <a:blip r:embed="rId6"/>
          <a:srcRect b="7193"/>
          <a:stretch/>
        </p:blipFill>
        <p:spPr>
          <a:xfrm>
            <a:off x="538200" y="987045"/>
            <a:ext cx="1971599" cy="1801539"/>
          </a:xfrm>
          <a:prstGeom prst="rect">
            <a:avLst/>
          </a:prstGeom>
        </p:spPr>
      </p:pic>
      <p:sp>
        <p:nvSpPr>
          <p:cNvPr id="27" name="Title 1">
            <a:extLst>
              <a:ext uri="{FF2B5EF4-FFF2-40B4-BE49-F238E27FC236}">
                <a16:creationId xmlns:a16="http://schemas.microsoft.com/office/drawing/2014/main" id="{BA315B04-B4BC-134E-BA6F-EE5445D62ADD}"/>
              </a:ext>
            </a:extLst>
          </p:cNvPr>
          <p:cNvSpPr>
            <a:spLocks noGrp="1"/>
          </p:cNvSpPr>
          <p:nvPr>
            <p:ph type="ctrTitle" hasCustomPrompt="1"/>
          </p:nvPr>
        </p:nvSpPr>
        <p:spPr>
          <a:xfrm>
            <a:off x="538200" y="4414731"/>
            <a:ext cx="9144000" cy="738598"/>
          </a:xfrm>
        </p:spPr>
        <p:txBody>
          <a:bodyPr anchor="b">
            <a:normAutofit/>
          </a:bodyPr>
          <a:lstStyle>
            <a:lvl1pPr algn="l">
              <a:defRPr sz="3600" b="1" i="1">
                <a:solidFill>
                  <a:schemeClr val="bg1"/>
                </a:solidFill>
                <a:latin typeface="Arial" panose="020B0604020202020204" pitchFamily="34" charset="0"/>
                <a:cs typeface="Arial" panose="020B0604020202020204" pitchFamily="34" charset="0"/>
              </a:defRPr>
            </a:lvl1pPr>
          </a:lstStyle>
          <a:p>
            <a:r>
              <a:rPr lang="en-US" dirty="0"/>
              <a:t>Jack &amp; the Beanstalk</a:t>
            </a:r>
          </a:p>
        </p:txBody>
      </p:sp>
      <p:sp>
        <p:nvSpPr>
          <p:cNvPr id="42" name="Freeform 41">
            <a:extLst>
              <a:ext uri="{FF2B5EF4-FFF2-40B4-BE49-F238E27FC236}">
                <a16:creationId xmlns:a16="http://schemas.microsoft.com/office/drawing/2014/main" id="{9B276375-768F-8545-8F3F-1AA234DFE787}"/>
              </a:ext>
            </a:extLst>
          </p:cNvPr>
          <p:cNvSpPr/>
          <p:nvPr userDrawn="1"/>
        </p:nvSpPr>
        <p:spPr>
          <a:xfrm>
            <a:off x="9220600" y="-99919"/>
            <a:ext cx="12343601" cy="5952039"/>
          </a:xfrm>
          <a:custGeom>
            <a:avLst/>
            <a:gdLst>
              <a:gd name="connsiteX0" fmla="*/ 6029776 w 12343601"/>
              <a:gd name="connsiteY0" fmla="*/ 0 h 5952039"/>
              <a:gd name="connsiteX1" fmla="*/ 12343601 w 12343601"/>
              <a:gd name="connsiteY1" fmla="*/ 0 h 5952039"/>
              <a:gd name="connsiteX2" fmla="*/ 12343601 w 12343601"/>
              <a:gd name="connsiteY2" fmla="*/ 5952039 h 5952039"/>
              <a:gd name="connsiteX3" fmla="*/ 0 w 12343601"/>
              <a:gd name="connsiteY3" fmla="*/ 5952039 h 5952039"/>
              <a:gd name="connsiteX4" fmla="*/ 6029776 w 12343601"/>
              <a:gd name="connsiteY4" fmla="*/ 0 h 595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3601" h="5952039">
                <a:moveTo>
                  <a:pt x="6029776" y="0"/>
                </a:moveTo>
                <a:lnTo>
                  <a:pt x="12343601" y="0"/>
                </a:lnTo>
                <a:lnTo>
                  <a:pt x="12343601" y="5952039"/>
                </a:lnTo>
                <a:lnTo>
                  <a:pt x="0" y="5952039"/>
                </a:lnTo>
                <a:lnTo>
                  <a:pt x="60297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2"/>
              </a:solidFill>
            </a:endParaRPr>
          </a:p>
        </p:txBody>
      </p:sp>
    </p:spTree>
    <p:extLst>
      <p:ext uri="{BB962C8B-B14F-4D97-AF65-F5344CB8AC3E}">
        <p14:creationId xmlns:p14="http://schemas.microsoft.com/office/powerpoint/2010/main" val="635297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n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07427" y="294916"/>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Plan</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
        <p:nvSpPr>
          <p:cNvPr id="3" name="Freeform: Shape 8">
            <a:extLst>
              <a:ext uri="{FF2B5EF4-FFF2-40B4-BE49-F238E27FC236}">
                <a16:creationId xmlns:a16="http://schemas.microsoft.com/office/drawing/2014/main" id="{D7ECC451-D9C0-082D-D91E-8A9A54821D6E}"/>
              </a:ext>
            </a:extLst>
          </p:cNvPr>
          <p:cNvSpPr/>
          <p:nvPr userDrawn="1"/>
        </p:nvSpPr>
        <p:spPr>
          <a:xfrm>
            <a:off x="381226" y="557956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4D94"/>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Plan</a:t>
            </a:r>
          </a:p>
        </p:txBody>
      </p:sp>
      <p:sp>
        <p:nvSpPr>
          <p:cNvPr id="4" name="Freeform: Shape 9">
            <a:extLst>
              <a:ext uri="{FF2B5EF4-FFF2-40B4-BE49-F238E27FC236}">
                <a16:creationId xmlns:a16="http://schemas.microsoft.com/office/drawing/2014/main" id="{04A3FE71-1128-B230-359F-4844C74CC9B1}"/>
              </a:ext>
            </a:extLst>
          </p:cNvPr>
          <p:cNvSpPr/>
          <p:nvPr userDrawn="1"/>
        </p:nvSpPr>
        <p:spPr>
          <a:xfrm>
            <a:off x="1285833" y="5578358"/>
            <a:ext cx="5413678" cy="842404"/>
          </a:xfrm>
          <a:custGeom>
            <a:avLst/>
            <a:gdLst>
              <a:gd name="connsiteX0" fmla="*/ 130038 w 780214"/>
              <a:gd name="connsiteY0" fmla="*/ 0 h 5014022"/>
              <a:gd name="connsiteX1" fmla="*/ 650176 w 780214"/>
              <a:gd name="connsiteY1" fmla="*/ 0 h 5014022"/>
              <a:gd name="connsiteX2" fmla="*/ 780214 w 780214"/>
              <a:gd name="connsiteY2" fmla="*/ 130038 h 5014022"/>
              <a:gd name="connsiteX3" fmla="*/ 780214 w 780214"/>
              <a:gd name="connsiteY3" fmla="*/ 5014022 h 5014022"/>
              <a:gd name="connsiteX4" fmla="*/ 780214 w 780214"/>
              <a:gd name="connsiteY4" fmla="*/ 5014022 h 5014022"/>
              <a:gd name="connsiteX5" fmla="*/ 0 w 780214"/>
              <a:gd name="connsiteY5" fmla="*/ 5014022 h 5014022"/>
              <a:gd name="connsiteX6" fmla="*/ 0 w 780214"/>
              <a:gd name="connsiteY6" fmla="*/ 5014022 h 5014022"/>
              <a:gd name="connsiteX7" fmla="*/ 0 w 780214"/>
              <a:gd name="connsiteY7" fmla="*/ 130038 h 5014022"/>
              <a:gd name="connsiteX8" fmla="*/ 130038 w 780214"/>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214" h="5014022">
                <a:moveTo>
                  <a:pt x="780214" y="835687"/>
                </a:moveTo>
                <a:lnTo>
                  <a:pt x="780214" y="4178335"/>
                </a:lnTo>
                <a:cubicBezTo>
                  <a:pt x="780214" y="4639870"/>
                  <a:pt x="771155" y="5014019"/>
                  <a:pt x="759979" y="5014019"/>
                </a:cubicBezTo>
                <a:lnTo>
                  <a:pt x="0" y="5014019"/>
                </a:lnTo>
                <a:lnTo>
                  <a:pt x="0" y="5014019"/>
                </a:lnTo>
                <a:lnTo>
                  <a:pt x="0" y="3"/>
                </a:lnTo>
                <a:lnTo>
                  <a:pt x="0" y="3"/>
                </a:lnTo>
                <a:lnTo>
                  <a:pt x="759979" y="3"/>
                </a:lnTo>
                <a:cubicBezTo>
                  <a:pt x="771155" y="3"/>
                  <a:pt x="780214" y="374152"/>
                  <a:pt x="780214" y="835687"/>
                </a:cubicBezTo>
                <a:close/>
              </a:path>
            </a:pathLst>
          </a:custGeom>
          <a:noFill/>
          <a:ln w="12700" cap="flat" cmpd="sng" algn="ctr">
            <a:solidFill>
              <a:srgbClr val="824D94"/>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9569" tIns="46977" rIns="46976" bIns="46978" numCol="1" spcCol="1270" anchor="ctr" anchorCtr="0">
            <a:noAutofit/>
          </a:bodyPr>
          <a:lstStyle/>
          <a:p>
            <a:pPr marL="114300" lvl="1" indent="-114300" algn="l" defTabSz="622300">
              <a:lnSpc>
                <a:spcPct val="90000"/>
              </a:lnSpc>
              <a:spcBef>
                <a:spcPct val="0"/>
              </a:spcBef>
              <a:spcAft>
                <a:spcPct val="15000"/>
              </a:spcAft>
              <a:buNone/>
            </a:pPr>
            <a:endParaRPr lang="en-US" sz="14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Think of an idea to share </a:t>
            </a:r>
            <a:r>
              <a:rPr lang="en-US" sz="1300" kern="1200" dirty="0">
                <a:solidFill>
                  <a:schemeClr val="accent2"/>
                </a:solidFill>
                <a:latin typeface="Arial" panose="020B0604020202020204" pitchFamily="34" charset="0"/>
                <a:ea typeface="+mn-ea"/>
                <a:cs typeface="Arial" panose="020B0604020202020204" pitchFamily="34" charset="0"/>
              </a:rPr>
              <a:t>(</a:t>
            </a:r>
            <a:r>
              <a:rPr lang="en-US" sz="1300" kern="1200" dirty="0" err="1">
                <a:solidFill>
                  <a:schemeClr val="accent2"/>
                </a:solidFill>
                <a:latin typeface="Arial" panose="020B0604020202020204" pitchFamily="34" charset="0"/>
                <a:ea typeface="+mn-ea"/>
                <a:cs typeface="Arial" panose="020B0604020202020204" pitchFamily="34" charset="0"/>
              </a:rPr>
              <a:t>Piensa</a:t>
            </a:r>
            <a:r>
              <a:rPr lang="en-US" sz="1300" kern="1200" dirty="0">
                <a:solidFill>
                  <a:schemeClr val="accent2"/>
                </a:solidFill>
                <a:latin typeface="Arial" panose="020B0604020202020204" pitchFamily="34" charset="0"/>
                <a:ea typeface="+mn-ea"/>
                <a:cs typeface="Arial" panose="020B0604020202020204" pitchFamily="34" charset="0"/>
              </a:rPr>
              <a:t> </a:t>
            </a:r>
            <a:r>
              <a:rPr lang="en-US" sz="1300" kern="1200" dirty="0" err="1">
                <a:solidFill>
                  <a:schemeClr val="accent2"/>
                </a:solidFill>
                <a:latin typeface="Arial" panose="020B0604020202020204" pitchFamily="34" charset="0"/>
                <a:ea typeface="+mn-ea"/>
                <a:cs typeface="Arial" panose="020B0604020202020204" pitchFamily="34" charset="0"/>
              </a:rPr>
              <a:t>en</a:t>
            </a:r>
            <a:r>
              <a:rPr lang="en-US" sz="1300" kern="1200" dirty="0">
                <a:solidFill>
                  <a:schemeClr val="accent2"/>
                </a:solidFill>
                <a:latin typeface="Arial" panose="020B0604020202020204" pitchFamily="34" charset="0"/>
                <a:ea typeface="+mn-ea"/>
                <a:cs typeface="Arial" panose="020B0604020202020204" pitchFamily="34" charset="0"/>
              </a:rPr>
              <a:t> </a:t>
            </a:r>
            <a:r>
              <a:rPr lang="en-US" sz="1300" kern="1200" dirty="0" err="1">
                <a:solidFill>
                  <a:schemeClr val="accent2"/>
                </a:solidFill>
                <a:latin typeface="Arial" panose="020B0604020202020204" pitchFamily="34" charset="0"/>
                <a:ea typeface="+mn-ea"/>
                <a:cs typeface="Arial" panose="020B0604020202020204" pitchFamily="34" charset="0"/>
              </a:rPr>
              <a:t>una</a:t>
            </a:r>
            <a:r>
              <a:rPr lang="en-US" sz="1300" kern="1200" dirty="0">
                <a:solidFill>
                  <a:schemeClr val="accent2"/>
                </a:solidFill>
                <a:latin typeface="Arial" panose="020B0604020202020204" pitchFamily="34" charset="0"/>
                <a:ea typeface="+mn-ea"/>
                <a:cs typeface="Arial" panose="020B0604020202020204" pitchFamily="34" charset="0"/>
              </a:rPr>
              <a:t> idea para </a:t>
            </a:r>
            <a:r>
              <a:rPr lang="en-US" sz="1300" kern="1200" dirty="0" err="1">
                <a:solidFill>
                  <a:schemeClr val="accent2"/>
                </a:solidFill>
                <a:latin typeface="Arial" panose="020B0604020202020204" pitchFamily="34" charset="0"/>
                <a:ea typeface="+mn-ea"/>
                <a:cs typeface="Arial" panose="020B0604020202020204" pitchFamily="34" charset="0"/>
              </a:rPr>
              <a:t>compartir</a:t>
            </a:r>
            <a:r>
              <a:rPr lang="en-US" sz="13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Select a group idea </a:t>
            </a:r>
            <a:r>
              <a:rPr lang="en-US" sz="1300" kern="1200" dirty="0">
                <a:solidFill>
                  <a:schemeClr val="accent2"/>
                </a:solidFill>
                <a:latin typeface="Arial" panose="020B0604020202020204" pitchFamily="34" charset="0"/>
                <a:ea typeface="+mn-ea"/>
                <a:cs typeface="Arial" panose="020B0604020202020204" pitchFamily="34" charset="0"/>
              </a:rPr>
              <a:t>(</a:t>
            </a:r>
            <a:r>
              <a:rPr lang="en-US" sz="1300" kern="1200" dirty="0" err="1">
                <a:solidFill>
                  <a:schemeClr val="accent2"/>
                </a:solidFill>
                <a:latin typeface="Arial" panose="020B0604020202020204" pitchFamily="34" charset="0"/>
                <a:ea typeface="+mn-ea"/>
                <a:cs typeface="Arial" panose="020B0604020202020204" pitchFamily="34" charset="0"/>
              </a:rPr>
              <a:t>Seleccione</a:t>
            </a:r>
            <a:r>
              <a:rPr lang="en-US" sz="1300" kern="1200" dirty="0">
                <a:solidFill>
                  <a:schemeClr val="accent2"/>
                </a:solidFill>
                <a:latin typeface="Arial" panose="020B0604020202020204" pitchFamily="34" charset="0"/>
                <a:ea typeface="+mn-ea"/>
                <a:cs typeface="Arial" panose="020B0604020202020204" pitchFamily="34" charset="0"/>
              </a:rPr>
              <a:t> </a:t>
            </a:r>
            <a:r>
              <a:rPr lang="en-US" sz="1300" kern="1200" dirty="0" err="1">
                <a:solidFill>
                  <a:schemeClr val="accent2"/>
                </a:solidFill>
                <a:latin typeface="Arial" panose="020B0604020202020204" pitchFamily="34" charset="0"/>
                <a:ea typeface="+mn-ea"/>
                <a:cs typeface="Arial" panose="020B0604020202020204" pitchFamily="34" charset="0"/>
              </a:rPr>
              <a:t>una</a:t>
            </a:r>
            <a:r>
              <a:rPr lang="en-US" sz="1300" kern="1200" dirty="0">
                <a:solidFill>
                  <a:schemeClr val="accent2"/>
                </a:solidFill>
                <a:latin typeface="Arial" panose="020B0604020202020204" pitchFamily="34" charset="0"/>
                <a:ea typeface="+mn-ea"/>
                <a:cs typeface="Arial" panose="020B0604020202020204" pitchFamily="34" charset="0"/>
              </a:rPr>
              <a:t> idea de </a:t>
            </a:r>
            <a:r>
              <a:rPr lang="en-US" sz="1300" kern="1200" dirty="0" err="1">
                <a:solidFill>
                  <a:schemeClr val="accent2"/>
                </a:solidFill>
                <a:latin typeface="Arial" panose="020B0604020202020204" pitchFamily="34" charset="0"/>
                <a:ea typeface="+mn-ea"/>
                <a:cs typeface="Arial" panose="020B0604020202020204" pitchFamily="34" charset="0"/>
              </a:rPr>
              <a:t>grupo</a:t>
            </a:r>
            <a:r>
              <a:rPr lang="en-US" sz="13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Gather materials </a:t>
            </a:r>
            <a:r>
              <a:rPr lang="en-US" sz="1300" kern="1200" dirty="0">
                <a:solidFill>
                  <a:schemeClr val="accent2"/>
                </a:solidFill>
                <a:latin typeface="Arial" panose="020B0604020202020204" pitchFamily="34" charset="0"/>
                <a:ea typeface="+mn-ea"/>
                <a:cs typeface="Arial" panose="020B0604020202020204" pitchFamily="34" charset="0"/>
              </a:rPr>
              <a:t>(</a:t>
            </a:r>
            <a:r>
              <a:rPr lang="en-US" sz="1300" kern="1200" dirty="0" err="1">
                <a:solidFill>
                  <a:schemeClr val="accent2"/>
                </a:solidFill>
                <a:latin typeface="Arial" panose="020B0604020202020204" pitchFamily="34" charset="0"/>
                <a:ea typeface="+mn-ea"/>
                <a:cs typeface="Arial" panose="020B0604020202020204" pitchFamily="34" charset="0"/>
              </a:rPr>
              <a:t>Reunir</a:t>
            </a:r>
            <a:r>
              <a:rPr lang="en-US" sz="1300" kern="1200" dirty="0">
                <a:solidFill>
                  <a:schemeClr val="accent2"/>
                </a:solidFill>
                <a:latin typeface="Arial" panose="020B0604020202020204" pitchFamily="34" charset="0"/>
                <a:ea typeface="+mn-ea"/>
                <a:cs typeface="Arial" panose="020B0604020202020204" pitchFamily="34" charset="0"/>
              </a:rPr>
              <a:t> </a:t>
            </a:r>
            <a:r>
              <a:rPr lang="en-US" sz="1300" kern="1200" dirty="0" err="1">
                <a:solidFill>
                  <a:schemeClr val="accent2"/>
                </a:solidFill>
                <a:latin typeface="Arial" panose="020B0604020202020204" pitchFamily="34" charset="0"/>
                <a:ea typeface="+mn-ea"/>
                <a:cs typeface="Arial" panose="020B0604020202020204" pitchFamily="34" charset="0"/>
              </a:rPr>
              <a:t>materiales</a:t>
            </a:r>
            <a:r>
              <a:rPr lang="en-US" sz="13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endParaRPr lang="en-US" sz="1400" kern="1200" dirty="0">
              <a:solidFill>
                <a:sysClr val="windowText" lastClr="000000">
                  <a:hueOff val="0"/>
                  <a:satOff val="0"/>
                  <a:lumOff val="0"/>
                  <a:alphaOff val="0"/>
                </a:sysClr>
              </a:solidFill>
              <a:latin typeface="Calibri" panose="020F0502020204030204"/>
              <a:ea typeface="+mn-ea"/>
              <a:cs typeface="+mn-cs"/>
            </a:endParaRPr>
          </a:p>
        </p:txBody>
      </p:sp>
    </p:spTree>
    <p:extLst>
      <p:ext uri="{BB962C8B-B14F-4D97-AF65-F5344CB8AC3E}">
        <p14:creationId xmlns:p14="http://schemas.microsoft.com/office/powerpoint/2010/main" val="532680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reat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9150" y="292989"/>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Create</a:t>
            </a:r>
            <a:br>
              <a:rPr lang="en-US" dirty="0"/>
            </a:br>
            <a:endParaRPr lang="en-US" dirty="0"/>
          </a:p>
        </p:txBody>
      </p:sp>
      <p:sp>
        <p:nvSpPr>
          <p:cNvPr id="5" name="Freeform: Shape 10">
            <a:extLst>
              <a:ext uri="{FF2B5EF4-FFF2-40B4-BE49-F238E27FC236}">
                <a16:creationId xmlns:a16="http://schemas.microsoft.com/office/drawing/2014/main" id="{E3F337FC-133A-962C-2D19-C4B5972B74E4}"/>
              </a:ext>
            </a:extLst>
          </p:cNvPr>
          <p:cNvSpPr/>
          <p:nvPr userDrawn="1"/>
        </p:nvSpPr>
        <p:spPr>
          <a:xfrm>
            <a:off x="381227" y="556570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E95E0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Create (H</a:t>
            </a:r>
            <a:r>
              <a:rPr lang="es-ES" sz="1100" b="1" kern="1200" dirty="0" err="1"/>
              <a:t>acer</a:t>
            </a:r>
            <a:r>
              <a:rPr lang="es-ES" sz="1100" b="1" kern="1200" dirty="0"/>
              <a:t>)</a:t>
            </a:r>
            <a:endParaRPr lang="en-US" sz="1100" b="1" kern="1200" dirty="0"/>
          </a:p>
        </p:txBody>
      </p:sp>
      <p:sp>
        <p:nvSpPr>
          <p:cNvPr id="6" name="Freeform: Shape 11">
            <a:extLst>
              <a:ext uri="{FF2B5EF4-FFF2-40B4-BE49-F238E27FC236}">
                <a16:creationId xmlns:a16="http://schemas.microsoft.com/office/drawing/2014/main" id="{FABD231E-60A3-9724-B7E3-DD5578F9085E}"/>
              </a:ext>
            </a:extLst>
          </p:cNvPr>
          <p:cNvSpPr/>
          <p:nvPr userDrawn="1"/>
        </p:nvSpPr>
        <p:spPr>
          <a:xfrm>
            <a:off x="1285833" y="5564779"/>
            <a:ext cx="5413679" cy="839993"/>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rgbClr val="E95E0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Create your idea </a:t>
            </a:r>
            <a:r>
              <a:rPr lang="en-US" sz="1600" kern="1200" dirty="0">
                <a:solidFill>
                  <a:schemeClr val="accent2"/>
                </a:solidFill>
              </a:rPr>
              <a:t>(</a:t>
            </a:r>
            <a:r>
              <a:rPr lang="en-US" sz="1600" kern="1200" dirty="0" err="1">
                <a:solidFill>
                  <a:schemeClr val="accent2"/>
                </a:solidFill>
              </a:rPr>
              <a:t>Haces</a:t>
            </a:r>
            <a:r>
              <a:rPr lang="en-US" sz="1600" kern="1200" dirty="0">
                <a:solidFill>
                  <a:schemeClr val="accent2"/>
                </a:solidFill>
              </a:rPr>
              <a:t> </a:t>
            </a:r>
            <a:r>
              <a:rPr lang="en-US" sz="1600" kern="1200" dirty="0" err="1">
                <a:solidFill>
                  <a:schemeClr val="accent2"/>
                </a:solidFill>
              </a:rPr>
              <a:t>tu</a:t>
            </a:r>
            <a:r>
              <a:rPr lang="en-US" sz="1600" kern="1200" dirty="0">
                <a:solidFill>
                  <a:schemeClr val="accent2"/>
                </a:solidFill>
              </a:rPr>
              <a:t> idea)</a:t>
            </a:r>
          </a:p>
          <a:p>
            <a:pPr marL="171450" lvl="1" indent="-171450" algn="l" defTabSz="711200">
              <a:lnSpc>
                <a:spcPct val="90000"/>
              </a:lnSpc>
              <a:spcBef>
                <a:spcPct val="0"/>
              </a:spcBef>
              <a:spcAft>
                <a:spcPct val="15000"/>
              </a:spcAft>
              <a:buChar char="•"/>
            </a:pPr>
            <a:r>
              <a:rPr lang="en-US" sz="1600" kern="1200" dirty="0">
                <a:solidFill>
                  <a:srgbClr val="000000"/>
                </a:solidFill>
              </a:rPr>
              <a:t>Test your ideas </a:t>
            </a:r>
            <a:r>
              <a:rPr lang="en-US" sz="1600" kern="1200" dirty="0">
                <a:solidFill>
                  <a:schemeClr val="accent2"/>
                </a:solidFill>
              </a:rPr>
              <a:t>(</a:t>
            </a:r>
            <a:r>
              <a:rPr lang="en-US" sz="1600" kern="1200" dirty="0" err="1">
                <a:solidFill>
                  <a:schemeClr val="accent2"/>
                </a:solidFill>
              </a:rPr>
              <a:t>Pon</a:t>
            </a:r>
            <a:r>
              <a:rPr lang="en-US" sz="1600" kern="1200" dirty="0">
                <a:solidFill>
                  <a:schemeClr val="accent2"/>
                </a:solidFill>
              </a:rPr>
              <a:t> a </a:t>
            </a:r>
            <a:r>
              <a:rPr lang="en-US" sz="1600" kern="1200" dirty="0" err="1">
                <a:solidFill>
                  <a:schemeClr val="accent2"/>
                </a:solidFill>
              </a:rPr>
              <a:t>prueba</a:t>
            </a:r>
            <a:r>
              <a:rPr lang="en-US" sz="1600" kern="1200" dirty="0">
                <a:solidFill>
                  <a:schemeClr val="accent2"/>
                </a:solidFill>
              </a:rPr>
              <a:t> </a:t>
            </a:r>
            <a:r>
              <a:rPr lang="en-US" sz="1600" kern="1200" dirty="0" err="1">
                <a:solidFill>
                  <a:schemeClr val="accent2"/>
                </a:solidFill>
              </a:rPr>
              <a:t>tus</a:t>
            </a:r>
            <a:r>
              <a:rPr lang="en-US" sz="1600" kern="1200" dirty="0">
                <a:solidFill>
                  <a:schemeClr val="accent2"/>
                </a:solidFill>
              </a:rPr>
              <a:t> ideas)</a:t>
            </a:r>
          </a:p>
        </p:txBody>
      </p:sp>
      <p:sp>
        <p:nvSpPr>
          <p:cNvPr id="7" name="TextBox 6">
            <a:extLst>
              <a:ext uri="{FF2B5EF4-FFF2-40B4-BE49-F238E27FC236}">
                <a16:creationId xmlns:a16="http://schemas.microsoft.com/office/drawing/2014/main" id="{69C49B5F-0E28-4407-3E9B-22D4E01403B6}"/>
              </a:ext>
            </a:extLst>
          </p:cNvPr>
          <p:cNvSpPr txBox="1"/>
          <p:nvPr userDrawn="1"/>
        </p:nvSpPr>
        <p:spPr>
          <a:xfrm>
            <a:off x="3919602" y="1618552"/>
            <a:ext cx="4117126" cy="4031873"/>
          </a:xfrm>
          <a:prstGeom prst="rect">
            <a:avLst/>
          </a:prstGeom>
          <a:noFill/>
        </p:spPr>
        <p:txBody>
          <a:bodyPr wrap="square" rtlCol="0">
            <a:spAutoFit/>
          </a:bodyPr>
          <a:lstStyle/>
          <a:p>
            <a:r>
              <a:rPr lang="en-US" sz="3200" dirty="0">
                <a:solidFill>
                  <a:srgbClr val="000000"/>
                </a:solidFill>
                <a:latin typeface="Arial" panose="020B0604020202020204" pitchFamily="34" charset="0"/>
                <a:cs typeface="Arial" panose="020B0604020202020204" pitchFamily="34" charset="0"/>
              </a:rPr>
              <a:t>HAVE FUN</a:t>
            </a:r>
            <a:endParaRPr lang="en-US" sz="3200" dirty="0">
              <a:solidFill>
                <a:schemeClr val="accent2"/>
              </a:solidFill>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BE CREATIVE</a:t>
            </a:r>
            <a:endParaRPr lang="en-US" sz="3200" b="1" dirty="0">
              <a:solidFill>
                <a:schemeClr val="accent2"/>
              </a:solidFill>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WORK TOGETHER</a:t>
            </a:r>
            <a:endParaRPr lang="en-US" sz="3200" b="1" dirty="0">
              <a:solidFill>
                <a:srgbClr val="000000"/>
              </a:solidFill>
              <a:latin typeface="Arial" panose="020B0604020202020204" pitchFamily="34" charset="0"/>
              <a:cs typeface="Arial" panose="020B0604020202020204" pitchFamily="34" charset="0"/>
            </a:endParaRPr>
          </a:p>
          <a:p>
            <a:endParaRPr lang="en-US" sz="3200" b="1" dirty="0">
              <a:solidFill>
                <a:srgbClr val="000000"/>
              </a:solidFill>
              <a:latin typeface="Arial" panose="020B0604020202020204" pitchFamily="34" charset="0"/>
              <a:cs typeface="Arial" panose="020B0604020202020204" pitchFamily="34" charset="0"/>
            </a:endParaRPr>
          </a:p>
          <a:p>
            <a:r>
              <a:rPr lang="en-US" sz="3200" dirty="0">
                <a:solidFill>
                  <a:schemeClr val="accent2"/>
                </a:solidFill>
                <a:latin typeface="Arial" panose="020B0604020202020204" pitchFamily="34" charset="0"/>
                <a:cs typeface="Arial" panose="020B0604020202020204" pitchFamily="34" charset="0"/>
              </a:rPr>
              <a:t>DIVIÉRTETE</a:t>
            </a:r>
          </a:p>
          <a:p>
            <a:r>
              <a:rPr lang="en-US" sz="3200" dirty="0">
                <a:solidFill>
                  <a:schemeClr val="accent2"/>
                </a:solidFill>
                <a:latin typeface="Arial" panose="020B0604020202020204" pitchFamily="34" charset="0"/>
                <a:cs typeface="Arial" panose="020B0604020202020204" pitchFamily="34" charset="0"/>
              </a:rPr>
              <a:t>SER CREATIVO</a:t>
            </a:r>
          </a:p>
          <a:p>
            <a:r>
              <a:rPr lang="en-US" sz="3200" dirty="0">
                <a:solidFill>
                  <a:schemeClr val="accent2"/>
                </a:solidFill>
                <a:latin typeface="Arial" panose="020B0604020202020204" pitchFamily="34" charset="0"/>
                <a:cs typeface="Arial" panose="020B0604020202020204" pitchFamily="34" charset="0"/>
              </a:rPr>
              <a:t>TRABAJAR JUNTOS</a:t>
            </a:r>
          </a:p>
          <a:p>
            <a:endParaRPr lang="en-US"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711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orecard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42607" y="311847"/>
            <a:ext cx="8867226" cy="1325563"/>
          </a:xfrm>
        </p:spPr>
        <p:txBody>
          <a:bodyPr>
            <a:normAutofit/>
          </a:bodyPr>
          <a:lstStyle>
            <a:lvl1pPr algn="r">
              <a:defRPr sz="3200" b="1" i="0">
                <a:solidFill>
                  <a:schemeClr val="accent1"/>
                </a:solidFill>
                <a:latin typeface="Arial" panose="020B0604020202020204" pitchFamily="34" charset="0"/>
                <a:cs typeface="Arial" panose="020B0604020202020204" pitchFamily="34" charset="0"/>
              </a:defRPr>
            </a:lvl1pPr>
          </a:lstStyle>
          <a:p>
            <a:r>
              <a:rPr lang="en-US" dirty="0"/>
              <a:t>Scorecard</a:t>
            </a:r>
            <a:br>
              <a:rPr lang="en-US" dirty="0"/>
            </a:br>
            <a:endParaRPr lang="en-US" dirty="0"/>
          </a:p>
        </p:txBody>
      </p:sp>
    </p:spTree>
    <p:extLst>
      <p:ext uri="{BB962C8B-B14F-4D97-AF65-F5344CB8AC3E}">
        <p14:creationId xmlns:p14="http://schemas.microsoft.com/office/powerpoint/2010/main" val="3245590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prove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07427" y="300984"/>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Improve</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
        <p:nvSpPr>
          <p:cNvPr id="3" name="Freeform: Shape 12">
            <a:extLst>
              <a:ext uri="{FF2B5EF4-FFF2-40B4-BE49-F238E27FC236}">
                <a16:creationId xmlns:a16="http://schemas.microsoft.com/office/drawing/2014/main" id="{5D668802-CBC9-1E97-EE92-04E9CACFFF40}"/>
              </a:ext>
            </a:extLst>
          </p:cNvPr>
          <p:cNvSpPr/>
          <p:nvPr userDrawn="1"/>
        </p:nvSpPr>
        <p:spPr>
          <a:xfrm>
            <a:off x="381226" y="5580769"/>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Improve (M</a:t>
            </a:r>
            <a:r>
              <a:rPr lang="es-ES" sz="1100" b="1" kern="1200" dirty="0" err="1"/>
              <a:t>ejorar</a:t>
            </a:r>
            <a:r>
              <a:rPr lang="es-ES" sz="1100" b="1" kern="1200" dirty="0"/>
              <a:t>)</a:t>
            </a:r>
            <a:endParaRPr lang="en-US" sz="1100" b="1" kern="1200" dirty="0"/>
          </a:p>
        </p:txBody>
      </p:sp>
      <p:sp>
        <p:nvSpPr>
          <p:cNvPr id="4" name="Freeform: Shape 13">
            <a:extLst>
              <a:ext uri="{FF2B5EF4-FFF2-40B4-BE49-F238E27FC236}">
                <a16:creationId xmlns:a16="http://schemas.microsoft.com/office/drawing/2014/main" id="{F76F1FE6-4AC3-C4DF-81AA-74C00CBE0D8F}"/>
              </a:ext>
            </a:extLst>
          </p:cNvPr>
          <p:cNvSpPr/>
          <p:nvPr userDrawn="1"/>
        </p:nvSpPr>
        <p:spPr>
          <a:xfrm>
            <a:off x="1285832" y="5580769"/>
            <a:ext cx="5413679" cy="839993"/>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Look at the score </a:t>
            </a:r>
            <a:r>
              <a:rPr lang="en-US" sz="1600" kern="1200" dirty="0">
                <a:solidFill>
                  <a:schemeClr val="accent2"/>
                </a:solidFill>
              </a:rPr>
              <a:t>(Mira la </a:t>
            </a:r>
            <a:r>
              <a:rPr lang="en-US" sz="1600" kern="1200" dirty="0" err="1">
                <a:solidFill>
                  <a:schemeClr val="accent2"/>
                </a:solidFill>
              </a:rPr>
              <a:t>puntuación</a:t>
            </a:r>
            <a:r>
              <a:rPr lang="en-US" sz="1600" kern="1200" dirty="0">
                <a:solidFill>
                  <a:schemeClr val="accent2"/>
                </a:solidFill>
              </a:rPr>
              <a:t>)</a:t>
            </a:r>
          </a:p>
          <a:p>
            <a:pPr marL="171450" lvl="1" indent="-171450" algn="l" defTabSz="711200">
              <a:lnSpc>
                <a:spcPct val="90000"/>
              </a:lnSpc>
              <a:spcBef>
                <a:spcPct val="0"/>
              </a:spcBef>
              <a:spcAft>
                <a:spcPct val="15000"/>
              </a:spcAft>
              <a:buChar char="•"/>
            </a:pPr>
            <a:r>
              <a:rPr lang="en-US" sz="1600" kern="1200" dirty="0">
                <a:solidFill>
                  <a:srgbClr val="000000"/>
                </a:solidFill>
              </a:rPr>
              <a:t>Make the design better </a:t>
            </a:r>
            <a:r>
              <a:rPr lang="en-US" sz="1600" kern="1200" dirty="0">
                <a:solidFill>
                  <a:schemeClr val="accent2"/>
                </a:solidFill>
              </a:rPr>
              <a:t>(</a:t>
            </a:r>
            <a:r>
              <a:rPr lang="en-US" sz="1600" kern="1200" dirty="0" err="1">
                <a:solidFill>
                  <a:schemeClr val="accent2"/>
                </a:solidFill>
              </a:rPr>
              <a:t>Mejora</a:t>
            </a:r>
            <a:r>
              <a:rPr lang="en-US" sz="1600" kern="1200" dirty="0">
                <a:solidFill>
                  <a:schemeClr val="accent2"/>
                </a:solidFill>
              </a:rPr>
              <a:t> </a:t>
            </a:r>
            <a:r>
              <a:rPr lang="en-US" sz="1600" kern="1200" dirty="0" err="1">
                <a:solidFill>
                  <a:schemeClr val="accent2"/>
                </a:solidFill>
              </a:rPr>
              <a:t>el</a:t>
            </a:r>
            <a:r>
              <a:rPr lang="en-US" sz="1600" kern="1200" dirty="0">
                <a:solidFill>
                  <a:schemeClr val="accent2"/>
                </a:solidFill>
              </a:rPr>
              <a:t> </a:t>
            </a:r>
            <a:r>
              <a:rPr lang="en-US" sz="1600" kern="1200" dirty="0" err="1">
                <a:solidFill>
                  <a:schemeClr val="accent2"/>
                </a:solidFill>
              </a:rPr>
              <a:t>diseño</a:t>
            </a:r>
            <a:r>
              <a:rPr lang="en-US" sz="1600" kern="1200" dirty="0">
                <a:solidFill>
                  <a:schemeClr val="accent2"/>
                </a:solidFill>
              </a:rPr>
              <a:t>)</a:t>
            </a:r>
          </a:p>
          <a:p>
            <a:pPr marL="171450" lvl="1" indent="-171450" algn="l" defTabSz="711200">
              <a:lnSpc>
                <a:spcPct val="90000"/>
              </a:lnSpc>
              <a:spcBef>
                <a:spcPct val="0"/>
              </a:spcBef>
              <a:spcAft>
                <a:spcPct val="15000"/>
              </a:spcAft>
              <a:buChar char="•"/>
            </a:pPr>
            <a:r>
              <a:rPr lang="en-US" sz="1600" kern="1200" dirty="0">
                <a:solidFill>
                  <a:srgbClr val="000000"/>
                </a:solidFill>
              </a:rPr>
              <a:t>Repeat if needed </a:t>
            </a:r>
            <a:r>
              <a:rPr lang="en-US" sz="1600" kern="1200" dirty="0">
                <a:solidFill>
                  <a:schemeClr val="accent2"/>
                </a:solidFill>
              </a:rPr>
              <a:t>(</a:t>
            </a:r>
            <a:r>
              <a:rPr lang="en-US" sz="1600" kern="1200" dirty="0" err="1">
                <a:solidFill>
                  <a:schemeClr val="accent2"/>
                </a:solidFill>
              </a:rPr>
              <a:t>Repita</a:t>
            </a:r>
            <a:r>
              <a:rPr lang="en-US" sz="1600" kern="1200" dirty="0">
                <a:solidFill>
                  <a:schemeClr val="accent2"/>
                </a:solidFill>
              </a:rPr>
              <a:t> </a:t>
            </a:r>
            <a:r>
              <a:rPr lang="en-US" sz="1600" kern="1200" dirty="0" err="1">
                <a:solidFill>
                  <a:schemeClr val="accent2"/>
                </a:solidFill>
              </a:rPr>
              <a:t>si</a:t>
            </a:r>
            <a:r>
              <a:rPr lang="en-US" sz="1600" kern="1200" dirty="0">
                <a:solidFill>
                  <a:schemeClr val="accent2"/>
                </a:solidFill>
              </a:rPr>
              <a:t> es </a:t>
            </a:r>
            <a:r>
              <a:rPr lang="en-US" sz="1600" kern="1200" dirty="0" err="1">
                <a:solidFill>
                  <a:schemeClr val="accent2"/>
                </a:solidFill>
              </a:rPr>
              <a:t>necesario</a:t>
            </a:r>
            <a:r>
              <a:rPr lang="en-US" sz="1600" kern="1200" dirty="0">
                <a:solidFill>
                  <a:schemeClr val="accent2"/>
                </a:solidFill>
              </a:rPr>
              <a:t>)</a:t>
            </a:r>
          </a:p>
        </p:txBody>
      </p:sp>
    </p:spTree>
    <p:extLst>
      <p:ext uri="{BB962C8B-B14F-4D97-AF65-F5344CB8AC3E}">
        <p14:creationId xmlns:p14="http://schemas.microsoft.com/office/powerpoint/2010/main" val="2845671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095704" y="437238"/>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Header 1</a:t>
            </a:r>
          </a:p>
        </p:txBody>
      </p:sp>
      <p:sp>
        <p:nvSpPr>
          <p:cNvPr id="9" name="Content Placeholder 2">
            <a:extLst>
              <a:ext uri="{FF2B5EF4-FFF2-40B4-BE49-F238E27FC236}">
                <a16:creationId xmlns:a16="http://schemas.microsoft.com/office/drawing/2014/main" id="{F18C2E17-15A8-8240-B5EF-3E4FD153021B}"/>
              </a:ext>
            </a:extLst>
          </p:cNvPr>
          <p:cNvSpPr>
            <a:spLocks noGrp="1"/>
          </p:cNvSpPr>
          <p:nvPr>
            <p:ph idx="4294967295"/>
          </p:nvPr>
        </p:nvSpPr>
        <p:spPr>
          <a:xfrm>
            <a:off x="838200" y="1825625"/>
            <a:ext cx="10515600" cy="4351338"/>
          </a:xfrm>
        </p:spPr>
        <p:txBody>
          <a:bodyPr/>
          <a:lstStyle/>
          <a:p>
            <a:endParaRPr lang="en-US" dirty="0"/>
          </a:p>
        </p:txBody>
      </p:sp>
    </p:spTree>
    <p:extLst>
      <p:ext uri="{BB962C8B-B14F-4D97-AF65-F5344CB8AC3E}">
        <p14:creationId xmlns:p14="http://schemas.microsoft.com/office/powerpoint/2010/main" val="3482944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close up of a lush green forest&#10;&#10;Description automatically generated">
            <a:extLst>
              <a:ext uri="{FF2B5EF4-FFF2-40B4-BE49-F238E27FC236}">
                <a16:creationId xmlns:a16="http://schemas.microsoft.com/office/drawing/2014/main" id="{19D04375-4982-7C34-838B-95A2A448A1A6}"/>
              </a:ext>
            </a:extLst>
          </p:cNvPr>
          <p:cNvPicPr>
            <a:picLocks noChangeAspect="1"/>
          </p:cNvPicPr>
          <p:nvPr userDrawn="1"/>
        </p:nvPicPr>
        <p:blipFill>
          <a:blip r:embed="rId2">
            <a:extLst>
              <a:ext uri="{837473B0-CC2E-450A-ABE3-18F120FF3D39}">
                <a1611:picAttrSrcUrl xmlns:a1611="http://schemas.microsoft.com/office/drawing/2016/11/main" r:id="rId3"/>
              </a:ext>
            </a:extLst>
          </a:blip>
          <a:stretch>
            <a:fillRect/>
          </a:stretch>
        </p:blipFill>
        <p:spPr>
          <a:xfrm>
            <a:off x="-1" y="-23804"/>
            <a:ext cx="14558481" cy="5875925"/>
          </a:xfrm>
          <a:prstGeom prst="rect">
            <a:avLst/>
          </a:prstGeom>
        </p:spPr>
      </p:pic>
      <p:sp>
        <p:nvSpPr>
          <p:cNvPr id="4" name="TextBox 3">
            <a:extLst>
              <a:ext uri="{FF2B5EF4-FFF2-40B4-BE49-F238E27FC236}">
                <a16:creationId xmlns:a16="http://schemas.microsoft.com/office/drawing/2014/main" id="{A90965F7-A456-3D57-307C-39490C61E1D8}"/>
              </a:ext>
            </a:extLst>
          </p:cNvPr>
          <p:cNvSpPr txBox="1"/>
          <p:nvPr userDrawn="1"/>
        </p:nvSpPr>
        <p:spPr>
          <a:xfrm>
            <a:off x="-1" y="5809247"/>
            <a:ext cx="12993303" cy="235800"/>
          </a:xfrm>
          <a:prstGeom prst="rect">
            <a:avLst/>
          </a:prstGeom>
          <a:noFill/>
        </p:spPr>
        <p:txBody>
          <a:bodyPr wrap="square" rtlCol="0">
            <a:spAutoFit/>
          </a:bodyPr>
          <a:lstStyle/>
          <a:p>
            <a:r>
              <a:rPr lang="en-US" sz="900">
                <a:hlinkClick r:id="rId3" tooltip="https://commons.wikimedia.org/wiki/File:Forest_Light_Fuji_X-T1_by_Scott_Wylie.jpg"/>
              </a:rPr>
              <a:t>This Photo</a:t>
            </a:r>
            <a:r>
              <a:rPr lang="en-US" sz="900"/>
              <a:t> by Unknown Author is licensed under </a:t>
            </a:r>
            <a:r>
              <a:rPr lang="en-US" sz="900">
                <a:hlinkClick r:id="rId4" tooltip="https://creativecommons.org/licenses/by-sa/3.0/"/>
              </a:rPr>
              <a:t>CC BY-SA</a:t>
            </a:r>
            <a:endParaRPr lang="en-US" sz="900"/>
          </a:p>
        </p:txBody>
      </p:sp>
      <p:sp>
        <p:nvSpPr>
          <p:cNvPr id="45" name="Right Triangle 44">
            <a:extLst>
              <a:ext uri="{FF2B5EF4-FFF2-40B4-BE49-F238E27FC236}">
                <a16:creationId xmlns:a16="http://schemas.microsoft.com/office/drawing/2014/main" id="{3F421328-2DEF-BB44-9FFA-59B39A103B9F}"/>
              </a:ext>
            </a:extLst>
          </p:cNvPr>
          <p:cNvSpPr/>
          <p:nvPr userDrawn="1"/>
        </p:nvSpPr>
        <p:spPr>
          <a:xfrm rot="10800000" flipH="1">
            <a:off x="-129465" y="0"/>
            <a:ext cx="7739406" cy="492079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sign&#10;&#10;Description automatically generated">
            <a:extLst>
              <a:ext uri="{FF2B5EF4-FFF2-40B4-BE49-F238E27FC236}">
                <a16:creationId xmlns:a16="http://schemas.microsoft.com/office/drawing/2014/main" id="{4EC39264-3097-5C47-B677-03FF2769AF9A}"/>
              </a:ext>
            </a:extLst>
          </p:cNvPr>
          <p:cNvPicPr>
            <a:picLocks noChangeAspect="1"/>
          </p:cNvPicPr>
          <p:nvPr userDrawn="1"/>
        </p:nvPicPr>
        <p:blipFill>
          <a:blip r:embed="rId5"/>
          <a:stretch>
            <a:fillRect/>
          </a:stretch>
        </p:blipFill>
        <p:spPr>
          <a:xfrm>
            <a:off x="9703759" y="6191216"/>
            <a:ext cx="2235502" cy="459294"/>
          </a:xfrm>
          <a:prstGeom prst="rect">
            <a:avLst/>
          </a:prstGeom>
        </p:spPr>
      </p:pic>
      <p:pic>
        <p:nvPicPr>
          <p:cNvPr id="26" name="Picture 25" descr="A close up of a sign&#10;&#10;Description automatically generated">
            <a:extLst>
              <a:ext uri="{FF2B5EF4-FFF2-40B4-BE49-F238E27FC236}">
                <a16:creationId xmlns:a16="http://schemas.microsoft.com/office/drawing/2014/main" id="{E79FC235-A43F-6549-98B6-2218EC7CD770}"/>
              </a:ext>
            </a:extLst>
          </p:cNvPr>
          <p:cNvPicPr>
            <a:picLocks noChangeAspect="1"/>
          </p:cNvPicPr>
          <p:nvPr userDrawn="1"/>
        </p:nvPicPr>
        <p:blipFill rotWithShape="1">
          <a:blip r:embed="rId6"/>
          <a:srcRect b="7193"/>
          <a:stretch/>
        </p:blipFill>
        <p:spPr>
          <a:xfrm>
            <a:off x="538200" y="987045"/>
            <a:ext cx="1971599" cy="1801539"/>
          </a:xfrm>
          <a:prstGeom prst="rect">
            <a:avLst/>
          </a:prstGeom>
        </p:spPr>
      </p:pic>
      <p:sp>
        <p:nvSpPr>
          <p:cNvPr id="27" name="Title 1">
            <a:extLst>
              <a:ext uri="{FF2B5EF4-FFF2-40B4-BE49-F238E27FC236}">
                <a16:creationId xmlns:a16="http://schemas.microsoft.com/office/drawing/2014/main" id="{BA315B04-B4BC-134E-BA6F-EE5445D62ADD}"/>
              </a:ext>
            </a:extLst>
          </p:cNvPr>
          <p:cNvSpPr>
            <a:spLocks noGrp="1"/>
          </p:cNvSpPr>
          <p:nvPr>
            <p:ph type="ctrTitle" hasCustomPrompt="1"/>
          </p:nvPr>
        </p:nvSpPr>
        <p:spPr>
          <a:xfrm>
            <a:off x="155427" y="6051564"/>
            <a:ext cx="9144000" cy="738598"/>
          </a:xfrm>
        </p:spPr>
        <p:txBody>
          <a:bodyPr anchor="b">
            <a:normAutofit/>
          </a:bodyPr>
          <a:lstStyle>
            <a:lvl1pPr algn="l">
              <a:defRPr sz="3600" b="1" i="1">
                <a:solidFill>
                  <a:schemeClr val="bg2">
                    <a:lumMod val="10000"/>
                  </a:schemeClr>
                </a:solidFill>
                <a:latin typeface="Arial" panose="020B0604020202020204" pitchFamily="34" charset="0"/>
                <a:cs typeface="Arial" panose="020B0604020202020204" pitchFamily="34" charset="0"/>
              </a:defRPr>
            </a:lvl1pPr>
          </a:lstStyle>
          <a:p>
            <a:r>
              <a:rPr lang="en-US" dirty="0"/>
              <a:t>What if There Were No Bees</a:t>
            </a:r>
          </a:p>
        </p:txBody>
      </p:sp>
      <p:sp>
        <p:nvSpPr>
          <p:cNvPr id="42" name="Freeform 41">
            <a:extLst>
              <a:ext uri="{FF2B5EF4-FFF2-40B4-BE49-F238E27FC236}">
                <a16:creationId xmlns:a16="http://schemas.microsoft.com/office/drawing/2014/main" id="{9B276375-768F-8545-8F3F-1AA234DFE787}"/>
              </a:ext>
            </a:extLst>
          </p:cNvPr>
          <p:cNvSpPr/>
          <p:nvPr userDrawn="1"/>
        </p:nvSpPr>
        <p:spPr>
          <a:xfrm>
            <a:off x="9220600" y="-99919"/>
            <a:ext cx="12343601" cy="5952039"/>
          </a:xfrm>
          <a:custGeom>
            <a:avLst/>
            <a:gdLst>
              <a:gd name="connsiteX0" fmla="*/ 6029776 w 12343601"/>
              <a:gd name="connsiteY0" fmla="*/ 0 h 5952039"/>
              <a:gd name="connsiteX1" fmla="*/ 12343601 w 12343601"/>
              <a:gd name="connsiteY1" fmla="*/ 0 h 5952039"/>
              <a:gd name="connsiteX2" fmla="*/ 12343601 w 12343601"/>
              <a:gd name="connsiteY2" fmla="*/ 5952039 h 5952039"/>
              <a:gd name="connsiteX3" fmla="*/ 0 w 12343601"/>
              <a:gd name="connsiteY3" fmla="*/ 5952039 h 5952039"/>
              <a:gd name="connsiteX4" fmla="*/ 6029776 w 12343601"/>
              <a:gd name="connsiteY4" fmla="*/ 0 h 595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3601" h="5952039">
                <a:moveTo>
                  <a:pt x="6029776" y="0"/>
                </a:moveTo>
                <a:lnTo>
                  <a:pt x="12343601" y="0"/>
                </a:lnTo>
                <a:lnTo>
                  <a:pt x="12343601" y="5952039"/>
                </a:lnTo>
                <a:lnTo>
                  <a:pt x="0" y="5952039"/>
                </a:lnTo>
                <a:lnTo>
                  <a:pt x="60297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2"/>
              </a:solidFill>
            </a:endParaRPr>
          </a:p>
        </p:txBody>
      </p:sp>
    </p:spTree>
    <p:extLst>
      <p:ext uri="{BB962C8B-B14F-4D97-AF65-F5344CB8AC3E}">
        <p14:creationId xmlns:p14="http://schemas.microsoft.com/office/powerpoint/2010/main" val="1914394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095704" y="437238"/>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Intro Slides</a:t>
            </a:r>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Tree>
    <p:extLst>
      <p:ext uri="{BB962C8B-B14F-4D97-AF65-F5344CB8AC3E}">
        <p14:creationId xmlns:p14="http://schemas.microsoft.com/office/powerpoint/2010/main" val="1576691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Engineering Design Process 2+ Overview">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4689" y="292035"/>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Header 1</a:t>
            </a:r>
            <a:br>
              <a:rPr lang="en-US" dirty="0"/>
            </a:br>
            <a:r>
              <a:rPr lang="en-US" dirty="0" err="1"/>
              <a:t>spanish</a:t>
            </a:r>
            <a:endParaRPr lang="en-US" dirty="0"/>
          </a:p>
        </p:txBody>
      </p:sp>
      <p:grpSp>
        <p:nvGrpSpPr>
          <p:cNvPr id="3" name="Group 2">
            <a:extLst>
              <a:ext uri="{FF2B5EF4-FFF2-40B4-BE49-F238E27FC236}">
                <a16:creationId xmlns:a16="http://schemas.microsoft.com/office/drawing/2014/main" id="{21ED08E2-78E8-7885-06B8-3E6E2FB6F680}"/>
              </a:ext>
            </a:extLst>
          </p:cNvPr>
          <p:cNvGrpSpPr>
            <a:grpSpLocks noChangeAspect="1"/>
          </p:cNvGrpSpPr>
          <p:nvPr userDrawn="1"/>
        </p:nvGrpSpPr>
        <p:grpSpPr>
          <a:xfrm>
            <a:off x="2936857" y="1579418"/>
            <a:ext cx="6318285" cy="5278582"/>
            <a:chOff x="3124200" y="1329914"/>
            <a:chExt cx="5851848" cy="4888899"/>
          </a:xfrm>
        </p:grpSpPr>
        <p:sp>
          <p:nvSpPr>
            <p:cNvPr id="4" name="Freeform: Shape 2">
              <a:extLst>
                <a:ext uri="{FF2B5EF4-FFF2-40B4-BE49-F238E27FC236}">
                  <a16:creationId xmlns:a16="http://schemas.microsoft.com/office/drawing/2014/main" id="{4AABD1A1-417A-B003-FFD3-F6B4563A5309}"/>
                </a:ext>
              </a:extLst>
            </p:cNvPr>
            <p:cNvSpPr/>
            <p:nvPr/>
          </p:nvSpPr>
          <p:spPr>
            <a:xfrm>
              <a:off x="3124200" y="1329914"/>
              <a:ext cx="837826" cy="1196895"/>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C34D">
                <a:hueOff val="0"/>
                <a:satOff val="0"/>
                <a:lumOff val="0"/>
                <a:alphaOff val="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9"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Identify (</a:t>
              </a:r>
              <a:r>
                <a:rPr lang="es-ES" sz="1100" b="1" kern="1200" dirty="0">
                  <a:latin typeface="+mj-lt"/>
                </a:rPr>
                <a:t>Identificar)</a:t>
              </a:r>
              <a:endParaRPr lang="en-US" sz="1100" b="1" kern="1200" dirty="0">
                <a:solidFill>
                  <a:sysClr val="window" lastClr="FFFFFF"/>
                </a:solidFill>
                <a:latin typeface="+mj-lt"/>
                <a:ea typeface="+mn-ea"/>
                <a:cs typeface="+mn-cs"/>
              </a:endParaRPr>
            </a:p>
          </p:txBody>
        </p:sp>
        <p:sp>
          <p:nvSpPr>
            <p:cNvPr id="5" name="Freeform: Shape 4">
              <a:extLst>
                <a:ext uri="{FF2B5EF4-FFF2-40B4-BE49-F238E27FC236}">
                  <a16:creationId xmlns:a16="http://schemas.microsoft.com/office/drawing/2014/main" id="{AF064C4F-CC12-A648-11AE-C242C69F4819}"/>
                </a:ext>
              </a:extLst>
            </p:cNvPr>
            <p:cNvSpPr/>
            <p:nvPr/>
          </p:nvSpPr>
          <p:spPr>
            <a:xfrm>
              <a:off x="3962025" y="1330764"/>
              <a:ext cx="5014023" cy="777982"/>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solidFill>
              <a:sysClr val="window" lastClr="FFFFFF">
                <a:alpha val="90000"/>
                <a:hueOff val="0"/>
                <a:satOff val="0"/>
                <a:lumOff val="0"/>
                <a:alphaOff val="0"/>
              </a:sysClr>
            </a:solidFill>
            <a:ln w="12700" cap="flat" cmpd="sng" algn="ctr">
              <a:solidFill>
                <a:srgbClr val="82C34D"/>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solidFill>
                  <a:srgbClr val="000000"/>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Identify the problem </a:t>
              </a:r>
              <a:r>
                <a:rPr lang="en-US" sz="1600" kern="1200" dirty="0">
                  <a:solidFill>
                    <a:srgbClr val="F16038"/>
                  </a:solidFill>
                  <a:latin typeface="+mj-lt"/>
                  <a:ea typeface="+mn-ea"/>
                  <a:cs typeface="Arial" panose="020B0604020202020204" pitchFamily="34" charset="0"/>
                </a:rPr>
                <a:t>(</a:t>
              </a:r>
              <a:r>
                <a:rPr lang="es-ES" sz="1600" kern="1200" dirty="0">
                  <a:solidFill>
                    <a:srgbClr val="F16038"/>
                  </a:solidFill>
                  <a:latin typeface="+mj-lt"/>
                </a:rPr>
                <a:t>Identificar el problema)</a:t>
              </a:r>
              <a:endParaRPr lang="en-US" sz="1600" kern="1200" dirty="0">
                <a:solidFill>
                  <a:srgbClr val="F16038"/>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j-lt"/>
                  <a:ea typeface="+mn-ea"/>
                  <a:cs typeface="Arial" panose="020B0604020202020204" pitchFamily="34" charset="0"/>
                </a:rPr>
                <a:t>Identify the criteria and constraints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Identificar los criterios y las restricciones)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endPar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F4DC8A5A-290A-D370-0EB6-B9FBE9103847}"/>
                </a:ext>
              </a:extLst>
            </p:cNvPr>
            <p:cNvSpPr/>
            <p:nvPr/>
          </p:nvSpPr>
          <p:spPr>
            <a:xfrm>
              <a:off x="3124200" y="2253277"/>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00578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Imagine (</a:t>
              </a:r>
              <a:r>
                <a:rPr lang="es-ES" sz="1100" b="1" kern="1200" dirty="0">
                  <a:latin typeface="+mj-lt"/>
                </a:rPr>
                <a:t>Imaginar)</a:t>
              </a:r>
              <a:endParaRPr lang="en-US" sz="1100" b="1" kern="1200" dirty="0">
                <a:solidFill>
                  <a:sysClr val="window" lastClr="FFFFFF"/>
                </a:solidFill>
                <a:latin typeface="+mj-lt"/>
                <a:ea typeface="+mn-ea"/>
                <a:cs typeface="+mn-cs"/>
              </a:endParaRPr>
            </a:p>
          </p:txBody>
        </p:sp>
        <p:sp>
          <p:nvSpPr>
            <p:cNvPr id="7" name="Freeform: Shape 7">
              <a:extLst>
                <a:ext uri="{FF2B5EF4-FFF2-40B4-BE49-F238E27FC236}">
                  <a16:creationId xmlns:a16="http://schemas.microsoft.com/office/drawing/2014/main" id="{1C24C116-22D4-A376-FE49-2C4AE6FA9FA8}"/>
                </a:ext>
              </a:extLst>
            </p:cNvPr>
            <p:cNvSpPr/>
            <p:nvPr/>
          </p:nvSpPr>
          <p:spPr>
            <a:xfrm>
              <a:off x="3962025" y="2253273"/>
              <a:ext cx="5014023" cy="777990"/>
            </a:xfrm>
            <a:custGeom>
              <a:avLst/>
              <a:gdLst>
                <a:gd name="connsiteX0" fmla="*/ 129667 w 777989"/>
                <a:gd name="connsiteY0" fmla="*/ 0 h 5014022"/>
                <a:gd name="connsiteX1" fmla="*/ 648322 w 777989"/>
                <a:gd name="connsiteY1" fmla="*/ 0 h 5014022"/>
                <a:gd name="connsiteX2" fmla="*/ 777989 w 777989"/>
                <a:gd name="connsiteY2" fmla="*/ 129667 h 5014022"/>
                <a:gd name="connsiteX3" fmla="*/ 777989 w 777989"/>
                <a:gd name="connsiteY3" fmla="*/ 5014022 h 5014022"/>
                <a:gd name="connsiteX4" fmla="*/ 777989 w 777989"/>
                <a:gd name="connsiteY4" fmla="*/ 5014022 h 5014022"/>
                <a:gd name="connsiteX5" fmla="*/ 0 w 777989"/>
                <a:gd name="connsiteY5" fmla="*/ 5014022 h 5014022"/>
                <a:gd name="connsiteX6" fmla="*/ 0 w 777989"/>
                <a:gd name="connsiteY6" fmla="*/ 5014022 h 5014022"/>
                <a:gd name="connsiteX7" fmla="*/ 0 w 777989"/>
                <a:gd name="connsiteY7" fmla="*/ 129667 h 5014022"/>
                <a:gd name="connsiteX8" fmla="*/ 129667 w 777989"/>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9" h="5014022">
                  <a:moveTo>
                    <a:pt x="777989" y="835686"/>
                  </a:moveTo>
                  <a:lnTo>
                    <a:pt x="777989" y="4178336"/>
                  </a:lnTo>
                  <a:cubicBezTo>
                    <a:pt x="777989" y="4639870"/>
                    <a:pt x="768981" y="5014019"/>
                    <a:pt x="757869" y="5014019"/>
                  </a:cubicBezTo>
                  <a:lnTo>
                    <a:pt x="0" y="5014019"/>
                  </a:lnTo>
                  <a:lnTo>
                    <a:pt x="0" y="5014019"/>
                  </a:lnTo>
                  <a:lnTo>
                    <a:pt x="0" y="3"/>
                  </a:lnTo>
                  <a:lnTo>
                    <a:pt x="0" y="3"/>
                  </a:lnTo>
                  <a:lnTo>
                    <a:pt x="757869" y="3"/>
                  </a:lnTo>
                  <a:cubicBezTo>
                    <a:pt x="768981" y="3"/>
                    <a:pt x="777989" y="374152"/>
                    <a:pt x="777989" y="835686"/>
                  </a:cubicBezTo>
                  <a:close/>
                </a:path>
              </a:pathLst>
            </a:custGeom>
            <a:solidFill>
              <a:sysClr val="window" lastClr="FFFFFF">
                <a:alpha val="90000"/>
                <a:hueOff val="0"/>
                <a:satOff val="0"/>
                <a:lumOff val="0"/>
                <a:alphaOff val="0"/>
              </a:sysClr>
            </a:solidFill>
            <a:ln w="12700" cap="flat" cmpd="sng" algn="ctr">
              <a:solidFill>
                <a:srgbClr val="00578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Explore the materials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Explora los materiales)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Brainstorm ideas </a:t>
              </a:r>
              <a:r>
                <a:rPr lang="en-US" sz="1600" kern="1200" dirty="0">
                  <a:solidFill>
                    <a:schemeClr val="accent2"/>
                  </a:solidFill>
                  <a:latin typeface="Arial" panose="020B0604020202020204" pitchFamily="34" charset="0"/>
                  <a:ea typeface="+mn-ea"/>
                  <a:cs typeface="Arial" panose="020B0604020202020204" pitchFamily="34" charset="0"/>
                </a:rPr>
                <a:t>(Tormenta de ideas)</a:t>
              </a:r>
            </a:p>
          </p:txBody>
        </p:sp>
        <p:sp>
          <p:nvSpPr>
            <p:cNvPr id="10" name="Freeform: Shape 8">
              <a:extLst>
                <a:ext uri="{FF2B5EF4-FFF2-40B4-BE49-F238E27FC236}">
                  <a16:creationId xmlns:a16="http://schemas.microsoft.com/office/drawing/2014/main" id="{55CC3741-EABE-38F0-74F7-F71487AFEBD3}"/>
                </a:ext>
              </a:extLst>
            </p:cNvPr>
            <p:cNvSpPr/>
            <p:nvPr/>
          </p:nvSpPr>
          <p:spPr>
            <a:xfrm>
              <a:off x="3124200" y="3176902"/>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4D94"/>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Plan</a:t>
              </a:r>
            </a:p>
          </p:txBody>
        </p:sp>
        <p:sp>
          <p:nvSpPr>
            <p:cNvPr id="11" name="Freeform: Shape 9">
              <a:extLst>
                <a:ext uri="{FF2B5EF4-FFF2-40B4-BE49-F238E27FC236}">
                  <a16:creationId xmlns:a16="http://schemas.microsoft.com/office/drawing/2014/main" id="{F4323C40-1EB2-B6F5-3AE5-C177993BC615}"/>
                </a:ext>
              </a:extLst>
            </p:cNvPr>
            <p:cNvSpPr/>
            <p:nvPr/>
          </p:nvSpPr>
          <p:spPr>
            <a:xfrm>
              <a:off x="3962026" y="3175785"/>
              <a:ext cx="5014022" cy="780215"/>
            </a:xfrm>
            <a:custGeom>
              <a:avLst/>
              <a:gdLst>
                <a:gd name="connsiteX0" fmla="*/ 130038 w 780214"/>
                <a:gd name="connsiteY0" fmla="*/ 0 h 5014022"/>
                <a:gd name="connsiteX1" fmla="*/ 650176 w 780214"/>
                <a:gd name="connsiteY1" fmla="*/ 0 h 5014022"/>
                <a:gd name="connsiteX2" fmla="*/ 780214 w 780214"/>
                <a:gd name="connsiteY2" fmla="*/ 130038 h 5014022"/>
                <a:gd name="connsiteX3" fmla="*/ 780214 w 780214"/>
                <a:gd name="connsiteY3" fmla="*/ 5014022 h 5014022"/>
                <a:gd name="connsiteX4" fmla="*/ 780214 w 780214"/>
                <a:gd name="connsiteY4" fmla="*/ 5014022 h 5014022"/>
                <a:gd name="connsiteX5" fmla="*/ 0 w 780214"/>
                <a:gd name="connsiteY5" fmla="*/ 5014022 h 5014022"/>
                <a:gd name="connsiteX6" fmla="*/ 0 w 780214"/>
                <a:gd name="connsiteY6" fmla="*/ 5014022 h 5014022"/>
                <a:gd name="connsiteX7" fmla="*/ 0 w 780214"/>
                <a:gd name="connsiteY7" fmla="*/ 130038 h 5014022"/>
                <a:gd name="connsiteX8" fmla="*/ 130038 w 780214"/>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214" h="5014022">
                  <a:moveTo>
                    <a:pt x="780214" y="835687"/>
                  </a:moveTo>
                  <a:lnTo>
                    <a:pt x="780214" y="4178335"/>
                  </a:lnTo>
                  <a:cubicBezTo>
                    <a:pt x="780214" y="4639870"/>
                    <a:pt x="771155" y="5014019"/>
                    <a:pt x="759979" y="5014019"/>
                  </a:cubicBezTo>
                  <a:lnTo>
                    <a:pt x="0" y="5014019"/>
                  </a:lnTo>
                  <a:lnTo>
                    <a:pt x="0" y="5014019"/>
                  </a:lnTo>
                  <a:lnTo>
                    <a:pt x="0" y="3"/>
                  </a:lnTo>
                  <a:lnTo>
                    <a:pt x="0" y="3"/>
                  </a:lnTo>
                  <a:lnTo>
                    <a:pt x="759979" y="3"/>
                  </a:lnTo>
                  <a:cubicBezTo>
                    <a:pt x="771155" y="3"/>
                    <a:pt x="780214" y="374152"/>
                    <a:pt x="780214" y="835687"/>
                  </a:cubicBezTo>
                  <a:close/>
                </a:path>
              </a:pathLst>
            </a:custGeom>
            <a:noFill/>
            <a:ln w="12700" cap="flat" cmpd="sng" algn="ctr">
              <a:solidFill>
                <a:srgbClr val="824D94"/>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9569" tIns="46977" rIns="46976" bIns="46978" numCol="1" spcCol="1270" anchor="ctr" anchorCtr="0">
              <a:noAutofit/>
            </a:bodyPr>
            <a:lstStyle/>
            <a:p>
              <a:pPr marL="114300" lvl="1" indent="-114300" algn="l" defTabSz="622300">
                <a:lnSpc>
                  <a:spcPct val="90000"/>
                </a:lnSpc>
                <a:spcBef>
                  <a:spcPct val="0"/>
                </a:spcBef>
                <a:spcAft>
                  <a:spcPct val="15000"/>
                </a:spcAft>
                <a:buNone/>
              </a:pPr>
              <a:endParaRPr lang="en-US" sz="14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Create a plan individually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Crear</a:t>
              </a:r>
              <a:r>
                <a:rPr lang="en-US" sz="1400" kern="1200" dirty="0">
                  <a:solidFill>
                    <a:schemeClr val="accent2"/>
                  </a:solidFill>
                  <a:latin typeface="Arial" panose="020B0604020202020204" pitchFamily="34" charset="0"/>
                  <a:ea typeface="+mn-ea"/>
                  <a:cs typeface="Arial" panose="020B0604020202020204" pitchFamily="34" charset="0"/>
                </a:rPr>
                <a:t> un plan </a:t>
              </a:r>
              <a:r>
                <a:rPr lang="en-US" sz="1400" kern="1200" dirty="0" err="1">
                  <a:solidFill>
                    <a:schemeClr val="accent2"/>
                  </a:solidFill>
                  <a:latin typeface="Arial" panose="020B0604020202020204" pitchFamily="34" charset="0"/>
                  <a:ea typeface="+mn-ea"/>
                  <a:cs typeface="Arial" panose="020B0604020202020204" pitchFamily="34" charset="0"/>
                </a:rPr>
                <a:t>indivudualmente</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Select a group idea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Seleccione</a:t>
              </a:r>
              <a:r>
                <a:rPr lang="en-US" sz="1400" kern="1200" dirty="0">
                  <a:solidFill>
                    <a:schemeClr val="accent2"/>
                  </a:solidFill>
                  <a:latin typeface="Arial" panose="020B0604020202020204" pitchFamily="34" charset="0"/>
                  <a:ea typeface="+mn-ea"/>
                  <a:cs typeface="Arial" panose="020B0604020202020204" pitchFamily="34" charset="0"/>
                </a:rPr>
                <a:t> </a:t>
              </a:r>
              <a:r>
                <a:rPr lang="en-US" sz="1400" kern="1200" dirty="0" err="1">
                  <a:solidFill>
                    <a:schemeClr val="accent2"/>
                  </a:solidFill>
                  <a:latin typeface="Arial" panose="020B0604020202020204" pitchFamily="34" charset="0"/>
                  <a:ea typeface="+mn-ea"/>
                  <a:cs typeface="Arial" panose="020B0604020202020204" pitchFamily="34" charset="0"/>
                </a:rPr>
                <a:t>una</a:t>
              </a:r>
              <a:r>
                <a:rPr lang="en-US" sz="1400" kern="1200" dirty="0">
                  <a:solidFill>
                    <a:schemeClr val="accent2"/>
                  </a:solidFill>
                  <a:latin typeface="Arial" panose="020B0604020202020204" pitchFamily="34" charset="0"/>
                  <a:ea typeface="+mn-ea"/>
                  <a:cs typeface="Arial" panose="020B0604020202020204" pitchFamily="34" charset="0"/>
                </a:rPr>
                <a:t> idea de </a:t>
              </a:r>
              <a:r>
                <a:rPr lang="en-US" sz="1400" kern="1200" dirty="0" err="1">
                  <a:solidFill>
                    <a:schemeClr val="accent2"/>
                  </a:solidFill>
                  <a:latin typeface="Arial" panose="020B0604020202020204" pitchFamily="34" charset="0"/>
                  <a:ea typeface="+mn-ea"/>
                  <a:cs typeface="Arial" panose="020B0604020202020204" pitchFamily="34" charset="0"/>
                </a:rPr>
                <a:t>grupo</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Gather materials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Reunir</a:t>
              </a:r>
              <a:r>
                <a:rPr lang="en-US" sz="1400" kern="1200" dirty="0">
                  <a:solidFill>
                    <a:schemeClr val="accent2"/>
                  </a:solidFill>
                  <a:latin typeface="Arial" panose="020B0604020202020204" pitchFamily="34" charset="0"/>
                  <a:ea typeface="+mn-ea"/>
                  <a:cs typeface="Arial" panose="020B0604020202020204" pitchFamily="34" charset="0"/>
                </a:rPr>
                <a:t> </a:t>
              </a:r>
              <a:r>
                <a:rPr lang="en-US" sz="1400" kern="1200" dirty="0" err="1">
                  <a:solidFill>
                    <a:schemeClr val="accent2"/>
                  </a:solidFill>
                  <a:latin typeface="Arial" panose="020B0604020202020204" pitchFamily="34" charset="0"/>
                  <a:ea typeface="+mn-ea"/>
                  <a:cs typeface="Arial" panose="020B0604020202020204" pitchFamily="34" charset="0"/>
                </a:rPr>
                <a:t>materiales</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endParaRPr lang="en-US" sz="1400" kern="1200" dirty="0">
                <a:solidFill>
                  <a:sysClr val="windowText" lastClr="000000">
                    <a:hueOff val="0"/>
                    <a:satOff val="0"/>
                    <a:lumOff val="0"/>
                    <a:alphaOff val="0"/>
                  </a:sysClr>
                </a:solidFill>
                <a:latin typeface="Calibri" panose="020F0502020204030204"/>
                <a:ea typeface="+mn-ea"/>
                <a:cs typeface="+mn-cs"/>
              </a:endParaRPr>
            </a:p>
          </p:txBody>
        </p:sp>
        <p:sp>
          <p:nvSpPr>
            <p:cNvPr id="12" name="Freeform: Shape 10">
              <a:extLst>
                <a:ext uri="{FF2B5EF4-FFF2-40B4-BE49-F238E27FC236}">
                  <a16:creationId xmlns:a16="http://schemas.microsoft.com/office/drawing/2014/main" id="{2E06206A-EE9C-3F3D-8401-DAB62CD3AF45}"/>
                </a:ext>
              </a:extLst>
            </p:cNvPr>
            <p:cNvSpPr/>
            <p:nvPr/>
          </p:nvSpPr>
          <p:spPr>
            <a:xfrm>
              <a:off x="3124200" y="4099411"/>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E95E0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Create (H</a:t>
              </a:r>
              <a:r>
                <a:rPr lang="es-ES" sz="1100" b="1" kern="1200" dirty="0" err="1"/>
                <a:t>acer</a:t>
              </a:r>
              <a:r>
                <a:rPr lang="es-ES" sz="1100" b="1" kern="1200" dirty="0"/>
                <a:t>)</a:t>
              </a:r>
              <a:endParaRPr lang="en-US" sz="1100" b="1" kern="1200" dirty="0"/>
            </a:p>
          </p:txBody>
        </p:sp>
        <p:sp>
          <p:nvSpPr>
            <p:cNvPr id="13" name="Freeform: Shape 11">
              <a:extLst>
                <a:ext uri="{FF2B5EF4-FFF2-40B4-BE49-F238E27FC236}">
                  <a16:creationId xmlns:a16="http://schemas.microsoft.com/office/drawing/2014/main" id="{2294B055-517E-E773-C690-4C690235D55A}"/>
                </a:ext>
              </a:extLst>
            </p:cNvPr>
            <p:cNvSpPr/>
            <p:nvPr/>
          </p:nvSpPr>
          <p:spPr>
            <a:xfrm>
              <a:off x="3962025" y="4098554"/>
              <a:ext cx="5014023" cy="777982"/>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rgbClr val="E95E0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Build the product/prototype </a:t>
              </a:r>
              <a:r>
                <a:rPr lang="en-US" sz="1600" kern="1200" dirty="0">
                  <a:solidFill>
                    <a:schemeClr val="accent2"/>
                  </a:solidFill>
                </a:rPr>
                <a:t>(</a:t>
              </a:r>
              <a:r>
                <a:rPr lang="en-US" sz="1600" kern="1200" dirty="0" err="1">
                  <a:solidFill>
                    <a:schemeClr val="accent2"/>
                  </a:solidFill>
                </a:rPr>
                <a:t>Construir</a:t>
              </a:r>
              <a:r>
                <a:rPr lang="en-US" sz="1600" kern="1200" dirty="0">
                  <a:solidFill>
                    <a:schemeClr val="accent2"/>
                  </a:solidFill>
                </a:rPr>
                <a:t> </a:t>
              </a:r>
              <a:r>
                <a:rPr lang="en-US" sz="1600" kern="1200" dirty="0" err="1">
                  <a:solidFill>
                    <a:schemeClr val="accent2"/>
                  </a:solidFill>
                </a:rPr>
                <a:t>el</a:t>
              </a:r>
              <a:r>
                <a:rPr lang="en-US" sz="1600" kern="1200" dirty="0">
                  <a:solidFill>
                    <a:schemeClr val="accent2"/>
                  </a:solidFill>
                </a:rPr>
                <a:t> </a:t>
              </a:r>
              <a:r>
                <a:rPr lang="en-US" sz="1600" kern="1200" dirty="0" err="1">
                  <a:solidFill>
                    <a:schemeClr val="accent2"/>
                  </a:solidFill>
                </a:rPr>
                <a:t>producto</a:t>
              </a:r>
              <a:r>
                <a:rPr lang="en-US" sz="1600" kern="1200" dirty="0">
                  <a:solidFill>
                    <a:schemeClr val="accent2"/>
                  </a:solidFill>
                </a:rPr>
                <a:t>/</a:t>
              </a:r>
              <a:r>
                <a:rPr lang="en-US" sz="1600" kern="1200" dirty="0" err="1">
                  <a:solidFill>
                    <a:schemeClr val="accent2"/>
                  </a:solidFill>
                </a:rPr>
                <a:t>prototipo</a:t>
              </a:r>
              <a:r>
                <a:rPr lang="en-US" sz="1600" kern="1200" dirty="0">
                  <a:solidFill>
                    <a:schemeClr val="accent2"/>
                  </a:solidFill>
                </a:rPr>
                <a:t>)</a:t>
              </a:r>
            </a:p>
            <a:p>
              <a:pPr marL="171450" lvl="1" indent="-171450" algn="l" defTabSz="711200">
                <a:lnSpc>
                  <a:spcPct val="90000"/>
                </a:lnSpc>
                <a:spcBef>
                  <a:spcPct val="0"/>
                </a:spcBef>
                <a:spcAft>
                  <a:spcPct val="15000"/>
                </a:spcAft>
                <a:buChar char="•"/>
              </a:pPr>
              <a:r>
                <a:rPr lang="en-US" sz="1600" kern="1200" dirty="0">
                  <a:solidFill>
                    <a:srgbClr val="000000"/>
                  </a:solidFill>
                </a:rPr>
                <a:t>Test the product/prototype </a:t>
              </a:r>
              <a:r>
                <a:rPr lang="en-US" sz="1600" kern="1200" dirty="0">
                  <a:solidFill>
                    <a:schemeClr val="accent2"/>
                  </a:solidFill>
                </a:rPr>
                <a:t>(</a:t>
              </a:r>
              <a:r>
                <a:rPr lang="en-US" sz="1600" kern="1200" dirty="0" err="1">
                  <a:solidFill>
                    <a:schemeClr val="accent2"/>
                  </a:solidFill>
                </a:rPr>
                <a:t>Probar</a:t>
              </a:r>
              <a:r>
                <a:rPr lang="en-US" sz="1600" kern="1200" dirty="0">
                  <a:solidFill>
                    <a:schemeClr val="accent2"/>
                  </a:solidFill>
                </a:rPr>
                <a:t> </a:t>
              </a:r>
              <a:r>
                <a:rPr lang="en-US" sz="1600" kern="1200" dirty="0" err="1">
                  <a:solidFill>
                    <a:schemeClr val="accent2"/>
                  </a:solidFill>
                </a:rPr>
                <a:t>el</a:t>
              </a:r>
              <a:r>
                <a:rPr lang="en-US" sz="1600" kern="1200" dirty="0">
                  <a:solidFill>
                    <a:schemeClr val="accent2"/>
                  </a:solidFill>
                </a:rPr>
                <a:t> </a:t>
              </a:r>
              <a:r>
                <a:rPr lang="en-US" sz="1600" kern="1200" dirty="0" err="1">
                  <a:solidFill>
                    <a:schemeClr val="accent2"/>
                  </a:solidFill>
                </a:rPr>
                <a:t>producto</a:t>
              </a:r>
              <a:r>
                <a:rPr lang="en-US" sz="1600" kern="1200" dirty="0">
                  <a:solidFill>
                    <a:schemeClr val="accent2"/>
                  </a:solidFill>
                </a:rPr>
                <a:t>/</a:t>
              </a:r>
              <a:r>
                <a:rPr lang="en-US" sz="1600" kern="1200" dirty="0" err="1">
                  <a:solidFill>
                    <a:schemeClr val="accent2"/>
                  </a:solidFill>
                </a:rPr>
                <a:t>prototipo</a:t>
              </a:r>
              <a:r>
                <a:rPr lang="en-US" sz="1600" kern="1200" dirty="0">
                  <a:solidFill>
                    <a:schemeClr val="accent2"/>
                  </a:solidFill>
                </a:rPr>
                <a:t>)</a:t>
              </a:r>
            </a:p>
          </p:txBody>
        </p:sp>
        <p:sp>
          <p:nvSpPr>
            <p:cNvPr id="14" name="Freeform: Shape 12">
              <a:extLst>
                <a:ext uri="{FF2B5EF4-FFF2-40B4-BE49-F238E27FC236}">
                  <a16:creationId xmlns:a16="http://schemas.microsoft.com/office/drawing/2014/main" id="{B22AB8AB-49D8-E38E-3327-2446E9085C16}"/>
                </a:ext>
              </a:extLst>
            </p:cNvPr>
            <p:cNvSpPr/>
            <p:nvPr/>
          </p:nvSpPr>
          <p:spPr>
            <a:xfrm>
              <a:off x="3124200" y="5021919"/>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Improve (M</a:t>
              </a:r>
              <a:r>
                <a:rPr lang="es-ES" sz="1100" b="1" kern="1200" dirty="0" err="1"/>
                <a:t>ejorar</a:t>
              </a:r>
              <a:r>
                <a:rPr lang="es-ES" sz="1100" b="1" kern="1200" dirty="0"/>
                <a:t>)</a:t>
              </a:r>
              <a:endParaRPr lang="en-US" sz="1100" b="1" kern="1200" dirty="0"/>
            </a:p>
          </p:txBody>
        </p:sp>
        <p:sp>
          <p:nvSpPr>
            <p:cNvPr id="15" name="Freeform: Shape 13">
              <a:extLst>
                <a:ext uri="{FF2B5EF4-FFF2-40B4-BE49-F238E27FC236}">
                  <a16:creationId xmlns:a16="http://schemas.microsoft.com/office/drawing/2014/main" id="{262D44D2-A32B-235A-127F-ACA743287335}"/>
                </a:ext>
              </a:extLst>
            </p:cNvPr>
            <p:cNvSpPr/>
            <p:nvPr/>
          </p:nvSpPr>
          <p:spPr>
            <a:xfrm>
              <a:off x="3962025" y="5021919"/>
              <a:ext cx="5014023" cy="777982"/>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150" kern="1200" dirty="0">
                  <a:solidFill>
                    <a:srgbClr val="000000"/>
                  </a:solidFill>
                </a:rPr>
                <a:t>Analyze results from test </a:t>
              </a:r>
              <a:r>
                <a:rPr lang="en-US" sz="1150" kern="1200" dirty="0">
                  <a:solidFill>
                    <a:schemeClr val="accent2"/>
                  </a:solidFill>
                </a:rPr>
                <a:t>(</a:t>
              </a:r>
              <a:r>
                <a:rPr lang="en-US" sz="1150" kern="1200" dirty="0" err="1">
                  <a:solidFill>
                    <a:schemeClr val="accent2"/>
                  </a:solidFill>
                </a:rPr>
                <a:t>Analizar</a:t>
              </a:r>
              <a:r>
                <a:rPr lang="en-US" sz="1150" kern="1200" dirty="0">
                  <a:solidFill>
                    <a:schemeClr val="accent2"/>
                  </a:solidFill>
                </a:rPr>
                <a:t> </a:t>
              </a:r>
              <a:r>
                <a:rPr lang="en-US" sz="1150" kern="1200" dirty="0" err="1">
                  <a:solidFill>
                    <a:schemeClr val="accent2"/>
                  </a:solidFill>
                </a:rPr>
                <a:t>los</a:t>
              </a:r>
              <a:r>
                <a:rPr lang="en-US" sz="1150" kern="1200" dirty="0">
                  <a:solidFill>
                    <a:schemeClr val="accent2"/>
                  </a:solidFill>
                </a:rPr>
                <a:t> </a:t>
              </a:r>
              <a:r>
                <a:rPr lang="en-US" sz="1150" kern="1200" dirty="0" err="1">
                  <a:solidFill>
                    <a:schemeClr val="accent2"/>
                  </a:solidFill>
                </a:rPr>
                <a:t>resultados</a:t>
              </a:r>
              <a:r>
                <a:rPr lang="en-US" sz="1150" kern="1200" dirty="0">
                  <a:solidFill>
                    <a:schemeClr val="accent2"/>
                  </a:solidFill>
                </a:rPr>
                <a:t> de la </a:t>
              </a:r>
              <a:r>
                <a:rPr lang="en-US" sz="1150" kern="1200" dirty="0" err="1">
                  <a:solidFill>
                    <a:schemeClr val="accent2"/>
                  </a:solidFill>
                </a:rPr>
                <a:t>prueba</a:t>
              </a:r>
              <a:r>
                <a:rPr lang="en-US" sz="1150" kern="1200" dirty="0">
                  <a:solidFill>
                    <a:schemeClr val="accent2"/>
                  </a:solidFill>
                </a:rPr>
                <a:t>)</a:t>
              </a:r>
            </a:p>
            <a:p>
              <a:pPr marL="171450" lvl="1" indent="-171450" algn="l" defTabSz="711200">
                <a:lnSpc>
                  <a:spcPct val="90000"/>
                </a:lnSpc>
                <a:spcBef>
                  <a:spcPct val="0"/>
                </a:spcBef>
                <a:spcAft>
                  <a:spcPct val="15000"/>
                </a:spcAft>
                <a:buChar char="•"/>
              </a:pPr>
              <a:r>
                <a:rPr lang="en-US" sz="1150" kern="1200" dirty="0">
                  <a:solidFill>
                    <a:srgbClr val="000000"/>
                  </a:solidFill>
                </a:rPr>
                <a:t>Modify process or design to make it better </a:t>
              </a:r>
              <a:r>
                <a:rPr lang="en-US" sz="1150" kern="1200" dirty="0">
                  <a:solidFill>
                    <a:schemeClr val="accent2"/>
                  </a:solidFill>
                </a:rPr>
                <a:t>(</a:t>
              </a:r>
              <a:r>
                <a:rPr lang="en-US" sz="1150" kern="1200" dirty="0" err="1">
                  <a:solidFill>
                    <a:schemeClr val="accent2"/>
                  </a:solidFill>
                </a:rPr>
                <a:t>Modificar</a:t>
              </a:r>
              <a:r>
                <a:rPr lang="en-US" sz="1150" kern="1200" dirty="0">
                  <a:solidFill>
                    <a:schemeClr val="accent2"/>
                  </a:solidFill>
                </a:rPr>
                <a:t> </a:t>
              </a:r>
              <a:r>
                <a:rPr lang="en-US" sz="1150" kern="1200" dirty="0" err="1">
                  <a:solidFill>
                    <a:schemeClr val="accent2"/>
                  </a:solidFill>
                </a:rPr>
                <a:t>el</a:t>
              </a:r>
              <a:r>
                <a:rPr lang="en-US" sz="1150" kern="1200" dirty="0">
                  <a:solidFill>
                    <a:schemeClr val="accent2"/>
                  </a:solidFill>
                </a:rPr>
                <a:t> </a:t>
              </a:r>
              <a:r>
                <a:rPr lang="en-US" sz="1150" kern="1200" dirty="0" err="1">
                  <a:solidFill>
                    <a:schemeClr val="accent2"/>
                  </a:solidFill>
                </a:rPr>
                <a:t>proceso</a:t>
              </a:r>
              <a:r>
                <a:rPr lang="en-US" sz="1150" kern="1200" dirty="0">
                  <a:solidFill>
                    <a:schemeClr val="accent2"/>
                  </a:solidFill>
                </a:rPr>
                <a:t> o </a:t>
              </a:r>
              <a:r>
                <a:rPr lang="en-US" sz="1150" kern="1200" dirty="0" err="1">
                  <a:solidFill>
                    <a:schemeClr val="accent2"/>
                  </a:solidFill>
                </a:rPr>
                <a:t>el</a:t>
              </a:r>
              <a:r>
                <a:rPr lang="en-US" sz="1150" kern="1200" dirty="0">
                  <a:solidFill>
                    <a:schemeClr val="accent2"/>
                  </a:solidFill>
                </a:rPr>
                <a:t> </a:t>
              </a:r>
              <a:r>
                <a:rPr lang="en-US" sz="1150" kern="1200" dirty="0" err="1">
                  <a:solidFill>
                    <a:schemeClr val="accent2"/>
                  </a:solidFill>
                </a:rPr>
                <a:t>diseño</a:t>
              </a:r>
              <a:r>
                <a:rPr lang="en-US" sz="1150" kern="1200" dirty="0">
                  <a:solidFill>
                    <a:schemeClr val="accent2"/>
                  </a:solidFill>
                </a:rPr>
                <a:t> para </a:t>
              </a:r>
              <a:r>
                <a:rPr lang="en-US" sz="1150" kern="1200" dirty="0" err="1">
                  <a:solidFill>
                    <a:schemeClr val="accent2"/>
                  </a:solidFill>
                </a:rPr>
                <a:t>hacerlo</a:t>
              </a:r>
              <a:r>
                <a:rPr lang="en-US" sz="1150" kern="1200" dirty="0">
                  <a:solidFill>
                    <a:schemeClr val="accent2"/>
                  </a:solidFill>
                </a:rPr>
                <a:t> </a:t>
              </a:r>
              <a:r>
                <a:rPr lang="en-US" sz="1150" kern="1200" dirty="0" err="1">
                  <a:solidFill>
                    <a:schemeClr val="accent2"/>
                  </a:solidFill>
                </a:rPr>
                <a:t>mejor</a:t>
              </a:r>
              <a:r>
                <a:rPr lang="en-US" sz="1150" kern="1200" dirty="0">
                  <a:solidFill>
                    <a:schemeClr val="accent2"/>
                  </a:solidFill>
                </a:rPr>
                <a:t>)</a:t>
              </a:r>
            </a:p>
            <a:p>
              <a:pPr marL="171450" lvl="1" indent="-171450" algn="l" defTabSz="711200">
                <a:lnSpc>
                  <a:spcPct val="90000"/>
                </a:lnSpc>
                <a:spcBef>
                  <a:spcPct val="0"/>
                </a:spcBef>
                <a:spcAft>
                  <a:spcPct val="15000"/>
                </a:spcAft>
                <a:buChar char="•"/>
              </a:pPr>
              <a:r>
                <a:rPr lang="en-US" sz="1150" kern="1200" dirty="0">
                  <a:solidFill>
                    <a:srgbClr val="000000"/>
                  </a:solidFill>
                </a:rPr>
                <a:t>Repeat as many times as needed </a:t>
              </a:r>
              <a:r>
                <a:rPr lang="en-US" sz="1150" kern="1200" dirty="0">
                  <a:solidFill>
                    <a:schemeClr val="accent2"/>
                  </a:solidFill>
                </a:rPr>
                <a:t>(</a:t>
              </a:r>
              <a:r>
                <a:rPr lang="en-US" sz="1150" kern="1200" dirty="0" err="1">
                  <a:solidFill>
                    <a:schemeClr val="accent2"/>
                  </a:solidFill>
                </a:rPr>
                <a:t>Repita</a:t>
              </a:r>
              <a:r>
                <a:rPr lang="en-US" sz="1150" kern="1200" dirty="0">
                  <a:solidFill>
                    <a:schemeClr val="accent2"/>
                  </a:solidFill>
                </a:rPr>
                <a:t> </a:t>
              </a:r>
              <a:r>
                <a:rPr lang="en-US" sz="1150" kern="1200" dirty="0" err="1">
                  <a:solidFill>
                    <a:schemeClr val="accent2"/>
                  </a:solidFill>
                </a:rPr>
                <a:t>tantas</a:t>
              </a:r>
              <a:r>
                <a:rPr lang="en-US" sz="1150" kern="1200" dirty="0">
                  <a:solidFill>
                    <a:schemeClr val="accent2"/>
                  </a:solidFill>
                </a:rPr>
                <a:t> </a:t>
              </a:r>
              <a:r>
                <a:rPr lang="en-US" sz="1150" kern="1200" dirty="0" err="1">
                  <a:solidFill>
                    <a:schemeClr val="accent2"/>
                  </a:solidFill>
                </a:rPr>
                <a:t>veces</a:t>
              </a:r>
              <a:r>
                <a:rPr lang="en-US" sz="1150" kern="1200" dirty="0">
                  <a:solidFill>
                    <a:schemeClr val="accent2"/>
                  </a:solidFill>
                </a:rPr>
                <a:t> </a:t>
              </a:r>
              <a:r>
                <a:rPr lang="en-US" sz="1150" kern="1200" dirty="0" err="1">
                  <a:solidFill>
                    <a:schemeClr val="accent2"/>
                  </a:solidFill>
                </a:rPr>
                <a:t>como</a:t>
              </a:r>
              <a:r>
                <a:rPr lang="en-US" sz="1150" kern="1200" dirty="0">
                  <a:solidFill>
                    <a:schemeClr val="accent2"/>
                  </a:solidFill>
                </a:rPr>
                <a:t> sea </a:t>
              </a:r>
              <a:r>
                <a:rPr lang="en-US" sz="1150" kern="1200" dirty="0" err="1">
                  <a:solidFill>
                    <a:schemeClr val="accent2"/>
                  </a:solidFill>
                </a:rPr>
                <a:t>necesario</a:t>
              </a:r>
              <a:r>
                <a:rPr lang="en-US" sz="1150" kern="1200" dirty="0">
                  <a:solidFill>
                    <a:schemeClr val="accent2"/>
                  </a:solidFill>
                </a:rPr>
                <a:t>)</a:t>
              </a:r>
            </a:p>
          </p:txBody>
        </p:sp>
      </p:grpSp>
    </p:spTree>
    <p:extLst>
      <p:ext uri="{BB962C8B-B14F-4D97-AF65-F5344CB8AC3E}">
        <p14:creationId xmlns:p14="http://schemas.microsoft.com/office/powerpoint/2010/main" val="2164119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dentify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07427" y="293910"/>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Identify</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
        <p:nvSpPr>
          <p:cNvPr id="6" name="Freeform: Shape 2">
            <a:extLst>
              <a:ext uri="{FF2B5EF4-FFF2-40B4-BE49-F238E27FC236}">
                <a16:creationId xmlns:a16="http://schemas.microsoft.com/office/drawing/2014/main" id="{FFF9544E-E20C-DDB6-0B0B-A20A4ADB0BB5}"/>
              </a:ext>
            </a:extLst>
          </p:cNvPr>
          <p:cNvSpPr/>
          <p:nvPr userDrawn="1"/>
        </p:nvSpPr>
        <p:spPr>
          <a:xfrm>
            <a:off x="380054" y="5572492"/>
            <a:ext cx="904607" cy="1292297"/>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C34D">
              <a:hueOff val="0"/>
              <a:satOff val="0"/>
              <a:lumOff val="0"/>
              <a:alphaOff val="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9"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Identify (</a:t>
            </a:r>
            <a:r>
              <a:rPr lang="es-ES" sz="1100" b="1" kern="1200" dirty="0">
                <a:latin typeface="+mj-lt"/>
              </a:rPr>
              <a:t>Identificar)</a:t>
            </a:r>
            <a:endParaRPr lang="en-US" sz="1100" b="1" kern="1200" dirty="0">
              <a:solidFill>
                <a:sysClr val="window" lastClr="FFFFFF"/>
              </a:solidFill>
              <a:latin typeface="+mj-lt"/>
              <a:ea typeface="+mn-ea"/>
              <a:cs typeface="+mn-cs"/>
            </a:endParaRPr>
          </a:p>
        </p:txBody>
      </p:sp>
      <p:sp>
        <p:nvSpPr>
          <p:cNvPr id="7" name="Freeform: Shape 4">
            <a:extLst>
              <a:ext uri="{FF2B5EF4-FFF2-40B4-BE49-F238E27FC236}">
                <a16:creationId xmlns:a16="http://schemas.microsoft.com/office/drawing/2014/main" id="{664904C6-B2F0-DB04-E8F4-39F75DF79B79}"/>
              </a:ext>
            </a:extLst>
          </p:cNvPr>
          <p:cNvSpPr/>
          <p:nvPr userDrawn="1"/>
        </p:nvSpPr>
        <p:spPr>
          <a:xfrm>
            <a:off x="1284660" y="5573410"/>
            <a:ext cx="5413679" cy="839993"/>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solidFill>
            <a:sysClr val="window" lastClr="FFFFFF">
              <a:alpha val="90000"/>
              <a:hueOff val="0"/>
              <a:satOff val="0"/>
              <a:lumOff val="0"/>
              <a:alphaOff val="0"/>
            </a:sysClr>
          </a:solidFill>
          <a:ln w="12700" cap="flat" cmpd="sng" algn="ctr">
            <a:solidFill>
              <a:srgbClr val="82C34D"/>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solidFill>
                <a:srgbClr val="000000"/>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Identify the problem </a:t>
            </a:r>
            <a:r>
              <a:rPr lang="en-US" sz="1600" kern="1200" dirty="0">
                <a:solidFill>
                  <a:srgbClr val="F16038"/>
                </a:solidFill>
                <a:latin typeface="+mj-lt"/>
                <a:ea typeface="+mn-ea"/>
                <a:cs typeface="Arial" panose="020B0604020202020204" pitchFamily="34" charset="0"/>
              </a:rPr>
              <a:t>(</a:t>
            </a:r>
            <a:r>
              <a:rPr lang="es-ES" sz="1600" kern="1200" dirty="0">
                <a:solidFill>
                  <a:srgbClr val="F16038"/>
                </a:solidFill>
                <a:latin typeface="+mj-lt"/>
              </a:rPr>
              <a:t>Identificar el problema)</a:t>
            </a:r>
            <a:endParaRPr lang="en-US" sz="1600" kern="1200" dirty="0">
              <a:solidFill>
                <a:srgbClr val="F16038"/>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j-lt"/>
                <a:ea typeface="+mn-ea"/>
                <a:cs typeface="Arial" panose="020B0604020202020204" pitchFamily="34" charset="0"/>
              </a:rPr>
              <a:t>Identify the criteria and constraints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Identificar los criterios y las restricciones)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endPar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76994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ine Material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9150" y="294916"/>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Imagine Materials</a:t>
            </a:r>
            <a:br>
              <a:rPr lang="en-US" dirty="0"/>
            </a:br>
            <a:endParaRPr lang="en-US" dirty="0"/>
          </a:p>
        </p:txBody>
      </p:sp>
      <p:grpSp>
        <p:nvGrpSpPr>
          <p:cNvPr id="12" name="Group 11">
            <a:extLst>
              <a:ext uri="{FF2B5EF4-FFF2-40B4-BE49-F238E27FC236}">
                <a16:creationId xmlns:a16="http://schemas.microsoft.com/office/drawing/2014/main" id="{A6EFC2E0-FC06-6ECC-E2E6-FF042DDB55A2}"/>
              </a:ext>
            </a:extLst>
          </p:cNvPr>
          <p:cNvGrpSpPr/>
          <p:nvPr userDrawn="1"/>
        </p:nvGrpSpPr>
        <p:grpSpPr>
          <a:xfrm>
            <a:off x="381226" y="5580760"/>
            <a:ext cx="6318285" cy="1292300"/>
            <a:chOff x="381226" y="5580760"/>
            <a:chExt cx="6318285" cy="1292300"/>
          </a:xfrm>
        </p:grpSpPr>
        <p:sp>
          <p:nvSpPr>
            <p:cNvPr id="5" name="Freeform: Shape 5">
              <a:extLst>
                <a:ext uri="{FF2B5EF4-FFF2-40B4-BE49-F238E27FC236}">
                  <a16:creationId xmlns:a16="http://schemas.microsoft.com/office/drawing/2014/main" id="{2BC96548-77F3-9935-4210-11B7968AE9DD}"/>
                </a:ext>
              </a:extLst>
            </p:cNvPr>
            <p:cNvSpPr/>
            <p:nvPr userDrawn="1"/>
          </p:nvSpPr>
          <p:spPr>
            <a:xfrm>
              <a:off x="381226" y="558076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00578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Imagine (</a:t>
              </a:r>
              <a:r>
                <a:rPr lang="es-ES" sz="1100" b="1" kern="1200" dirty="0">
                  <a:latin typeface="+mj-lt"/>
                </a:rPr>
                <a:t>Imaginar)</a:t>
              </a:r>
              <a:endParaRPr lang="en-US" sz="1100" b="1" kern="1200" dirty="0">
                <a:solidFill>
                  <a:sysClr val="window" lastClr="FFFFFF"/>
                </a:solidFill>
                <a:latin typeface="+mj-lt"/>
                <a:ea typeface="+mn-ea"/>
                <a:cs typeface="+mn-cs"/>
              </a:endParaRPr>
            </a:p>
          </p:txBody>
        </p:sp>
        <p:sp>
          <p:nvSpPr>
            <p:cNvPr id="6" name="Freeform: Shape 7">
              <a:extLst>
                <a:ext uri="{FF2B5EF4-FFF2-40B4-BE49-F238E27FC236}">
                  <a16:creationId xmlns:a16="http://schemas.microsoft.com/office/drawing/2014/main" id="{10CDAD76-8334-09D2-CABF-391B5BD1394D}"/>
                </a:ext>
              </a:extLst>
            </p:cNvPr>
            <p:cNvSpPr/>
            <p:nvPr userDrawn="1"/>
          </p:nvSpPr>
          <p:spPr>
            <a:xfrm>
              <a:off x="1285832" y="5580760"/>
              <a:ext cx="5413679" cy="840002"/>
            </a:xfrm>
            <a:custGeom>
              <a:avLst/>
              <a:gdLst>
                <a:gd name="connsiteX0" fmla="*/ 129667 w 777989"/>
                <a:gd name="connsiteY0" fmla="*/ 0 h 5014022"/>
                <a:gd name="connsiteX1" fmla="*/ 648322 w 777989"/>
                <a:gd name="connsiteY1" fmla="*/ 0 h 5014022"/>
                <a:gd name="connsiteX2" fmla="*/ 777989 w 777989"/>
                <a:gd name="connsiteY2" fmla="*/ 129667 h 5014022"/>
                <a:gd name="connsiteX3" fmla="*/ 777989 w 777989"/>
                <a:gd name="connsiteY3" fmla="*/ 5014022 h 5014022"/>
                <a:gd name="connsiteX4" fmla="*/ 777989 w 777989"/>
                <a:gd name="connsiteY4" fmla="*/ 5014022 h 5014022"/>
                <a:gd name="connsiteX5" fmla="*/ 0 w 777989"/>
                <a:gd name="connsiteY5" fmla="*/ 5014022 h 5014022"/>
                <a:gd name="connsiteX6" fmla="*/ 0 w 777989"/>
                <a:gd name="connsiteY6" fmla="*/ 5014022 h 5014022"/>
                <a:gd name="connsiteX7" fmla="*/ 0 w 777989"/>
                <a:gd name="connsiteY7" fmla="*/ 129667 h 5014022"/>
                <a:gd name="connsiteX8" fmla="*/ 129667 w 777989"/>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9" h="5014022">
                  <a:moveTo>
                    <a:pt x="777989" y="835686"/>
                  </a:moveTo>
                  <a:lnTo>
                    <a:pt x="777989" y="4178336"/>
                  </a:lnTo>
                  <a:cubicBezTo>
                    <a:pt x="777989" y="4639870"/>
                    <a:pt x="768981" y="5014019"/>
                    <a:pt x="757869" y="5014019"/>
                  </a:cubicBezTo>
                  <a:lnTo>
                    <a:pt x="0" y="5014019"/>
                  </a:lnTo>
                  <a:lnTo>
                    <a:pt x="0" y="5014019"/>
                  </a:lnTo>
                  <a:lnTo>
                    <a:pt x="0" y="3"/>
                  </a:lnTo>
                  <a:lnTo>
                    <a:pt x="0" y="3"/>
                  </a:lnTo>
                  <a:lnTo>
                    <a:pt x="757869" y="3"/>
                  </a:lnTo>
                  <a:cubicBezTo>
                    <a:pt x="768981" y="3"/>
                    <a:pt x="777989" y="374152"/>
                    <a:pt x="777989" y="835686"/>
                  </a:cubicBezTo>
                  <a:close/>
                </a:path>
              </a:pathLst>
            </a:custGeom>
            <a:solidFill>
              <a:sysClr val="window" lastClr="FFFFFF">
                <a:alpha val="90000"/>
                <a:hueOff val="0"/>
                <a:satOff val="0"/>
                <a:lumOff val="0"/>
                <a:alphaOff val="0"/>
              </a:sysClr>
            </a:solidFill>
            <a:ln w="12700" cap="flat" cmpd="sng" algn="ctr">
              <a:solidFill>
                <a:srgbClr val="00578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Explore the materials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Explorar los materiales)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Brainstorm ideas </a:t>
              </a:r>
              <a:r>
                <a:rPr lang="en-US" sz="1600" kern="1200" dirty="0">
                  <a:solidFill>
                    <a:schemeClr val="accent2"/>
                  </a:solidFill>
                  <a:latin typeface="Arial" panose="020B0604020202020204" pitchFamily="34" charset="0"/>
                  <a:ea typeface="+mn-ea"/>
                  <a:cs typeface="Arial" panose="020B0604020202020204" pitchFamily="34" charset="0"/>
                </a:rPr>
                <a:t>(Tormenta de ideas)</a:t>
              </a:r>
            </a:p>
          </p:txBody>
        </p:sp>
      </p:grpSp>
      <p:sp>
        <p:nvSpPr>
          <p:cNvPr id="4" name="Table Placeholder 3">
            <a:extLst>
              <a:ext uri="{FF2B5EF4-FFF2-40B4-BE49-F238E27FC236}">
                <a16:creationId xmlns:a16="http://schemas.microsoft.com/office/drawing/2014/main" id="{A3E7DC5F-003E-D617-D976-4FF18F28489C}"/>
              </a:ext>
            </a:extLst>
          </p:cNvPr>
          <p:cNvSpPr>
            <a:spLocks noGrp="1"/>
          </p:cNvSpPr>
          <p:nvPr>
            <p:ph type="tbl" sz="quarter" idx="10"/>
          </p:nvPr>
        </p:nvSpPr>
        <p:spPr>
          <a:xfrm>
            <a:off x="4603750" y="1722438"/>
            <a:ext cx="7326313" cy="3756025"/>
          </a:xfrm>
        </p:spPr>
        <p:txBody>
          <a:bodyPr/>
          <a:lstStyle/>
          <a:p>
            <a:endParaRPr lang="en-US"/>
          </a:p>
        </p:txBody>
      </p:sp>
      <p:sp>
        <p:nvSpPr>
          <p:cNvPr id="7" name="TextBox 6">
            <a:extLst>
              <a:ext uri="{FF2B5EF4-FFF2-40B4-BE49-F238E27FC236}">
                <a16:creationId xmlns:a16="http://schemas.microsoft.com/office/drawing/2014/main" id="{CEECE5CD-1288-73F2-9840-7E8B1F015A46}"/>
              </a:ext>
            </a:extLst>
          </p:cNvPr>
          <p:cNvSpPr txBox="1"/>
          <p:nvPr userDrawn="1"/>
        </p:nvSpPr>
        <p:spPr>
          <a:xfrm>
            <a:off x="633132" y="1779791"/>
            <a:ext cx="3668233" cy="4062651"/>
          </a:xfrm>
          <a:prstGeom prst="rect">
            <a:avLst/>
          </a:prstGeom>
          <a:noFill/>
        </p:spPr>
        <p:txBody>
          <a:bodyPr wrap="square" rtlCol="0">
            <a:spAutoFit/>
          </a:bodyPr>
          <a:lstStyle/>
          <a:p>
            <a:pPr marL="0" indent="0">
              <a:buNone/>
            </a:pPr>
            <a:r>
              <a:rPr lang="en-US" sz="2400" dirty="0">
                <a:solidFill>
                  <a:srgbClr val="000000"/>
                </a:solidFill>
              </a:rPr>
              <a:t>Here are the materials we will be using. </a:t>
            </a:r>
          </a:p>
          <a:p>
            <a:pPr marL="0" indent="0">
              <a:buNone/>
            </a:pPr>
            <a:r>
              <a:rPr lang="en-US" sz="2400" dirty="0">
                <a:solidFill>
                  <a:srgbClr val="000000"/>
                </a:solidFill>
              </a:rPr>
              <a:t>Can you classify them?   </a:t>
            </a:r>
          </a:p>
          <a:p>
            <a:pPr marL="0" indent="0">
              <a:buNone/>
            </a:pPr>
            <a:r>
              <a:rPr lang="en-US" sz="2400" dirty="0">
                <a:solidFill>
                  <a:srgbClr val="000000"/>
                </a:solidFill>
              </a:rPr>
              <a:t>What do they have in common?</a:t>
            </a:r>
          </a:p>
          <a:p>
            <a:endParaRPr lang="en-US" sz="2400" dirty="0"/>
          </a:p>
          <a:p>
            <a:pPr marL="0" indent="0">
              <a:buNone/>
            </a:pPr>
            <a:r>
              <a:rPr lang="en-US" sz="2400" dirty="0" err="1">
                <a:solidFill>
                  <a:srgbClr val="F16038"/>
                </a:solidFill>
              </a:rPr>
              <a:t>Estos</a:t>
            </a:r>
            <a:r>
              <a:rPr lang="en-US" sz="2400" dirty="0">
                <a:solidFill>
                  <a:srgbClr val="F16038"/>
                </a:solidFill>
              </a:rPr>
              <a:t> son </a:t>
            </a:r>
            <a:r>
              <a:rPr lang="en-US" sz="2400" dirty="0" err="1">
                <a:solidFill>
                  <a:srgbClr val="F16038"/>
                </a:solidFill>
              </a:rPr>
              <a:t>los</a:t>
            </a:r>
            <a:r>
              <a:rPr lang="en-US" sz="2400" dirty="0">
                <a:solidFill>
                  <a:srgbClr val="F16038"/>
                </a:solidFill>
              </a:rPr>
              <a:t> </a:t>
            </a:r>
            <a:r>
              <a:rPr lang="en-US" sz="2400" dirty="0" err="1">
                <a:solidFill>
                  <a:srgbClr val="F16038"/>
                </a:solidFill>
              </a:rPr>
              <a:t>materiales</a:t>
            </a:r>
            <a:r>
              <a:rPr lang="en-US" sz="2400" dirty="0">
                <a:solidFill>
                  <a:srgbClr val="F16038"/>
                </a:solidFill>
              </a:rPr>
              <a:t> que </a:t>
            </a:r>
            <a:r>
              <a:rPr lang="en-US" sz="2400" dirty="0" err="1">
                <a:solidFill>
                  <a:srgbClr val="F16038"/>
                </a:solidFill>
              </a:rPr>
              <a:t>usaremos</a:t>
            </a:r>
            <a:r>
              <a:rPr lang="en-US" sz="2400" dirty="0">
                <a:solidFill>
                  <a:srgbClr val="F16038"/>
                </a:solidFill>
              </a:rPr>
              <a:t>.</a:t>
            </a:r>
          </a:p>
          <a:p>
            <a:pPr marL="0" indent="0">
              <a:buNone/>
            </a:pPr>
            <a:r>
              <a:rPr lang="en-US" sz="2400" dirty="0">
                <a:solidFill>
                  <a:srgbClr val="F16038"/>
                </a:solidFill>
              </a:rPr>
              <a:t>¿</a:t>
            </a:r>
            <a:r>
              <a:rPr lang="en-US" sz="2400" dirty="0" err="1">
                <a:solidFill>
                  <a:srgbClr val="F16038"/>
                </a:solidFill>
              </a:rPr>
              <a:t>Puedes</a:t>
            </a:r>
            <a:r>
              <a:rPr lang="en-US" sz="2400" dirty="0">
                <a:solidFill>
                  <a:srgbClr val="F16038"/>
                </a:solidFill>
              </a:rPr>
              <a:t> </a:t>
            </a:r>
            <a:r>
              <a:rPr lang="en-US" sz="2400" dirty="0" err="1">
                <a:solidFill>
                  <a:srgbClr val="F16038"/>
                </a:solidFill>
              </a:rPr>
              <a:t>clasificarlos</a:t>
            </a:r>
            <a:r>
              <a:rPr lang="en-US" sz="2400" dirty="0">
                <a:solidFill>
                  <a:srgbClr val="F16038"/>
                </a:solidFill>
              </a:rPr>
              <a:t>?</a:t>
            </a:r>
          </a:p>
          <a:p>
            <a:pPr marL="0" indent="0">
              <a:buNone/>
            </a:pPr>
            <a:r>
              <a:rPr lang="en-US" sz="2400" dirty="0">
                <a:solidFill>
                  <a:srgbClr val="F16038"/>
                </a:solidFill>
              </a:rPr>
              <a:t>¿</a:t>
            </a:r>
            <a:r>
              <a:rPr lang="en-US" sz="2400" dirty="0" err="1">
                <a:solidFill>
                  <a:srgbClr val="F16038"/>
                </a:solidFill>
              </a:rPr>
              <a:t>Qué</a:t>
            </a:r>
            <a:r>
              <a:rPr lang="en-US" sz="2400" dirty="0">
                <a:solidFill>
                  <a:srgbClr val="F16038"/>
                </a:solidFill>
              </a:rPr>
              <a:t> </a:t>
            </a:r>
            <a:r>
              <a:rPr lang="en-US" sz="2400" dirty="0" err="1">
                <a:solidFill>
                  <a:srgbClr val="F16038"/>
                </a:solidFill>
              </a:rPr>
              <a:t>tienen</a:t>
            </a:r>
            <a:r>
              <a:rPr lang="en-US" sz="2400" dirty="0">
                <a:solidFill>
                  <a:srgbClr val="F16038"/>
                </a:solidFill>
              </a:rPr>
              <a:t> </a:t>
            </a:r>
            <a:r>
              <a:rPr lang="en-US" sz="2400" dirty="0" err="1">
                <a:solidFill>
                  <a:srgbClr val="F16038"/>
                </a:solidFill>
              </a:rPr>
              <a:t>en</a:t>
            </a:r>
            <a:r>
              <a:rPr lang="en-US" sz="2400" dirty="0">
                <a:solidFill>
                  <a:srgbClr val="F16038"/>
                </a:solidFill>
              </a:rPr>
              <a:t> </a:t>
            </a:r>
            <a:r>
              <a:rPr lang="en-US" sz="2400" dirty="0" err="1">
                <a:solidFill>
                  <a:srgbClr val="F16038"/>
                </a:solidFill>
              </a:rPr>
              <a:t>común</a:t>
            </a:r>
            <a:r>
              <a:rPr lang="en-US" sz="2400" dirty="0">
                <a:solidFill>
                  <a:srgbClr val="F16038"/>
                </a:solidFill>
              </a:rPr>
              <a:t>?</a:t>
            </a:r>
          </a:p>
          <a:p>
            <a:endParaRPr lang="en-US" dirty="0"/>
          </a:p>
        </p:txBody>
      </p:sp>
    </p:spTree>
    <p:extLst>
      <p:ext uri="{BB962C8B-B14F-4D97-AF65-F5344CB8AC3E}">
        <p14:creationId xmlns:p14="http://schemas.microsoft.com/office/powerpoint/2010/main" val="1496278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095704" y="437238"/>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Header 1</a:t>
            </a:r>
          </a:p>
        </p:txBody>
      </p:sp>
      <p:sp>
        <p:nvSpPr>
          <p:cNvPr id="9" name="Content Placeholder 2">
            <a:extLst>
              <a:ext uri="{FF2B5EF4-FFF2-40B4-BE49-F238E27FC236}">
                <a16:creationId xmlns:a16="http://schemas.microsoft.com/office/drawing/2014/main" id="{18B131D9-5A0E-E046-806B-421E887450D6}"/>
              </a:ext>
            </a:extLst>
          </p:cNvPr>
          <p:cNvSpPr>
            <a:spLocks noGrp="1"/>
          </p:cNvSpPr>
          <p:nvPr>
            <p:ph idx="4294967295"/>
          </p:nvPr>
        </p:nvSpPr>
        <p:spPr>
          <a:xfrm>
            <a:off x="838200" y="1825625"/>
            <a:ext cx="10515600" cy="3016198"/>
          </a:xfrm>
        </p:spPr>
        <p:txBody>
          <a:bodyPr/>
          <a:lstStyle/>
          <a:p>
            <a:r>
              <a:rPr lang="en-US" dirty="0"/>
              <a:t>What worked?</a:t>
            </a:r>
          </a:p>
          <a:p>
            <a:r>
              <a:rPr lang="en-US" dirty="0"/>
              <a:t>What didn’t work?</a:t>
            </a:r>
          </a:p>
          <a:p>
            <a:r>
              <a:rPr lang="en-US" dirty="0"/>
              <a:t>What do you want to improve?</a:t>
            </a:r>
          </a:p>
        </p:txBody>
      </p:sp>
    </p:spTree>
    <p:extLst>
      <p:ext uri="{BB962C8B-B14F-4D97-AF65-F5344CB8AC3E}">
        <p14:creationId xmlns:p14="http://schemas.microsoft.com/office/powerpoint/2010/main" val="3720775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ine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9150" y="294916"/>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Imagine Materials</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
        <p:nvSpPr>
          <p:cNvPr id="5" name="Freeform: Shape 5">
            <a:extLst>
              <a:ext uri="{FF2B5EF4-FFF2-40B4-BE49-F238E27FC236}">
                <a16:creationId xmlns:a16="http://schemas.microsoft.com/office/drawing/2014/main" id="{2BC96548-77F3-9935-4210-11B7968AE9DD}"/>
              </a:ext>
            </a:extLst>
          </p:cNvPr>
          <p:cNvSpPr/>
          <p:nvPr userDrawn="1"/>
        </p:nvSpPr>
        <p:spPr>
          <a:xfrm>
            <a:off x="381226" y="558076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00578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Imagine (</a:t>
            </a:r>
            <a:r>
              <a:rPr lang="es-ES" sz="1100" b="1" kern="1200" dirty="0">
                <a:latin typeface="+mj-lt"/>
              </a:rPr>
              <a:t>Imaginar)</a:t>
            </a:r>
            <a:endParaRPr lang="en-US" sz="1100" b="1" kern="1200" dirty="0">
              <a:solidFill>
                <a:sysClr val="window" lastClr="FFFFFF"/>
              </a:solidFill>
              <a:latin typeface="+mj-lt"/>
              <a:ea typeface="+mn-ea"/>
              <a:cs typeface="+mn-cs"/>
            </a:endParaRPr>
          </a:p>
        </p:txBody>
      </p:sp>
      <p:sp>
        <p:nvSpPr>
          <p:cNvPr id="6" name="Freeform: Shape 7">
            <a:extLst>
              <a:ext uri="{FF2B5EF4-FFF2-40B4-BE49-F238E27FC236}">
                <a16:creationId xmlns:a16="http://schemas.microsoft.com/office/drawing/2014/main" id="{10CDAD76-8334-09D2-CABF-391B5BD1394D}"/>
              </a:ext>
            </a:extLst>
          </p:cNvPr>
          <p:cNvSpPr/>
          <p:nvPr userDrawn="1"/>
        </p:nvSpPr>
        <p:spPr>
          <a:xfrm>
            <a:off x="1285832" y="5580760"/>
            <a:ext cx="5413679" cy="840002"/>
          </a:xfrm>
          <a:custGeom>
            <a:avLst/>
            <a:gdLst>
              <a:gd name="connsiteX0" fmla="*/ 129667 w 777989"/>
              <a:gd name="connsiteY0" fmla="*/ 0 h 5014022"/>
              <a:gd name="connsiteX1" fmla="*/ 648322 w 777989"/>
              <a:gd name="connsiteY1" fmla="*/ 0 h 5014022"/>
              <a:gd name="connsiteX2" fmla="*/ 777989 w 777989"/>
              <a:gd name="connsiteY2" fmla="*/ 129667 h 5014022"/>
              <a:gd name="connsiteX3" fmla="*/ 777989 w 777989"/>
              <a:gd name="connsiteY3" fmla="*/ 5014022 h 5014022"/>
              <a:gd name="connsiteX4" fmla="*/ 777989 w 777989"/>
              <a:gd name="connsiteY4" fmla="*/ 5014022 h 5014022"/>
              <a:gd name="connsiteX5" fmla="*/ 0 w 777989"/>
              <a:gd name="connsiteY5" fmla="*/ 5014022 h 5014022"/>
              <a:gd name="connsiteX6" fmla="*/ 0 w 777989"/>
              <a:gd name="connsiteY6" fmla="*/ 5014022 h 5014022"/>
              <a:gd name="connsiteX7" fmla="*/ 0 w 777989"/>
              <a:gd name="connsiteY7" fmla="*/ 129667 h 5014022"/>
              <a:gd name="connsiteX8" fmla="*/ 129667 w 777989"/>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9" h="5014022">
                <a:moveTo>
                  <a:pt x="777989" y="835686"/>
                </a:moveTo>
                <a:lnTo>
                  <a:pt x="777989" y="4178336"/>
                </a:lnTo>
                <a:cubicBezTo>
                  <a:pt x="777989" y="4639870"/>
                  <a:pt x="768981" y="5014019"/>
                  <a:pt x="757869" y="5014019"/>
                </a:cubicBezTo>
                <a:lnTo>
                  <a:pt x="0" y="5014019"/>
                </a:lnTo>
                <a:lnTo>
                  <a:pt x="0" y="5014019"/>
                </a:lnTo>
                <a:lnTo>
                  <a:pt x="0" y="3"/>
                </a:lnTo>
                <a:lnTo>
                  <a:pt x="0" y="3"/>
                </a:lnTo>
                <a:lnTo>
                  <a:pt x="757869" y="3"/>
                </a:lnTo>
                <a:cubicBezTo>
                  <a:pt x="768981" y="3"/>
                  <a:pt x="777989" y="374152"/>
                  <a:pt x="777989" y="835686"/>
                </a:cubicBezTo>
                <a:close/>
              </a:path>
            </a:pathLst>
          </a:custGeom>
          <a:solidFill>
            <a:sysClr val="window" lastClr="FFFFFF">
              <a:alpha val="90000"/>
              <a:hueOff val="0"/>
              <a:satOff val="0"/>
              <a:lumOff val="0"/>
              <a:alphaOff val="0"/>
            </a:sysClr>
          </a:solidFill>
          <a:ln w="12700" cap="flat" cmpd="sng" algn="ctr">
            <a:solidFill>
              <a:srgbClr val="00578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Explore the materials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Explorar los materiales)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Brainstorm ideas </a:t>
            </a:r>
            <a:r>
              <a:rPr lang="en-US" sz="1600" kern="1200" dirty="0">
                <a:solidFill>
                  <a:schemeClr val="accent2"/>
                </a:solidFill>
                <a:latin typeface="Arial" panose="020B0604020202020204" pitchFamily="34" charset="0"/>
                <a:ea typeface="+mn-ea"/>
                <a:cs typeface="Arial" panose="020B0604020202020204" pitchFamily="34" charset="0"/>
              </a:rPr>
              <a:t>(Tormenta de ideas)</a:t>
            </a:r>
          </a:p>
        </p:txBody>
      </p:sp>
    </p:spTree>
    <p:extLst>
      <p:ext uri="{BB962C8B-B14F-4D97-AF65-F5344CB8AC3E}">
        <p14:creationId xmlns:p14="http://schemas.microsoft.com/office/powerpoint/2010/main" val="1411081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lan Slides">
    <p:spTree>
      <p:nvGrpSpPr>
        <p:cNvPr id="1" name=""/>
        <p:cNvGrpSpPr/>
        <p:nvPr/>
      </p:nvGrpSpPr>
      <p:grpSpPr>
        <a:xfrm>
          <a:off x="0" y="0"/>
          <a:ext cx="0" cy="0"/>
          <a:chOff x="0" y="0"/>
          <a:chExt cx="0" cy="0"/>
        </a:xfrm>
      </p:grpSpPr>
      <p:sp>
        <p:nvSpPr>
          <p:cNvPr id="5" name="Freeform: Shape 8">
            <a:extLst>
              <a:ext uri="{FF2B5EF4-FFF2-40B4-BE49-F238E27FC236}">
                <a16:creationId xmlns:a16="http://schemas.microsoft.com/office/drawing/2014/main" id="{8F731493-7631-B7D4-D5D2-4C3D43E26A5A}"/>
              </a:ext>
            </a:extLst>
          </p:cNvPr>
          <p:cNvSpPr/>
          <p:nvPr userDrawn="1"/>
        </p:nvSpPr>
        <p:spPr>
          <a:xfrm>
            <a:off x="381226" y="557956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4D94"/>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Plan</a:t>
            </a:r>
          </a:p>
        </p:txBody>
      </p:sp>
      <p:sp>
        <p:nvSpPr>
          <p:cNvPr id="6" name="Freeform: Shape 9">
            <a:extLst>
              <a:ext uri="{FF2B5EF4-FFF2-40B4-BE49-F238E27FC236}">
                <a16:creationId xmlns:a16="http://schemas.microsoft.com/office/drawing/2014/main" id="{9616F982-10CC-8552-7E70-9B46F888B4FC}"/>
              </a:ext>
            </a:extLst>
          </p:cNvPr>
          <p:cNvSpPr/>
          <p:nvPr userDrawn="1"/>
        </p:nvSpPr>
        <p:spPr>
          <a:xfrm>
            <a:off x="1285833" y="5578358"/>
            <a:ext cx="5413678" cy="842404"/>
          </a:xfrm>
          <a:custGeom>
            <a:avLst/>
            <a:gdLst>
              <a:gd name="connsiteX0" fmla="*/ 130038 w 780214"/>
              <a:gd name="connsiteY0" fmla="*/ 0 h 5014022"/>
              <a:gd name="connsiteX1" fmla="*/ 650176 w 780214"/>
              <a:gd name="connsiteY1" fmla="*/ 0 h 5014022"/>
              <a:gd name="connsiteX2" fmla="*/ 780214 w 780214"/>
              <a:gd name="connsiteY2" fmla="*/ 130038 h 5014022"/>
              <a:gd name="connsiteX3" fmla="*/ 780214 w 780214"/>
              <a:gd name="connsiteY3" fmla="*/ 5014022 h 5014022"/>
              <a:gd name="connsiteX4" fmla="*/ 780214 w 780214"/>
              <a:gd name="connsiteY4" fmla="*/ 5014022 h 5014022"/>
              <a:gd name="connsiteX5" fmla="*/ 0 w 780214"/>
              <a:gd name="connsiteY5" fmla="*/ 5014022 h 5014022"/>
              <a:gd name="connsiteX6" fmla="*/ 0 w 780214"/>
              <a:gd name="connsiteY6" fmla="*/ 5014022 h 5014022"/>
              <a:gd name="connsiteX7" fmla="*/ 0 w 780214"/>
              <a:gd name="connsiteY7" fmla="*/ 130038 h 5014022"/>
              <a:gd name="connsiteX8" fmla="*/ 130038 w 780214"/>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214" h="5014022">
                <a:moveTo>
                  <a:pt x="780214" y="835687"/>
                </a:moveTo>
                <a:lnTo>
                  <a:pt x="780214" y="4178335"/>
                </a:lnTo>
                <a:cubicBezTo>
                  <a:pt x="780214" y="4639870"/>
                  <a:pt x="771155" y="5014019"/>
                  <a:pt x="759979" y="5014019"/>
                </a:cubicBezTo>
                <a:lnTo>
                  <a:pt x="0" y="5014019"/>
                </a:lnTo>
                <a:lnTo>
                  <a:pt x="0" y="5014019"/>
                </a:lnTo>
                <a:lnTo>
                  <a:pt x="0" y="3"/>
                </a:lnTo>
                <a:lnTo>
                  <a:pt x="0" y="3"/>
                </a:lnTo>
                <a:lnTo>
                  <a:pt x="759979" y="3"/>
                </a:lnTo>
                <a:cubicBezTo>
                  <a:pt x="771155" y="3"/>
                  <a:pt x="780214" y="374152"/>
                  <a:pt x="780214" y="835687"/>
                </a:cubicBezTo>
                <a:close/>
              </a:path>
            </a:pathLst>
          </a:custGeom>
          <a:noFill/>
          <a:ln w="12700" cap="flat" cmpd="sng" algn="ctr">
            <a:solidFill>
              <a:srgbClr val="824D94"/>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9569" tIns="46977" rIns="46976" bIns="46978" numCol="1" spcCol="1270" anchor="ctr" anchorCtr="0">
            <a:noAutofit/>
          </a:bodyPr>
          <a:lstStyle/>
          <a:p>
            <a:pPr marL="114300" lvl="1" indent="-114300" algn="l" defTabSz="622300">
              <a:lnSpc>
                <a:spcPct val="90000"/>
              </a:lnSpc>
              <a:spcBef>
                <a:spcPct val="0"/>
              </a:spcBef>
              <a:spcAft>
                <a:spcPct val="15000"/>
              </a:spcAft>
              <a:buNone/>
            </a:pPr>
            <a:endParaRPr lang="en-US" sz="14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Create a plan individually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Crear</a:t>
            </a:r>
            <a:r>
              <a:rPr lang="en-US" sz="1400" kern="1200" dirty="0">
                <a:solidFill>
                  <a:schemeClr val="accent2"/>
                </a:solidFill>
                <a:latin typeface="Arial" panose="020B0604020202020204" pitchFamily="34" charset="0"/>
                <a:ea typeface="+mn-ea"/>
                <a:cs typeface="Arial" panose="020B0604020202020204" pitchFamily="34" charset="0"/>
              </a:rPr>
              <a:t> un plan </a:t>
            </a:r>
            <a:r>
              <a:rPr lang="en-US" sz="1400" kern="1200" dirty="0" err="1">
                <a:solidFill>
                  <a:schemeClr val="accent2"/>
                </a:solidFill>
                <a:latin typeface="Arial" panose="020B0604020202020204" pitchFamily="34" charset="0"/>
                <a:ea typeface="+mn-ea"/>
                <a:cs typeface="Arial" panose="020B0604020202020204" pitchFamily="34" charset="0"/>
              </a:rPr>
              <a:t>indivudualmente</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Select a group idea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Seleccione</a:t>
            </a:r>
            <a:r>
              <a:rPr lang="en-US" sz="1400" kern="1200" dirty="0">
                <a:solidFill>
                  <a:schemeClr val="accent2"/>
                </a:solidFill>
                <a:latin typeface="Arial" panose="020B0604020202020204" pitchFamily="34" charset="0"/>
                <a:ea typeface="+mn-ea"/>
                <a:cs typeface="Arial" panose="020B0604020202020204" pitchFamily="34" charset="0"/>
              </a:rPr>
              <a:t> </a:t>
            </a:r>
            <a:r>
              <a:rPr lang="en-US" sz="1400" kern="1200" dirty="0" err="1">
                <a:solidFill>
                  <a:schemeClr val="accent2"/>
                </a:solidFill>
                <a:latin typeface="Arial" panose="020B0604020202020204" pitchFamily="34" charset="0"/>
                <a:ea typeface="+mn-ea"/>
                <a:cs typeface="Arial" panose="020B0604020202020204" pitchFamily="34" charset="0"/>
              </a:rPr>
              <a:t>una</a:t>
            </a:r>
            <a:r>
              <a:rPr lang="en-US" sz="1400" kern="1200" dirty="0">
                <a:solidFill>
                  <a:schemeClr val="accent2"/>
                </a:solidFill>
                <a:latin typeface="Arial" panose="020B0604020202020204" pitchFamily="34" charset="0"/>
                <a:ea typeface="+mn-ea"/>
                <a:cs typeface="Arial" panose="020B0604020202020204" pitchFamily="34" charset="0"/>
              </a:rPr>
              <a:t> idea de </a:t>
            </a:r>
            <a:r>
              <a:rPr lang="en-US" sz="1400" kern="1200" dirty="0" err="1">
                <a:solidFill>
                  <a:schemeClr val="accent2"/>
                </a:solidFill>
                <a:latin typeface="Arial" panose="020B0604020202020204" pitchFamily="34" charset="0"/>
                <a:ea typeface="+mn-ea"/>
                <a:cs typeface="Arial" panose="020B0604020202020204" pitchFamily="34" charset="0"/>
              </a:rPr>
              <a:t>grupo</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Gather materials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Reunir</a:t>
            </a:r>
            <a:r>
              <a:rPr lang="en-US" sz="1400" kern="1200" dirty="0">
                <a:solidFill>
                  <a:schemeClr val="accent2"/>
                </a:solidFill>
                <a:latin typeface="Arial" panose="020B0604020202020204" pitchFamily="34" charset="0"/>
                <a:ea typeface="+mn-ea"/>
                <a:cs typeface="Arial" panose="020B0604020202020204" pitchFamily="34" charset="0"/>
              </a:rPr>
              <a:t> </a:t>
            </a:r>
            <a:r>
              <a:rPr lang="en-US" sz="1400" kern="1200" dirty="0" err="1">
                <a:solidFill>
                  <a:schemeClr val="accent2"/>
                </a:solidFill>
                <a:latin typeface="Arial" panose="020B0604020202020204" pitchFamily="34" charset="0"/>
                <a:ea typeface="+mn-ea"/>
                <a:cs typeface="Arial" panose="020B0604020202020204" pitchFamily="34" charset="0"/>
              </a:rPr>
              <a:t>materiales</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endParaRPr lang="en-US" sz="1400" kern="1200" dirty="0">
              <a:solidFill>
                <a:sysClr val="windowText" lastClr="000000">
                  <a:hueOff val="0"/>
                  <a:satOff val="0"/>
                  <a:lumOff val="0"/>
                  <a:alphaOff val="0"/>
                </a:sysClr>
              </a:solidFill>
              <a:latin typeface="Calibri" panose="020F0502020204030204"/>
              <a:ea typeface="+mn-ea"/>
              <a:cs typeface="+mn-cs"/>
            </a:endParaRPr>
          </a:p>
        </p:txBody>
      </p:sp>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07427" y="294916"/>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Plan</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Tree>
    <p:extLst>
      <p:ext uri="{BB962C8B-B14F-4D97-AF65-F5344CB8AC3E}">
        <p14:creationId xmlns:p14="http://schemas.microsoft.com/office/powerpoint/2010/main" val="91180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reate Slide">
    <p:spTree>
      <p:nvGrpSpPr>
        <p:cNvPr id="1" name=""/>
        <p:cNvGrpSpPr/>
        <p:nvPr/>
      </p:nvGrpSpPr>
      <p:grpSpPr>
        <a:xfrm>
          <a:off x="0" y="0"/>
          <a:ext cx="0" cy="0"/>
          <a:chOff x="0" y="0"/>
          <a:chExt cx="0" cy="0"/>
        </a:xfrm>
      </p:grpSpPr>
      <p:sp>
        <p:nvSpPr>
          <p:cNvPr id="4" name="Freeform: Shape 11">
            <a:extLst>
              <a:ext uri="{FF2B5EF4-FFF2-40B4-BE49-F238E27FC236}">
                <a16:creationId xmlns:a16="http://schemas.microsoft.com/office/drawing/2014/main" id="{33D50CE9-C7B2-9450-94C3-43D0C7FBE4C8}"/>
              </a:ext>
            </a:extLst>
          </p:cNvPr>
          <p:cNvSpPr/>
          <p:nvPr userDrawn="1"/>
        </p:nvSpPr>
        <p:spPr>
          <a:xfrm>
            <a:off x="1285833" y="5564779"/>
            <a:ext cx="5413679" cy="839993"/>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rgbClr val="E95E0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Build the product/prototype </a:t>
            </a:r>
            <a:r>
              <a:rPr lang="en-US" sz="1600" kern="1200" dirty="0">
                <a:solidFill>
                  <a:schemeClr val="accent2"/>
                </a:solidFill>
              </a:rPr>
              <a:t>(</a:t>
            </a:r>
            <a:r>
              <a:rPr lang="en-US" sz="1600" kern="1200" dirty="0" err="1">
                <a:solidFill>
                  <a:schemeClr val="accent2"/>
                </a:solidFill>
              </a:rPr>
              <a:t>Construir</a:t>
            </a:r>
            <a:r>
              <a:rPr lang="en-US" sz="1600" kern="1200" dirty="0">
                <a:solidFill>
                  <a:schemeClr val="accent2"/>
                </a:solidFill>
              </a:rPr>
              <a:t> </a:t>
            </a:r>
            <a:r>
              <a:rPr lang="en-US" sz="1600" kern="1200" dirty="0" err="1">
                <a:solidFill>
                  <a:schemeClr val="accent2"/>
                </a:solidFill>
              </a:rPr>
              <a:t>el</a:t>
            </a:r>
            <a:r>
              <a:rPr lang="en-US" sz="1600" kern="1200" dirty="0">
                <a:solidFill>
                  <a:schemeClr val="accent2"/>
                </a:solidFill>
              </a:rPr>
              <a:t> </a:t>
            </a:r>
            <a:r>
              <a:rPr lang="en-US" sz="1600" kern="1200" dirty="0" err="1">
                <a:solidFill>
                  <a:schemeClr val="accent2"/>
                </a:solidFill>
              </a:rPr>
              <a:t>producto</a:t>
            </a:r>
            <a:r>
              <a:rPr lang="en-US" sz="1600" kern="1200" dirty="0">
                <a:solidFill>
                  <a:schemeClr val="accent2"/>
                </a:solidFill>
              </a:rPr>
              <a:t>/</a:t>
            </a:r>
            <a:r>
              <a:rPr lang="en-US" sz="1600" kern="1200" dirty="0" err="1">
                <a:solidFill>
                  <a:schemeClr val="accent2"/>
                </a:solidFill>
              </a:rPr>
              <a:t>prototipo</a:t>
            </a:r>
            <a:r>
              <a:rPr lang="en-US" sz="1600" kern="1200" dirty="0">
                <a:solidFill>
                  <a:schemeClr val="accent2"/>
                </a:solidFill>
              </a:rPr>
              <a:t>)</a:t>
            </a:r>
          </a:p>
          <a:p>
            <a:pPr marL="171450" lvl="1" indent="-171450" algn="l" defTabSz="711200">
              <a:lnSpc>
                <a:spcPct val="90000"/>
              </a:lnSpc>
              <a:spcBef>
                <a:spcPct val="0"/>
              </a:spcBef>
              <a:spcAft>
                <a:spcPct val="15000"/>
              </a:spcAft>
              <a:buChar char="•"/>
            </a:pPr>
            <a:r>
              <a:rPr lang="en-US" sz="1600" kern="1200" dirty="0">
                <a:solidFill>
                  <a:srgbClr val="000000"/>
                </a:solidFill>
              </a:rPr>
              <a:t>Test the product/prototype </a:t>
            </a:r>
            <a:r>
              <a:rPr lang="en-US" sz="1600" kern="1200" dirty="0">
                <a:solidFill>
                  <a:schemeClr val="accent2"/>
                </a:solidFill>
              </a:rPr>
              <a:t>(</a:t>
            </a:r>
            <a:r>
              <a:rPr lang="en-US" sz="1600" kern="1200" dirty="0" err="1">
                <a:solidFill>
                  <a:schemeClr val="accent2"/>
                </a:solidFill>
              </a:rPr>
              <a:t>Probar</a:t>
            </a:r>
            <a:r>
              <a:rPr lang="en-US" sz="1600" kern="1200" dirty="0">
                <a:solidFill>
                  <a:schemeClr val="accent2"/>
                </a:solidFill>
              </a:rPr>
              <a:t> </a:t>
            </a:r>
            <a:r>
              <a:rPr lang="en-US" sz="1600" kern="1200" dirty="0" err="1">
                <a:solidFill>
                  <a:schemeClr val="accent2"/>
                </a:solidFill>
              </a:rPr>
              <a:t>el</a:t>
            </a:r>
            <a:r>
              <a:rPr lang="en-US" sz="1600" kern="1200" dirty="0">
                <a:solidFill>
                  <a:schemeClr val="accent2"/>
                </a:solidFill>
              </a:rPr>
              <a:t> </a:t>
            </a:r>
            <a:r>
              <a:rPr lang="en-US" sz="1600" kern="1200" dirty="0" err="1">
                <a:solidFill>
                  <a:schemeClr val="accent2"/>
                </a:solidFill>
              </a:rPr>
              <a:t>producto</a:t>
            </a:r>
            <a:r>
              <a:rPr lang="en-US" sz="1600" kern="1200" dirty="0">
                <a:solidFill>
                  <a:schemeClr val="accent2"/>
                </a:solidFill>
              </a:rPr>
              <a:t>/</a:t>
            </a:r>
            <a:r>
              <a:rPr lang="en-US" sz="1600" kern="1200" dirty="0" err="1">
                <a:solidFill>
                  <a:schemeClr val="accent2"/>
                </a:solidFill>
              </a:rPr>
              <a:t>prototipo</a:t>
            </a:r>
            <a:r>
              <a:rPr lang="en-US" sz="1600" kern="1200" dirty="0">
                <a:solidFill>
                  <a:schemeClr val="accent2"/>
                </a:solidFill>
              </a:rPr>
              <a:t>)</a:t>
            </a:r>
          </a:p>
        </p:txBody>
      </p:sp>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9150" y="292989"/>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Create</a:t>
            </a:r>
            <a:br>
              <a:rPr lang="en-US" dirty="0"/>
            </a:br>
            <a:endParaRPr lang="en-US" dirty="0"/>
          </a:p>
        </p:txBody>
      </p:sp>
      <p:sp>
        <p:nvSpPr>
          <p:cNvPr id="5" name="Freeform: Shape 10">
            <a:extLst>
              <a:ext uri="{FF2B5EF4-FFF2-40B4-BE49-F238E27FC236}">
                <a16:creationId xmlns:a16="http://schemas.microsoft.com/office/drawing/2014/main" id="{E3F337FC-133A-962C-2D19-C4B5972B74E4}"/>
              </a:ext>
            </a:extLst>
          </p:cNvPr>
          <p:cNvSpPr/>
          <p:nvPr userDrawn="1"/>
        </p:nvSpPr>
        <p:spPr>
          <a:xfrm>
            <a:off x="381227" y="556570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E95E0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Create (H</a:t>
            </a:r>
            <a:r>
              <a:rPr lang="es-ES" sz="1100" b="1" kern="1200" dirty="0" err="1"/>
              <a:t>acer</a:t>
            </a:r>
            <a:r>
              <a:rPr lang="es-ES" sz="1100" b="1" kern="1200" dirty="0"/>
              <a:t>)</a:t>
            </a:r>
            <a:endParaRPr lang="en-US" sz="1100" b="1" kern="1200" dirty="0"/>
          </a:p>
        </p:txBody>
      </p:sp>
      <p:sp>
        <p:nvSpPr>
          <p:cNvPr id="7" name="TextBox 6">
            <a:extLst>
              <a:ext uri="{FF2B5EF4-FFF2-40B4-BE49-F238E27FC236}">
                <a16:creationId xmlns:a16="http://schemas.microsoft.com/office/drawing/2014/main" id="{69C49B5F-0E28-4407-3E9B-22D4E01403B6}"/>
              </a:ext>
            </a:extLst>
          </p:cNvPr>
          <p:cNvSpPr txBox="1"/>
          <p:nvPr userDrawn="1"/>
        </p:nvSpPr>
        <p:spPr>
          <a:xfrm>
            <a:off x="3919602" y="1618552"/>
            <a:ext cx="4117126" cy="4031873"/>
          </a:xfrm>
          <a:prstGeom prst="rect">
            <a:avLst/>
          </a:prstGeom>
          <a:noFill/>
        </p:spPr>
        <p:txBody>
          <a:bodyPr wrap="square" rtlCol="0">
            <a:spAutoFit/>
          </a:bodyPr>
          <a:lstStyle/>
          <a:p>
            <a:r>
              <a:rPr lang="en-US" sz="3200" dirty="0">
                <a:solidFill>
                  <a:srgbClr val="000000"/>
                </a:solidFill>
                <a:latin typeface="Arial" panose="020B0604020202020204" pitchFamily="34" charset="0"/>
                <a:cs typeface="Arial" panose="020B0604020202020204" pitchFamily="34" charset="0"/>
              </a:rPr>
              <a:t>HAVE FUN</a:t>
            </a:r>
            <a:endParaRPr lang="en-US" sz="3200" dirty="0">
              <a:solidFill>
                <a:schemeClr val="accent2"/>
              </a:solidFill>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BE CREATIVE</a:t>
            </a:r>
            <a:endParaRPr lang="en-US" sz="3200" b="1" dirty="0">
              <a:solidFill>
                <a:schemeClr val="accent2"/>
              </a:solidFill>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WORK TOGETHER</a:t>
            </a:r>
            <a:endParaRPr lang="en-US" sz="3200" b="1" dirty="0">
              <a:solidFill>
                <a:srgbClr val="000000"/>
              </a:solidFill>
              <a:latin typeface="Arial" panose="020B0604020202020204" pitchFamily="34" charset="0"/>
              <a:cs typeface="Arial" panose="020B0604020202020204" pitchFamily="34" charset="0"/>
            </a:endParaRPr>
          </a:p>
          <a:p>
            <a:endParaRPr lang="en-US" sz="3200" b="1" dirty="0">
              <a:solidFill>
                <a:srgbClr val="000000"/>
              </a:solidFill>
              <a:latin typeface="Arial" panose="020B0604020202020204" pitchFamily="34" charset="0"/>
              <a:cs typeface="Arial" panose="020B0604020202020204" pitchFamily="34" charset="0"/>
            </a:endParaRPr>
          </a:p>
          <a:p>
            <a:r>
              <a:rPr lang="en-US" sz="3200" dirty="0">
                <a:solidFill>
                  <a:schemeClr val="accent2"/>
                </a:solidFill>
                <a:latin typeface="Arial" panose="020B0604020202020204" pitchFamily="34" charset="0"/>
                <a:cs typeface="Arial" panose="020B0604020202020204" pitchFamily="34" charset="0"/>
              </a:rPr>
              <a:t>DIVIÉRTETE</a:t>
            </a:r>
          </a:p>
          <a:p>
            <a:r>
              <a:rPr lang="en-US" sz="3200" dirty="0">
                <a:solidFill>
                  <a:schemeClr val="accent2"/>
                </a:solidFill>
                <a:latin typeface="Arial" panose="020B0604020202020204" pitchFamily="34" charset="0"/>
                <a:cs typeface="Arial" panose="020B0604020202020204" pitchFamily="34" charset="0"/>
              </a:rPr>
              <a:t>SER CREATIVO</a:t>
            </a:r>
          </a:p>
          <a:p>
            <a:r>
              <a:rPr lang="en-US" sz="3200" dirty="0">
                <a:solidFill>
                  <a:schemeClr val="accent2"/>
                </a:solidFill>
                <a:latin typeface="Arial" panose="020B0604020202020204" pitchFamily="34" charset="0"/>
                <a:cs typeface="Arial" panose="020B0604020202020204" pitchFamily="34" charset="0"/>
              </a:rPr>
              <a:t>TRABAJAR JUNTOS</a:t>
            </a:r>
          </a:p>
          <a:p>
            <a:endParaRPr lang="en-US"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7273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corecard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42607" y="311847"/>
            <a:ext cx="8867226" cy="1325563"/>
          </a:xfrm>
        </p:spPr>
        <p:txBody>
          <a:bodyPr>
            <a:normAutofit/>
          </a:bodyPr>
          <a:lstStyle>
            <a:lvl1pPr algn="r">
              <a:defRPr sz="3200" b="1" i="0">
                <a:solidFill>
                  <a:schemeClr val="accent1"/>
                </a:solidFill>
                <a:latin typeface="Arial" panose="020B0604020202020204" pitchFamily="34" charset="0"/>
                <a:cs typeface="Arial" panose="020B0604020202020204" pitchFamily="34" charset="0"/>
              </a:defRPr>
            </a:lvl1pPr>
          </a:lstStyle>
          <a:p>
            <a:r>
              <a:rPr lang="en-US" dirty="0"/>
              <a:t>Scorecard</a:t>
            </a:r>
            <a:br>
              <a:rPr lang="en-US" dirty="0"/>
            </a:br>
            <a:endParaRPr lang="en-US" dirty="0"/>
          </a:p>
        </p:txBody>
      </p:sp>
    </p:spTree>
    <p:extLst>
      <p:ext uri="{BB962C8B-B14F-4D97-AF65-F5344CB8AC3E}">
        <p14:creationId xmlns:p14="http://schemas.microsoft.com/office/powerpoint/2010/main" val="3460761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prove Slides">
    <p:spTree>
      <p:nvGrpSpPr>
        <p:cNvPr id="1" name=""/>
        <p:cNvGrpSpPr/>
        <p:nvPr/>
      </p:nvGrpSpPr>
      <p:grpSpPr>
        <a:xfrm>
          <a:off x="0" y="0"/>
          <a:ext cx="0" cy="0"/>
          <a:chOff x="0" y="0"/>
          <a:chExt cx="0" cy="0"/>
        </a:xfrm>
      </p:grpSpPr>
      <p:sp>
        <p:nvSpPr>
          <p:cNvPr id="5" name="Freeform: Shape 12">
            <a:extLst>
              <a:ext uri="{FF2B5EF4-FFF2-40B4-BE49-F238E27FC236}">
                <a16:creationId xmlns:a16="http://schemas.microsoft.com/office/drawing/2014/main" id="{D86F4B70-2752-F4A4-7349-9CE75EE94F6B}"/>
              </a:ext>
            </a:extLst>
          </p:cNvPr>
          <p:cNvSpPr/>
          <p:nvPr userDrawn="1"/>
        </p:nvSpPr>
        <p:spPr>
          <a:xfrm>
            <a:off x="381224" y="5580769"/>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Improve (M</a:t>
            </a:r>
            <a:r>
              <a:rPr lang="es-ES" sz="1100" b="1" kern="1200" dirty="0" err="1"/>
              <a:t>ejorar</a:t>
            </a:r>
            <a:r>
              <a:rPr lang="es-ES" sz="1100" b="1" kern="1200" dirty="0"/>
              <a:t>)</a:t>
            </a:r>
            <a:endParaRPr lang="en-US" sz="1100" b="1" kern="1200" dirty="0"/>
          </a:p>
        </p:txBody>
      </p:sp>
      <p:sp>
        <p:nvSpPr>
          <p:cNvPr id="6" name="Freeform: Shape 13">
            <a:extLst>
              <a:ext uri="{FF2B5EF4-FFF2-40B4-BE49-F238E27FC236}">
                <a16:creationId xmlns:a16="http://schemas.microsoft.com/office/drawing/2014/main" id="{42496EB9-866A-48F8-A2E7-347464A6F689}"/>
              </a:ext>
            </a:extLst>
          </p:cNvPr>
          <p:cNvSpPr/>
          <p:nvPr userDrawn="1"/>
        </p:nvSpPr>
        <p:spPr>
          <a:xfrm>
            <a:off x="1285830" y="5580769"/>
            <a:ext cx="5413679" cy="839993"/>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150" kern="1200" dirty="0">
                <a:solidFill>
                  <a:srgbClr val="000000"/>
                </a:solidFill>
              </a:rPr>
              <a:t>Analyze results from test </a:t>
            </a:r>
            <a:r>
              <a:rPr lang="en-US" sz="1150" kern="1200" dirty="0">
                <a:solidFill>
                  <a:schemeClr val="accent2"/>
                </a:solidFill>
              </a:rPr>
              <a:t>(</a:t>
            </a:r>
            <a:r>
              <a:rPr lang="en-US" sz="1150" kern="1200" dirty="0" err="1">
                <a:solidFill>
                  <a:schemeClr val="accent2"/>
                </a:solidFill>
              </a:rPr>
              <a:t>Analizar</a:t>
            </a:r>
            <a:r>
              <a:rPr lang="en-US" sz="1150" kern="1200" dirty="0">
                <a:solidFill>
                  <a:schemeClr val="accent2"/>
                </a:solidFill>
              </a:rPr>
              <a:t> </a:t>
            </a:r>
            <a:r>
              <a:rPr lang="en-US" sz="1150" kern="1200" dirty="0" err="1">
                <a:solidFill>
                  <a:schemeClr val="accent2"/>
                </a:solidFill>
              </a:rPr>
              <a:t>los</a:t>
            </a:r>
            <a:r>
              <a:rPr lang="en-US" sz="1150" kern="1200" dirty="0">
                <a:solidFill>
                  <a:schemeClr val="accent2"/>
                </a:solidFill>
              </a:rPr>
              <a:t> </a:t>
            </a:r>
            <a:r>
              <a:rPr lang="en-US" sz="1150" kern="1200" dirty="0" err="1">
                <a:solidFill>
                  <a:schemeClr val="accent2"/>
                </a:solidFill>
              </a:rPr>
              <a:t>resultados</a:t>
            </a:r>
            <a:r>
              <a:rPr lang="en-US" sz="1150" kern="1200" dirty="0">
                <a:solidFill>
                  <a:schemeClr val="accent2"/>
                </a:solidFill>
              </a:rPr>
              <a:t> de la </a:t>
            </a:r>
            <a:r>
              <a:rPr lang="en-US" sz="1150" kern="1200" dirty="0" err="1">
                <a:solidFill>
                  <a:schemeClr val="accent2"/>
                </a:solidFill>
              </a:rPr>
              <a:t>prueba</a:t>
            </a:r>
            <a:r>
              <a:rPr lang="en-US" sz="1150" kern="1200" dirty="0">
                <a:solidFill>
                  <a:schemeClr val="accent2"/>
                </a:solidFill>
              </a:rPr>
              <a:t>)</a:t>
            </a:r>
          </a:p>
          <a:p>
            <a:pPr marL="171450" lvl="1" indent="-171450" algn="l" defTabSz="711200">
              <a:lnSpc>
                <a:spcPct val="90000"/>
              </a:lnSpc>
              <a:spcBef>
                <a:spcPct val="0"/>
              </a:spcBef>
              <a:spcAft>
                <a:spcPct val="15000"/>
              </a:spcAft>
              <a:buChar char="•"/>
            </a:pPr>
            <a:r>
              <a:rPr lang="en-US" sz="1150" kern="1200" dirty="0">
                <a:solidFill>
                  <a:srgbClr val="000000"/>
                </a:solidFill>
              </a:rPr>
              <a:t>Modify process or design to make it better </a:t>
            </a:r>
            <a:r>
              <a:rPr lang="en-US" sz="1150" kern="1200" dirty="0">
                <a:solidFill>
                  <a:schemeClr val="accent2"/>
                </a:solidFill>
              </a:rPr>
              <a:t>(</a:t>
            </a:r>
            <a:r>
              <a:rPr lang="en-US" sz="1150" kern="1200" dirty="0" err="1">
                <a:solidFill>
                  <a:schemeClr val="accent2"/>
                </a:solidFill>
              </a:rPr>
              <a:t>Modificar</a:t>
            </a:r>
            <a:r>
              <a:rPr lang="en-US" sz="1150" kern="1200" dirty="0">
                <a:solidFill>
                  <a:schemeClr val="accent2"/>
                </a:solidFill>
              </a:rPr>
              <a:t> </a:t>
            </a:r>
            <a:r>
              <a:rPr lang="en-US" sz="1150" kern="1200" dirty="0" err="1">
                <a:solidFill>
                  <a:schemeClr val="accent2"/>
                </a:solidFill>
              </a:rPr>
              <a:t>el</a:t>
            </a:r>
            <a:r>
              <a:rPr lang="en-US" sz="1150" kern="1200" dirty="0">
                <a:solidFill>
                  <a:schemeClr val="accent2"/>
                </a:solidFill>
              </a:rPr>
              <a:t> </a:t>
            </a:r>
            <a:r>
              <a:rPr lang="en-US" sz="1150" kern="1200" dirty="0" err="1">
                <a:solidFill>
                  <a:schemeClr val="accent2"/>
                </a:solidFill>
              </a:rPr>
              <a:t>proceso</a:t>
            </a:r>
            <a:r>
              <a:rPr lang="en-US" sz="1150" kern="1200" dirty="0">
                <a:solidFill>
                  <a:schemeClr val="accent2"/>
                </a:solidFill>
              </a:rPr>
              <a:t> o </a:t>
            </a:r>
            <a:r>
              <a:rPr lang="en-US" sz="1150" kern="1200" dirty="0" err="1">
                <a:solidFill>
                  <a:schemeClr val="accent2"/>
                </a:solidFill>
              </a:rPr>
              <a:t>el</a:t>
            </a:r>
            <a:r>
              <a:rPr lang="en-US" sz="1150" kern="1200" dirty="0">
                <a:solidFill>
                  <a:schemeClr val="accent2"/>
                </a:solidFill>
              </a:rPr>
              <a:t> </a:t>
            </a:r>
            <a:r>
              <a:rPr lang="en-US" sz="1150" kern="1200" dirty="0" err="1">
                <a:solidFill>
                  <a:schemeClr val="accent2"/>
                </a:solidFill>
              </a:rPr>
              <a:t>diseño</a:t>
            </a:r>
            <a:r>
              <a:rPr lang="en-US" sz="1150" kern="1200" dirty="0">
                <a:solidFill>
                  <a:schemeClr val="accent2"/>
                </a:solidFill>
              </a:rPr>
              <a:t> para </a:t>
            </a:r>
            <a:r>
              <a:rPr lang="en-US" sz="1150" kern="1200" dirty="0" err="1">
                <a:solidFill>
                  <a:schemeClr val="accent2"/>
                </a:solidFill>
              </a:rPr>
              <a:t>hacerlo</a:t>
            </a:r>
            <a:r>
              <a:rPr lang="en-US" sz="1150" kern="1200" dirty="0">
                <a:solidFill>
                  <a:schemeClr val="accent2"/>
                </a:solidFill>
              </a:rPr>
              <a:t> </a:t>
            </a:r>
            <a:r>
              <a:rPr lang="en-US" sz="1150" kern="1200" dirty="0" err="1">
                <a:solidFill>
                  <a:schemeClr val="accent2"/>
                </a:solidFill>
              </a:rPr>
              <a:t>mejor</a:t>
            </a:r>
            <a:r>
              <a:rPr lang="en-US" sz="1150" kern="1200" dirty="0">
                <a:solidFill>
                  <a:schemeClr val="accent2"/>
                </a:solidFill>
              </a:rPr>
              <a:t>)</a:t>
            </a:r>
          </a:p>
          <a:p>
            <a:pPr marL="171450" lvl="1" indent="-171450" algn="l" defTabSz="711200">
              <a:lnSpc>
                <a:spcPct val="90000"/>
              </a:lnSpc>
              <a:spcBef>
                <a:spcPct val="0"/>
              </a:spcBef>
              <a:spcAft>
                <a:spcPct val="15000"/>
              </a:spcAft>
              <a:buChar char="•"/>
            </a:pPr>
            <a:r>
              <a:rPr lang="en-US" sz="1150" kern="1200" dirty="0">
                <a:solidFill>
                  <a:srgbClr val="000000"/>
                </a:solidFill>
              </a:rPr>
              <a:t>Repeat as many times as needed </a:t>
            </a:r>
            <a:r>
              <a:rPr lang="en-US" sz="1150" kern="1200" dirty="0">
                <a:solidFill>
                  <a:schemeClr val="accent2"/>
                </a:solidFill>
              </a:rPr>
              <a:t>(</a:t>
            </a:r>
            <a:r>
              <a:rPr lang="en-US" sz="1150" kern="1200" dirty="0" err="1">
                <a:solidFill>
                  <a:schemeClr val="accent2"/>
                </a:solidFill>
              </a:rPr>
              <a:t>Repita</a:t>
            </a:r>
            <a:r>
              <a:rPr lang="en-US" sz="1150" kern="1200" dirty="0">
                <a:solidFill>
                  <a:schemeClr val="accent2"/>
                </a:solidFill>
              </a:rPr>
              <a:t> </a:t>
            </a:r>
            <a:r>
              <a:rPr lang="en-US" sz="1150" kern="1200" dirty="0" err="1">
                <a:solidFill>
                  <a:schemeClr val="accent2"/>
                </a:solidFill>
              </a:rPr>
              <a:t>tantas</a:t>
            </a:r>
            <a:r>
              <a:rPr lang="en-US" sz="1150" kern="1200" dirty="0">
                <a:solidFill>
                  <a:schemeClr val="accent2"/>
                </a:solidFill>
              </a:rPr>
              <a:t> </a:t>
            </a:r>
            <a:r>
              <a:rPr lang="en-US" sz="1150" kern="1200" dirty="0" err="1">
                <a:solidFill>
                  <a:schemeClr val="accent2"/>
                </a:solidFill>
              </a:rPr>
              <a:t>veces</a:t>
            </a:r>
            <a:r>
              <a:rPr lang="en-US" sz="1150" kern="1200" dirty="0">
                <a:solidFill>
                  <a:schemeClr val="accent2"/>
                </a:solidFill>
              </a:rPr>
              <a:t> </a:t>
            </a:r>
            <a:r>
              <a:rPr lang="en-US" sz="1150" kern="1200" dirty="0" err="1">
                <a:solidFill>
                  <a:schemeClr val="accent2"/>
                </a:solidFill>
              </a:rPr>
              <a:t>como</a:t>
            </a:r>
            <a:r>
              <a:rPr lang="en-US" sz="1150" kern="1200" dirty="0">
                <a:solidFill>
                  <a:schemeClr val="accent2"/>
                </a:solidFill>
              </a:rPr>
              <a:t> sea </a:t>
            </a:r>
            <a:r>
              <a:rPr lang="en-US" sz="1150" kern="1200" dirty="0" err="1">
                <a:solidFill>
                  <a:schemeClr val="accent2"/>
                </a:solidFill>
              </a:rPr>
              <a:t>necesario</a:t>
            </a:r>
            <a:r>
              <a:rPr lang="en-US" sz="1150" kern="1200" dirty="0">
                <a:solidFill>
                  <a:schemeClr val="accent2"/>
                </a:solidFill>
              </a:rPr>
              <a:t>)</a:t>
            </a:r>
          </a:p>
        </p:txBody>
      </p:sp>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07427" y="300984"/>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Improve</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Tree>
    <p:extLst>
      <p:ext uri="{BB962C8B-B14F-4D97-AF65-F5344CB8AC3E}">
        <p14:creationId xmlns:p14="http://schemas.microsoft.com/office/powerpoint/2010/main" val="4247409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095704" y="437238"/>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Header 1</a:t>
            </a:r>
          </a:p>
        </p:txBody>
      </p:sp>
      <p:sp>
        <p:nvSpPr>
          <p:cNvPr id="9" name="Content Placeholder 2">
            <a:extLst>
              <a:ext uri="{FF2B5EF4-FFF2-40B4-BE49-F238E27FC236}">
                <a16:creationId xmlns:a16="http://schemas.microsoft.com/office/drawing/2014/main" id="{4D780061-91AD-744C-B1FE-D43B9FB01097}"/>
              </a:ext>
            </a:extLst>
          </p:cNvPr>
          <p:cNvSpPr>
            <a:spLocks noGrp="1"/>
          </p:cNvSpPr>
          <p:nvPr>
            <p:ph idx="4294967295"/>
          </p:nvPr>
        </p:nvSpPr>
        <p:spPr>
          <a:xfrm>
            <a:off x="838200" y="1825625"/>
            <a:ext cx="10515600" cy="4351338"/>
          </a:xfrm>
        </p:spPr>
        <p:txBody>
          <a:bodyPr/>
          <a:lstStyle/>
          <a:p>
            <a:r>
              <a:rPr lang="en-US" dirty="0"/>
              <a:t>1 minute: Individual Design-</a:t>
            </a:r>
          </a:p>
          <a:p>
            <a:pPr lvl="1"/>
            <a:r>
              <a:rPr lang="en-US" dirty="0"/>
              <a:t>Draw a plan of how you think Maria should build her new and improved </a:t>
            </a:r>
            <a:r>
              <a:rPr lang="en-US" dirty="0" err="1"/>
              <a:t>wigglebot</a:t>
            </a:r>
            <a:r>
              <a:rPr lang="en-US" dirty="0"/>
              <a:t>.</a:t>
            </a:r>
          </a:p>
          <a:p>
            <a:r>
              <a:rPr lang="en-US" dirty="0"/>
              <a:t>5 minutes: Each member presents their ideas to the group.</a:t>
            </a:r>
          </a:p>
          <a:p>
            <a:endParaRPr lang="en-US" dirty="0"/>
          </a:p>
        </p:txBody>
      </p:sp>
    </p:spTree>
    <p:extLst>
      <p:ext uri="{BB962C8B-B14F-4D97-AF65-F5344CB8AC3E}">
        <p14:creationId xmlns:p14="http://schemas.microsoft.com/office/powerpoint/2010/main" val="111674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close up of a lush green forest&#10;&#10;Description automatically generated">
            <a:extLst>
              <a:ext uri="{FF2B5EF4-FFF2-40B4-BE49-F238E27FC236}">
                <a16:creationId xmlns:a16="http://schemas.microsoft.com/office/drawing/2014/main" id="{FE3A5CD3-E59B-2103-BAFE-69711181F2EB}"/>
              </a:ext>
            </a:extLst>
          </p:cNvPr>
          <p:cNvPicPr>
            <a:picLocks noChangeAspect="1"/>
          </p:cNvPicPr>
          <p:nvPr userDrawn="1"/>
        </p:nvPicPr>
        <p:blipFill>
          <a:blip r:embed="rId2">
            <a:extLst>
              <a:ext uri="{837473B0-CC2E-450A-ABE3-18F120FF3D39}">
                <a1611:picAttrSrcUrl xmlns:a1611="http://schemas.microsoft.com/office/drawing/2016/11/main" r:id="rId3"/>
              </a:ext>
            </a:extLst>
          </a:blip>
          <a:stretch>
            <a:fillRect/>
          </a:stretch>
        </p:blipFill>
        <p:spPr>
          <a:xfrm>
            <a:off x="-1" y="-23804"/>
            <a:ext cx="14558481" cy="5875925"/>
          </a:xfrm>
          <a:prstGeom prst="rect">
            <a:avLst/>
          </a:prstGeom>
        </p:spPr>
      </p:pic>
      <p:sp>
        <p:nvSpPr>
          <p:cNvPr id="7" name="TextBox 6">
            <a:extLst>
              <a:ext uri="{FF2B5EF4-FFF2-40B4-BE49-F238E27FC236}">
                <a16:creationId xmlns:a16="http://schemas.microsoft.com/office/drawing/2014/main" id="{524F4035-B633-32BE-07AB-6AC44C727042}"/>
              </a:ext>
            </a:extLst>
          </p:cNvPr>
          <p:cNvSpPr txBox="1"/>
          <p:nvPr userDrawn="1"/>
        </p:nvSpPr>
        <p:spPr>
          <a:xfrm>
            <a:off x="-1" y="5809247"/>
            <a:ext cx="12993303" cy="235800"/>
          </a:xfrm>
          <a:prstGeom prst="rect">
            <a:avLst/>
          </a:prstGeom>
          <a:noFill/>
        </p:spPr>
        <p:txBody>
          <a:bodyPr wrap="square" rtlCol="0">
            <a:spAutoFit/>
          </a:bodyPr>
          <a:lstStyle/>
          <a:p>
            <a:r>
              <a:rPr lang="en-US" sz="900">
                <a:hlinkClick r:id="rId3" tooltip="https://commons.wikimedia.org/wiki/File:Forest_Light_Fuji_X-T1_by_Scott_Wylie.jpg"/>
              </a:rPr>
              <a:t>This Photo</a:t>
            </a:r>
            <a:r>
              <a:rPr lang="en-US" sz="900"/>
              <a:t> by Unknown Author is licensed under </a:t>
            </a:r>
            <a:r>
              <a:rPr lang="en-US" sz="900">
                <a:hlinkClick r:id="rId4" tooltip="https://creativecommons.org/licenses/by-sa/3.0/"/>
              </a:rPr>
              <a:t>CC BY-SA</a:t>
            </a:r>
            <a:endParaRPr lang="en-US" sz="900"/>
          </a:p>
        </p:txBody>
      </p:sp>
      <p:sp>
        <p:nvSpPr>
          <p:cNvPr id="45" name="Right Triangle 44">
            <a:extLst>
              <a:ext uri="{FF2B5EF4-FFF2-40B4-BE49-F238E27FC236}">
                <a16:creationId xmlns:a16="http://schemas.microsoft.com/office/drawing/2014/main" id="{3F421328-2DEF-BB44-9FFA-59B39A103B9F}"/>
              </a:ext>
            </a:extLst>
          </p:cNvPr>
          <p:cNvSpPr/>
          <p:nvPr userDrawn="1"/>
        </p:nvSpPr>
        <p:spPr>
          <a:xfrm rot="10800000" flipH="1">
            <a:off x="-129465" y="0"/>
            <a:ext cx="7739406" cy="492079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sign&#10;&#10;Description automatically generated">
            <a:extLst>
              <a:ext uri="{FF2B5EF4-FFF2-40B4-BE49-F238E27FC236}">
                <a16:creationId xmlns:a16="http://schemas.microsoft.com/office/drawing/2014/main" id="{4EC39264-3097-5C47-B677-03FF2769AF9A}"/>
              </a:ext>
            </a:extLst>
          </p:cNvPr>
          <p:cNvPicPr>
            <a:picLocks noChangeAspect="1"/>
          </p:cNvPicPr>
          <p:nvPr userDrawn="1"/>
        </p:nvPicPr>
        <p:blipFill>
          <a:blip r:embed="rId5"/>
          <a:stretch>
            <a:fillRect/>
          </a:stretch>
        </p:blipFill>
        <p:spPr>
          <a:xfrm>
            <a:off x="9703759" y="6191216"/>
            <a:ext cx="2235502" cy="459294"/>
          </a:xfrm>
          <a:prstGeom prst="rect">
            <a:avLst/>
          </a:prstGeom>
        </p:spPr>
      </p:pic>
      <p:pic>
        <p:nvPicPr>
          <p:cNvPr id="26" name="Picture 25" descr="A close up of a sign&#10;&#10;Description automatically generated">
            <a:extLst>
              <a:ext uri="{FF2B5EF4-FFF2-40B4-BE49-F238E27FC236}">
                <a16:creationId xmlns:a16="http://schemas.microsoft.com/office/drawing/2014/main" id="{E79FC235-A43F-6549-98B6-2218EC7CD770}"/>
              </a:ext>
            </a:extLst>
          </p:cNvPr>
          <p:cNvPicPr>
            <a:picLocks noChangeAspect="1"/>
          </p:cNvPicPr>
          <p:nvPr userDrawn="1"/>
        </p:nvPicPr>
        <p:blipFill rotWithShape="1">
          <a:blip r:embed="rId6"/>
          <a:srcRect b="7193"/>
          <a:stretch/>
        </p:blipFill>
        <p:spPr>
          <a:xfrm>
            <a:off x="538200" y="987045"/>
            <a:ext cx="1971599" cy="1801539"/>
          </a:xfrm>
          <a:prstGeom prst="rect">
            <a:avLst/>
          </a:prstGeom>
        </p:spPr>
      </p:pic>
      <p:sp>
        <p:nvSpPr>
          <p:cNvPr id="27" name="Title 1">
            <a:extLst>
              <a:ext uri="{FF2B5EF4-FFF2-40B4-BE49-F238E27FC236}">
                <a16:creationId xmlns:a16="http://schemas.microsoft.com/office/drawing/2014/main" id="{BA315B04-B4BC-134E-BA6F-EE5445D62ADD}"/>
              </a:ext>
            </a:extLst>
          </p:cNvPr>
          <p:cNvSpPr>
            <a:spLocks noGrp="1"/>
          </p:cNvSpPr>
          <p:nvPr>
            <p:ph type="ctrTitle" hasCustomPrompt="1"/>
          </p:nvPr>
        </p:nvSpPr>
        <p:spPr>
          <a:xfrm>
            <a:off x="538200" y="4414731"/>
            <a:ext cx="9144000" cy="738598"/>
          </a:xfrm>
        </p:spPr>
        <p:txBody>
          <a:bodyPr anchor="b">
            <a:normAutofit/>
          </a:bodyPr>
          <a:lstStyle>
            <a:lvl1pPr algn="l">
              <a:defRPr sz="3600" b="1" i="1">
                <a:solidFill>
                  <a:schemeClr val="bg1"/>
                </a:solidFill>
                <a:latin typeface="Arial" panose="020B0604020202020204" pitchFamily="34" charset="0"/>
                <a:cs typeface="Arial" panose="020B0604020202020204" pitchFamily="34" charset="0"/>
              </a:defRPr>
            </a:lvl1pPr>
          </a:lstStyle>
          <a:p>
            <a:r>
              <a:rPr lang="en-US" dirty="0"/>
              <a:t>Flood Barriers</a:t>
            </a:r>
          </a:p>
        </p:txBody>
      </p:sp>
      <p:sp>
        <p:nvSpPr>
          <p:cNvPr id="42" name="Freeform 41">
            <a:extLst>
              <a:ext uri="{FF2B5EF4-FFF2-40B4-BE49-F238E27FC236}">
                <a16:creationId xmlns:a16="http://schemas.microsoft.com/office/drawing/2014/main" id="{9B276375-768F-8545-8F3F-1AA234DFE787}"/>
              </a:ext>
            </a:extLst>
          </p:cNvPr>
          <p:cNvSpPr/>
          <p:nvPr userDrawn="1"/>
        </p:nvSpPr>
        <p:spPr>
          <a:xfrm>
            <a:off x="9220600" y="-99919"/>
            <a:ext cx="12343601" cy="5952039"/>
          </a:xfrm>
          <a:custGeom>
            <a:avLst/>
            <a:gdLst>
              <a:gd name="connsiteX0" fmla="*/ 6029776 w 12343601"/>
              <a:gd name="connsiteY0" fmla="*/ 0 h 5952039"/>
              <a:gd name="connsiteX1" fmla="*/ 12343601 w 12343601"/>
              <a:gd name="connsiteY1" fmla="*/ 0 h 5952039"/>
              <a:gd name="connsiteX2" fmla="*/ 12343601 w 12343601"/>
              <a:gd name="connsiteY2" fmla="*/ 5952039 h 5952039"/>
              <a:gd name="connsiteX3" fmla="*/ 0 w 12343601"/>
              <a:gd name="connsiteY3" fmla="*/ 5952039 h 5952039"/>
              <a:gd name="connsiteX4" fmla="*/ 6029776 w 12343601"/>
              <a:gd name="connsiteY4" fmla="*/ 0 h 595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3601" h="5952039">
                <a:moveTo>
                  <a:pt x="6029776" y="0"/>
                </a:moveTo>
                <a:lnTo>
                  <a:pt x="12343601" y="0"/>
                </a:lnTo>
                <a:lnTo>
                  <a:pt x="12343601" y="5952039"/>
                </a:lnTo>
                <a:lnTo>
                  <a:pt x="0" y="5952039"/>
                </a:lnTo>
                <a:lnTo>
                  <a:pt x="60297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2"/>
              </a:solidFill>
            </a:endParaRPr>
          </a:p>
        </p:txBody>
      </p:sp>
    </p:spTree>
    <p:extLst>
      <p:ext uri="{BB962C8B-B14F-4D97-AF65-F5344CB8AC3E}">
        <p14:creationId xmlns:p14="http://schemas.microsoft.com/office/powerpoint/2010/main" val="996103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095704" y="437238"/>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Intro Slides</a:t>
            </a:r>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Tree>
    <p:extLst>
      <p:ext uri="{BB962C8B-B14F-4D97-AF65-F5344CB8AC3E}">
        <p14:creationId xmlns:p14="http://schemas.microsoft.com/office/powerpoint/2010/main" val="353958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gineering Design Process Overview">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4689" y="292035"/>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Header 1</a:t>
            </a:r>
            <a:br>
              <a:rPr lang="en-US" dirty="0"/>
            </a:br>
            <a:r>
              <a:rPr lang="en-US" dirty="0" err="1"/>
              <a:t>spanish</a:t>
            </a:r>
            <a:endParaRPr lang="en-US" dirty="0"/>
          </a:p>
        </p:txBody>
      </p:sp>
      <p:grpSp>
        <p:nvGrpSpPr>
          <p:cNvPr id="3" name="Group 2">
            <a:extLst>
              <a:ext uri="{FF2B5EF4-FFF2-40B4-BE49-F238E27FC236}">
                <a16:creationId xmlns:a16="http://schemas.microsoft.com/office/drawing/2014/main" id="{21ED08E2-78E8-7885-06B8-3E6E2FB6F680}"/>
              </a:ext>
            </a:extLst>
          </p:cNvPr>
          <p:cNvGrpSpPr>
            <a:grpSpLocks noChangeAspect="1"/>
          </p:cNvGrpSpPr>
          <p:nvPr userDrawn="1"/>
        </p:nvGrpSpPr>
        <p:grpSpPr>
          <a:xfrm>
            <a:off x="2936857" y="1579418"/>
            <a:ext cx="6318285" cy="5278582"/>
            <a:chOff x="3124200" y="1329914"/>
            <a:chExt cx="5851848" cy="4888899"/>
          </a:xfrm>
        </p:grpSpPr>
        <p:sp>
          <p:nvSpPr>
            <p:cNvPr id="4" name="Freeform: Shape 2">
              <a:extLst>
                <a:ext uri="{FF2B5EF4-FFF2-40B4-BE49-F238E27FC236}">
                  <a16:creationId xmlns:a16="http://schemas.microsoft.com/office/drawing/2014/main" id="{4AABD1A1-417A-B003-FFD3-F6B4563A5309}"/>
                </a:ext>
              </a:extLst>
            </p:cNvPr>
            <p:cNvSpPr/>
            <p:nvPr/>
          </p:nvSpPr>
          <p:spPr>
            <a:xfrm>
              <a:off x="3124200" y="1329914"/>
              <a:ext cx="837826" cy="1196895"/>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C34D">
                <a:hueOff val="0"/>
                <a:satOff val="0"/>
                <a:lumOff val="0"/>
                <a:alphaOff val="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9"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Identify (</a:t>
              </a:r>
              <a:r>
                <a:rPr lang="es-ES" sz="1100" b="1" kern="1200" dirty="0">
                  <a:latin typeface="+mj-lt"/>
                </a:rPr>
                <a:t>Identificar)</a:t>
              </a:r>
              <a:endParaRPr lang="en-US" sz="1100" b="1" kern="1200" dirty="0">
                <a:solidFill>
                  <a:sysClr val="window" lastClr="FFFFFF"/>
                </a:solidFill>
                <a:latin typeface="+mj-lt"/>
                <a:ea typeface="+mn-ea"/>
                <a:cs typeface="+mn-cs"/>
              </a:endParaRPr>
            </a:p>
          </p:txBody>
        </p:sp>
        <p:sp>
          <p:nvSpPr>
            <p:cNvPr id="5" name="Freeform: Shape 4">
              <a:extLst>
                <a:ext uri="{FF2B5EF4-FFF2-40B4-BE49-F238E27FC236}">
                  <a16:creationId xmlns:a16="http://schemas.microsoft.com/office/drawing/2014/main" id="{AF064C4F-CC12-A648-11AE-C242C69F4819}"/>
                </a:ext>
              </a:extLst>
            </p:cNvPr>
            <p:cNvSpPr/>
            <p:nvPr/>
          </p:nvSpPr>
          <p:spPr>
            <a:xfrm>
              <a:off x="3962025" y="1330764"/>
              <a:ext cx="5014023" cy="777982"/>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solidFill>
              <a:sysClr val="window" lastClr="FFFFFF">
                <a:alpha val="90000"/>
                <a:hueOff val="0"/>
                <a:satOff val="0"/>
                <a:lumOff val="0"/>
                <a:alphaOff val="0"/>
              </a:sysClr>
            </a:solidFill>
            <a:ln w="12700" cap="flat" cmpd="sng" algn="ctr">
              <a:solidFill>
                <a:srgbClr val="82C34D"/>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solidFill>
                  <a:srgbClr val="000000"/>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What is the problem? </a:t>
              </a:r>
              <a:r>
                <a:rPr lang="en-US" sz="1600" kern="1200" dirty="0">
                  <a:solidFill>
                    <a:srgbClr val="F16038"/>
                  </a:solidFill>
                  <a:latin typeface="+mj-lt"/>
                  <a:ea typeface="+mn-ea"/>
                  <a:cs typeface="Arial" panose="020B0604020202020204" pitchFamily="34" charset="0"/>
                </a:rPr>
                <a:t>(</a:t>
              </a:r>
              <a:r>
                <a:rPr lang="es-ES" sz="1600" kern="1200" dirty="0">
                  <a:solidFill>
                    <a:srgbClr val="F16038"/>
                  </a:solidFill>
                  <a:latin typeface="+mj-lt"/>
                </a:rPr>
                <a:t>¿Cuál es el problema?)</a:t>
              </a:r>
              <a:endParaRPr lang="en-US" sz="1600" kern="1200" dirty="0">
                <a:solidFill>
                  <a:srgbClr val="F16038"/>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j-lt"/>
                  <a:ea typeface="+mn-ea"/>
                  <a:cs typeface="Arial" panose="020B0604020202020204" pitchFamily="34" charset="0"/>
                </a:rPr>
                <a:t>What are the rules? (Criteria/Constraints)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¿Cuales son las normas? (Criterios/Restricciones))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endPar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F4DC8A5A-290A-D370-0EB6-B9FBE9103847}"/>
                </a:ext>
              </a:extLst>
            </p:cNvPr>
            <p:cNvSpPr/>
            <p:nvPr/>
          </p:nvSpPr>
          <p:spPr>
            <a:xfrm>
              <a:off x="3124200" y="2253277"/>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00578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Imagine (</a:t>
              </a:r>
              <a:r>
                <a:rPr lang="es-ES" sz="1100" b="1" kern="1200" dirty="0">
                  <a:latin typeface="+mj-lt"/>
                </a:rPr>
                <a:t>Imaginar)</a:t>
              </a:r>
              <a:endParaRPr lang="en-US" sz="1100" b="1" kern="1200" dirty="0">
                <a:solidFill>
                  <a:sysClr val="window" lastClr="FFFFFF"/>
                </a:solidFill>
                <a:latin typeface="+mj-lt"/>
                <a:ea typeface="+mn-ea"/>
                <a:cs typeface="+mn-cs"/>
              </a:endParaRPr>
            </a:p>
          </p:txBody>
        </p:sp>
        <p:sp>
          <p:nvSpPr>
            <p:cNvPr id="7" name="Freeform: Shape 7">
              <a:extLst>
                <a:ext uri="{FF2B5EF4-FFF2-40B4-BE49-F238E27FC236}">
                  <a16:creationId xmlns:a16="http://schemas.microsoft.com/office/drawing/2014/main" id="{1C24C116-22D4-A376-FE49-2C4AE6FA9FA8}"/>
                </a:ext>
              </a:extLst>
            </p:cNvPr>
            <p:cNvSpPr/>
            <p:nvPr/>
          </p:nvSpPr>
          <p:spPr>
            <a:xfrm>
              <a:off x="3962025" y="2253273"/>
              <a:ext cx="5014023" cy="777990"/>
            </a:xfrm>
            <a:custGeom>
              <a:avLst/>
              <a:gdLst>
                <a:gd name="connsiteX0" fmla="*/ 129667 w 777989"/>
                <a:gd name="connsiteY0" fmla="*/ 0 h 5014022"/>
                <a:gd name="connsiteX1" fmla="*/ 648322 w 777989"/>
                <a:gd name="connsiteY1" fmla="*/ 0 h 5014022"/>
                <a:gd name="connsiteX2" fmla="*/ 777989 w 777989"/>
                <a:gd name="connsiteY2" fmla="*/ 129667 h 5014022"/>
                <a:gd name="connsiteX3" fmla="*/ 777989 w 777989"/>
                <a:gd name="connsiteY3" fmla="*/ 5014022 h 5014022"/>
                <a:gd name="connsiteX4" fmla="*/ 777989 w 777989"/>
                <a:gd name="connsiteY4" fmla="*/ 5014022 h 5014022"/>
                <a:gd name="connsiteX5" fmla="*/ 0 w 777989"/>
                <a:gd name="connsiteY5" fmla="*/ 5014022 h 5014022"/>
                <a:gd name="connsiteX6" fmla="*/ 0 w 777989"/>
                <a:gd name="connsiteY6" fmla="*/ 5014022 h 5014022"/>
                <a:gd name="connsiteX7" fmla="*/ 0 w 777989"/>
                <a:gd name="connsiteY7" fmla="*/ 129667 h 5014022"/>
                <a:gd name="connsiteX8" fmla="*/ 129667 w 777989"/>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9" h="5014022">
                  <a:moveTo>
                    <a:pt x="777989" y="835686"/>
                  </a:moveTo>
                  <a:lnTo>
                    <a:pt x="777989" y="4178336"/>
                  </a:lnTo>
                  <a:cubicBezTo>
                    <a:pt x="777989" y="4639870"/>
                    <a:pt x="768981" y="5014019"/>
                    <a:pt x="757869" y="5014019"/>
                  </a:cubicBezTo>
                  <a:lnTo>
                    <a:pt x="0" y="5014019"/>
                  </a:lnTo>
                  <a:lnTo>
                    <a:pt x="0" y="5014019"/>
                  </a:lnTo>
                  <a:lnTo>
                    <a:pt x="0" y="3"/>
                  </a:lnTo>
                  <a:lnTo>
                    <a:pt x="0" y="3"/>
                  </a:lnTo>
                  <a:lnTo>
                    <a:pt x="757869" y="3"/>
                  </a:lnTo>
                  <a:cubicBezTo>
                    <a:pt x="768981" y="3"/>
                    <a:pt x="777989" y="374152"/>
                    <a:pt x="777989" y="835686"/>
                  </a:cubicBezTo>
                  <a:close/>
                </a:path>
              </a:pathLst>
            </a:custGeom>
            <a:solidFill>
              <a:sysClr val="window" lastClr="FFFFFF">
                <a:alpha val="90000"/>
                <a:hueOff val="0"/>
                <a:satOff val="0"/>
                <a:lumOff val="0"/>
                <a:alphaOff val="0"/>
              </a:sysClr>
            </a:solidFill>
            <a:ln w="12700" cap="flat" cmpd="sng" algn="ctr">
              <a:solidFill>
                <a:srgbClr val="00578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Explore the materials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Explorar los materiales)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Brainstorm ideas </a:t>
              </a:r>
              <a:r>
                <a:rPr lang="en-US" sz="1600" kern="1200" dirty="0">
                  <a:solidFill>
                    <a:schemeClr val="accent2"/>
                  </a:solidFill>
                  <a:latin typeface="Arial" panose="020B0604020202020204" pitchFamily="34" charset="0"/>
                  <a:ea typeface="+mn-ea"/>
                  <a:cs typeface="Arial" panose="020B0604020202020204" pitchFamily="34" charset="0"/>
                </a:rPr>
                <a:t>(Tormenta de ideas)</a:t>
              </a:r>
            </a:p>
          </p:txBody>
        </p:sp>
        <p:sp>
          <p:nvSpPr>
            <p:cNvPr id="10" name="Freeform: Shape 8">
              <a:extLst>
                <a:ext uri="{FF2B5EF4-FFF2-40B4-BE49-F238E27FC236}">
                  <a16:creationId xmlns:a16="http://schemas.microsoft.com/office/drawing/2014/main" id="{55CC3741-EABE-38F0-74F7-F71487AFEBD3}"/>
                </a:ext>
              </a:extLst>
            </p:cNvPr>
            <p:cNvSpPr/>
            <p:nvPr/>
          </p:nvSpPr>
          <p:spPr>
            <a:xfrm>
              <a:off x="3124200" y="3176902"/>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4D94"/>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Plan</a:t>
              </a:r>
            </a:p>
          </p:txBody>
        </p:sp>
        <p:sp>
          <p:nvSpPr>
            <p:cNvPr id="11" name="Freeform: Shape 9">
              <a:extLst>
                <a:ext uri="{FF2B5EF4-FFF2-40B4-BE49-F238E27FC236}">
                  <a16:creationId xmlns:a16="http://schemas.microsoft.com/office/drawing/2014/main" id="{F4323C40-1EB2-B6F5-3AE5-C177993BC615}"/>
                </a:ext>
              </a:extLst>
            </p:cNvPr>
            <p:cNvSpPr/>
            <p:nvPr/>
          </p:nvSpPr>
          <p:spPr>
            <a:xfrm>
              <a:off x="3962026" y="3175785"/>
              <a:ext cx="5014022" cy="780215"/>
            </a:xfrm>
            <a:custGeom>
              <a:avLst/>
              <a:gdLst>
                <a:gd name="connsiteX0" fmla="*/ 130038 w 780214"/>
                <a:gd name="connsiteY0" fmla="*/ 0 h 5014022"/>
                <a:gd name="connsiteX1" fmla="*/ 650176 w 780214"/>
                <a:gd name="connsiteY1" fmla="*/ 0 h 5014022"/>
                <a:gd name="connsiteX2" fmla="*/ 780214 w 780214"/>
                <a:gd name="connsiteY2" fmla="*/ 130038 h 5014022"/>
                <a:gd name="connsiteX3" fmla="*/ 780214 w 780214"/>
                <a:gd name="connsiteY3" fmla="*/ 5014022 h 5014022"/>
                <a:gd name="connsiteX4" fmla="*/ 780214 w 780214"/>
                <a:gd name="connsiteY4" fmla="*/ 5014022 h 5014022"/>
                <a:gd name="connsiteX5" fmla="*/ 0 w 780214"/>
                <a:gd name="connsiteY5" fmla="*/ 5014022 h 5014022"/>
                <a:gd name="connsiteX6" fmla="*/ 0 w 780214"/>
                <a:gd name="connsiteY6" fmla="*/ 5014022 h 5014022"/>
                <a:gd name="connsiteX7" fmla="*/ 0 w 780214"/>
                <a:gd name="connsiteY7" fmla="*/ 130038 h 5014022"/>
                <a:gd name="connsiteX8" fmla="*/ 130038 w 780214"/>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214" h="5014022">
                  <a:moveTo>
                    <a:pt x="780214" y="835687"/>
                  </a:moveTo>
                  <a:lnTo>
                    <a:pt x="780214" y="4178335"/>
                  </a:lnTo>
                  <a:cubicBezTo>
                    <a:pt x="780214" y="4639870"/>
                    <a:pt x="771155" y="5014019"/>
                    <a:pt x="759979" y="5014019"/>
                  </a:cubicBezTo>
                  <a:lnTo>
                    <a:pt x="0" y="5014019"/>
                  </a:lnTo>
                  <a:lnTo>
                    <a:pt x="0" y="5014019"/>
                  </a:lnTo>
                  <a:lnTo>
                    <a:pt x="0" y="3"/>
                  </a:lnTo>
                  <a:lnTo>
                    <a:pt x="0" y="3"/>
                  </a:lnTo>
                  <a:lnTo>
                    <a:pt x="759979" y="3"/>
                  </a:lnTo>
                  <a:cubicBezTo>
                    <a:pt x="771155" y="3"/>
                    <a:pt x="780214" y="374152"/>
                    <a:pt x="780214" y="835687"/>
                  </a:cubicBezTo>
                  <a:close/>
                </a:path>
              </a:pathLst>
            </a:custGeom>
            <a:noFill/>
            <a:ln w="12700" cap="flat" cmpd="sng" algn="ctr">
              <a:solidFill>
                <a:srgbClr val="824D94"/>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9569" tIns="46977" rIns="46976" bIns="46978" numCol="1" spcCol="1270" anchor="ctr" anchorCtr="0">
              <a:noAutofit/>
            </a:bodyPr>
            <a:lstStyle/>
            <a:p>
              <a:pPr marL="114300" lvl="1" indent="-114300" algn="l" defTabSz="622300">
                <a:lnSpc>
                  <a:spcPct val="90000"/>
                </a:lnSpc>
                <a:spcBef>
                  <a:spcPct val="0"/>
                </a:spcBef>
                <a:spcAft>
                  <a:spcPct val="15000"/>
                </a:spcAft>
                <a:buNone/>
              </a:pPr>
              <a:endParaRPr lang="en-US" sz="14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Think of an idea to share </a:t>
              </a:r>
              <a:r>
                <a:rPr lang="en-US" sz="1300" kern="1200" dirty="0">
                  <a:solidFill>
                    <a:schemeClr val="accent2"/>
                  </a:solidFill>
                  <a:latin typeface="Arial" panose="020B0604020202020204" pitchFamily="34" charset="0"/>
                  <a:ea typeface="+mn-ea"/>
                  <a:cs typeface="Arial" panose="020B0604020202020204" pitchFamily="34" charset="0"/>
                </a:rPr>
                <a:t>(</a:t>
              </a:r>
              <a:r>
                <a:rPr lang="en-US" sz="1300" kern="1200" dirty="0" err="1">
                  <a:solidFill>
                    <a:schemeClr val="accent2"/>
                  </a:solidFill>
                  <a:latin typeface="Arial" panose="020B0604020202020204" pitchFamily="34" charset="0"/>
                  <a:ea typeface="+mn-ea"/>
                  <a:cs typeface="Arial" panose="020B0604020202020204" pitchFamily="34" charset="0"/>
                </a:rPr>
                <a:t>Piensa</a:t>
              </a:r>
              <a:r>
                <a:rPr lang="en-US" sz="1300" kern="1200" dirty="0">
                  <a:solidFill>
                    <a:schemeClr val="accent2"/>
                  </a:solidFill>
                  <a:latin typeface="Arial" panose="020B0604020202020204" pitchFamily="34" charset="0"/>
                  <a:ea typeface="+mn-ea"/>
                  <a:cs typeface="Arial" panose="020B0604020202020204" pitchFamily="34" charset="0"/>
                </a:rPr>
                <a:t> </a:t>
              </a:r>
              <a:r>
                <a:rPr lang="en-US" sz="1300" kern="1200" dirty="0" err="1">
                  <a:solidFill>
                    <a:schemeClr val="accent2"/>
                  </a:solidFill>
                  <a:latin typeface="Arial" panose="020B0604020202020204" pitchFamily="34" charset="0"/>
                  <a:ea typeface="+mn-ea"/>
                  <a:cs typeface="Arial" panose="020B0604020202020204" pitchFamily="34" charset="0"/>
                </a:rPr>
                <a:t>en</a:t>
              </a:r>
              <a:r>
                <a:rPr lang="en-US" sz="1300" kern="1200" dirty="0">
                  <a:solidFill>
                    <a:schemeClr val="accent2"/>
                  </a:solidFill>
                  <a:latin typeface="Arial" panose="020B0604020202020204" pitchFamily="34" charset="0"/>
                  <a:ea typeface="+mn-ea"/>
                  <a:cs typeface="Arial" panose="020B0604020202020204" pitchFamily="34" charset="0"/>
                </a:rPr>
                <a:t> </a:t>
              </a:r>
              <a:r>
                <a:rPr lang="en-US" sz="1300" kern="1200" dirty="0" err="1">
                  <a:solidFill>
                    <a:schemeClr val="accent2"/>
                  </a:solidFill>
                  <a:latin typeface="Arial" panose="020B0604020202020204" pitchFamily="34" charset="0"/>
                  <a:ea typeface="+mn-ea"/>
                  <a:cs typeface="Arial" panose="020B0604020202020204" pitchFamily="34" charset="0"/>
                </a:rPr>
                <a:t>una</a:t>
              </a:r>
              <a:r>
                <a:rPr lang="en-US" sz="1300" kern="1200" dirty="0">
                  <a:solidFill>
                    <a:schemeClr val="accent2"/>
                  </a:solidFill>
                  <a:latin typeface="Arial" panose="020B0604020202020204" pitchFamily="34" charset="0"/>
                  <a:ea typeface="+mn-ea"/>
                  <a:cs typeface="Arial" panose="020B0604020202020204" pitchFamily="34" charset="0"/>
                </a:rPr>
                <a:t> idea para </a:t>
              </a:r>
              <a:r>
                <a:rPr lang="en-US" sz="1300" kern="1200" dirty="0" err="1">
                  <a:solidFill>
                    <a:schemeClr val="accent2"/>
                  </a:solidFill>
                  <a:latin typeface="Arial" panose="020B0604020202020204" pitchFamily="34" charset="0"/>
                  <a:ea typeface="+mn-ea"/>
                  <a:cs typeface="Arial" panose="020B0604020202020204" pitchFamily="34" charset="0"/>
                </a:rPr>
                <a:t>compartir</a:t>
              </a:r>
              <a:r>
                <a:rPr lang="en-US" sz="13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Select a group idea </a:t>
              </a:r>
              <a:r>
                <a:rPr lang="en-US" sz="1300" kern="1200" dirty="0">
                  <a:solidFill>
                    <a:schemeClr val="accent2"/>
                  </a:solidFill>
                  <a:latin typeface="Arial" panose="020B0604020202020204" pitchFamily="34" charset="0"/>
                  <a:ea typeface="+mn-ea"/>
                  <a:cs typeface="Arial" panose="020B0604020202020204" pitchFamily="34" charset="0"/>
                </a:rPr>
                <a:t>(</a:t>
              </a:r>
              <a:r>
                <a:rPr lang="en-US" sz="1300" kern="1200" dirty="0" err="1">
                  <a:solidFill>
                    <a:schemeClr val="accent2"/>
                  </a:solidFill>
                  <a:latin typeface="Arial" panose="020B0604020202020204" pitchFamily="34" charset="0"/>
                  <a:ea typeface="+mn-ea"/>
                  <a:cs typeface="Arial" panose="020B0604020202020204" pitchFamily="34" charset="0"/>
                </a:rPr>
                <a:t>Seleccione</a:t>
              </a:r>
              <a:r>
                <a:rPr lang="en-US" sz="1300" kern="1200" dirty="0">
                  <a:solidFill>
                    <a:schemeClr val="accent2"/>
                  </a:solidFill>
                  <a:latin typeface="Arial" panose="020B0604020202020204" pitchFamily="34" charset="0"/>
                  <a:ea typeface="+mn-ea"/>
                  <a:cs typeface="Arial" panose="020B0604020202020204" pitchFamily="34" charset="0"/>
                </a:rPr>
                <a:t> </a:t>
              </a:r>
              <a:r>
                <a:rPr lang="en-US" sz="1300" kern="1200" dirty="0" err="1">
                  <a:solidFill>
                    <a:schemeClr val="accent2"/>
                  </a:solidFill>
                  <a:latin typeface="Arial" panose="020B0604020202020204" pitchFamily="34" charset="0"/>
                  <a:ea typeface="+mn-ea"/>
                  <a:cs typeface="Arial" panose="020B0604020202020204" pitchFamily="34" charset="0"/>
                </a:rPr>
                <a:t>una</a:t>
              </a:r>
              <a:r>
                <a:rPr lang="en-US" sz="1300" kern="1200" dirty="0">
                  <a:solidFill>
                    <a:schemeClr val="accent2"/>
                  </a:solidFill>
                  <a:latin typeface="Arial" panose="020B0604020202020204" pitchFamily="34" charset="0"/>
                  <a:ea typeface="+mn-ea"/>
                  <a:cs typeface="Arial" panose="020B0604020202020204" pitchFamily="34" charset="0"/>
                </a:rPr>
                <a:t> idea de </a:t>
              </a:r>
              <a:r>
                <a:rPr lang="en-US" sz="1300" kern="1200" dirty="0" err="1">
                  <a:solidFill>
                    <a:schemeClr val="accent2"/>
                  </a:solidFill>
                  <a:latin typeface="Arial" panose="020B0604020202020204" pitchFamily="34" charset="0"/>
                  <a:ea typeface="+mn-ea"/>
                  <a:cs typeface="Arial" panose="020B0604020202020204" pitchFamily="34" charset="0"/>
                </a:rPr>
                <a:t>grupo</a:t>
              </a:r>
              <a:r>
                <a:rPr lang="en-US" sz="13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Gather materials </a:t>
              </a:r>
              <a:r>
                <a:rPr lang="en-US" sz="1300" kern="1200" dirty="0">
                  <a:solidFill>
                    <a:schemeClr val="accent2"/>
                  </a:solidFill>
                  <a:latin typeface="Arial" panose="020B0604020202020204" pitchFamily="34" charset="0"/>
                  <a:ea typeface="+mn-ea"/>
                  <a:cs typeface="Arial" panose="020B0604020202020204" pitchFamily="34" charset="0"/>
                </a:rPr>
                <a:t>(</a:t>
              </a:r>
              <a:r>
                <a:rPr lang="en-US" sz="1300" kern="1200" dirty="0" err="1">
                  <a:solidFill>
                    <a:schemeClr val="accent2"/>
                  </a:solidFill>
                  <a:latin typeface="Arial" panose="020B0604020202020204" pitchFamily="34" charset="0"/>
                  <a:ea typeface="+mn-ea"/>
                  <a:cs typeface="Arial" panose="020B0604020202020204" pitchFamily="34" charset="0"/>
                </a:rPr>
                <a:t>Reunir</a:t>
              </a:r>
              <a:r>
                <a:rPr lang="en-US" sz="1300" kern="1200" dirty="0">
                  <a:solidFill>
                    <a:schemeClr val="accent2"/>
                  </a:solidFill>
                  <a:latin typeface="Arial" panose="020B0604020202020204" pitchFamily="34" charset="0"/>
                  <a:ea typeface="+mn-ea"/>
                  <a:cs typeface="Arial" panose="020B0604020202020204" pitchFamily="34" charset="0"/>
                </a:rPr>
                <a:t> </a:t>
              </a:r>
              <a:r>
                <a:rPr lang="en-US" sz="1300" kern="1200" dirty="0" err="1">
                  <a:solidFill>
                    <a:schemeClr val="accent2"/>
                  </a:solidFill>
                  <a:latin typeface="Arial" panose="020B0604020202020204" pitchFamily="34" charset="0"/>
                  <a:ea typeface="+mn-ea"/>
                  <a:cs typeface="Arial" panose="020B0604020202020204" pitchFamily="34" charset="0"/>
                </a:rPr>
                <a:t>materiales</a:t>
              </a:r>
              <a:r>
                <a:rPr lang="en-US" sz="13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endParaRPr lang="en-US" sz="1400" kern="1200" dirty="0">
                <a:solidFill>
                  <a:sysClr val="windowText" lastClr="000000">
                    <a:hueOff val="0"/>
                    <a:satOff val="0"/>
                    <a:lumOff val="0"/>
                    <a:alphaOff val="0"/>
                  </a:sysClr>
                </a:solidFill>
                <a:latin typeface="Calibri" panose="020F0502020204030204"/>
                <a:ea typeface="+mn-ea"/>
                <a:cs typeface="+mn-cs"/>
              </a:endParaRPr>
            </a:p>
          </p:txBody>
        </p:sp>
        <p:sp>
          <p:nvSpPr>
            <p:cNvPr id="12" name="Freeform: Shape 10">
              <a:extLst>
                <a:ext uri="{FF2B5EF4-FFF2-40B4-BE49-F238E27FC236}">
                  <a16:creationId xmlns:a16="http://schemas.microsoft.com/office/drawing/2014/main" id="{2E06206A-EE9C-3F3D-8401-DAB62CD3AF45}"/>
                </a:ext>
              </a:extLst>
            </p:cNvPr>
            <p:cNvSpPr/>
            <p:nvPr/>
          </p:nvSpPr>
          <p:spPr>
            <a:xfrm>
              <a:off x="3124200" y="4099411"/>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E95E0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Create (H</a:t>
              </a:r>
              <a:r>
                <a:rPr lang="es-ES" sz="1100" b="1" kern="1200" dirty="0" err="1"/>
                <a:t>acer</a:t>
              </a:r>
              <a:r>
                <a:rPr lang="es-ES" sz="1100" b="1" kern="1200" dirty="0"/>
                <a:t>)</a:t>
              </a:r>
              <a:endParaRPr lang="en-US" sz="1100" b="1" kern="1200" dirty="0"/>
            </a:p>
          </p:txBody>
        </p:sp>
        <p:sp>
          <p:nvSpPr>
            <p:cNvPr id="13" name="Freeform: Shape 11">
              <a:extLst>
                <a:ext uri="{FF2B5EF4-FFF2-40B4-BE49-F238E27FC236}">
                  <a16:creationId xmlns:a16="http://schemas.microsoft.com/office/drawing/2014/main" id="{2294B055-517E-E773-C690-4C690235D55A}"/>
                </a:ext>
              </a:extLst>
            </p:cNvPr>
            <p:cNvSpPr/>
            <p:nvPr/>
          </p:nvSpPr>
          <p:spPr>
            <a:xfrm>
              <a:off x="3962025" y="4098554"/>
              <a:ext cx="5014023" cy="777982"/>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rgbClr val="E95E0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Create your idea </a:t>
              </a:r>
              <a:r>
                <a:rPr lang="en-US" sz="1600" kern="1200" dirty="0">
                  <a:solidFill>
                    <a:schemeClr val="accent2"/>
                  </a:solidFill>
                </a:rPr>
                <a:t>(</a:t>
              </a:r>
              <a:r>
                <a:rPr lang="en-US" sz="1600" kern="1200" dirty="0" err="1">
                  <a:solidFill>
                    <a:schemeClr val="accent2"/>
                  </a:solidFill>
                </a:rPr>
                <a:t>Haces</a:t>
              </a:r>
              <a:r>
                <a:rPr lang="en-US" sz="1600" kern="1200" dirty="0">
                  <a:solidFill>
                    <a:schemeClr val="accent2"/>
                  </a:solidFill>
                </a:rPr>
                <a:t> </a:t>
              </a:r>
              <a:r>
                <a:rPr lang="en-US" sz="1600" kern="1200" dirty="0" err="1">
                  <a:solidFill>
                    <a:schemeClr val="accent2"/>
                  </a:solidFill>
                </a:rPr>
                <a:t>tu</a:t>
              </a:r>
              <a:r>
                <a:rPr lang="en-US" sz="1600" kern="1200" dirty="0">
                  <a:solidFill>
                    <a:schemeClr val="accent2"/>
                  </a:solidFill>
                </a:rPr>
                <a:t> idea)</a:t>
              </a:r>
            </a:p>
            <a:p>
              <a:pPr marL="171450" lvl="1" indent="-171450" algn="l" defTabSz="711200">
                <a:lnSpc>
                  <a:spcPct val="90000"/>
                </a:lnSpc>
                <a:spcBef>
                  <a:spcPct val="0"/>
                </a:spcBef>
                <a:spcAft>
                  <a:spcPct val="15000"/>
                </a:spcAft>
                <a:buChar char="•"/>
              </a:pPr>
              <a:r>
                <a:rPr lang="en-US" sz="1600" kern="1200" dirty="0">
                  <a:solidFill>
                    <a:srgbClr val="000000"/>
                  </a:solidFill>
                </a:rPr>
                <a:t>Test your ideas </a:t>
              </a:r>
              <a:r>
                <a:rPr lang="en-US" sz="1600" kern="1200" dirty="0">
                  <a:solidFill>
                    <a:schemeClr val="accent2"/>
                  </a:solidFill>
                </a:rPr>
                <a:t>(</a:t>
              </a:r>
              <a:r>
                <a:rPr lang="en-US" sz="1600" kern="1200" dirty="0" err="1">
                  <a:solidFill>
                    <a:schemeClr val="accent2"/>
                  </a:solidFill>
                </a:rPr>
                <a:t>Pon</a:t>
              </a:r>
              <a:r>
                <a:rPr lang="en-US" sz="1600" kern="1200" dirty="0">
                  <a:solidFill>
                    <a:schemeClr val="accent2"/>
                  </a:solidFill>
                </a:rPr>
                <a:t> a </a:t>
              </a:r>
              <a:r>
                <a:rPr lang="en-US" sz="1600" kern="1200" dirty="0" err="1">
                  <a:solidFill>
                    <a:schemeClr val="accent2"/>
                  </a:solidFill>
                </a:rPr>
                <a:t>prueba</a:t>
              </a:r>
              <a:r>
                <a:rPr lang="en-US" sz="1600" kern="1200" dirty="0">
                  <a:solidFill>
                    <a:schemeClr val="accent2"/>
                  </a:solidFill>
                </a:rPr>
                <a:t> </a:t>
              </a:r>
              <a:r>
                <a:rPr lang="en-US" sz="1600" kern="1200" dirty="0" err="1">
                  <a:solidFill>
                    <a:schemeClr val="accent2"/>
                  </a:solidFill>
                </a:rPr>
                <a:t>tus</a:t>
              </a:r>
              <a:r>
                <a:rPr lang="en-US" sz="1600" kern="1200" dirty="0">
                  <a:solidFill>
                    <a:schemeClr val="accent2"/>
                  </a:solidFill>
                </a:rPr>
                <a:t> ideas)</a:t>
              </a:r>
            </a:p>
          </p:txBody>
        </p:sp>
        <p:sp>
          <p:nvSpPr>
            <p:cNvPr id="14" name="Freeform: Shape 12">
              <a:extLst>
                <a:ext uri="{FF2B5EF4-FFF2-40B4-BE49-F238E27FC236}">
                  <a16:creationId xmlns:a16="http://schemas.microsoft.com/office/drawing/2014/main" id="{B22AB8AB-49D8-E38E-3327-2446E9085C16}"/>
                </a:ext>
              </a:extLst>
            </p:cNvPr>
            <p:cNvSpPr/>
            <p:nvPr/>
          </p:nvSpPr>
          <p:spPr>
            <a:xfrm>
              <a:off x="3124200" y="5021919"/>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Improve (M</a:t>
              </a:r>
              <a:r>
                <a:rPr lang="es-ES" sz="1100" b="1" kern="1200" dirty="0" err="1"/>
                <a:t>ejorar</a:t>
              </a:r>
              <a:r>
                <a:rPr lang="es-ES" sz="1100" b="1" kern="1200" dirty="0"/>
                <a:t>)</a:t>
              </a:r>
              <a:endParaRPr lang="en-US" sz="1100" b="1" kern="1200" dirty="0"/>
            </a:p>
          </p:txBody>
        </p:sp>
        <p:sp>
          <p:nvSpPr>
            <p:cNvPr id="15" name="Freeform: Shape 13">
              <a:extLst>
                <a:ext uri="{FF2B5EF4-FFF2-40B4-BE49-F238E27FC236}">
                  <a16:creationId xmlns:a16="http://schemas.microsoft.com/office/drawing/2014/main" id="{262D44D2-A32B-235A-127F-ACA743287335}"/>
                </a:ext>
              </a:extLst>
            </p:cNvPr>
            <p:cNvSpPr/>
            <p:nvPr/>
          </p:nvSpPr>
          <p:spPr>
            <a:xfrm>
              <a:off x="3962025" y="5021919"/>
              <a:ext cx="5014023" cy="777982"/>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Look at the score </a:t>
              </a:r>
              <a:r>
                <a:rPr lang="en-US" sz="1600" kern="1200" dirty="0">
                  <a:solidFill>
                    <a:schemeClr val="accent2"/>
                  </a:solidFill>
                </a:rPr>
                <a:t>(Mira la </a:t>
              </a:r>
              <a:r>
                <a:rPr lang="en-US" sz="1600" kern="1200" dirty="0" err="1">
                  <a:solidFill>
                    <a:schemeClr val="accent2"/>
                  </a:solidFill>
                </a:rPr>
                <a:t>puntuación</a:t>
              </a:r>
              <a:r>
                <a:rPr lang="en-US" sz="1600" kern="1200" dirty="0">
                  <a:solidFill>
                    <a:schemeClr val="accent2"/>
                  </a:solidFill>
                </a:rPr>
                <a:t>)</a:t>
              </a:r>
            </a:p>
            <a:p>
              <a:pPr marL="171450" lvl="1" indent="-171450" algn="l" defTabSz="711200">
                <a:lnSpc>
                  <a:spcPct val="90000"/>
                </a:lnSpc>
                <a:spcBef>
                  <a:spcPct val="0"/>
                </a:spcBef>
                <a:spcAft>
                  <a:spcPct val="15000"/>
                </a:spcAft>
                <a:buChar char="•"/>
              </a:pPr>
              <a:r>
                <a:rPr lang="en-US" sz="1600" kern="1200" dirty="0">
                  <a:solidFill>
                    <a:srgbClr val="000000"/>
                  </a:solidFill>
                </a:rPr>
                <a:t>Make the design better </a:t>
              </a:r>
              <a:r>
                <a:rPr lang="en-US" sz="1600" kern="1200" dirty="0">
                  <a:solidFill>
                    <a:schemeClr val="accent2"/>
                  </a:solidFill>
                </a:rPr>
                <a:t>(</a:t>
              </a:r>
              <a:r>
                <a:rPr lang="en-US" sz="1600" kern="1200" dirty="0" err="1">
                  <a:solidFill>
                    <a:schemeClr val="accent2"/>
                  </a:solidFill>
                </a:rPr>
                <a:t>Mejora</a:t>
              </a:r>
              <a:r>
                <a:rPr lang="en-US" sz="1600" kern="1200" dirty="0">
                  <a:solidFill>
                    <a:schemeClr val="accent2"/>
                  </a:solidFill>
                </a:rPr>
                <a:t> </a:t>
              </a:r>
              <a:r>
                <a:rPr lang="en-US" sz="1600" kern="1200" dirty="0" err="1">
                  <a:solidFill>
                    <a:schemeClr val="accent2"/>
                  </a:solidFill>
                </a:rPr>
                <a:t>el</a:t>
              </a:r>
              <a:r>
                <a:rPr lang="en-US" sz="1600" kern="1200" dirty="0">
                  <a:solidFill>
                    <a:schemeClr val="accent2"/>
                  </a:solidFill>
                </a:rPr>
                <a:t> </a:t>
              </a:r>
              <a:r>
                <a:rPr lang="en-US" sz="1600" kern="1200" dirty="0" err="1">
                  <a:solidFill>
                    <a:schemeClr val="accent2"/>
                  </a:solidFill>
                </a:rPr>
                <a:t>diseño</a:t>
              </a:r>
              <a:r>
                <a:rPr lang="en-US" sz="1600" kern="1200" dirty="0">
                  <a:solidFill>
                    <a:schemeClr val="accent2"/>
                  </a:solidFill>
                </a:rPr>
                <a:t>)</a:t>
              </a:r>
            </a:p>
            <a:p>
              <a:pPr marL="171450" lvl="1" indent="-171450" algn="l" defTabSz="711200">
                <a:lnSpc>
                  <a:spcPct val="90000"/>
                </a:lnSpc>
                <a:spcBef>
                  <a:spcPct val="0"/>
                </a:spcBef>
                <a:spcAft>
                  <a:spcPct val="15000"/>
                </a:spcAft>
                <a:buChar char="•"/>
              </a:pPr>
              <a:r>
                <a:rPr lang="en-US" sz="1600" kern="1200" dirty="0">
                  <a:solidFill>
                    <a:srgbClr val="000000"/>
                  </a:solidFill>
                </a:rPr>
                <a:t>Repeat if needed </a:t>
              </a:r>
              <a:r>
                <a:rPr lang="en-US" sz="1600" kern="1200" dirty="0">
                  <a:solidFill>
                    <a:schemeClr val="accent2"/>
                  </a:solidFill>
                </a:rPr>
                <a:t>(</a:t>
              </a:r>
              <a:r>
                <a:rPr lang="en-US" sz="1600" kern="1200" dirty="0" err="1">
                  <a:solidFill>
                    <a:schemeClr val="accent2"/>
                  </a:solidFill>
                </a:rPr>
                <a:t>Repita</a:t>
              </a:r>
              <a:r>
                <a:rPr lang="en-US" sz="1600" kern="1200" dirty="0">
                  <a:solidFill>
                    <a:schemeClr val="accent2"/>
                  </a:solidFill>
                </a:rPr>
                <a:t> </a:t>
              </a:r>
              <a:r>
                <a:rPr lang="en-US" sz="1600" kern="1200" dirty="0" err="1">
                  <a:solidFill>
                    <a:schemeClr val="accent2"/>
                  </a:solidFill>
                </a:rPr>
                <a:t>si</a:t>
              </a:r>
              <a:r>
                <a:rPr lang="en-US" sz="1600" kern="1200" dirty="0">
                  <a:solidFill>
                    <a:schemeClr val="accent2"/>
                  </a:solidFill>
                </a:rPr>
                <a:t> es </a:t>
              </a:r>
              <a:r>
                <a:rPr lang="en-US" sz="1600" kern="1200" dirty="0" err="1">
                  <a:solidFill>
                    <a:schemeClr val="accent2"/>
                  </a:solidFill>
                </a:rPr>
                <a:t>necesario</a:t>
              </a:r>
              <a:r>
                <a:rPr lang="en-US" sz="1600" kern="1200" dirty="0">
                  <a:solidFill>
                    <a:schemeClr val="accent2"/>
                  </a:solidFill>
                </a:rPr>
                <a:t>)</a:t>
              </a:r>
            </a:p>
          </p:txBody>
        </p:sp>
      </p:grpSp>
    </p:spTree>
    <p:extLst>
      <p:ext uri="{BB962C8B-B14F-4D97-AF65-F5344CB8AC3E}">
        <p14:creationId xmlns:p14="http://schemas.microsoft.com/office/powerpoint/2010/main" val="73062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dentify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07427" y="293910"/>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Identify</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grpSp>
        <p:nvGrpSpPr>
          <p:cNvPr id="5" name="Group 4">
            <a:extLst>
              <a:ext uri="{FF2B5EF4-FFF2-40B4-BE49-F238E27FC236}">
                <a16:creationId xmlns:a16="http://schemas.microsoft.com/office/drawing/2014/main" id="{119429CC-C4CF-0C84-786A-F8B69F7B47C1}"/>
              </a:ext>
            </a:extLst>
          </p:cNvPr>
          <p:cNvGrpSpPr>
            <a:grpSpLocks noChangeAspect="1"/>
          </p:cNvGrpSpPr>
          <p:nvPr userDrawn="1"/>
        </p:nvGrpSpPr>
        <p:grpSpPr>
          <a:xfrm>
            <a:off x="389146" y="5574384"/>
            <a:ext cx="6309360" cy="1290473"/>
            <a:chOff x="383828" y="5565703"/>
            <a:chExt cx="6318285" cy="1292297"/>
          </a:xfrm>
        </p:grpSpPr>
        <p:sp>
          <p:nvSpPr>
            <p:cNvPr id="3" name="Freeform: Shape 2">
              <a:extLst>
                <a:ext uri="{FF2B5EF4-FFF2-40B4-BE49-F238E27FC236}">
                  <a16:creationId xmlns:a16="http://schemas.microsoft.com/office/drawing/2014/main" id="{3CEE9D8E-8B98-3D89-87DE-95AD8A7D017C}"/>
                </a:ext>
              </a:extLst>
            </p:cNvPr>
            <p:cNvSpPr/>
            <p:nvPr userDrawn="1"/>
          </p:nvSpPr>
          <p:spPr>
            <a:xfrm>
              <a:off x="383828" y="5565703"/>
              <a:ext cx="904607" cy="1292297"/>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C34D">
                <a:hueOff val="0"/>
                <a:satOff val="0"/>
                <a:lumOff val="0"/>
                <a:alphaOff val="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9"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Identify (</a:t>
              </a:r>
              <a:r>
                <a:rPr lang="es-ES" sz="1100" b="1" kern="1200" dirty="0">
                  <a:latin typeface="+mj-lt"/>
                </a:rPr>
                <a:t>Identificar)</a:t>
              </a:r>
              <a:endParaRPr lang="en-US" sz="1100" b="1" kern="1200" dirty="0">
                <a:solidFill>
                  <a:sysClr val="window" lastClr="FFFFFF"/>
                </a:solidFill>
                <a:latin typeface="+mj-lt"/>
                <a:ea typeface="+mn-ea"/>
                <a:cs typeface="+mn-cs"/>
              </a:endParaRPr>
            </a:p>
          </p:txBody>
        </p:sp>
        <p:sp>
          <p:nvSpPr>
            <p:cNvPr id="4" name="Freeform: Shape 4">
              <a:extLst>
                <a:ext uri="{FF2B5EF4-FFF2-40B4-BE49-F238E27FC236}">
                  <a16:creationId xmlns:a16="http://schemas.microsoft.com/office/drawing/2014/main" id="{27CB5322-CD5E-5B9F-978F-8FF33419B5A4}"/>
                </a:ext>
              </a:extLst>
            </p:cNvPr>
            <p:cNvSpPr/>
            <p:nvPr userDrawn="1"/>
          </p:nvSpPr>
          <p:spPr>
            <a:xfrm>
              <a:off x="1288434" y="5566621"/>
              <a:ext cx="5413679" cy="839993"/>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solidFill>
              <a:sysClr val="window" lastClr="FFFFFF">
                <a:alpha val="90000"/>
                <a:hueOff val="0"/>
                <a:satOff val="0"/>
                <a:lumOff val="0"/>
                <a:alphaOff val="0"/>
              </a:sysClr>
            </a:solidFill>
            <a:ln w="12700" cap="flat" cmpd="sng" algn="ctr">
              <a:solidFill>
                <a:srgbClr val="82C34D"/>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solidFill>
                  <a:srgbClr val="000000"/>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What is the problem? </a:t>
              </a:r>
              <a:r>
                <a:rPr lang="en-US" sz="1600" kern="1200" dirty="0">
                  <a:solidFill>
                    <a:srgbClr val="F16038"/>
                  </a:solidFill>
                  <a:latin typeface="+mj-lt"/>
                  <a:ea typeface="+mn-ea"/>
                  <a:cs typeface="Arial" panose="020B0604020202020204" pitchFamily="34" charset="0"/>
                </a:rPr>
                <a:t>(</a:t>
              </a:r>
              <a:r>
                <a:rPr lang="es-ES" sz="1600" kern="1200" dirty="0">
                  <a:solidFill>
                    <a:srgbClr val="F16038"/>
                  </a:solidFill>
                  <a:latin typeface="+mj-lt"/>
                </a:rPr>
                <a:t>¿Cuál es el problema?)</a:t>
              </a:r>
              <a:endParaRPr lang="en-US" sz="1600" kern="1200" dirty="0">
                <a:solidFill>
                  <a:srgbClr val="F16038"/>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j-lt"/>
                  <a:ea typeface="+mn-ea"/>
                  <a:cs typeface="Arial" panose="020B0604020202020204" pitchFamily="34" charset="0"/>
                </a:rPr>
                <a:t>What are the rules? (Criteria/Constraints)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¿Cuáles son las normas? (Criterios/Restricciones))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endPar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689079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ine Material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9150" y="294916"/>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Imagine Materials</a:t>
            </a:r>
            <a:br>
              <a:rPr lang="en-US" dirty="0"/>
            </a:br>
            <a:endParaRPr lang="en-US" dirty="0"/>
          </a:p>
        </p:txBody>
      </p:sp>
      <p:grpSp>
        <p:nvGrpSpPr>
          <p:cNvPr id="12" name="Group 11">
            <a:extLst>
              <a:ext uri="{FF2B5EF4-FFF2-40B4-BE49-F238E27FC236}">
                <a16:creationId xmlns:a16="http://schemas.microsoft.com/office/drawing/2014/main" id="{A6EFC2E0-FC06-6ECC-E2E6-FF042DDB55A2}"/>
              </a:ext>
            </a:extLst>
          </p:cNvPr>
          <p:cNvGrpSpPr/>
          <p:nvPr userDrawn="1"/>
        </p:nvGrpSpPr>
        <p:grpSpPr>
          <a:xfrm>
            <a:off x="381226" y="5580760"/>
            <a:ext cx="6318285" cy="1292300"/>
            <a:chOff x="381226" y="5580760"/>
            <a:chExt cx="6318285" cy="1292300"/>
          </a:xfrm>
        </p:grpSpPr>
        <p:sp>
          <p:nvSpPr>
            <p:cNvPr id="5" name="Freeform: Shape 5">
              <a:extLst>
                <a:ext uri="{FF2B5EF4-FFF2-40B4-BE49-F238E27FC236}">
                  <a16:creationId xmlns:a16="http://schemas.microsoft.com/office/drawing/2014/main" id="{2BC96548-77F3-9935-4210-11B7968AE9DD}"/>
                </a:ext>
              </a:extLst>
            </p:cNvPr>
            <p:cNvSpPr/>
            <p:nvPr userDrawn="1"/>
          </p:nvSpPr>
          <p:spPr>
            <a:xfrm>
              <a:off x="381226" y="558076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00578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Imagine (</a:t>
              </a:r>
              <a:r>
                <a:rPr lang="es-ES" sz="1100" b="1" kern="1200" dirty="0">
                  <a:latin typeface="+mj-lt"/>
                </a:rPr>
                <a:t>Imaginar)</a:t>
              </a:r>
              <a:endParaRPr lang="en-US" sz="1100" b="1" kern="1200" dirty="0">
                <a:solidFill>
                  <a:sysClr val="window" lastClr="FFFFFF"/>
                </a:solidFill>
                <a:latin typeface="+mj-lt"/>
                <a:ea typeface="+mn-ea"/>
                <a:cs typeface="+mn-cs"/>
              </a:endParaRPr>
            </a:p>
          </p:txBody>
        </p:sp>
        <p:sp>
          <p:nvSpPr>
            <p:cNvPr id="6" name="Freeform: Shape 7">
              <a:extLst>
                <a:ext uri="{FF2B5EF4-FFF2-40B4-BE49-F238E27FC236}">
                  <a16:creationId xmlns:a16="http://schemas.microsoft.com/office/drawing/2014/main" id="{10CDAD76-8334-09D2-CABF-391B5BD1394D}"/>
                </a:ext>
              </a:extLst>
            </p:cNvPr>
            <p:cNvSpPr/>
            <p:nvPr userDrawn="1"/>
          </p:nvSpPr>
          <p:spPr>
            <a:xfrm>
              <a:off x="1285832" y="5580760"/>
              <a:ext cx="5413679" cy="840002"/>
            </a:xfrm>
            <a:custGeom>
              <a:avLst/>
              <a:gdLst>
                <a:gd name="connsiteX0" fmla="*/ 129667 w 777989"/>
                <a:gd name="connsiteY0" fmla="*/ 0 h 5014022"/>
                <a:gd name="connsiteX1" fmla="*/ 648322 w 777989"/>
                <a:gd name="connsiteY1" fmla="*/ 0 h 5014022"/>
                <a:gd name="connsiteX2" fmla="*/ 777989 w 777989"/>
                <a:gd name="connsiteY2" fmla="*/ 129667 h 5014022"/>
                <a:gd name="connsiteX3" fmla="*/ 777989 w 777989"/>
                <a:gd name="connsiteY3" fmla="*/ 5014022 h 5014022"/>
                <a:gd name="connsiteX4" fmla="*/ 777989 w 777989"/>
                <a:gd name="connsiteY4" fmla="*/ 5014022 h 5014022"/>
                <a:gd name="connsiteX5" fmla="*/ 0 w 777989"/>
                <a:gd name="connsiteY5" fmla="*/ 5014022 h 5014022"/>
                <a:gd name="connsiteX6" fmla="*/ 0 w 777989"/>
                <a:gd name="connsiteY6" fmla="*/ 5014022 h 5014022"/>
                <a:gd name="connsiteX7" fmla="*/ 0 w 777989"/>
                <a:gd name="connsiteY7" fmla="*/ 129667 h 5014022"/>
                <a:gd name="connsiteX8" fmla="*/ 129667 w 777989"/>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9" h="5014022">
                  <a:moveTo>
                    <a:pt x="777989" y="835686"/>
                  </a:moveTo>
                  <a:lnTo>
                    <a:pt x="777989" y="4178336"/>
                  </a:lnTo>
                  <a:cubicBezTo>
                    <a:pt x="777989" y="4639870"/>
                    <a:pt x="768981" y="5014019"/>
                    <a:pt x="757869" y="5014019"/>
                  </a:cubicBezTo>
                  <a:lnTo>
                    <a:pt x="0" y="5014019"/>
                  </a:lnTo>
                  <a:lnTo>
                    <a:pt x="0" y="5014019"/>
                  </a:lnTo>
                  <a:lnTo>
                    <a:pt x="0" y="3"/>
                  </a:lnTo>
                  <a:lnTo>
                    <a:pt x="0" y="3"/>
                  </a:lnTo>
                  <a:lnTo>
                    <a:pt x="757869" y="3"/>
                  </a:lnTo>
                  <a:cubicBezTo>
                    <a:pt x="768981" y="3"/>
                    <a:pt x="777989" y="374152"/>
                    <a:pt x="777989" y="835686"/>
                  </a:cubicBezTo>
                  <a:close/>
                </a:path>
              </a:pathLst>
            </a:custGeom>
            <a:solidFill>
              <a:sysClr val="window" lastClr="FFFFFF">
                <a:alpha val="90000"/>
                <a:hueOff val="0"/>
                <a:satOff val="0"/>
                <a:lumOff val="0"/>
                <a:alphaOff val="0"/>
              </a:sysClr>
            </a:solidFill>
            <a:ln w="12700" cap="flat" cmpd="sng" algn="ctr">
              <a:solidFill>
                <a:srgbClr val="00578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Explore the materials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Explorar los materiales)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Brainstorm ideas </a:t>
              </a:r>
              <a:r>
                <a:rPr lang="en-US" sz="1600" kern="1200" dirty="0">
                  <a:solidFill>
                    <a:schemeClr val="accent2"/>
                  </a:solidFill>
                  <a:latin typeface="Arial" panose="020B0604020202020204" pitchFamily="34" charset="0"/>
                  <a:ea typeface="+mn-ea"/>
                  <a:cs typeface="Arial" panose="020B0604020202020204" pitchFamily="34" charset="0"/>
                </a:rPr>
                <a:t>(Tormenta de ideas)</a:t>
              </a:r>
            </a:p>
          </p:txBody>
        </p:sp>
      </p:grpSp>
      <p:sp>
        <p:nvSpPr>
          <p:cNvPr id="4" name="Table Placeholder 3">
            <a:extLst>
              <a:ext uri="{FF2B5EF4-FFF2-40B4-BE49-F238E27FC236}">
                <a16:creationId xmlns:a16="http://schemas.microsoft.com/office/drawing/2014/main" id="{A3E7DC5F-003E-D617-D976-4FF18F28489C}"/>
              </a:ext>
            </a:extLst>
          </p:cNvPr>
          <p:cNvSpPr>
            <a:spLocks noGrp="1"/>
          </p:cNvSpPr>
          <p:nvPr>
            <p:ph type="tbl" sz="quarter" idx="10"/>
          </p:nvPr>
        </p:nvSpPr>
        <p:spPr>
          <a:xfrm>
            <a:off x="4603750" y="1722438"/>
            <a:ext cx="7326313" cy="3756025"/>
          </a:xfrm>
        </p:spPr>
        <p:txBody>
          <a:bodyPr/>
          <a:lstStyle/>
          <a:p>
            <a:endParaRPr lang="en-US"/>
          </a:p>
        </p:txBody>
      </p:sp>
      <p:sp>
        <p:nvSpPr>
          <p:cNvPr id="7" name="TextBox 6">
            <a:extLst>
              <a:ext uri="{FF2B5EF4-FFF2-40B4-BE49-F238E27FC236}">
                <a16:creationId xmlns:a16="http://schemas.microsoft.com/office/drawing/2014/main" id="{CEECE5CD-1288-73F2-9840-7E8B1F015A46}"/>
              </a:ext>
            </a:extLst>
          </p:cNvPr>
          <p:cNvSpPr txBox="1"/>
          <p:nvPr userDrawn="1"/>
        </p:nvSpPr>
        <p:spPr>
          <a:xfrm>
            <a:off x="633132" y="1779791"/>
            <a:ext cx="3668233" cy="4062651"/>
          </a:xfrm>
          <a:prstGeom prst="rect">
            <a:avLst/>
          </a:prstGeom>
          <a:noFill/>
        </p:spPr>
        <p:txBody>
          <a:bodyPr wrap="square" rtlCol="0">
            <a:spAutoFit/>
          </a:bodyPr>
          <a:lstStyle/>
          <a:p>
            <a:pPr marL="0" indent="0">
              <a:buNone/>
            </a:pPr>
            <a:r>
              <a:rPr lang="en-US" sz="2400" dirty="0">
                <a:solidFill>
                  <a:srgbClr val="000000"/>
                </a:solidFill>
              </a:rPr>
              <a:t>Here are the materials we will be using. </a:t>
            </a:r>
          </a:p>
          <a:p>
            <a:pPr marL="0" indent="0">
              <a:buNone/>
            </a:pPr>
            <a:r>
              <a:rPr lang="en-US" sz="2400" dirty="0">
                <a:solidFill>
                  <a:srgbClr val="000000"/>
                </a:solidFill>
              </a:rPr>
              <a:t>Can you classify them?   </a:t>
            </a:r>
          </a:p>
          <a:p>
            <a:pPr marL="0" indent="0">
              <a:buNone/>
            </a:pPr>
            <a:r>
              <a:rPr lang="en-US" sz="2400" dirty="0">
                <a:solidFill>
                  <a:srgbClr val="000000"/>
                </a:solidFill>
              </a:rPr>
              <a:t>What do they have in common?</a:t>
            </a:r>
          </a:p>
          <a:p>
            <a:endParaRPr lang="en-US" sz="2400" dirty="0"/>
          </a:p>
          <a:p>
            <a:pPr marL="0" indent="0">
              <a:buNone/>
            </a:pPr>
            <a:r>
              <a:rPr lang="en-US" sz="2400" dirty="0" err="1">
                <a:solidFill>
                  <a:srgbClr val="F16038"/>
                </a:solidFill>
              </a:rPr>
              <a:t>Estos</a:t>
            </a:r>
            <a:r>
              <a:rPr lang="en-US" sz="2400" dirty="0">
                <a:solidFill>
                  <a:srgbClr val="F16038"/>
                </a:solidFill>
              </a:rPr>
              <a:t> son </a:t>
            </a:r>
            <a:r>
              <a:rPr lang="en-US" sz="2400" dirty="0" err="1">
                <a:solidFill>
                  <a:srgbClr val="F16038"/>
                </a:solidFill>
              </a:rPr>
              <a:t>los</a:t>
            </a:r>
            <a:r>
              <a:rPr lang="en-US" sz="2400" dirty="0">
                <a:solidFill>
                  <a:srgbClr val="F16038"/>
                </a:solidFill>
              </a:rPr>
              <a:t> </a:t>
            </a:r>
            <a:r>
              <a:rPr lang="en-US" sz="2400" dirty="0" err="1">
                <a:solidFill>
                  <a:srgbClr val="F16038"/>
                </a:solidFill>
              </a:rPr>
              <a:t>materiales</a:t>
            </a:r>
            <a:r>
              <a:rPr lang="en-US" sz="2400" dirty="0">
                <a:solidFill>
                  <a:srgbClr val="F16038"/>
                </a:solidFill>
              </a:rPr>
              <a:t> que </a:t>
            </a:r>
            <a:r>
              <a:rPr lang="en-US" sz="2400" dirty="0" err="1">
                <a:solidFill>
                  <a:srgbClr val="F16038"/>
                </a:solidFill>
              </a:rPr>
              <a:t>usaremos</a:t>
            </a:r>
            <a:r>
              <a:rPr lang="en-US" sz="2400" dirty="0">
                <a:solidFill>
                  <a:srgbClr val="F16038"/>
                </a:solidFill>
              </a:rPr>
              <a:t>.</a:t>
            </a:r>
          </a:p>
          <a:p>
            <a:pPr marL="0" indent="0">
              <a:buNone/>
            </a:pPr>
            <a:r>
              <a:rPr lang="en-US" sz="2400" dirty="0">
                <a:solidFill>
                  <a:srgbClr val="F16038"/>
                </a:solidFill>
              </a:rPr>
              <a:t>¿</a:t>
            </a:r>
            <a:r>
              <a:rPr lang="en-US" sz="2400" dirty="0" err="1">
                <a:solidFill>
                  <a:srgbClr val="F16038"/>
                </a:solidFill>
              </a:rPr>
              <a:t>Puedes</a:t>
            </a:r>
            <a:r>
              <a:rPr lang="en-US" sz="2400" dirty="0">
                <a:solidFill>
                  <a:srgbClr val="F16038"/>
                </a:solidFill>
              </a:rPr>
              <a:t> </a:t>
            </a:r>
            <a:r>
              <a:rPr lang="en-US" sz="2400" dirty="0" err="1">
                <a:solidFill>
                  <a:srgbClr val="F16038"/>
                </a:solidFill>
              </a:rPr>
              <a:t>clasificarlos</a:t>
            </a:r>
            <a:r>
              <a:rPr lang="en-US" sz="2400" dirty="0">
                <a:solidFill>
                  <a:srgbClr val="F16038"/>
                </a:solidFill>
              </a:rPr>
              <a:t>?</a:t>
            </a:r>
          </a:p>
          <a:p>
            <a:pPr marL="0" indent="0">
              <a:buNone/>
            </a:pPr>
            <a:r>
              <a:rPr lang="en-US" sz="2400" dirty="0">
                <a:solidFill>
                  <a:srgbClr val="F16038"/>
                </a:solidFill>
              </a:rPr>
              <a:t>¿</a:t>
            </a:r>
            <a:r>
              <a:rPr lang="en-US" sz="2400" dirty="0" err="1">
                <a:solidFill>
                  <a:srgbClr val="F16038"/>
                </a:solidFill>
              </a:rPr>
              <a:t>Qué</a:t>
            </a:r>
            <a:r>
              <a:rPr lang="en-US" sz="2400" dirty="0">
                <a:solidFill>
                  <a:srgbClr val="F16038"/>
                </a:solidFill>
              </a:rPr>
              <a:t> </a:t>
            </a:r>
            <a:r>
              <a:rPr lang="en-US" sz="2400" dirty="0" err="1">
                <a:solidFill>
                  <a:srgbClr val="F16038"/>
                </a:solidFill>
              </a:rPr>
              <a:t>tienen</a:t>
            </a:r>
            <a:r>
              <a:rPr lang="en-US" sz="2400" dirty="0">
                <a:solidFill>
                  <a:srgbClr val="F16038"/>
                </a:solidFill>
              </a:rPr>
              <a:t> </a:t>
            </a:r>
            <a:r>
              <a:rPr lang="en-US" sz="2400" dirty="0" err="1">
                <a:solidFill>
                  <a:srgbClr val="F16038"/>
                </a:solidFill>
              </a:rPr>
              <a:t>en</a:t>
            </a:r>
            <a:r>
              <a:rPr lang="en-US" sz="2400" dirty="0">
                <a:solidFill>
                  <a:srgbClr val="F16038"/>
                </a:solidFill>
              </a:rPr>
              <a:t> </a:t>
            </a:r>
            <a:r>
              <a:rPr lang="en-US" sz="2400" dirty="0" err="1">
                <a:solidFill>
                  <a:srgbClr val="F16038"/>
                </a:solidFill>
              </a:rPr>
              <a:t>común</a:t>
            </a:r>
            <a:r>
              <a:rPr lang="en-US" sz="2400" dirty="0">
                <a:solidFill>
                  <a:srgbClr val="F16038"/>
                </a:solidFill>
              </a:rPr>
              <a:t>?</a:t>
            </a:r>
          </a:p>
          <a:p>
            <a:endParaRPr lang="en-US" dirty="0"/>
          </a:p>
        </p:txBody>
      </p:sp>
    </p:spTree>
    <p:extLst>
      <p:ext uri="{BB962C8B-B14F-4D97-AF65-F5344CB8AC3E}">
        <p14:creationId xmlns:p14="http://schemas.microsoft.com/office/powerpoint/2010/main" val="1555281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ine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9150" y="294916"/>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Imagine Materials</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
        <p:nvSpPr>
          <p:cNvPr id="5" name="Freeform: Shape 5">
            <a:extLst>
              <a:ext uri="{FF2B5EF4-FFF2-40B4-BE49-F238E27FC236}">
                <a16:creationId xmlns:a16="http://schemas.microsoft.com/office/drawing/2014/main" id="{2BC96548-77F3-9935-4210-11B7968AE9DD}"/>
              </a:ext>
            </a:extLst>
          </p:cNvPr>
          <p:cNvSpPr/>
          <p:nvPr userDrawn="1"/>
        </p:nvSpPr>
        <p:spPr>
          <a:xfrm>
            <a:off x="381226" y="558076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00578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Imagine (</a:t>
            </a:r>
            <a:r>
              <a:rPr lang="es-ES" sz="1100" b="1" kern="1200" dirty="0">
                <a:latin typeface="+mj-lt"/>
              </a:rPr>
              <a:t>Imaginar)</a:t>
            </a:r>
            <a:endParaRPr lang="en-US" sz="1100" b="1" kern="1200" dirty="0">
              <a:solidFill>
                <a:sysClr val="window" lastClr="FFFFFF"/>
              </a:solidFill>
              <a:latin typeface="+mj-lt"/>
              <a:ea typeface="+mn-ea"/>
              <a:cs typeface="+mn-cs"/>
            </a:endParaRPr>
          </a:p>
        </p:txBody>
      </p:sp>
      <p:sp>
        <p:nvSpPr>
          <p:cNvPr id="6" name="Freeform: Shape 7">
            <a:extLst>
              <a:ext uri="{FF2B5EF4-FFF2-40B4-BE49-F238E27FC236}">
                <a16:creationId xmlns:a16="http://schemas.microsoft.com/office/drawing/2014/main" id="{10CDAD76-8334-09D2-CABF-391B5BD1394D}"/>
              </a:ext>
            </a:extLst>
          </p:cNvPr>
          <p:cNvSpPr/>
          <p:nvPr userDrawn="1"/>
        </p:nvSpPr>
        <p:spPr>
          <a:xfrm>
            <a:off x="1285832" y="5580760"/>
            <a:ext cx="5413679" cy="840002"/>
          </a:xfrm>
          <a:custGeom>
            <a:avLst/>
            <a:gdLst>
              <a:gd name="connsiteX0" fmla="*/ 129667 w 777989"/>
              <a:gd name="connsiteY0" fmla="*/ 0 h 5014022"/>
              <a:gd name="connsiteX1" fmla="*/ 648322 w 777989"/>
              <a:gd name="connsiteY1" fmla="*/ 0 h 5014022"/>
              <a:gd name="connsiteX2" fmla="*/ 777989 w 777989"/>
              <a:gd name="connsiteY2" fmla="*/ 129667 h 5014022"/>
              <a:gd name="connsiteX3" fmla="*/ 777989 w 777989"/>
              <a:gd name="connsiteY3" fmla="*/ 5014022 h 5014022"/>
              <a:gd name="connsiteX4" fmla="*/ 777989 w 777989"/>
              <a:gd name="connsiteY4" fmla="*/ 5014022 h 5014022"/>
              <a:gd name="connsiteX5" fmla="*/ 0 w 777989"/>
              <a:gd name="connsiteY5" fmla="*/ 5014022 h 5014022"/>
              <a:gd name="connsiteX6" fmla="*/ 0 w 777989"/>
              <a:gd name="connsiteY6" fmla="*/ 5014022 h 5014022"/>
              <a:gd name="connsiteX7" fmla="*/ 0 w 777989"/>
              <a:gd name="connsiteY7" fmla="*/ 129667 h 5014022"/>
              <a:gd name="connsiteX8" fmla="*/ 129667 w 777989"/>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9" h="5014022">
                <a:moveTo>
                  <a:pt x="777989" y="835686"/>
                </a:moveTo>
                <a:lnTo>
                  <a:pt x="777989" y="4178336"/>
                </a:lnTo>
                <a:cubicBezTo>
                  <a:pt x="777989" y="4639870"/>
                  <a:pt x="768981" y="5014019"/>
                  <a:pt x="757869" y="5014019"/>
                </a:cubicBezTo>
                <a:lnTo>
                  <a:pt x="0" y="5014019"/>
                </a:lnTo>
                <a:lnTo>
                  <a:pt x="0" y="5014019"/>
                </a:lnTo>
                <a:lnTo>
                  <a:pt x="0" y="3"/>
                </a:lnTo>
                <a:lnTo>
                  <a:pt x="0" y="3"/>
                </a:lnTo>
                <a:lnTo>
                  <a:pt x="757869" y="3"/>
                </a:lnTo>
                <a:cubicBezTo>
                  <a:pt x="768981" y="3"/>
                  <a:pt x="777989" y="374152"/>
                  <a:pt x="777989" y="835686"/>
                </a:cubicBezTo>
                <a:close/>
              </a:path>
            </a:pathLst>
          </a:custGeom>
          <a:solidFill>
            <a:sysClr val="window" lastClr="FFFFFF">
              <a:alpha val="90000"/>
              <a:hueOff val="0"/>
              <a:satOff val="0"/>
              <a:lumOff val="0"/>
              <a:alphaOff val="0"/>
            </a:sysClr>
          </a:solidFill>
          <a:ln w="12700" cap="flat" cmpd="sng" algn="ctr">
            <a:solidFill>
              <a:srgbClr val="00578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Explore the materials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Explorar los materiales)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Brainstorm ideas </a:t>
            </a:r>
            <a:r>
              <a:rPr lang="en-US" sz="1600" kern="1200" dirty="0">
                <a:solidFill>
                  <a:schemeClr val="accent2"/>
                </a:solidFill>
                <a:latin typeface="Arial" panose="020B0604020202020204" pitchFamily="34" charset="0"/>
                <a:ea typeface="+mn-ea"/>
                <a:cs typeface="Arial" panose="020B0604020202020204" pitchFamily="34" charset="0"/>
              </a:rPr>
              <a:t>(Tormenta de ideas)</a:t>
            </a:r>
          </a:p>
        </p:txBody>
      </p:sp>
    </p:spTree>
    <p:extLst>
      <p:ext uri="{BB962C8B-B14F-4D97-AF65-F5344CB8AC3E}">
        <p14:creationId xmlns:p14="http://schemas.microsoft.com/office/powerpoint/2010/main" val="30284700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4D1FC8-5FF1-164B-ABEC-3BA260518F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C81327-3D02-0D47-BF73-85F807657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80CDFF-A807-724A-9A89-B237986D05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D3E9E-C950-9A49-976D-09A6162D2AA6}" type="datetimeFigureOut">
              <a:rPr lang="en-US" smtClean="0"/>
              <a:t>9/27/24</a:t>
            </a:fld>
            <a:endParaRPr lang="en-US"/>
          </a:p>
        </p:txBody>
      </p:sp>
      <p:sp>
        <p:nvSpPr>
          <p:cNvPr id="5" name="Footer Placeholder 4">
            <a:extLst>
              <a:ext uri="{FF2B5EF4-FFF2-40B4-BE49-F238E27FC236}">
                <a16:creationId xmlns:a16="http://schemas.microsoft.com/office/drawing/2014/main" id="{F5703181-8660-0A4D-BDB8-6C9893454D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02CCD3-77B3-3A45-B16F-4D6DB038ED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CC3E8-C900-4D4B-B552-03ABD336CEDA}" type="slidenum">
              <a:rPr lang="en-US" smtClean="0"/>
              <a:t>‹#›</a:t>
            </a:fld>
            <a:endParaRPr lang="en-US"/>
          </a:p>
        </p:txBody>
      </p:sp>
    </p:spTree>
    <p:extLst>
      <p:ext uri="{BB962C8B-B14F-4D97-AF65-F5344CB8AC3E}">
        <p14:creationId xmlns:p14="http://schemas.microsoft.com/office/powerpoint/2010/main" val="3873612913"/>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bg2">
              <a:lumMod val="10000"/>
            </a:schemeClr>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4D1FC8-5FF1-164B-ABEC-3BA260518F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C81327-3D02-0D47-BF73-85F807657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0CDFF-A807-724A-9A89-B237986D05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D3E9E-C950-9A49-976D-09A6162D2AA6}" type="datetimeFigureOut">
              <a:rPr lang="en-US" smtClean="0"/>
              <a:t>9/27/24</a:t>
            </a:fld>
            <a:endParaRPr lang="en-US"/>
          </a:p>
        </p:txBody>
      </p:sp>
      <p:sp>
        <p:nvSpPr>
          <p:cNvPr id="5" name="Footer Placeholder 4">
            <a:extLst>
              <a:ext uri="{FF2B5EF4-FFF2-40B4-BE49-F238E27FC236}">
                <a16:creationId xmlns:a16="http://schemas.microsoft.com/office/drawing/2014/main" id="{F5703181-8660-0A4D-BDB8-6C9893454D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02CCD3-77B3-3A45-B16F-4D6DB038ED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CC3E8-C900-4D4B-B552-03ABD336CEDA}" type="slidenum">
              <a:rPr lang="en-US" smtClean="0"/>
              <a:t>‹#›</a:t>
            </a:fld>
            <a:endParaRPr lang="en-US"/>
          </a:p>
        </p:txBody>
      </p:sp>
    </p:spTree>
    <p:extLst>
      <p:ext uri="{BB962C8B-B14F-4D97-AF65-F5344CB8AC3E}">
        <p14:creationId xmlns:p14="http://schemas.microsoft.com/office/powerpoint/2010/main" val="378866012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4D1FC8-5FF1-164B-ABEC-3BA260518F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C81327-3D02-0D47-BF73-85F807657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0CDFF-A807-724A-9A89-B237986D05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D3E9E-C950-9A49-976D-09A6162D2AA6}" type="datetimeFigureOut">
              <a:rPr lang="en-US" smtClean="0"/>
              <a:t>9/27/24</a:t>
            </a:fld>
            <a:endParaRPr lang="en-US"/>
          </a:p>
        </p:txBody>
      </p:sp>
      <p:sp>
        <p:nvSpPr>
          <p:cNvPr id="5" name="Footer Placeholder 4">
            <a:extLst>
              <a:ext uri="{FF2B5EF4-FFF2-40B4-BE49-F238E27FC236}">
                <a16:creationId xmlns:a16="http://schemas.microsoft.com/office/drawing/2014/main" id="{F5703181-8660-0A4D-BDB8-6C9893454D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02CCD3-77B3-3A45-B16F-4D6DB038ED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CC3E8-C900-4D4B-B552-03ABD336CEDA}" type="slidenum">
              <a:rPr lang="en-US" smtClean="0"/>
              <a:t>‹#›</a:t>
            </a:fld>
            <a:endParaRPr lang="en-US"/>
          </a:p>
        </p:txBody>
      </p:sp>
    </p:spTree>
    <p:extLst>
      <p:ext uri="{BB962C8B-B14F-4D97-AF65-F5344CB8AC3E}">
        <p14:creationId xmlns:p14="http://schemas.microsoft.com/office/powerpoint/2010/main" val="3644089378"/>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 Id="rId9" Type="http://schemas.openxmlformats.org/officeDocument/2006/relationships/image" Target="../media/image10.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12.jpg"/><Relationship Id="rId7" Type="http://schemas.openxmlformats.org/officeDocument/2006/relationships/hyperlink" Target="https://creativecommons.org/licenses/by-nc-nd/3.0/"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hyperlink" Target="http://ericjohnhanson.com/tag/environmental-engineering/" TargetMode="External"/><Relationship Id="rId11" Type="http://schemas.openxmlformats.org/officeDocument/2006/relationships/hyperlink" Target="https://creativecommons.org/licenses/by-nc-sa/3.0/" TargetMode="External"/><Relationship Id="rId5" Type="http://schemas.openxmlformats.org/officeDocument/2006/relationships/image" Target="../media/image13.jpg"/><Relationship Id="rId10" Type="http://schemas.openxmlformats.org/officeDocument/2006/relationships/hyperlink" Target="http://sitn.hms.harvard.edu/flash/2011/invasive_species/" TargetMode="External"/><Relationship Id="rId4" Type="http://schemas.openxmlformats.org/officeDocument/2006/relationships/hyperlink" Target="https://commons.wikimedia.org/wiki/File:Environmental_engineers.jpg" TargetMode="External"/><Relationship Id="rId9"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hyperlink" Target="https://commons.wikimedia.org/wiki/File:Bundeswehr_civil_engineering_flood_protection.JPG" TargetMode="External"/><Relationship Id="rId3" Type="http://schemas.openxmlformats.org/officeDocument/2006/relationships/image" Target="../media/image15.jp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hyperlink" Target="https://www.internationalrivers.org/resources/are-mega-dams-a-solution-or-burden-to-climate-change-eco-business-11471" TargetMode="External"/><Relationship Id="rId5" Type="http://schemas.openxmlformats.org/officeDocument/2006/relationships/image" Target="../media/image16.jpg"/><Relationship Id="rId10" Type="http://schemas.openxmlformats.org/officeDocument/2006/relationships/hyperlink" Target="https://creativecommons.org/licenses/by-nc-sa/3.0/" TargetMode="External"/><Relationship Id="rId4" Type="http://schemas.openxmlformats.org/officeDocument/2006/relationships/hyperlink" Target="https://en.wikipedia.org/wiki/Flood_mitigation" TargetMode="External"/><Relationship Id="rId9"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hyperlink" Target="https://creativecommons.org/licenses/by/3.0/" TargetMode="External"/><Relationship Id="rId3" Type="http://schemas.openxmlformats.org/officeDocument/2006/relationships/image" Target="../media/image18.jpg"/><Relationship Id="rId7" Type="http://schemas.openxmlformats.org/officeDocument/2006/relationships/hyperlink" Target="https://pixnio.com/people/male-men/after-properly-reading-the-instructions-this-man-was-in-the-process-of-applying-pesticide-spray" TargetMode="External"/><Relationship Id="rId12" Type="http://schemas.openxmlformats.org/officeDocument/2006/relationships/hyperlink" Target="https://openoregon.pressbooks.pub/envirobiology/chapter/9-3-conventional-agriculture/"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9.jpeg"/><Relationship Id="rId11" Type="http://schemas.openxmlformats.org/officeDocument/2006/relationships/hyperlink" Target="https://creativecommons.org/licenses/by-sa/3.0/" TargetMode="External"/><Relationship Id="rId5" Type="http://schemas.openxmlformats.org/officeDocument/2006/relationships/hyperlink" Target="https://creativecommons.org/licenses/by-nc-sa/3.0/" TargetMode="External"/><Relationship Id="rId10" Type="http://schemas.openxmlformats.org/officeDocument/2006/relationships/hyperlink" Target="https://www.boell.de/en/2016/01/22/farm-hack-commons-agricultural-innovation" TargetMode="External"/><Relationship Id="rId4" Type="http://schemas.openxmlformats.org/officeDocument/2006/relationships/hyperlink" Target="http://ocw.mit.edu/courses/chemical-engineering/10-520-molecular-aspects-of-chemical-engineering-fall-2004/" TargetMode="External"/><Relationship Id="rId9" Type="http://schemas.openxmlformats.org/officeDocument/2006/relationships/hyperlink" Target="https://www.ag.ndsu.edu/agmachinery/documents/images/Solar%20Charger-Cellular%20Modem-Data%20Logger.JPG/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3475-4F85-BE41-B6CF-1D6D6092B7E7}"/>
              </a:ext>
            </a:extLst>
          </p:cNvPr>
          <p:cNvSpPr>
            <a:spLocks noGrp="1"/>
          </p:cNvSpPr>
          <p:nvPr>
            <p:ph type="ctrTitle"/>
          </p:nvPr>
        </p:nvSpPr>
        <p:spPr/>
        <p:txBody>
          <a:bodyPr>
            <a:normAutofit/>
          </a:bodyPr>
          <a:lstStyle/>
          <a:p>
            <a:r>
              <a:rPr lang="en-US" dirty="0">
                <a:solidFill>
                  <a:srgbClr val="000000"/>
                </a:solidFill>
              </a:rPr>
              <a:t>Maintaining a Balance</a:t>
            </a:r>
          </a:p>
        </p:txBody>
      </p:sp>
    </p:spTree>
    <p:extLst>
      <p:ext uri="{BB962C8B-B14F-4D97-AF65-F5344CB8AC3E}">
        <p14:creationId xmlns:p14="http://schemas.microsoft.com/office/powerpoint/2010/main" val="3266253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C68F-6350-407B-82AE-D63240E72024}"/>
              </a:ext>
            </a:extLst>
          </p:cNvPr>
          <p:cNvSpPr>
            <a:spLocks noGrp="1"/>
          </p:cNvSpPr>
          <p:nvPr>
            <p:ph type="title"/>
          </p:nvPr>
        </p:nvSpPr>
        <p:spPr/>
        <p:txBody>
          <a:bodyPr/>
          <a:lstStyle/>
          <a:p>
            <a:r>
              <a:rPr lang="en-US" dirty="0"/>
              <a:t>Engineering Design </a:t>
            </a:r>
            <a:r>
              <a:rPr lang="en-US" dirty="0">
                <a:solidFill>
                  <a:srgbClr val="F16038"/>
                </a:solidFill>
              </a:rPr>
              <a:t>(</a:t>
            </a:r>
            <a:r>
              <a:rPr lang="en-US" dirty="0" err="1">
                <a:solidFill>
                  <a:srgbClr val="F16038"/>
                </a:solidFill>
              </a:rPr>
              <a:t>Diseño</a:t>
            </a:r>
            <a:r>
              <a:rPr lang="en-US" dirty="0">
                <a:solidFill>
                  <a:srgbClr val="F16038"/>
                </a:solidFill>
              </a:rPr>
              <a:t> de </a:t>
            </a:r>
            <a:r>
              <a:rPr lang="en-US" dirty="0" err="1">
                <a:solidFill>
                  <a:srgbClr val="F16038"/>
                </a:solidFill>
              </a:rPr>
              <a:t>Ingeniería</a:t>
            </a:r>
            <a:r>
              <a:rPr lang="en-US" dirty="0">
                <a:solidFill>
                  <a:srgbClr val="F16038"/>
                </a:solidFill>
              </a:rPr>
              <a:t>)</a:t>
            </a:r>
            <a:endParaRPr lang="en-US" dirty="0"/>
          </a:p>
        </p:txBody>
      </p:sp>
      <p:pic>
        <p:nvPicPr>
          <p:cNvPr id="4" name="Picture 3">
            <a:extLst>
              <a:ext uri="{FF2B5EF4-FFF2-40B4-BE49-F238E27FC236}">
                <a16:creationId xmlns:a16="http://schemas.microsoft.com/office/drawing/2014/main" id="{53452919-46F8-450A-B0A7-A57AF5DA102D}"/>
              </a:ext>
            </a:extLst>
          </p:cNvPr>
          <p:cNvPicPr/>
          <p:nvPr/>
        </p:nvPicPr>
        <p:blipFill rotWithShape="1">
          <a:blip r:embed="rId3">
            <a:extLst>
              <a:ext uri="{28A0092B-C50C-407E-A947-70E740481C1C}">
                <a14:useLocalDpi xmlns:a14="http://schemas.microsoft.com/office/drawing/2010/main" val="0"/>
              </a:ext>
            </a:extLst>
          </a:blip>
          <a:srcRect t="5619"/>
          <a:stretch/>
        </p:blipFill>
        <p:spPr bwMode="auto">
          <a:xfrm>
            <a:off x="6358155" y="1517904"/>
            <a:ext cx="5489486" cy="4591017"/>
          </a:xfrm>
          <a:prstGeom prst="rect">
            <a:avLst/>
          </a:prstGeom>
          <a:noFill/>
          <a:ln>
            <a:noFill/>
          </a:ln>
        </p:spPr>
      </p:pic>
      <p:sp>
        <p:nvSpPr>
          <p:cNvPr id="5" name="TextBox 4">
            <a:extLst>
              <a:ext uri="{FF2B5EF4-FFF2-40B4-BE49-F238E27FC236}">
                <a16:creationId xmlns:a16="http://schemas.microsoft.com/office/drawing/2014/main" id="{55C712DB-C777-EE0D-79BF-79D351AAB510}"/>
              </a:ext>
            </a:extLst>
          </p:cNvPr>
          <p:cNvSpPr txBox="1"/>
          <p:nvPr/>
        </p:nvSpPr>
        <p:spPr>
          <a:xfrm>
            <a:off x="466532" y="1624041"/>
            <a:ext cx="5991992" cy="4524315"/>
          </a:xfrm>
          <a:prstGeom prst="rect">
            <a:avLst/>
          </a:prstGeom>
          <a:noFill/>
        </p:spPr>
        <p:txBody>
          <a:bodyPr wrap="square" rtlCol="0">
            <a:spAutoFit/>
          </a:bodyPr>
          <a:lstStyle/>
          <a:p>
            <a:r>
              <a:rPr lang="en-US" sz="3200" dirty="0">
                <a:solidFill>
                  <a:srgbClr val="000000"/>
                </a:solidFill>
                <a:latin typeface="Arial" panose="020B0604020202020204" pitchFamily="34" charset="0"/>
                <a:cs typeface="Arial" panose="020B0604020202020204" pitchFamily="34" charset="0"/>
              </a:rPr>
              <a:t>What is </a:t>
            </a:r>
            <a:r>
              <a:rPr lang="en-US" sz="3200" b="1" dirty="0">
                <a:solidFill>
                  <a:schemeClr val="accent1"/>
                </a:solidFill>
                <a:latin typeface="Arial" panose="020B0604020202020204" pitchFamily="34" charset="0"/>
                <a:cs typeface="Arial" panose="020B0604020202020204" pitchFamily="34" charset="0"/>
              </a:rPr>
              <a:t>engineering?</a:t>
            </a:r>
          </a:p>
          <a:p>
            <a:r>
              <a:rPr lang="es-ES" sz="3200" dirty="0">
                <a:solidFill>
                  <a:srgbClr val="F16038"/>
                </a:solidFill>
                <a:latin typeface="Arial" panose="020B0604020202020204" pitchFamily="34" charset="0"/>
                <a:cs typeface="Arial" panose="020B0604020202020204" pitchFamily="34" charset="0"/>
              </a:rPr>
              <a:t>(¿Qué es la </a:t>
            </a:r>
            <a:r>
              <a:rPr lang="es-ES" sz="3200" b="1" dirty="0">
                <a:solidFill>
                  <a:srgbClr val="F16038"/>
                </a:solidFill>
                <a:latin typeface="Arial" panose="020B0604020202020204" pitchFamily="34" charset="0"/>
                <a:cs typeface="Arial" panose="020B0604020202020204" pitchFamily="34" charset="0"/>
              </a:rPr>
              <a:t>ingeniería</a:t>
            </a:r>
            <a:r>
              <a:rPr lang="es-ES" sz="3200" dirty="0">
                <a:solidFill>
                  <a:srgbClr val="F16038"/>
                </a:solidFill>
                <a:latin typeface="Arial" panose="020B0604020202020204" pitchFamily="34" charset="0"/>
                <a:cs typeface="Arial" panose="020B0604020202020204" pitchFamily="34" charset="0"/>
              </a:rPr>
              <a:t>?)</a:t>
            </a:r>
            <a:endParaRPr lang="en-US" sz="3200" b="1" dirty="0">
              <a:solidFill>
                <a:srgbClr val="F16038"/>
              </a:solidFill>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What are engineering </a:t>
            </a:r>
            <a:r>
              <a:rPr lang="en-US" sz="3200" b="1" dirty="0">
                <a:solidFill>
                  <a:schemeClr val="accent1"/>
                </a:solidFill>
                <a:latin typeface="Arial" panose="020B0604020202020204" pitchFamily="34" charset="0"/>
                <a:cs typeface="Arial" panose="020B0604020202020204" pitchFamily="34" charset="0"/>
              </a:rPr>
              <a:t>jobs?</a:t>
            </a:r>
          </a:p>
          <a:p>
            <a:r>
              <a:rPr lang="es-ES" sz="3200" dirty="0">
                <a:solidFill>
                  <a:srgbClr val="F16038"/>
                </a:solidFill>
                <a:latin typeface="Arial" panose="020B0604020202020204" pitchFamily="34" charset="0"/>
                <a:cs typeface="Arial" panose="020B0604020202020204" pitchFamily="34" charset="0"/>
              </a:rPr>
              <a:t>(¿Qué son los </a:t>
            </a:r>
            <a:r>
              <a:rPr lang="es-ES" sz="3200" b="1" dirty="0">
                <a:solidFill>
                  <a:srgbClr val="F16038"/>
                </a:solidFill>
                <a:latin typeface="Arial" panose="020B0604020202020204" pitchFamily="34" charset="0"/>
                <a:cs typeface="Arial" panose="020B0604020202020204" pitchFamily="34" charset="0"/>
              </a:rPr>
              <a:t>trabajos</a:t>
            </a:r>
            <a:r>
              <a:rPr lang="es-ES" sz="3200" dirty="0">
                <a:solidFill>
                  <a:srgbClr val="F16038"/>
                </a:solidFill>
                <a:latin typeface="Arial" panose="020B0604020202020204" pitchFamily="34" charset="0"/>
                <a:cs typeface="Arial" panose="020B0604020202020204" pitchFamily="34" charset="0"/>
              </a:rPr>
              <a:t> de ingeniería?)</a:t>
            </a:r>
            <a:endParaRPr lang="en-US" sz="3200" dirty="0">
              <a:solidFill>
                <a:srgbClr val="F16038"/>
              </a:solidFill>
              <a:latin typeface="Arial" panose="020B0604020202020204" pitchFamily="34" charset="0"/>
              <a:cs typeface="Arial" panose="020B0604020202020204" pitchFamily="34" charset="0"/>
            </a:endParaRPr>
          </a:p>
          <a:p>
            <a:endParaRPr lang="en-US" sz="3200" b="1" dirty="0">
              <a:solidFill>
                <a:schemeClr val="accent2"/>
              </a:solidFill>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Who can be an </a:t>
            </a:r>
            <a:r>
              <a:rPr lang="en-US" sz="3200" b="1" dirty="0">
                <a:solidFill>
                  <a:schemeClr val="accent1"/>
                </a:solidFill>
                <a:latin typeface="Arial" panose="020B0604020202020204" pitchFamily="34" charset="0"/>
                <a:cs typeface="Arial" panose="020B0604020202020204" pitchFamily="34" charset="0"/>
              </a:rPr>
              <a:t>engineer?</a:t>
            </a:r>
          </a:p>
          <a:p>
            <a:r>
              <a:rPr lang="en-US" sz="3200" dirty="0">
                <a:solidFill>
                  <a:srgbClr val="F16038"/>
                </a:solidFill>
                <a:latin typeface="Arial" panose="020B0604020202020204" pitchFamily="34" charset="0"/>
                <a:cs typeface="Arial" panose="020B0604020202020204" pitchFamily="34" charset="0"/>
              </a:rPr>
              <a:t>(¿</a:t>
            </a:r>
            <a:r>
              <a:rPr lang="en-US" sz="3200" dirty="0" err="1">
                <a:solidFill>
                  <a:srgbClr val="F16038"/>
                </a:solidFill>
                <a:latin typeface="Arial" panose="020B0604020202020204" pitchFamily="34" charset="0"/>
                <a:cs typeface="Arial" panose="020B0604020202020204" pitchFamily="34" charset="0"/>
              </a:rPr>
              <a:t>Quién</a:t>
            </a:r>
            <a:r>
              <a:rPr lang="en-US" sz="3200" dirty="0">
                <a:solidFill>
                  <a:srgbClr val="F16038"/>
                </a:solidFill>
                <a:latin typeface="Arial" panose="020B0604020202020204" pitchFamily="34" charset="0"/>
                <a:cs typeface="Arial" panose="020B0604020202020204" pitchFamily="34" charset="0"/>
              </a:rPr>
              <a:t> </a:t>
            </a:r>
            <a:r>
              <a:rPr lang="en-US" sz="3200" dirty="0" err="1">
                <a:solidFill>
                  <a:srgbClr val="F16038"/>
                </a:solidFill>
                <a:latin typeface="Arial" panose="020B0604020202020204" pitchFamily="34" charset="0"/>
                <a:cs typeface="Arial" panose="020B0604020202020204" pitchFamily="34" charset="0"/>
              </a:rPr>
              <a:t>puede</a:t>
            </a:r>
            <a:r>
              <a:rPr lang="en-US" sz="3200" dirty="0">
                <a:solidFill>
                  <a:srgbClr val="F16038"/>
                </a:solidFill>
                <a:latin typeface="Arial" panose="020B0604020202020204" pitchFamily="34" charset="0"/>
                <a:cs typeface="Arial" panose="020B0604020202020204" pitchFamily="34" charset="0"/>
              </a:rPr>
              <a:t> ser </a:t>
            </a:r>
            <a:r>
              <a:rPr lang="en-US" sz="3200" b="1" dirty="0" err="1">
                <a:solidFill>
                  <a:srgbClr val="F16038"/>
                </a:solidFill>
                <a:latin typeface="Arial" panose="020B0604020202020204" pitchFamily="34" charset="0"/>
                <a:cs typeface="Arial" panose="020B0604020202020204" pitchFamily="34" charset="0"/>
              </a:rPr>
              <a:t>ingeniero</a:t>
            </a:r>
            <a:r>
              <a:rPr lang="en-US" sz="3200" dirty="0">
                <a:solidFill>
                  <a:srgbClr val="F16038"/>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01047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399E76-C435-6F3B-B10A-B47DE0F15191}"/>
              </a:ext>
            </a:extLst>
          </p:cNvPr>
          <p:cNvSpPr>
            <a:spLocks noGrp="1"/>
          </p:cNvSpPr>
          <p:nvPr>
            <p:ph type="title"/>
          </p:nvPr>
        </p:nvSpPr>
        <p:spPr/>
        <p:txBody>
          <a:bodyPr/>
          <a:lstStyle/>
          <a:p>
            <a:r>
              <a:rPr lang="en-US" dirty="0"/>
              <a:t>Engineering Design Process</a:t>
            </a:r>
            <a:br>
              <a:rPr lang="en-US" dirty="0"/>
            </a:br>
            <a:r>
              <a:rPr lang="en-US" dirty="0">
                <a:solidFill>
                  <a:srgbClr val="F16038"/>
                </a:solidFill>
              </a:rPr>
              <a:t>(</a:t>
            </a:r>
            <a:r>
              <a:rPr lang="en-US" dirty="0" err="1">
                <a:solidFill>
                  <a:srgbClr val="F16038"/>
                </a:solidFill>
              </a:rPr>
              <a:t>Proceso</a:t>
            </a:r>
            <a:r>
              <a:rPr lang="en-US" dirty="0">
                <a:solidFill>
                  <a:srgbClr val="F16038"/>
                </a:solidFill>
              </a:rPr>
              <a:t> de </a:t>
            </a:r>
            <a:r>
              <a:rPr lang="en-US" dirty="0" err="1">
                <a:solidFill>
                  <a:srgbClr val="F16038"/>
                </a:solidFill>
              </a:rPr>
              <a:t>Diseño</a:t>
            </a:r>
            <a:r>
              <a:rPr lang="en-US" dirty="0">
                <a:solidFill>
                  <a:srgbClr val="F16038"/>
                </a:solidFill>
              </a:rPr>
              <a:t> de </a:t>
            </a:r>
            <a:r>
              <a:rPr lang="en-US" dirty="0" err="1">
                <a:solidFill>
                  <a:srgbClr val="F16038"/>
                </a:solidFill>
              </a:rPr>
              <a:t>Ingeniería</a:t>
            </a:r>
            <a:r>
              <a:rPr lang="en-US" dirty="0">
                <a:solidFill>
                  <a:srgbClr val="F16038"/>
                </a:solidFill>
              </a:rPr>
              <a:t>)</a:t>
            </a:r>
          </a:p>
        </p:txBody>
      </p:sp>
    </p:spTree>
    <p:extLst>
      <p:ext uri="{BB962C8B-B14F-4D97-AF65-F5344CB8AC3E}">
        <p14:creationId xmlns:p14="http://schemas.microsoft.com/office/powerpoint/2010/main" val="3439811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5299-158B-4F06-A8F9-F440A94F39EE}"/>
              </a:ext>
            </a:extLst>
          </p:cNvPr>
          <p:cNvSpPr>
            <a:spLocks noGrp="1"/>
          </p:cNvSpPr>
          <p:nvPr>
            <p:ph type="title"/>
          </p:nvPr>
        </p:nvSpPr>
        <p:spPr/>
        <p:txBody>
          <a:bodyPr/>
          <a:lstStyle/>
          <a:p>
            <a:r>
              <a:rPr lang="en-US" dirty="0"/>
              <a:t>Problem</a:t>
            </a:r>
          </a:p>
        </p:txBody>
      </p:sp>
      <p:sp>
        <p:nvSpPr>
          <p:cNvPr id="3" name="Content Placeholder 2">
            <a:extLst>
              <a:ext uri="{FF2B5EF4-FFF2-40B4-BE49-F238E27FC236}">
                <a16:creationId xmlns:a16="http://schemas.microsoft.com/office/drawing/2014/main" id="{2130B1DA-31C4-4259-ADF7-F5A07EF74901}"/>
              </a:ext>
            </a:extLst>
          </p:cNvPr>
          <p:cNvSpPr>
            <a:spLocks noGrp="1"/>
          </p:cNvSpPr>
          <p:nvPr>
            <p:ph idx="4294967295"/>
          </p:nvPr>
        </p:nvSpPr>
        <p:spPr/>
        <p:txBody>
          <a:bodyPr/>
          <a:lstStyle/>
          <a:p>
            <a:r>
              <a:rPr lang="en-US" b="1" dirty="0">
                <a:solidFill>
                  <a:srgbClr val="000000"/>
                </a:solidFill>
              </a:rPr>
              <a:t>Our ecosystem’s population balance has a problem with an invasive species.  It is running rampant and out of control. There are simply too many of them due to having no natural predator. As a result, some of the native species are being negatively impacted.</a:t>
            </a:r>
          </a:p>
          <a:p>
            <a:r>
              <a:rPr lang="en-US" dirty="0">
                <a:solidFill>
                  <a:srgbClr val="000000"/>
                </a:solidFill>
              </a:rPr>
              <a:t>Today, you will put on your engineering hat to assist in removing an invasive species population within an ecosystem. Your team will have an opportunity to design a process that will remove the invasive species and restore the health of your ecosystem.</a:t>
            </a:r>
          </a:p>
        </p:txBody>
      </p:sp>
    </p:spTree>
    <p:extLst>
      <p:ext uri="{BB962C8B-B14F-4D97-AF65-F5344CB8AC3E}">
        <p14:creationId xmlns:p14="http://schemas.microsoft.com/office/powerpoint/2010/main" val="1731972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0143B5E6-ECF6-F497-033B-47679D603B0D}"/>
              </a:ext>
            </a:extLst>
          </p:cNvPr>
          <p:cNvSpPr>
            <a:spLocks noGrp="1"/>
          </p:cNvSpPr>
          <p:nvPr>
            <p:ph type="title"/>
          </p:nvPr>
        </p:nvSpPr>
        <p:spPr/>
        <p:txBody>
          <a:bodyPr/>
          <a:lstStyle/>
          <a:p>
            <a:r>
              <a:rPr lang="en-US" dirty="0" err="1">
                <a:solidFill>
                  <a:srgbClr val="F16038"/>
                </a:solidFill>
              </a:rPr>
              <a:t>Problema</a:t>
            </a:r>
            <a:endParaRPr lang="en-US" dirty="0">
              <a:solidFill>
                <a:srgbClr val="F16038"/>
              </a:solidFill>
            </a:endParaRPr>
          </a:p>
        </p:txBody>
      </p:sp>
      <p:sp>
        <p:nvSpPr>
          <p:cNvPr id="3" name="Content Placeholder 2">
            <a:extLst>
              <a:ext uri="{FF2B5EF4-FFF2-40B4-BE49-F238E27FC236}">
                <a16:creationId xmlns:a16="http://schemas.microsoft.com/office/drawing/2014/main" id="{2130B1DA-31C4-4259-ADF7-F5A07EF74901}"/>
              </a:ext>
            </a:extLst>
          </p:cNvPr>
          <p:cNvSpPr>
            <a:spLocks noGrp="1"/>
          </p:cNvSpPr>
          <p:nvPr>
            <p:ph idx="4294967295"/>
          </p:nvPr>
        </p:nvSpPr>
        <p:spPr/>
        <p:txBody>
          <a:bodyPr>
            <a:normAutofit/>
          </a:bodyPr>
          <a:lstStyle/>
          <a:p>
            <a:r>
              <a:rPr lang="es-ES" sz="2400" b="1" dirty="0">
                <a:solidFill>
                  <a:srgbClr val="F16038"/>
                </a:solidFill>
                <a:latin typeface="Arial" panose="020B0604020202020204" pitchFamily="34" charset="0"/>
                <a:cs typeface="Arial" panose="020B0604020202020204" pitchFamily="34" charset="0"/>
              </a:rPr>
              <a:t>El equilibrio de la población de nuestro ecosistema tiene un problema con una especie invasora. Está corriendo rampante y fuera de control. Simplemente hay demasiados debido a que no tienen un depredador natural. Como resultado, algunas de las especies nativas están siendo impactadas negativamente.</a:t>
            </a:r>
          </a:p>
          <a:p>
            <a:r>
              <a:rPr lang="es-ES" sz="2400" dirty="0">
                <a:solidFill>
                  <a:srgbClr val="F16038"/>
                </a:solidFill>
                <a:latin typeface="Arial" panose="020B0604020202020204" pitchFamily="34" charset="0"/>
                <a:cs typeface="Arial" panose="020B0604020202020204" pitchFamily="34" charset="0"/>
              </a:rPr>
              <a:t>Hoy, </a:t>
            </a:r>
            <a:r>
              <a:rPr lang="es-ES" dirty="0">
                <a:solidFill>
                  <a:srgbClr val="F16038"/>
                </a:solidFill>
                <a:cs typeface="Arial" panose="020B0604020202020204" pitchFamily="34" charset="0"/>
              </a:rPr>
              <a:t>t</a:t>
            </a:r>
            <a:r>
              <a:rPr lang="es-ES" sz="2400" dirty="0">
                <a:solidFill>
                  <a:srgbClr val="F16038"/>
                </a:solidFill>
                <a:latin typeface="Arial" panose="020B0604020202020204" pitchFamily="34" charset="0"/>
                <a:cs typeface="Arial" panose="020B0604020202020204" pitchFamily="34" charset="0"/>
              </a:rPr>
              <a:t>e pondrás tu sombrero de ingeniero para ayudar a eliminar una población de especies invasoras dentro de un ecosistema. Tu equipo tendrá la oportunidad de diseñar un proceso que eliminará las especies invasoras y restaurará la salud de su ecosistema.</a:t>
            </a:r>
            <a:endParaRPr lang="en-US" sz="2400" dirty="0">
              <a:solidFill>
                <a:srgbClr val="F160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141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34759-1D77-47FB-BD5E-FF24C45B64B3}"/>
              </a:ext>
            </a:extLst>
          </p:cNvPr>
          <p:cNvSpPr>
            <a:spLocks noGrp="1"/>
          </p:cNvSpPr>
          <p:nvPr>
            <p:ph type="title"/>
          </p:nvPr>
        </p:nvSpPr>
        <p:spPr/>
        <p:txBody>
          <a:bodyPr/>
          <a:lstStyle/>
          <a:p>
            <a:r>
              <a:rPr lang="en-US" dirty="0"/>
              <a:t>Criteria (Desired Outcomes)</a:t>
            </a:r>
            <a:br>
              <a:rPr lang="en-US" dirty="0"/>
            </a:br>
            <a:r>
              <a:rPr lang="en-US" dirty="0">
                <a:solidFill>
                  <a:srgbClr val="F16038"/>
                </a:solidFill>
              </a:rPr>
              <a:t>(</a:t>
            </a:r>
            <a:r>
              <a:rPr lang="en-US" dirty="0" err="1">
                <a:solidFill>
                  <a:srgbClr val="F16038"/>
                </a:solidFill>
              </a:rPr>
              <a:t>Criterios</a:t>
            </a:r>
            <a:r>
              <a:rPr lang="en-US" dirty="0">
                <a:solidFill>
                  <a:srgbClr val="F16038"/>
                </a:solidFill>
              </a:rPr>
              <a:t> (</a:t>
            </a:r>
            <a:r>
              <a:rPr lang="en-US" dirty="0" err="1">
                <a:solidFill>
                  <a:srgbClr val="F16038"/>
                </a:solidFill>
              </a:rPr>
              <a:t>Resultados</a:t>
            </a:r>
            <a:r>
              <a:rPr lang="en-US" dirty="0">
                <a:solidFill>
                  <a:srgbClr val="F16038"/>
                </a:solidFill>
              </a:rPr>
              <a:t> </a:t>
            </a:r>
            <a:r>
              <a:rPr lang="en-US" dirty="0" err="1">
                <a:solidFill>
                  <a:srgbClr val="F16038"/>
                </a:solidFill>
              </a:rPr>
              <a:t>Deseados</a:t>
            </a:r>
            <a:r>
              <a:rPr lang="en-US" dirty="0">
                <a:solidFill>
                  <a:srgbClr val="F16038"/>
                </a:solidFill>
              </a:rPr>
              <a:t>))</a:t>
            </a:r>
          </a:p>
        </p:txBody>
      </p:sp>
      <p:sp>
        <p:nvSpPr>
          <p:cNvPr id="3" name="Content Placeholder 2">
            <a:extLst>
              <a:ext uri="{FF2B5EF4-FFF2-40B4-BE49-F238E27FC236}">
                <a16:creationId xmlns:a16="http://schemas.microsoft.com/office/drawing/2014/main" id="{E33EFE03-A615-4D4A-AF1D-3F4DB9E75F6B}"/>
              </a:ext>
            </a:extLst>
          </p:cNvPr>
          <p:cNvSpPr>
            <a:spLocks noGrp="1"/>
          </p:cNvSpPr>
          <p:nvPr>
            <p:ph idx="4294967295"/>
          </p:nvPr>
        </p:nvSpPr>
        <p:spPr/>
        <p:txBody>
          <a:bodyPr numCol="2">
            <a:normAutofit lnSpcReduction="10000"/>
          </a:bodyPr>
          <a:lstStyle/>
          <a:p>
            <a:pPr>
              <a:spcAft>
                <a:spcPts val="1000"/>
              </a:spcAft>
            </a:pPr>
            <a:r>
              <a:rPr lang="en-US" b="1" dirty="0">
                <a:solidFill>
                  <a:srgbClr val="000000"/>
                </a:solidFill>
              </a:rPr>
              <a:t>A successfully designed process will do the following in one minute:</a:t>
            </a:r>
          </a:p>
          <a:p>
            <a:pPr lvl="1"/>
            <a:r>
              <a:rPr lang="en-US" sz="2600" dirty="0">
                <a:solidFill>
                  <a:srgbClr val="000000"/>
                </a:solidFill>
              </a:rPr>
              <a:t>Eliminates the invasive species (lettuce seeds)</a:t>
            </a:r>
          </a:p>
          <a:p>
            <a:pPr lvl="1"/>
            <a:r>
              <a:rPr lang="en-US" sz="2600" dirty="0">
                <a:solidFill>
                  <a:srgbClr val="000000"/>
                </a:solidFill>
              </a:rPr>
              <a:t>Protects the native species (beads)</a:t>
            </a:r>
          </a:p>
          <a:p>
            <a:pPr lvl="1"/>
            <a:r>
              <a:rPr lang="en-US" sz="2600" dirty="0">
                <a:solidFill>
                  <a:srgbClr val="000000"/>
                </a:solidFill>
              </a:rPr>
              <a:t>Limits environmental damage</a:t>
            </a:r>
          </a:p>
          <a:p>
            <a:pPr marL="0" indent="0">
              <a:buNone/>
            </a:pPr>
            <a:endParaRPr lang="en-US" dirty="0">
              <a:solidFill>
                <a:srgbClr val="000000"/>
              </a:solidFill>
            </a:endParaRPr>
          </a:p>
          <a:p>
            <a:pPr marL="0" indent="0">
              <a:buNone/>
            </a:pPr>
            <a:endParaRPr lang="en-US" dirty="0">
              <a:solidFill>
                <a:srgbClr val="000000"/>
              </a:solidFill>
            </a:endParaRPr>
          </a:p>
          <a:p>
            <a:pPr>
              <a:spcAft>
                <a:spcPts val="1000"/>
              </a:spcAft>
            </a:pPr>
            <a:r>
              <a:rPr lang="es-ES" b="1" dirty="0">
                <a:solidFill>
                  <a:srgbClr val="F16038"/>
                </a:solidFill>
              </a:rPr>
              <a:t>Un proceso diseñado con éxito hará lo siguiente en un minuto:</a:t>
            </a:r>
          </a:p>
          <a:p>
            <a:pPr lvl="1"/>
            <a:r>
              <a:rPr lang="es-ES" sz="2600" dirty="0">
                <a:solidFill>
                  <a:srgbClr val="F16038"/>
                </a:solidFill>
              </a:rPr>
              <a:t>Elimina las especies invasoras (semillas de lechuga)</a:t>
            </a:r>
          </a:p>
          <a:p>
            <a:pPr lvl="1"/>
            <a:r>
              <a:rPr lang="es-ES" sz="2600" dirty="0">
                <a:solidFill>
                  <a:srgbClr val="F16038"/>
                </a:solidFill>
              </a:rPr>
              <a:t>Protege las especies autóctonas (perlas)</a:t>
            </a:r>
          </a:p>
          <a:p>
            <a:pPr lvl="1"/>
            <a:r>
              <a:rPr lang="es-ES" sz="2600" dirty="0">
                <a:solidFill>
                  <a:srgbClr val="F16038"/>
                </a:solidFill>
              </a:rPr>
              <a:t>Limita el daño ambiental</a:t>
            </a:r>
            <a:endParaRPr lang="en-US" sz="2600" dirty="0">
              <a:solidFill>
                <a:srgbClr val="F16038"/>
              </a:solidFill>
            </a:endParaRPr>
          </a:p>
        </p:txBody>
      </p:sp>
    </p:spTree>
    <p:extLst>
      <p:ext uri="{BB962C8B-B14F-4D97-AF65-F5344CB8AC3E}">
        <p14:creationId xmlns:p14="http://schemas.microsoft.com/office/powerpoint/2010/main" val="1114037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CF93-340A-4F94-8CDA-B5CE7621865D}"/>
              </a:ext>
            </a:extLst>
          </p:cNvPr>
          <p:cNvSpPr>
            <a:spLocks noGrp="1"/>
          </p:cNvSpPr>
          <p:nvPr>
            <p:ph type="title"/>
          </p:nvPr>
        </p:nvSpPr>
        <p:spPr/>
        <p:txBody>
          <a:bodyPr/>
          <a:lstStyle/>
          <a:p>
            <a:r>
              <a:rPr lang="en-US" dirty="0"/>
              <a:t>Constraints (Limitations) </a:t>
            </a:r>
          </a:p>
        </p:txBody>
      </p:sp>
      <p:sp>
        <p:nvSpPr>
          <p:cNvPr id="3" name="Content Placeholder 2">
            <a:extLst>
              <a:ext uri="{FF2B5EF4-FFF2-40B4-BE49-F238E27FC236}">
                <a16:creationId xmlns:a16="http://schemas.microsoft.com/office/drawing/2014/main" id="{6644F308-A1E8-4377-ACEF-029C0FCDC16F}"/>
              </a:ext>
            </a:extLst>
          </p:cNvPr>
          <p:cNvSpPr>
            <a:spLocks noGrp="1"/>
          </p:cNvSpPr>
          <p:nvPr>
            <p:ph idx="4294967295"/>
          </p:nvPr>
        </p:nvSpPr>
        <p:spPr/>
        <p:txBody>
          <a:bodyPr/>
          <a:lstStyle/>
          <a:p>
            <a:r>
              <a:rPr lang="en-US" u="sng" dirty="0">
                <a:solidFill>
                  <a:srgbClr val="000000"/>
                </a:solidFill>
              </a:rPr>
              <a:t>Time Limit</a:t>
            </a:r>
            <a:r>
              <a:rPr lang="en-US" dirty="0">
                <a:solidFill>
                  <a:srgbClr val="000000"/>
                </a:solidFill>
              </a:rPr>
              <a:t>: You will have 25 minutes to design a process.</a:t>
            </a:r>
          </a:p>
          <a:p>
            <a:r>
              <a:rPr lang="en-US" u="sng" dirty="0">
                <a:solidFill>
                  <a:srgbClr val="000000"/>
                </a:solidFill>
              </a:rPr>
              <a:t>Materials</a:t>
            </a:r>
            <a:r>
              <a:rPr lang="en-US" dirty="0">
                <a:solidFill>
                  <a:srgbClr val="000000"/>
                </a:solidFill>
              </a:rPr>
              <a:t>: You can only use the materials available.</a:t>
            </a:r>
          </a:p>
          <a:p>
            <a:r>
              <a:rPr lang="en-US" u="sng" dirty="0">
                <a:solidFill>
                  <a:srgbClr val="000000"/>
                </a:solidFill>
              </a:rPr>
              <a:t>Budget</a:t>
            </a:r>
            <a:r>
              <a:rPr lang="en-US" dirty="0">
                <a:solidFill>
                  <a:srgbClr val="000000"/>
                </a:solidFill>
              </a:rPr>
              <a:t>: You will have $1,000 to complete this challenge.</a:t>
            </a:r>
          </a:p>
          <a:p>
            <a:r>
              <a:rPr lang="en-US" u="sng" dirty="0">
                <a:solidFill>
                  <a:srgbClr val="000000"/>
                </a:solidFill>
              </a:rPr>
              <a:t>Collaboration</a:t>
            </a:r>
            <a:r>
              <a:rPr lang="en-US" dirty="0">
                <a:solidFill>
                  <a:srgbClr val="000000"/>
                </a:solidFill>
              </a:rPr>
              <a:t>: One design element from each team member must be used in the final design.</a:t>
            </a:r>
          </a:p>
          <a:p>
            <a:r>
              <a:rPr lang="en-US" u="sng" dirty="0">
                <a:solidFill>
                  <a:srgbClr val="000000"/>
                </a:solidFill>
              </a:rPr>
              <a:t>Redesign</a:t>
            </a:r>
            <a:r>
              <a:rPr lang="en-US" dirty="0">
                <a:solidFill>
                  <a:srgbClr val="000000"/>
                </a:solidFill>
              </a:rPr>
              <a:t>: Each team can test their process as many times as needed during the 25-minute design phase.</a:t>
            </a:r>
          </a:p>
          <a:p>
            <a:endParaRPr lang="en-US" dirty="0">
              <a:solidFill>
                <a:srgbClr val="000000"/>
              </a:solidFill>
            </a:endParaRPr>
          </a:p>
        </p:txBody>
      </p:sp>
    </p:spTree>
    <p:extLst>
      <p:ext uri="{BB962C8B-B14F-4D97-AF65-F5344CB8AC3E}">
        <p14:creationId xmlns:p14="http://schemas.microsoft.com/office/powerpoint/2010/main" val="1860492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CF93-340A-4F94-8CDA-B5CE7621865D}"/>
              </a:ext>
            </a:extLst>
          </p:cNvPr>
          <p:cNvSpPr>
            <a:spLocks noGrp="1"/>
          </p:cNvSpPr>
          <p:nvPr>
            <p:ph type="title"/>
          </p:nvPr>
        </p:nvSpPr>
        <p:spPr/>
        <p:txBody>
          <a:bodyPr/>
          <a:lstStyle/>
          <a:p>
            <a:r>
              <a:rPr lang="en-US" dirty="0" err="1">
                <a:solidFill>
                  <a:srgbClr val="F16038"/>
                </a:solidFill>
              </a:rPr>
              <a:t>Restricciones</a:t>
            </a:r>
            <a:r>
              <a:rPr lang="en-US" dirty="0">
                <a:solidFill>
                  <a:srgbClr val="F16038"/>
                </a:solidFill>
              </a:rPr>
              <a:t> (</a:t>
            </a:r>
            <a:r>
              <a:rPr lang="en-US" dirty="0" err="1">
                <a:solidFill>
                  <a:srgbClr val="F16038"/>
                </a:solidFill>
              </a:rPr>
              <a:t>Limitaciones</a:t>
            </a:r>
            <a:r>
              <a:rPr lang="en-US" dirty="0">
                <a:solidFill>
                  <a:srgbClr val="F16038"/>
                </a:solidFill>
              </a:rPr>
              <a:t>)</a:t>
            </a:r>
          </a:p>
        </p:txBody>
      </p:sp>
      <p:sp>
        <p:nvSpPr>
          <p:cNvPr id="3" name="Content Placeholder 2">
            <a:extLst>
              <a:ext uri="{FF2B5EF4-FFF2-40B4-BE49-F238E27FC236}">
                <a16:creationId xmlns:a16="http://schemas.microsoft.com/office/drawing/2014/main" id="{6644F308-A1E8-4377-ACEF-029C0FCDC16F}"/>
              </a:ext>
            </a:extLst>
          </p:cNvPr>
          <p:cNvSpPr>
            <a:spLocks noGrp="1"/>
          </p:cNvSpPr>
          <p:nvPr>
            <p:ph idx="4294967295"/>
          </p:nvPr>
        </p:nvSpPr>
        <p:spPr/>
        <p:txBody>
          <a:bodyPr>
            <a:normAutofit/>
          </a:bodyPr>
          <a:lstStyle/>
          <a:p>
            <a:r>
              <a:rPr lang="es-ES" u="sng" dirty="0">
                <a:solidFill>
                  <a:srgbClr val="F16038"/>
                </a:solidFill>
                <a:latin typeface="Arial" panose="020B0604020202020204" pitchFamily="34" charset="0"/>
                <a:cs typeface="Arial" panose="020B0604020202020204" pitchFamily="34" charset="0"/>
              </a:rPr>
              <a:t>Límite de Tiempo</a:t>
            </a:r>
            <a:r>
              <a:rPr lang="es-ES" dirty="0">
                <a:solidFill>
                  <a:srgbClr val="F16038"/>
                </a:solidFill>
                <a:latin typeface="Arial" panose="020B0604020202020204" pitchFamily="34" charset="0"/>
                <a:cs typeface="Arial" panose="020B0604020202020204" pitchFamily="34" charset="0"/>
              </a:rPr>
              <a:t>: Tendrás 25 minutos para diseñar un proceso.</a:t>
            </a:r>
          </a:p>
          <a:p>
            <a:r>
              <a:rPr lang="es-ES" u="sng" dirty="0">
                <a:solidFill>
                  <a:srgbClr val="F16038"/>
                </a:solidFill>
                <a:latin typeface="Arial" panose="020B0604020202020204" pitchFamily="34" charset="0"/>
                <a:cs typeface="Arial" panose="020B0604020202020204" pitchFamily="34" charset="0"/>
              </a:rPr>
              <a:t>Materiales</a:t>
            </a:r>
            <a:r>
              <a:rPr lang="es-ES" dirty="0">
                <a:solidFill>
                  <a:srgbClr val="F16038"/>
                </a:solidFill>
                <a:latin typeface="Arial" panose="020B0604020202020204" pitchFamily="34" charset="0"/>
                <a:cs typeface="Arial" panose="020B0604020202020204" pitchFamily="34" charset="0"/>
              </a:rPr>
              <a:t>: Solo puedes usar los materiales disponibles.</a:t>
            </a:r>
          </a:p>
          <a:p>
            <a:r>
              <a:rPr lang="es-ES" u="sng" dirty="0">
                <a:solidFill>
                  <a:srgbClr val="F16038"/>
                </a:solidFill>
                <a:latin typeface="Arial" panose="020B0604020202020204" pitchFamily="34" charset="0"/>
                <a:cs typeface="Arial" panose="020B0604020202020204" pitchFamily="34" charset="0"/>
              </a:rPr>
              <a:t>Presupuesto</a:t>
            </a:r>
            <a:r>
              <a:rPr lang="es-ES" dirty="0">
                <a:solidFill>
                  <a:srgbClr val="F16038"/>
                </a:solidFill>
                <a:latin typeface="Arial" panose="020B0604020202020204" pitchFamily="34" charset="0"/>
                <a:cs typeface="Arial" panose="020B0604020202020204" pitchFamily="34" charset="0"/>
              </a:rPr>
              <a:t>: Tendrás $1,000 para completar este desafío.</a:t>
            </a:r>
          </a:p>
          <a:p>
            <a:r>
              <a:rPr lang="es-ES" u="sng" dirty="0">
                <a:solidFill>
                  <a:srgbClr val="F16038"/>
                </a:solidFill>
                <a:latin typeface="Arial" panose="020B0604020202020204" pitchFamily="34" charset="0"/>
                <a:cs typeface="Arial" panose="020B0604020202020204" pitchFamily="34" charset="0"/>
              </a:rPr>
              <a:t>Colaboración</a:t>
            </a:r>
            <a:r>
              <a:rPr lang="es-ES" dirty="0">
                <a:solidFill>
                  <a:srgbClr val="F16038"/>
                </a:solidFill>
                <a:latin typeface="Arial" panose="020B0604020202020204" pitchFamily="34" charset="0"/>
                <a:cs typeface="Arial" panose="020B0604020202020204" pitchFamily="34" charset="0"/>
              </a:rPr>
              <a:t>: El diseño final debe de incluir un elemento diseñado por cada miembro del equipo.</a:t>
            </a:r>
          </a:p>
          <a:p>
            <a:r>
              <a:rPr lang="es-ES" u="sng" dirty="0">
                <a:solidFill>
                  <a:srgbClr val="F16038"/>
                </a:solidFill>
                <a:latin typeface="Arial" panose="020B0604020202020204" pitchFamily="34" charset="0"/>
                <a:cs typeface="Arial" panose="020B0604020202020204" pitchFamily="34" charset="0"/>
              </a:rPr>
              <a:t>Rediseño</a:t>
            </a:r>
            <a:r>
              <a:rPr lang="es-ES" dirty="0">
                <a:solidFill>
                  <a:srgbClr val="F16038"/>
                </a:solidFill>
                <a:latin typeface="Arial" panose="020B0604020202020204" pitchFamily="34" charset="0"/>
                <a:cs typeface="Arial" panose="020B0604020202020204" pitchFamily="34" charset="0"/>
              </a:rPr>
              <a:t>: Cada equipo puede probar su proceso tantas veces como sea necesario durante la fase de diseño de 25 minutos.</a:t>
            </a:r>
            <a:endParaRPr lang="en-US" dirty="0">
              <a:solidFill>
                <a:srgbClr val="F160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7082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D52E-242E-4DF8-83B4-066B1143B5FC}"/>
              </a:ext>
            </a:extLst>
          </p:cNvPr>
          <p:cNvSpPr>
            <a:spLocks noGrp="1"/>
          </p:cNvSpPr>
          <p:nvPr>
            <p:ph type="title"/>
          </p:nvPr>
        </p:nvSpPr>
        <p:spPr/>
        <p:txBody>
          <a:bodyPr/>
          <a:lstStyle/>
          <a:p>
            <a:r>
              <a:rPr lang="en-US" dirty="0">
                <a:latin typeface="Arial"/>
                <a:cs typeface="Arial"/>
              </a:rPr>
              <a:t>Explore Materials </a:t>
            </a:r>
            <a:r>
              <a:rPr lang="en-US" dirty="0">
                <a:solidFill>
                  <a:srgbClr val="F16038"/>
                </a:solidFill>
              </a:rPr>
              <a:t>(</a:t>
            </a:r>
            <a:r>
              <a:rPr lang="en-US" dirty="0" err="1">
                <a:solidFill>
                  <a:srgbClr val="F16038"/>
                </a:solidFill>
              </a:rPr>
              <a:t>Explorar</a:t>
            </a:r>
            <a:r>
              <a:rPr lang="en-US" dirty="0">
                <a:solidFill>
                  <a:srgbClr val="F16038"/>
                </a:solidFill>
              </a:rPr>
              <a:t> </a:t>
            </a:r>
            <a:r>
              <a:rPr lang="en-US" dirty="0" err="1">
                <a:solidFill>
                  <a:srgbClr val="F16038"/>
                </a:solidFill>
              </a:rPr>
              <a:t>Materiales</a:t>
            </a:r>
            <a:r>
              <a:rPr lang="en-US" dirty="0">
                <a:solidFill>
                  <a:srgbClr val="F16038"/>
                </a:solidFill>
              </a:rPr>
              <a:t>) </a:t>
            </a:r>
            <a:endParaRPr lang="en-US" dirty="0"/>
          </a:p>
        </p:txBody>
      </p:sp>
      <p:graphicFrame>
        <p:nvGraphicFramePr>
          <p:cNvPr id="6" name="Table 5">
            <a:extLst>
              <a:ext uri="{FF2B5EF4-FFF2-40B4-BE49-F238E27FC236}">
                <a16:creationId xmlns:a16="http://schemas.microsoft.com/office/drawing/2014/main" id="{85209DA0-A342-4C5D-845E-054B4A2174A8}"/>
              </a:ext>
            </a:extLst>
          </p:cNvPr>
          <p:cNvGraphicFramePr>
            <a:graphicFrameLocks noGrp="1"/>
          </p:cNvGraphicFramePr>
          <p:nvPr>
            <p:extLst>
              <p:ext uri="{D42A27DB-BD31-4B8C-83A1-F6EECF244321}">
                <p14:modId xmlns:p14="http://schemas.microsoft.com/office/powerpoint/2010/main" val="2996068457"/>
              </p:ext>
            </p:extLst>
          </p:nvPr>
        </p:nvGraphicFramePr>
        <p:xfrm>
          <a:off x="357825" y="1598543"/>
          <a:ext cx="2693089" cy="2009406"/>
        </p:xfrm>
        <a:graphic>
          <a:graphicData uri="http://schemas.openxmlformats.org/drawingml/2006/table">
            <a:tbl>
              <a:tblPr firstRow="1" bandRow="1">
                <a:tableStyleId>{5C22544A-7EE6-4342-B048-85BDC9FD1C3A}</a:tableStyleId>
              </a:tblPr>
              <a:tblGrid>
                <a:gridCol w="2693089">
                  <a:extLst>
                    <a:ext uri="{9D8B030D-6E8A-4147-A177-3AD203B41FA5}">
                      <a16:colId xmlns:a16="http://schemas.microsoft.com/office/drawing/2014/main" val="4237242283"/>
                    </a:ext>
                  </a:extLst>
                </a:gridCol>
              </a:tblGrid>
              <a:tr h="431794">
                <a:tc>
                  <a:txBody>
                    <a:bodyPr/>
                    <a:lstStyle/>
                    <a:p>
                      <a:pPr algn="l" fontAlgn="base"/>
                      <a:r>
                        <a:rPr lang="en-US" sz="1400" dirty="0">
                          <a:effectLst/>
                          <a:latin typeface="Arial"/>
                        </a:rPr>
                        <a:t>Free Materials (Materiales Gratis)​​</a:t>
                      </a:r>
                      <a:endParaRPr lang="en-US" sz="1400" b="1" i="0">
                        <a:solidFill>
                          <a:srgbClr val="FFFFFF"/>
                        </a:solidFill>
                        <a:effectLst/>
                        <a:latin typeface="Arial"/>
                      </a:endParaRPr>
                    </a:p>
                  </a:txBody>
                  <a:tcPr/>
                </a:tc>
                <a:extLst>
                  <a:ext uri="{0D108BD9-81ED-4DB2-BD59-A6C34878D82A}">
                    <a16:rowId xmlns:a16="http://schemas.microsoft.com/office/drawing/2014/main" val="167981257"/>
                  </a:ext>
                </a:extLst>
              </a:tr>
              <a:tr h="339267">
                <a:tc>
                  <a:txBody>
                    <a:bodyPr/>
                    <a:lstStyle/>
                    <a:p>
                      <a:pPr algn="l" fontAlgn="base"/>
                      <a:r>
                        <a:rPr lang="en-US" sz="1400" dirty="0">
                          <a:solidFill>
                            <a:srgbClr val="000000"/>
                          </a:solidFill>
                          <a:effectLst/>
                          <a:latin typeface="Arial"/>
                        </a:rPr>
                        <a:t>Biodiversity Box </a:t>
                      </a:r>
                      <a:r>
                        <a:rPr lang="en-US" sz="1400" dirty="0">
                          <a:solidFill>
                            <a:srgbClr val="F16038"/>
                          </a:solidFill>
                          <a:effectLst/>
                          <a:latin typeface="Arial"/>
                        </a:rPr>
                        <a:t>(C</a:t>
                      </a:r>
                      <a:r>
                        <a:rPr lang="es" sz="1400" b="0" i="0" u="none" strike="noStrike" noProof="0" dirty="0">
                          <a:solidFill>
                            <a:srgbClr val="F16038"/>
                          </a:solidFill>
                          <a:effectLst/>
                          <a:latin typeface="Arial"/>
                        </a:rPr>
                        <a:t>aja de Biodiversidad)</a:t>
                      </a:r>
                      <a:endParaRPr lang="en-US" sz="1400" dirty="0">
                        <a:solidFill>
                          <a:srgbClr val="F16038"/>
                        </a:solidFill>
                        <a:effectLst/>
                        <a:latin typeface="Arial"/>
                      </a:endParaRPr>
                    </a:p>
                  </a:txBody>
                  <a:tcPr/>
                </a:tc>
                <a:extLst>
                  <a:ext uri="{0D108BD9-81ED-4DB2-BD59-A6C34878D82A}">
                    <a16:rowId xmlns:a16="http://schemas.microsoft.com/office/drawing/2014/main" val="488255627"/>
                  </a:ext>
                </a:extLst>
              </a:tr>
              <a:tr h="454926">
                <a:tc>
                  <a:txBody>
                    <a:bodyPr/>
                    <a:lstStyle/>
                    <a:p>
                      <a:pPr algn="l" fontAlgn="base"/>
                      <a:r>
                        <a:rPr lang="en-US" sz="1400" dirty="0">
                          <a:solidFill>
                            <a:srgbClr val="000000"/>
                          </a:solidFill>
                          <a:effectLst/>
                          <a:latin typeface="Arial"/>
                        </a:rPr>
                        <a:t>Artificial Turf </a:t>
                      </a:r>
                      <a:r>
                        <a:rPr lang="en-US" sz="1400" dirty="0">
                          <a:solidFill>
                            <a:srgbClr val="F16038"/>
                          </a:solidFill>
                          <a:effectLst/>
                          <a:latin typeface="Arial"/>
                        </a:rPr>
                        <a:t>(</a:t>
                      </a:r>
                      <a:r>
                        <a:rPr lang="es" sz="1400" b="0" i="0" u="none" strike="noStrike" noProof="0" dirty="0">
                          <a:solidFill>
                            <a:srgbClr val="F16038"/>
                          </a:solidFill>
                          <a:effectLst/>
                          <a:latin typeface="Arial"/>
                        </a:rPr>
                        <a:t>Césped Artificial</a:t>
                      </a:r>
                      <a:r>
                        <a:rPr lang="en-US" sz="1400" dirty="0">
                          <a:solidFill>
                            <a:srgbClr val="F16038"/>
                          </a:solidFill>
                          <a:effectLst/>
                          <a:latin typeface="Arial"/>
                        </a:rPr>
                        <a:t>)​</a:t>
                      </a:r>
                      <a:endParaRPr lang="en-US" sz="1400" b="0" i="0" dirty="0">
                        <a:solidFill>
                          <a:srgbClr val="F16038"/>
                        </a:solidFill>
                        <a:effectLst/>
                        <a:latin typeface="Arial"/>
                      </a:endParaRPr>
                    </a:p>
                  </a:txBody>
                  <a:tcPr/>
                </a:tc>
                <a:extLst>
                  <a:ext uri="{0D108BD9-81ED-4DB2-BD59-A6C34878D82A}">
                    <a16:rowId xmlns:a16="http://schemas.microsoft.com/office/drawing/2014/main" val="3587716866"/>
                  </a:ext>
                </a:extLst>
              </a:tr>
              <a:tr h="454925">
                <a:tc>
                  <a:txBody>
                    <a:bodyPr/>
                    <a:lstStyle/>
                    <a:p>
                      <a:pPr lvl="0" algn="l">
                        <a:buNone/>
                      </a:pPr>
                      <a:r>
                        <a:rPr lang="en-US" sz="1400" b="0" i="0" u="none" strike="noStrike" noProof="0" dirty="0">
                          <a:solidFill>
                            <a:srgbClr val="000000"/>
                          </a:solidFill>
                          <a:effectLst/>
                          <a:latin typeface="Arial"/>
                        </a:rPr>
                        <a:t>Turf Container </a:t>
                      </a:r>
                      <a:r>
                        <a:rPr lang="en-US" sz="1400" b="0" i="0" u="none" strike="noStrike" noProof="0" dirty="0">
                          <a:solidFill>
                            <a:srgbClr val="F16038"/>
                          </a:solidFill>
                          <a:effectLst/>
                          <a:latin typeface="Arial"/>
                        </a:rPr>
                        <a:t>(</a:t>
                      </a:r>
                      <a:r>
                        <a:rPr lang="es" sz="1400" b="0" i="0" u="none" strike="noStrike" noProof="0" dirty="0">
                          <a:solidFill>
                            <a:srgbClr val="F16038"/>
                          </a:solidFill>
                          <a:effectLst/>
                          <a:latin typeface="Arial"/>
                        </a:rPr>
                        <a:t>Contenedor de Césped</a:t>
                      </a:r>
                      <a:r>
                        <a:rPr lang="en-US" sz="1400" b="0" i="0" u="none" strike="noStrike" noProof="0" dirty="0">
                          <a:solidFill>
                            <a:srgbClr val="F16038"/>
                          </a:solidFill>
                          <a:effectLst/>
                          <a:latin typeface="Arial"/>
                        </a:rPr>
                        <a:t>) </a:t>
                      </a:r>
                      <a:endParaRPr lang="en-US" sz="1400" dirty="0">
                        <a:solidFill>
                          <a:srgbClr val="F16038"/>
                        </a:solidFill>
                        <a:latin typeface="Arial"/>
                      </a:endParaRPr>
                    </a:p>
                  </a:txBody>
                  <a:tcPr/>
                </a:tc>
                <a:extLst>
                  <a:ext uri="{0D108BD9-81ED-4DB2-BD59-A6C34878D82A}">
                    <a16:rowId xmlns:a16="http://schemas.microsoft.com/office/drawing/2014/main" val="2512833134"/>
                  </a:ext>
                </a:extLst>
              </a:tr>
            </a:tbl>
          </a:graphicData>
        </a:graphic>
      </p:graphicFrame>
      <p:graphicFrame>
        <p:nvGraphicFramePr>
          <p:cNvPr id="8" name="Table 7">
            <a:extLst>
              <a:ext uri="{FF2B5EF4-FFF2-40B4-BE49-F238E27FC236}">
                <a16:creationId xmlns:a16="http://schemas.microsoft.com/office/drawing/2014/main" id="{5D532537-4D29-462B-A29F-250920E84131}"/>
              </a:ext>
            </a:extLst>
          </p:cNvPr>
          <p:cNvGraphicFramePr>
            <a:graphicFrameLocks noGrp="1"/>
          </p:cNvGraphicFramePr>
          <p:nvPr>
            <p:extLst>
              <p:ext uri="{D42A27DB-BD31-4B8C-83A1-F6EECF244321}">
                <p14:modId xmlns:p14="http://schemas.microsoft.com/office/powerpoint/2010/main" val="2801503303"/>
              </p:ext>
            </p:extLst>
          </p:nvPr>
        </p:nvGraphicFramePr>
        <p:xfrm>
          <a:off x="3159616" y="1603227"/>
          <a:ext cx="4219137" cy="3280116"/>
        </p:xfrm>
        <a:graphic>
          <a:graphicData uri="http://schemas.openxmlformats.org/drawingml/2006/table">
            <a:tbl>
              <a:tblPr firstRow="1" bandRow="1">
                <a:tableStyleId>{5C22544A-7EE6-4342-B048-85BDC9FD1C3A}</a:tableStyleId>
              </a:tblPr>
              <a:tblGrid>
                <a:gridCol w="2024002">
                  <a:extLst>
                    <a:ext uri="{9D8B030D-6E8A-4147-A177-3AD203B41FA5}">
                      <a16:colId xmlns:a16="http://schemas.microsoft.com/office/drawing/2014/main" val="1188012816"/>
                    </a:ext>
                  </a:extLst>
                </a:gridCol>
                <a:gridCol w="2195135">
                  <a:extLst>
                    <a:ext uri="{9D8B030D-6E8A-4147-A177-3AD203B41FA5}">
                      <a16:colId xmlns:a16="http://schemas.microsoft.com/office/drawing/2014/main" val="4103012200"/>
                    </a:ext>
                  </a:extLst>
                </a:gridCol>
              </a:tblGrid>
              <a:tr h="246374">
                <a:tc>
                  <a:txBody>
                    <a:bodyPr/>
                    <a:lstStyle/>
                    <a:p>
                      <a:pPr algn="l" fontAlgn="base"/>
                      <a:r>
                        <a:rPr lang="en-US" sz="1400" dirty="0">
                          <a:effectLst/>
                          <a:latin typeface="Arial"/>
                        </a:rPr>
                        <a:t>Materials (Materiales)​​</a:t>
                      </a:r>
                      <a:endParaRPr lang="en-US" b="1" i="0">
                        <a:solidFill>
                          <a:srgbClr val="FFFFFF"/>
                        </a:solidFill>
                        <a:effectLst/>
                        <a:latin typeface="Arial"/>
                      </a:endParaRPr>
                    </a:p>
                  </a:txBody>
                  <a:tcPr/>
                </a:tc>
                <a:tc>
                  <a:txBody>
                    <a:bodyPr/>
                    <a:lstStyle/>
                    <a:p>
                      <a:pPr algn="l" fontAlgn="base"/>
                      <a:r>
                        <a:rPr lang="en-US" sz="1400" dirty="0">
                          <a:effectLst/>
                          <a:latin typeface="Arial"/>
                        </a:rPr>
                        <a:t>Cost (Costo)​​</a:t>
                      </a:r>
                      <a:endParaRPr lang="en-US" b="1" i="0">
                        <a:solidFill>
                          <a:srgbClr val="FFFFFF"/>
                        </a:solidFill>
                        <a:effectLst/>
                        <a:latin typeface="Arial"/>
                      </a:endParaRPr>
                    </a:p>
                  </a:txBody>
                  <a:tcPr/>
                </a:tc>
                <a:extLst>
                  <a:ext uri="{0D108BD9-81ED-4DB2-BD59-A6C34878D82A}">
                    <a16:rowId xmlns:a16="http://schemas.microsoft.com/office/drawing/2014/main" val="511071702"/>
                  </a:ext>
                </a:extLst>
              </a:tr>
              <a:tr h="316523">
                <a:tc>
                  <a:txBody>
                    <a:bodyPr/>
                    <a:lstStyle/>
                    <a:p>
                      <a:pPr algn="l" fontAlgn="base"/>
                      <a:r>
                        <a:rPr lang="en-US" sz="1400" dirty="0">
                          <a:solidFill>
                            <a:srgbClr val="000000"/>
                          </a:solidFill>
                          <a:effectLst/>
                          <a:latin typeface="Arial"/>
                        </a:rPr>
                        <a:t>Tweezers </a:t>
                      </a:r>
                      <a:r>
                        <a:rPr lang="en-US" sz="1400" dirty="0">
                          <a:solidFill>
                            <a:srgbClr val="F16038"/>
                          </a:solidFill>
                          <a:effectLst/>
                          <a:latin typeface="Arial"/>
                        </a:rPr>
                        <a:t>(</a:t>
                      </a:r>
                      <a:r>
                        <a:rPr lang="en-US" sz="1400" dirty="0" err="1">
                          <a:solidFill>
                            <a:srgbClr val="F16038"/>
                          </a:solidFill>
                          <a:effectLst/>
                          <a:latin typeface="Arial"/>
                        </a:rPr>
                        <a:t>Pinzas</a:t>
                      </a:r>
                      <a:r>
                        <a:rPr lang="en-US" sz="1400" dirty="0">
                          <a:solidFill>
                            <a:srgbClr val="F16038"/>
                          </a:solidFill>
                          <a:effectLst/>
                          <a:latin typeface="Arial"/>
                        </a:rPr>
                        <a:t>)</a:t>
                      </a:r>
                      <a:endParaRPr lang="en-US" b="0" i="0" dirty="0">
                        <a:solidFill>
                          <a:srgbClr val="F16038"/>
                        </a:solidFill>
                        <a:effectLst/>
                        <a:latin typeface="Arial"/>
                      </a:endParaRPr>
                    </a:p>
                  </a:txBody>
                  <a:tcPr/>
                </a:tc>
                <a:tc>
                  <a:txBody>
                    <a:bodyPr/>
                    <a:lstStyle/>
                    <a:p>
                      <a:pPr algn="l" fontAlgn="base"/>
                      <a:r>
                        <a:rPr lang="en-US" sz="1400" dirty="0">
                          <a:solidFill>
                            <a:srgbClr val="000000"/>
                          </a:solidFill>
                          <a:effectLst/>
                          <a:latin typeface="Arial"/>
                        </a:rPr>
                        <a:t>$400 per pair​</a:t>
                      </a:r>
                      <a:endParaRPr lang="en-US" b="0" i="0" dirty="0">
                        <a:solidFill>
                          <a:srgbClr val="000000"/>
                        </a:solidFill>
                        <a:effectLst/>
                        <a:latin typeface="Arial"/>
                      </a:endParaRPr>
                    </a:p>
                  </a:txBody>
                  <a:tcPr/>
                </a:tc>
                <a:extLst>
                  <a:ext uri="{0D108BD9-81ED-4DB2-BD59-A6C34878D82A}">
                    <a16:rowId xmlns:a16="http://schemas.microsoft.com/office/drawing/2014/main" val="2642484223"/>
                  </a:ext>
                </a:extLst>
              </a:tr>
              <a:tr h="316523">
                <a:tc>
                  <a:txBody>
                    <a:bodyPr/>
                    <a:lstStyle/>
                    <a:p>
                      <a:pPr algn="l" fontAlgn="base"/>
                      <a:r>
                        <a:rPr lang="en-US" sz="1400" dirty="0">
                          <a:solidFill>
                            <a:srgbClr val="000000"/>
                          </a:solidFill>
                          <a:effectLst/>
                          <a:latin typeface="Arial"/>
                        </a:rPr>
                        <a:t>Straws </a:t>
                      </a:r>
                      <a:r>
                        <a:rPr lang="en-US" sz="1400" dirty="0">
                          <a:solidFill>
                            <a:srgbClr val="F16038"/>
                          </a:solidFill>
                          <a:effectLst/>
                          <a:latin typeface="Arial"/>
                        </a:rPr>
                        <a:t>(</a:t>
                      </a:r>
                      <a:r>
                        <a:rPr lang="en-US" sz="1400" dirty="0" err="1">
                          <a:solidFill>
                            <a:srgbClr val="F16038"/>
                          </a:solidFill>
                          <a:effectLst/>
                          <a:latin typeface="Arial"/>
                        </a:rPr>
                        <a:t>Popotes</a:t>
                      </a:r>
                      <a:r>
                        <a:rPr lang="en-US" sz="1400" dirty="0">
                          <a:solidFill>
                            <a:srgbClr val="F16038"/>
                          </a:solidFill>
                          <a:effectLst/>
                          <a:latin typeface="Arial"/>
                        </a:rPr>
                        <a:t>)</a:t>
                      </a:r>
                    </a:p>
                  </a:txBody>
                  <a:tcPr/>
                </a:tc>
                <a:tc>
                  <a:txBody>
                    <a:bodyPr/>
                    <a:lstStyle/>
                    <a:p>
                      <a:pPr algn="l" fontAlgn="base"/>
                      <a:r>
                        <a:rPr lang="en-US" sz="1400" u="none" strike="noStrike" dirty="0">
                          <a:solidFill>
                            <a:srgbClr val="000000"/>
                          </a:solidFill>
                          <a:effectLst/>
                          <a:latin typeface="Arial"/>
                        </a:rPr>
                        <a:t>$100 per straw</a:t>
                      </a:r>
                      <a:endParaRPr lang="en-US" sz="1400" dirty="0">
                        <a:solidFill>
                          <a:srgbClr val="000000"/>
                        </a:solidFill>
                        <a:effectLst/>
                        <a:latin typeface="Arial"/>
                      </a:endParaRPr>
                    </a:p>
                  </a:txBody>
                  <a:tcPr/>
                </a:tc>
                <a:extLst>
                  <a:ext uri="{0D108BD9-81ED-4DB2-BD59-A6C34878D82A}">
                    <a16:rowId xmlns:a16="http://schemas.microsoft.com/office/drawing/2014/main" val="1712991013"/>
                  </a:ext>
                </a:extLst>
              </a:tr>
              <a:tr h="316523">
                <a:tc>
                  <a:txBody>
                    <a:bodyPr/>
                    <a:lstStyle/>
                    <a:p>
                      <a:pPr lvl="0" algn="l">
                        <a:buNone/>
                      </a:pPr>
                      <a:r>
                        <a:rPr lang="en-US" sz="1400" b="0" i="0" u="none" strike="noStrike" noProof="0" dirty="0">
                          <a:solidFill>
                            <a:srgbClr val="000000"/>
                          </a:solidFill>
                          <a:effectLst/>
                          <a:latin typeface="Arial"/>
                        </a:rPr>
                        <a:t>Scissors </a:t>
                      </a:r>
                      <a:r>
                        <a:rPr lang="en-US" sz="1400" b="0" i="0" u="none" strike="noStrike" noProof="0" dirty="0">
                          <a:solidFill>
                            <a:srgbClr val="F16038"/>
                          </a:solidFill>
                          <a:effectLst/>
                          <a:latin typeface="Arial"/>
                        </a:rPr>
                        <a:t>(Tijeras) </a:t>
                      </a:r>
                      <a:endParaRPr lang="en-US" dirty="0">
                        <a:solidFill>
                          <a:srgbClr val="F16038"/>
                        </a:solidFill>
                        <a:latin typeface="Arial"/>
                      </a:endParaRPr>
                    </a:p>
                  </a:txBody>
                  <a:tcPr/>
                </a:tc>
                <a:tc>
                  <a:txBody>
                    <a:bodyPr/>
                    <a:lstStyle/>
                    <a:p>
                      <a:pPr lvl="0" algn="l">
                        <a:buNone/>
                      </a:pPr>
                      <a:r>
                        <a:rPr lang="en-US" sz="1400" u="none" strike="noStrike" dirty="0">
                          <a:solidFill>
                            <a:srgbClr val="000000"/>
                          </a:solidFill>
                          <a:effectLst/>
                          <a:latin typeface="Arial"/>
                        </a:rPr>
                        <a:t>$100 per pair</a:t>
                      </a:r>
                      <a:endParaRPr lang="en-US" dirty="0">
                        <a:solidFill>
                          <a:srgbClr val="000000"/>
                        </a:solidFill>
                      </a:endParaRPr>
                    </a:p>
                  </a:txBody>
                  <a:tcPr/>
                </a:tc>
                <a:extLst>
                  <a:ext uri="{0D108BD9-81ED-4DB2-BD59-A6C34878D82A}">
                    <a16:rowId xmlns:a16="http://schemas.microsoft.com/office/drawing/2014/main" val="3870736806"/>
                  </a:ext>
                </a:extLst>
              </a:tr>
              <a:tr h="316523">
                <a:tc>
                  <a:txBody>
                    <a:bodyPr/>
                    <a:lstStyle/>
                    <a:p>
                      <a:pPr lvl="0" algn="l">
                        <a:buNone/>
                      </a:pPr>
                      <a:r>
                        <a:rPr lang="en-US" sz="1400" b="0" i="0" u="none" strike="noStrike" noProof="0" dirty="0">
                          <a:solidFill>
                            <a:srgbClr val="000000"/>
                          </a:solidFill>
                          <a:effectLst/>
                          <a:latin typeface="Arial"/>
                        </a:rPr>
                        <a:t>Tape </a:t>
                      </a:r>
                      <a:r>
                        <a:rPr lang="en-US" sz="1400" b="0" i="0" u="none" strike="noStrike" noProof="0" dirty="0">
                          <a:solidFill>
                            <a:srgbClr val="F16038"/>
                          </a:solidFill>
                          <a:effectLst/>
                          <a:latin typeface="Arial"/>
                        </a:rPr>
                        <a:t>(</a:t>
                      </a:r>
                      <a:r>
                        <a:rPr lang="en-US" sz="1400" b="0" i="0" u="none" strike="noStrike" noProof="0" dirty="0" err="1">
                          <a:solidFill>
                            <a:srgbClr val="F16038"/>
                          </a:solidFill>
                          <a:effectLst/>
                          <a:latin typeface="Arial"/>
                        </a:rPr>
                        <a:t>Cinta</a:t>
                      </a:r>
                      <a:r>
                        <a:rPr lang="en-US" sz="1400" b="0" i="0" u="none" strike="noStrike" noProof="0" dirty="0">
                          <a:solidFill>
                            <a:srgbClr val="F16038"/>
                          </a:solidFill>
                          <a:effectLst/>
                          <a:latin typeface="Arial"/>
                        </a:rPr>
                        <a:t> </a:t>
                      </a:r>
                      <a:r>
                        <a:rPr lang="en-US" sz="1400" b="0" i="0" u="none" strike="noStrike" noProof="0" dirty="0" err="1">
                          <a:solidFill>
                            <a:srgbClr val="F16038"/>
                          </a:solidFill>
                          <a:effectLst/>
                          <a:latin typeface="Arial"/>
                        </a:rPr>
                        <a:t>Adhesiva</a:t>
                      </a:r>
                      <a:r>
                        <a:rPr lang="en-US" sz="1400" b="0" i="0" u="none" strike="noStrike" noProof="0" dirty="0">
                          <a:solidFill>
                            <a:srgbClr val="F16038"/>
                          </a:solidFill>
                          <a:effectLst/>
                          <a:latin typeface="Arial"/>
                        </a:rPr>
                        <a:t>) </a:t>
                      </a:r>
                    </a:p>
                  </a:txBody>
                  <a:tcPr/>
                </a:tc>
                <a:tc>
                  <a:txBody>
                    <a:bodyPr/>
                    <a:lstStyle/>
                    <a:p>
                      <a:pPr lvl="0" algn="l">
                        <a:buNone/>
                      </a:pPr>
                      <a:r>
                        <a:rPr lang="en-US" sz="1400" u="none" strike="noStrike" dirty="0">
                          <a:solidFill>
                            <a:srgbClr val="000000"/>
                          </a:solidFill>
                          <a:effectLst/>
                          <a:latin typeface="Arial"/>
                        </a:rPr>
                        <a:t>$100 per roll</a:t>
                      </a:r>
                      <a:endParaRPr lang="en-US" dirty="0">
                        <a:solidFill>
                          <a:srgbClr val="000000"/>
                        </a:solidFill>
                      </a:endParaRPr>
                    </a:p>
                  </a:txBody>
                  <a:tcPr/>
                </a:tc>
                <a:extLst>
                  <a:ext uri="{0D108BD9-81ED-4DB2-BD59-A6C34878D82A}">
                    <a16:rowId xmlns:a16="http://schemas.microsoft.com/office/drawing/2014/main" val="841766974"/>
                  </a:ext>
                </a:extLst>
              </a:tr>
              <a:tr h="538089">
                <a:tc>
                  <a:txBody>
                    <a:bodyPr/>
                    <a:lstStyle/>
                    <a:p>
                      <a:pPr lvl="0" algn="l">
                        <a:buNone/>
                      </a:pPr>
                      <a:r>
                        <a:rPr lang="en-US" sz="1400" dirty="0">
                          <a:solidFill>
                            <a:srgbClr val="000000"/>
                          </a:solidFill>
                          <a:effectLst/>
                          <a:latin typeface="Arial"/>
                        </a:rPr>
                        <a:t>Hand Rake </a:t>
                      </a:r>
                      <a:r>
                        <a:rPr lang="en-US" sz="1400" dirty="0">
                          <a:solidFill>
                            <a:srgbClr val="F16038"/>
                          </a:solidFill>
                          <a:effectLst/>
                          <a:latin typeface="Arial"/>
                        </a:rPr>
                        <a:t>(R</a:t>
                      </a:r>
                      <a:r>
                        <a:rPr lang="es" sz="1400" b="0" i="0" u="none" strike="noStrike" noProof="0" dirty="0">
                          <a:solidFill>
                            <a:srgbClr val="F16038"/>
                          </a:solidFill>
                          <a:effectLst/>
                          <a:latin typeface="Arial"/>
                        </a:rPr>
                        <a:t>astrillo de Mano)</a:t>
                      </a:r>
                      <a:endParaRPr lang="en-US" dirty="0">
                        <a:solidFill>
                          <a:srgbClr val="F16038"/>
                        </a:solidFill>
                        <a:latin typeface="Arial"/>
                      </a:endParaRPr>
                    </a:p>
                  </a:txBody>
                  <a:tcPr/>
                </a:tc>
                <a:tc>
                  <a:txBody>
                    <a:bodyPr/>
                    <a:lstStyle/>
                    <a:p>
                      <a:pPr lvl="0" algn="l">
                        <a:buNone/>
                      </a:pPr>
                      <a:r>
                        <a:rPr lang="en-US" sz="1400" dirty="0">
                          <a:solidFill>
                            <a:srgbClr val="000000"/>
                          </a:solidFill>
                          <a:effectLst/>
                          <a:latin typeface="Arial"/>
                        </a:rPr>
                        <a:t>$400 per rake</a:t>
                      </a:r>
                      <a:endParaRPr lang="en-US" dirty="0">
                        <a:solidFill>
                          <a:srgbClr val="000000"/>
                        </a:solidFill>
                      </a:endParaRPr>
                    </a:p>
                  </a:txBody>
                  <a:tcPr/>
                </a:tc>
                <a:extLst>
                  <a:ext uri="{0D108BD9-81ED-4DB2-BD59-A6C34878D82A}">
                    <a16:rowId xmlns:a16="http://schemas.microsoft.com/office/drawing/2014/main" val="1285956386"/>
                  </a:ext>
                </a:extLst>
              </a:tr>
              <a:tr h="538089">
                <a:tc>
                  <a:txBody>
                    <a:bodyPr/>
                    <a:lstStyle/>
                    <a:p>
                      <a:pPr algn="l" fontAlgn="base"/>
                      <a:r>
                        <a:rPr lang="en-US" sz="1400" dirty="0">
                          <a:solidFill>
                            <a:srgbClr val="000000"/>
                          </a:solidFill>
                          <a:effectLst/>
                          <a:latin typeface="Arial"/>
                        </a:rPr>
                        <a:t>Hand Shovel </a:t>
                      </a:r>
                      <a:r>
                        <a:rPr lang="en-US" sz="1400" dirty="0">
                          <a:solidFill>
                            <a:srgbClr val="F16038"/>
                          </a:solidFill>
                          <a:effectLst/>
                          <a:latin typeface="Arial"/>
                        </a:rPr>
                        <a:t>(P</a:t>
                      </a:r>
                      <a:r>
                        <a:rPr lang="es" sz="1400" b="0" i="0" u="none" strike="noStrike" noProof="0" dirty="0">
                          <a:solidFill>
                            <a:srgbClr val="F16038"/>
                          </a:solidFill>
                          <a:effectLst/>
                          <a:latin typeface="Arial"/>
                        </a:rPr>
                        <a:t>ala de Mano)</a:t>
                      </a:r>
                      <a:endParaRPr lang="en-US" sz="1400" dirty="0">
                        <a:solidFill>
                          <a:srgbClr val="F16038"/>
                        </a:solidFill>
                        <a:effectLst/>
                        <a:latin typeface="Arial"/>
                      </a:endParaRPr>
                    </a:p>
                  </a:txBody>
                  <a:tcPr/>
                </a:tc>
                <a:tc>
                  <a:txBody>
                    <a:bodyPr/>
                    <a:lstStyle/>
                    <a:p>
                      <a:pPr algn="l" fontAlgn="base"/>
                      <a:r>
                        <a:rPr lang="en-US" sz="1400" u="none" strike="noStrike" dirty="0">
                          <a:solidFill>
                            <a:srgbClr val="000000"/>
                          </a:solidFill>
                          <a:effectLst/>
                          <a:latin typeface="Arial"/>
                        </a:rPr>
                        <a:t>$300 per shovel</a:t>
                      </a:r>
                      <a:endParaRPr lang="en-US" sz="1400" dirty="0">
                        <a:solidFill>
                          <a:srgbClr val="000000"/>
                        </a:solidFill>
                        <a:effectLst/>
                        <a:latin typeface="Arial"/>
                      </a:endParaRPr>
                    </a:p>
                  </a:txBody>
                  <a:tcPr/>
                </a:tc>
                <a:extLst>
                  <a:ext uri="{0D108BD9-81ED-4DB2-BD59-A6C34878D82A}">
                    <a16:rowId xmlns:a16="http://schemas.microsoft.com/office/drawing/2014/main" val="2507420979"/>
                  </a:ext>
                </a:extLst>
              </a:tr>
              <a:tr h="316523">
                <a:tc>
                  <a:txBody>
                    <a:bodyPr/>
                    <a:lstStyle/>
                    <a:p>
                      <a:pPr lvl="0" algn="l">
                        <a:buNone/>
                      </a:pPr>
                      <a:r>
                        <a:rPr lang="en-US" sz="1400" dirty="0">
                          <a:solidFill>
                            <a:srgbClr val="000000"/>
                          </a:solidFill>
                          <a:effectLst/>
                          <a:latin typeface="Arial"/>
                        </a:rPr>
                        <a:t>Sieve </a:t>
                      </a:r>
                      <a:r>
                        <a:rPr lang="en-US" sz="1400" dirty="0">
                          <a:solidFill>
                            <a:srgbClr val="F16038"/>
                          </a:solidFill>
                          <a:effectLst/>
                          <a:latin typeface="Arial"/>
                        </a:rPr>
                        <a:t>(Tamiz)</a:t>
                      </a:r>
                      <a:endParaRPr lang="en-US" dirty="0">
                        <a:solidFill>
                          <a:srgbClr val="F16038"/>
                        </a:solidFill>
                        <a:latin typeface="Arial"/>
                      </a:endParaRPr>
                    </a:p>
                  </a:txBody>
                  <a:tcPr/>
                </a:tc>
                <a:tc>
                  <a:txBody>
                    <a:bodyPr/>
                    <a:lstStyle/>
                    <a:p>
                      <a:pPr algn="l" fontAlgn="base"/>
                      <a:r>
                        <a:rPr lang="en-US" sz="1400" u="none" strike="noStrike" dirty="0">
                          <a:solidFill>
                            <a:srgbClr val="000000"/>
                          </a:solidFill>
                          <a:effectLst/>
                          <a:latin typeface="Arial"/>
                        </a:rPr>
                        <a:t>$300 per sieve</a:t>
                      </a:r>
                      <a:endParaRPr lang="en-US" sz="1400" dirty="0">
                        <a:solidFill>
                          <a:srgbClr val="000000"/>
                        </a:solidFill>
                        <a:effectLst/>
                        <a:latin typeface="Arial"/>
                      </a:endParaRPr>
                    </a:p>
                  </a:txBody>
                  <a:tcPr/>
                </a:tc>
                <a:extLst>
                  <a:ext uri="{0D108BD9-81ED-4DB2-BD59-A6C34878D82A}">
                    <a16:rowId xmlns:a16="http://schemas.microsoft.com/office/drawing/2014/main" val="1420144758"/>
                  </a:ext>
                </a:extLst>
              </a:tr>
              <a:tr h="316523">
                <a:tc>
                  <a:txBody>
                    <a:bodyPr/>
                    <a:lstStyle/>
                    <a:p>
                      <a:pPr lvl="0" algn="l">
                        <a:buNone/>
                      </a:pPr>
                      <a:r>
                        <a:rPr lang="en-US" sz="1400" dirty="0">
                          <a:solidFill>
                            <a:srgbClr val="000000"/>
                          </a:solidFill>
                          <a:effectLst/>
                          <a:latin typeface="Arial"/>
                        </a:rPr>
                        <a:t>Comb </a:t>
                      </a:r>
                      <a:r>
                        <a:rPr lang="en-US" sz="1400" dirty="0">
                          <a:solidFill>
                            <a:srgbClr val="F16038"/>
                          </a:solidFill>
                          <a:effectLst/>
                          <a:latin typeface="Arial"/>
                        </a:rPr>
                        <a:t>(Peine)</a:t>
                      </a:r>
                      <a:endParaRPr lang="en-US" dirty="0">
                        <a:solidFill>
                          <a:srgbClr val="F16038"/>
                        </a:solidFill>
                        <a:latin typeface="Arial"/>
                      </a:endParaRPr>
                    </a:p>
                  </a:txBody>
                  <a:tcPr/>
                </a:tc>
                <a:tc>
                  <a:txBody>
                    <a:bodyPr/>
                    <a:lstStyle/>
                    <a:p>
                      <a:pPr lvl="0" algn="l">
                        <a:buNone/>
                      </a:pPr>
                      <a:r>
                        <a:rPr lang="en-US" sz="1400" u="none" strike="noStrike" dirty="0">
                          <a:solidFill>
                            <a:srgbClr val="000000"/>
                          </a:solidFill>
                          <a:effectLst/>
                          <a:latin typeface="Arial"/>
                        </a:rPr>
                        <a:t>$300 per comb</a:t>
                      </a:r>
                      <a:endParaRPr lang="en-US" dirty="0">
                        <a:solidFill>
                          <a:srgbClr val="000000"/>
                        </a:solidFill>
                        <a:latin typeface="Arial"/>
                      </a:endParaRPr>
                    </a:p>
                  </a:txBody>
                  <a:tcPr/>
                </a:tc>
                <a:extLst>
                  <a:ext uri="{0D108BD9-81ED-4DB2-BD59-A6C34878D82A}">
                    <a16:rowId xmlns:a16="http://schemas.microsoft.com/office/drawing/2014/main" val="4063397903"/>
                  </a:ext>
                </a:extLst>
              </a:tr>
            </a:tbl>
          </a:graphicData>
        </a:graphic>
      </p:graphicFrame>
      <p:graphicFrame>
        <p:nvGraphicFramePr>
          <p:cNvPr id="15" name="Table 14">
            <a:extLst>
              <a:ext uri="{FF2B5EF4-FFF2-40B4-BE49-F238E27FC236}">
                <a16:creationId xmlns:a16="http://schemas.microsoft.com/office/drawing/2014/main" id="{075BE8CE-3517-4585-8917-86E4C1749F4C}"/>
              </a:ext>
            </a:extLst>
          </p:cNvPr>
          <p:cNvGraphicFramePr>
            <a:graphicFrameLocks noGrp="1"/>
          </p:cNvGraphicFramePr>
          <p:nvPr>
            <p:extLst>
              <p:ext uri="{D42A27DB-BD31-4B8C-83A1-F6EECF244321}">
                <p14:modId xmlns:p14="http://schemas.microsoft.com/office/powerpoint/2010/main" val="3523449047"/>
              </p:ext>
            </p:extLst>
          </p:nvPr>
        </p:nvGraphicFramePr>
        <p:xfrm>
          <a:off x="7492181" y="1591502"/>
          <a:ext cx="4621161" cy="3449324"/>
        </p:xfrm>
        <a:graphic>
          <a:graphicData uri="http://schemas.openxmlformats.org/drawingml/2006/table">
            <a:tbl>
              <a:tblPr firstRow="1" bandRow="1">
                <a:tableStyleId>{5C22544A-7EE6-4342-B048-85BDC9FD1C3A}</a:tableStyleId>
              </a:tblPr>
              <a:tblGrid>
                <a:gridCol w="2448232">
                  <a:extLst>
                    <a:ext uri="{9D8B030D-6E8A-4147-A177-3AD203B41FA5}">
                      <a16:colId xmlns:a16="http://schemas.microsoft.com/office/drawing/2014/main" val="1188012816"/>
                    </a:ext>
                  </a:extLst>
                </a:gridCol>
                <a:gridCol w="2172929">
                  <a:extLst>
                    <a:ext uri="{9D8B030D-6E8A-4147-A177-3AD203B41FA5}">
                      <a16:colId xmlns:a16="http://schemas.microsoft.com/office/drawing/2014/main" val="4103012200"/>
                    </a:ext>
                  </a:extLst>
                </a:gridCol>
              </a:tblGrid>
              <a:tr h="348948">
                <a:tc>
                  <a:txBody>
                    <a:bodyPr/>
                    <a:lstStyle/>
                    <a:p>
                      <a:pPr algn="l" fontAlgn="base"/>
                      <a:r>
                        <a:rPr lang="en-US" sz="1400" dirty="0">
                          <a:effectLst/>
                          <a:latin typeface="Arial"/>
                        </a:rPr>
                        <a:t>Materials (Materiales)​​</a:t>
                      </a:r>
                      <a:endParaRPr lang="en-US" b="1" i="0">
                        <a:solidFill>
                          <a:srgbClr val="FFFFFF"/>
                        </a:solidFill>
                        <a:effectLst/>
                        <a:latin typeface="Arial"/>
                      </a:endParaRPr>
                    </a:p>
                  </a:txBody>
                  <a:tcPr/>
                </a:tc>
                <a:tc>
                  <a:txBody>
                    <a:bodyPr/>
                    <a:lstStyle/>
                    <a:p>
                      <a:pPr algn="l" fontAlgn="base"/>
                      <a:r>
                        <a:rPr lang="en-US" sz="1400" dirty="0">
                          <a:effectLst/>
                          <a:latin typeface="Arial"/>
                        </a:rPr>
                        <a:t>Cost (Costo)​​</a:t>
                      </a:r>
                      <a:endParaRPr lang="en-US" b="1" i="0">
                        <a:solidFill>
                          <a:srgbClr val="FFFFFF"/>
                        </a:solidFill>
                        <a:effectLst/>
                        <a:latin typeface="Arial"/>
                      </a:endParaRPr>
                    </a:p>
                  </a:txBody>
                  <a:tcPr/>
                </a:tc>
                <a:extLst>
                  <a:ext uri="{0D108BD9-81ED-4DB2-BD59-A6C34878D82A}">
                    <a16:rowId xmlns:a16="http://schemas.microsoft.com/office/drawing/2014/main" val="511071702"/>
                  </a:ext>
                </a:extLst>
              </a:tr>
              <a:tr h="593212">
                <a:tc>
                  <a:txBody>
                    <a:bodyPr/>
                    <a:lstStyle/>
                    <a:p>
                      <a:pPr lvl="0" algn="l">
                        <a:buNone/>
                      </a:pPr>
                      <a:r>
                        <a:rPr lang="en-US" sz="1400" dirty="0">
                          <a:solidFill>
                            <a:srgbClr val="000000"/>
                          </a:solidFill>
                          <a:effectLst/>
                          <a:latin typeface="Arial"/>
                        </a:rPr>
                        <a:t>Plastic Spoon </a:t>
                      </a:r>
                      <a:r>
                        <a:rPr lang="en-US" sz="1400" dirty="0">
                          <a:solidFill>
                            <a:srgbClr val="F16038"/>
                          </a:solidFill>
                          <a:effectLst/>
                          <a:latin typeface="Arial"/>
                        </a:rPr>
                        <a:t>(C</a:t>
                      </a:r>
                      <a:r>
                        <a:rPr lang="es" sz="1400" b="0" i="0" u="none" strike="noStrike" noProof="0" dirty="0">
                          <a:solidFill>
                            <a:srgbClr val="F16038"/>
                          </a:solidFill>
                          <a:effectLst/>
                          <a:latin typeface="Arial"/>
                        </a:rPr>
                        <a:t>uchara de Plástico)</a:t>
                      </a:r>
                      <a:endParaRPr lang="en-US" dirty="0">
                        <a:solidFill>
                          <a:srgbClr val="F16038"/>
                        </a:solidFill>
                        <a:latin typeface="Arial"/>
                      </a:endParaRPr>
                    </a:p>
                  </a:txBody>
                  <a:tcPr/>
                </a:tc>
                <a:tc>
                  <a:txBody>
                    <a:bodyPr/>
                    <a:lstStyle/>
                    <a:p>
                      <a:pPr lvl="0" algn="l">
                        <a:buNone/>
                      </a:pPr>
                      <a:r>
                        <a:rPr lang="en-US" sz="1400" u="none" strike="noStrike" dirty="0">
                          <a:solidFill>
                            <a:srgbClr val="000000"/>
                          </a:solidFill>
                          <a:effectLst/>
                          <a:latin typeface="Arial"/>
                        </a:rPr>
                        <a:t>$150 per spoon</a:t>
                      </a:r>
                      <a:endParaRPr lang="en-US" sz="1400" dirty="0">
                        <a:solidFill>
                          <a:srgbClr val="000000"/>
                        </a:solidFill>
                        <a:effectLst/>
                        <a:latin typeface="Arial"/>
                      </a:endParaRPr>
                    </a:p>
                  </a:txBody>
                  <a:tcPr/>
                </a:tc>
                <a:extLst>
                  <a:ext uri="{0D108BD9-81ED-4DB2-BD59-A6C34878D82A}">
                    <a16:rowId xmlns:a16="http://schemas.microsoft.com/office/drawing/2014/main" val="2845922270"/>
                  </a:ext>
                </a:extLst>
              </a:tr>
              <a:tr h="593212">
                <a:tc>
                  <a:txBody>
                    <a:bodyPr/>
                    <a:lstStyle/>
                    <a:p>
                      <a:pPr lvl="0" algn="l">
                        <a:buNone/>
                      </a:pPr>
                      <a:r>
                        <a:rPr lang="en-US" sz="1400" dirty="0">
                          <a:solidFill>
                            <a:srgbClr val="000000"/>
                          </a:solidFill>
                          <a:effectLst/>
                          <a:latin typeface="Arial"/>
                        </a:rPr>
                        <a:t>Plastic Fork </a:t>
                      </a:r>
                      <a:r>
                        <a:rPr lang="en-US" sz="1400" dirty="0">
                          <a:solidFill>
                            <a:srgbClr val="F16038"/>
                          </a:solidFill>
                          <a:effectLst/>
                          <a:latin typeface="Arial"/>
                        </a:rPr>
                        <a:t>(T</a:t>
                      </a:r>
                      <a:r>
                        <a:rPr lang="es" sz="1400" b="0" i="0" u="none" strike="noStrike" noProof="0" dirty="0">
                          <a:solidFill>
                            <a:srgbClr val="F16038"/>
                          </a:solidFill>
                          <a:effectLst/>
                          <a:latin typeface="Arial"/>
                        </a:rPr>
                        <a:t>enedor de Plástico)</a:t>
                      </a:r>
                      <a:endParaRPr lang="en-US" dirty="0">
                        <a:solidFill>
                          <a:srgbClr val="F16038"/>
                        </a:solidFill>
                        <a:latin typeface="Arial"/>
                      </a:endParaRPr>
                    </a:p>
                  </a:txBody>
                  <a:tcPr/>
                </a:tc>
                <a:tc>
                  <a:txBody>
                    <a:bodyPr/>
                    <a:lstStyle/>
                    <a:p>
                      <a:pPr lvl="0" algn="l">
                        <a:buNone/>
                      </a:pPr>
                      <a:r>
                        <a:rPr lang="en-US" sz="1400" u="none" strike="noStrike" dirty="0">
                          <a:solidFill>
                            <a:srgbClr val="000000"/>
                          </a:solidFill>
                          <a:effectLst/>
                          <a:latin typeface="Arial"/>
                        </a:rPr>
                        <a:t>$150 per fork</a:t>
                      </a:r>
                      <a:endParaRPr lang="en-US" sz="1400" dirty="0">
                        <a:solidFill>
                          <a:srgbClr val="000000"/>
                        </a:solidFill>
                        <a:effectLst/>
                        <a:latin typeface="Arial"/>
                      </a:endParaRPr>
                    </a:p>
                  </a:txBody>
                  <a:tcPr/>
                </a:tc>
                <a:extLst>
                  <a:ext uri="{0D108BD9-81ED-4DB2-BD59-A6C34878D82A}">
                    <a16:rowId xmlns:a16="http://schemas.microsoft.com/office/drawing/2014/main" val="2642484223"/>
                  </a:ext>
                </a:extLst>
              </a:tr>
              <a:tr h="348948">
                <a:tc>
                  <a:txBody>
                    <a:bodyPr/>
                    <a:lstStyle/>
                    <a:p>
                      <a:pPr lvl="0" algn="l">
                        <a:buNone/>
                      </a:pPr>
                      <a:r>
                        <a:rPr lang="en-US" sz="1400" dirty="0">
                          <a:solidFill>
                            <a:srgbClr val="000000"/>
                          </a:solidFill>
                          <a:effectLst/>
                          <a:latin typeface="Arial"/>
                        </a:rPr>
                        <a:t>Chenille Sticks </a:t>
                      </a:r>
                      <a:r>
                        <a:rPr lang="en-US" sz="1400" dirty="0">
                          <a:solidFill>
                            <a:srgbClr val="F16038"/>
                          </a:solidFill>
                          <a:effectLst/>
                          <a:latin typeface="Arial"/>
                        </a:rPr>
                        <a:t>(L</a:t>
                      </a:r>
                      <a:r>
                        <a:rPr lang="es" sz="1400" b="0" i="0" u="none" strike="noStrike" noProof="0" dirty="0" err="1">
                          <a:solidFill>
                            <a:srgbClr val="F16038"/>
                          </a:solidFill>
                          <a:effectLst/>
                          <a:latin typeface="Arial"/>
                        </a:rPr>
                        <a:t>impiapipas</a:t>
                      </a:r>
                      <a:r>
                        <a:rPr lang="es" sz="1400" b="0" i="0" u="none" strike="noStrike" noProof="0" dirty="0">
                          <a:solidFill>
                            <a:srgbClr val="F16038"/>
                          </a:solidFill>
                          <a:effectLst/>
                          <a:latin typeface="Arial"/>
                        </a:rPr>
                        <a:t>)</a:t>
                      </a:r>
                      <a:endParaRPr lang="en-US" dirty="0">
                        <a:solidFill>
                          <a:srgbClr val="F16038"/>
                        </a:solidFill>
                        <a:latin typeface="Arial"/>
                      </a:endParaRPr>
                    </a:p>
                  </a:txBody>
                  <a:tcPr/>
                </a:tc>
                <a:tc>
                  <a:txBody>
                    <a:bodyPr/>
                    <a:lstStyle/>
                    <a:p>
                      <a:pPr lvl="0" algn="l">
                        <a:buNone/>
                      </a:pPr>
                      <a:r>
                        <a:rPr lang="en-US" sz="1400" dirty="0">
                          <a:solidFill>
                            <a:srgbClr val="000000"/>
                          </a:solidFill>
                          <a:effectLst/>
                          <a:latin typeface="Arial"/>
                        </a:rPr>
                        <a:t>$100 per stick</a:t>
                      </a:r>
                    </a:p>
                  </a:txBody>
                  <a:tcPr/>
                </a:tc>
                <a:extLst>
                  <a:ext uri="{0D108BD9-81ED-4DB2-BD59-A6C34878D82A}">
                    <a16:rowId xmlns:a16="http://schemas.microsoft.com/office/drawing/2014/main" val="1712991013"/>
                  </a:ext>
                </a:extLst>
              </a:tr>
              <a:tr h="348948">
                <a:tc>
                  <a:txBody>
                    <a:bodyPr/>
                    <a:lstStyle/>
                    <a:p>
                      <a:pPr lvl="0" algn="l">
                        <a:buNone/>
                      </a:pPr>
                      <a:r>
                        <a:rPr lang="en-US" sz="1400" dirty="0">
                          <a:solidFill>
                            <a:srgbClr val="000000"/>
                          </a:solidFill>
                          <a:latin typeface="Arial"/>
                        </a:rPr>
                        <a:t>Fan </a:t>
                      </a:r>
                      <a:r>
                        <a:rPr lang="en-US" sz="1400" dirty="0">
                          <a:solidFill>
                            <a:srgbClr val="F16038"/>
                          </a:solidFill>
                          <a:latin typeface="Arial"/>
                        </a:rPr>
                        <a:t>(</a:t>
                      </a:r>
                      <a:r>
                        <a:rPr lang="en-US" sz="1400" dirty="0" err="1">
                          <a:solidFill>
                            <a:srgbClr val="F16038"/>
                          </a:solidFill>
                          <a:latin typeface="Arial"/>
                        </a:rPr>
                        <a:t>Ventilador</a:t>
                      </a:r>
                      <a:r>
                        <a:rPr lang="en-US" sz="1400" dirty="0">
                          <a:solidFill>
                            <a:srgbClr val="F16038"/>
                          </a:solidFill>
                          <a:latin typeface="Arial"/>
                        </a:rPr>
                        <a:t>)</a:t>
                      </a:r>
                    </a:p>
                  </a:txBody>
                  <a:tcPr/>
                </a:tc>
                <a:tc>
                  <a:txBody>
                    <a:bodyPr/>
                    <a:lstStyle/>
                    <a:p>
                      <a:pPr lvl="0" algn="l">
                        <a:buNone/>
                      </a:pPr>
                      <a:r>
                        <a:rPr lang="en-US" sz="1400" dirty="0">
                          <a:solidFill>
                            <a:srgbClr val="000000"/>
                          </a:solidFill>
                          <a:effectLst/>
                          <a:latin typeface="Arial"/>
                        </a:rPr>
                        <a:t>$200 per fan</a:t>
                      </a:r>
                    </a:p>
                  </a:txBody>
                  <a:tcPr/>
                </a:tc>
                <a:extLst>
                  <a:ext uri="{0D108BD9-81ED-4DB2-BD59-A6C34878D82A}">
                    <a16:rowId xmlns:a16="http://schemas.microsoft.com/office/drawing/2014/main" val="3870736806"/>
                  </a:ext>
                </a:extLst>
              </a:tr>
              <a:tr h="348948">
                <a:tc>
                  <a:txBody>
                    <a:bodyPr/>
                    <a:lstStyle/>
                    <a:p>
                      <a:pPr lvl="0" algn="l">
                        <a:buNone/>
                      </a:pPr>
                      <a:r>
                        <a:rPr lang="en-US" sz="1400" dirty="0">
                          <a:solidFill>
                            <a:srgbClr val="000000"/>
                          </a:solidFill>
                          <a:latin typeface="Arial"/>
                        </a:rPr>
                        <a:t>Flashlight </a:t>
                      </a:r>
                      <a:r>
                        <a:rPr lang="en-US" sz="1400" dirty="0">
                          <a:solidFill>
                            <a:srgbClr val="F16038"/>
                          </a:solidFill>
                          <a:latin typeface="Arial"/>
                        </a:rPr>
                        <a:t>(</a:t>
                      </a:r>
                      <a:r>
                        <a:rPr lang="en-US" sz="1400" dirty="0" err="1">
                          <a:solidFill>
                            <a:srgbClr val="F16038"/>
                          </a:solidFill>
                          <a:latin typeface="Arial"/>
                        </a:rPr>
                        <a:t>Linterna</a:t>
                      </a:r>
                      <a:r>
                        <a:rPr lang="en-US" sz="1400" dirty="0">
                          <a:solidFill>
                            <a:srgbClr val="F16038"/>
                          </a:solidFill>
                          <a:latin typeface="Arial"/>
                        </a:rPr>
                        <a:t>)</a:t>
                      </a:r>
                    </a:p>
                  </a:txBody>
                  <a:tcPr/>
                </a:tc>
                <a:tc>
                  <a:txBody>
                    <a:bodyPr/>
                    <a:lstStyle/>
                    <a:p>
                      <a:pPr lvl="0" algn="l">
                        <a:buNone/>
                      </a:pPr>
                      <a:r>
                        <a:rPr lang="en-US" sz="1400" dirty="0">
                          <a:solidFill>
                            <a:srgbClr val="000000"/>
                          </a:solidFill>
                          <a:effectLst/>
                          <a:latin typeface="Arial"/>
                        </a:rPr>
                        <a:t>$200 per flashlight</a:t>
                      </a:r>
                    </a:p>
                  </a:txBody>
                  <a:tcPr/>
                </a:tc>
                <a:extLst>
                  <a:ext uri="{0D108BD9-81ED-4DB2-BD59-A6C34878D82A}">
                    <a16:rowId xmlns:a16="http://schemas.microsoft.com/office/drawing/2014/main" val="841766974"/>
                  </a:ext>
                </a:extLst>
              </a:tr>
              <a:tr h="348948">
                <a:tc>
                  <a:txBody>
                    <a:bodyPr/>
                    <a:lstStyle/>
                    <a:p>
                      <a:pPr lvl="0" algn="l">
                        <a:buNone/>
                      </a:pPr>
                      <a:r>
                        <a:rPr lang="en-US" sz="1400" dirty="0">
                          <a:solidFill>
                            <a:srgbClr val="000000"/>
                          </a:solidFill>
                          <a:effectLst/>
                          <a:latin typeface="Arial"/>
                        </a:rPr>
                        <a:t>String </a:t>
                      </a:r>
                      <a:r>
                        <a:rPr lang="en-US" sz="1400" dirty="0">
                          <a:solidFill>
                            <a:srgbClr val="F16038"/>
                          </a:solidFill>
                          <a:effectLst/>
                          <a:latin typeface="Arial"/>
                        </a:rPr>
                        <a:t>(</a:t>
                      </a:r>
                      <a:r>
                        <a:rPr lang="en-US" sz="1400" dirty="0" err="1">
                          <a:solidFill>
                            <a:srgbClr val="F16038"/>
                          </a:solidFill>
                          <a:effectLst/>
                          <a:latin typeface="Arial"/>
                        </a:rPr>
                        <a:t>Cuerda</a:t>
                      </a:r>
                      <a:r>
                        <a:rPr lang="en-US" sz="1400" dirty="0">
                          <a:solidFill>
                            <a:srgbClr val="F16038"/>
                          </a:solidFill>
                          <a:effectLst/>
                          <a:latin typeface="Arial"/>
                        </a:rPr>
                        <a:t>)</a:t>
                      </a:r>
                      <a:endParaRPr lang="en-US" dirty="0">
                        <a:solidFill>
                          <a:srgbClr val="F16038"/>
                        </a:solidFill>
                        <a:latin typeface="Arial"/>
                      </a:endParaRPr>
                    </a:p>
                  </a:txBody>
                  <a:tcPr/>
                </a:tc>
                <a:tc>
                  <a:txBody>
                    <a:bodyPr/>
                    <a:lstStyle/>
                    <a:p>
                      <a:pPr lvl="0" algn="l">
                        <a:buNone/>
                      </a:pPr>
                      <a:r>
                        <a:rPr lang="en-US" sz="1400" dirty="0">
                          <a:solidFill>
                            <a:srgbClr val="000000"/>
                          </a:solidFill>
                          <a:effectLst/>
                          <a:latin typeface="Arial"/>
                        </a:rPr>
                        <a:t>$100 per 10 cm</a:t>
                      </a:r>
                    </a:p>
                  </a:txBody>
                  <a:tcPr/>
                </a:tc>
                <a:extLst>
                  <a:ext uri="{0D108BD9-81ED-4DB2-BD59-A6C34878D82A}">
                    <a16:rowId xmlns:a16="http://schemas.microsoft.com/office/drawing/2014/main" val="1285956386"/>
                  </a:ext>
                </a:extLst>
              </a:tr>
              <a:tr h="348948">
                <a:tc>
                  <a:txBody>
                    <a:bodyPr/>
                    <a:lstStyle/>
                    <a:p>
                      <a:pPr lvl="0" algn="l">
                        <a:buNone/>
                      </a:pPr>
                      <a:r>
                        <a:rPr lang="en-US" sz="1400" dirty="0">
                          <a:solidFill>
                            <a:srgbClr val="000000"/>
                          </a:solidFill>
                          <a:effectLst/>
                          <a:latin typeface="Arial"/>
                        </a:rPr>
                        <a:t>Water </a:t>
                      </a:r>
                      <a:r>
                        <a:rPr lang="en-US" sz="1400" dirty="0">
                          <a:solidFill>
                            <a:srgbClr val="F16038"/>
                          </a:solidFill>
                          <a:effectLst/>
                          <a:latin typeface="Arial"/>
                        </a:rPr>
                        <a:t>(Agua)</a:t>
                      </a:r>
                      <a:endParaRPr lang="en-US" dirty="0">
                        <a:solidFill>
                          <a:srgbClr val="F16038"/>
                        </a:solidFill>
                        <a:latin typeface="Arial"/>
                      </a:endParaRPr>
                    </a:p>
                  </a:txBody>
                  <a:tcPr/>
                </a:tc>
                <a:tc>
                  <a:txBody>
                    <a:bodyPr/>
                    <a:lstStyle/>
                    <a:p>
                      <a:pPr lvl="0" algn="l">
                        <a:buNone/>
                      </a:pPr>
                      <a:r>
                        <a:rPr lang="en-US" sz="1400" dirty="0">
                          <a:solidFill>
                            <a:srgbClr val="000000"/>
                          </a:solidFill>
                          <a:effectLst/>
                          <a:latin typeface="Arial"/>
                        </a:rPr>
                        <a:t>$200 per 1000 mL</a:t>
                      </a:r>
                    </a:p>
                  </a:txBody>
                  <a:tcPr/>
                </a:tc>
                <a:extLst>
                  <a:ext uri="{0D108BD9-81ED-4DB2-BD59-A6C34878D82A}">
                    <a16:rowId xmlns:a16="http://schemas.microsoft.com/office/drawing/2014/main" val="800740844"/>
                  </a:ext>
                </a:extLst>
              </a:tr>
            </a:tbl>
          </a:graphicData>
        </a:graphic>
      </p:graphicFrame>
    </p:spTree>
    <p:extLst>
      <p:ext uri="{BB962C8B-B14F-4D97-AF65-F5344CB8AC3E}">
        <p14:creationId xmlns:p14="http://schemas.microsoft.com/office/powerpoint/2010/main" val="2860978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F9F1C-345A-4CBD-9790-6D3C36A34862}"/>
              </a:ext>
            </a:extLst>
          </p:cNvPr>
          <p:cNvSpPr>
            <a:spLocks noGrp="1"/>
          </p:cNvSpPr>
          <p:nvPr>
            <p:ph type="title"/>
          </p:nvPr>
        </p:nvSpPr>
        <p:spPr/>
        <p:txBody>
          <a:bodyPr/>
          <a:lstStyle/>
          <a:p>
            <a:r>
              <a:rPr lang="en-US" dirty="0"/>
              <a:t>Brainstorm </a:t>
            </a:r>
            <a:r>
              <a:rPr lang="en-US" dirty="0">
                <a:solidFill>
                  <a:srgbClr val="F16038"/>
                </a:solidFill>
              </a:rPr>
              <a:t>(Idea Genial)</a:t>
            </a:r>
            <a:endParaRPr lang="en-US" dirty="0"/>
          </a:p>
        </p:txBody>
      </p:sp>
      <p:sp>
        <p:nvSpPr>
          <p:cNvPr id="3" name="Content Placeholder 2">
            <a:extLst>
              <a:ext uri="{FF2B5EF4-FFF2-40B4-BE49-F238E27FC236}">
                <a16:creationId xmlns:a16="http://schemas.microsoft.com/office/drawing/2014/main" id="{7AEDC92E-213D-48A6-9312-B079C8CA13E2}"/>
              </a:ext>
            </a:extLst>
          </p:cNvPr>
          <p:cNvSpPr>
            <a:spLocks noGrp="1"/>
          </p:cNvSpPr>
          <p:nvPr>
            <p:ph idx="4294967295"/>
          </p:nvPr>
        </p:nvSpPr>
        <p:spPr/>
        <p:txBody>
          <a:bodyPr numCol="2">
            <a:normAutofit lnSpcReduction="10000"/>
          </a:bodyPr>
          <a:lstStyle/>
          <a:p>
            <a:pPr>
              <a:spcAft>
                <a:spcPts val="1000"/>
              </a:spcAft>
            </a:pPr>
            <a:r>
              <a:rPr lang="en-US" sz="2600" dirty="0">
                <a:solidFill>
                  <a:srgbClr val="000000"/>
                </a:solidFill>
                <a:cs typeface="Arial" panose="020B0604020202020204" pitchFamily="34" charset="0"/>
              </a:rPr>
              <a:t>1 minute: Individual Design</a:t>
            </a:r>
          </a:p>
          <a:p>
            <a:pPr lvl="1">
              <a:spcAft>
                <a:spcPts val="1000"/>
              </a:spcAft>
            </a:pPr>
            <a:r>
              <a:rPr lang="en-US" sz="2200" dirty="0">
                <a:solidFill>
                  <a:srgbClr val="000000"/>
                </a:solidFill>
                <a:latin typeface="Arial" panose="020B0604020202020204" pitchFamily="34" charset="0"/>
                <a:cs typeface="Arial" panose="020B0604020202020204" pitchFamily="34" charset="0"/>
              </a:rPr>
              <a:t>Develop a process to eliminate the invasive species.</a:t>
            </a:r>
          </a:p>
          <a:p>
            <a:pPr>
              <a:spcAft>
                <a:spcPts val="1000"/>
              </a:spcAft>
            </a:pPr>
            <a:r>
              <a:rPr lang="en-US" sz="2600" dirty="0">
                <a:solidFill>
                  <a:srgbClr val="000000"/>
                </a:solidFill>
                <a:cs typeface="Arial" panose="020B0604020202020204" pitchFamily="34" charset="0"/>
              </a:rPr>
              <a:t>5 minutes: Each member presents their ideas to the group.</a:t>
            </a:r>
          </a:p>
          <a:p>
            <a:pPr lvl="1"/>
            <a:r>
              <a:rPr lang="en-US" sz="2200" dirty="0">
                <a:solidFill>
                  <a:srgbClr val="000000"/>
                </a:solidFill>
                <a:latin typeface="Arial" panose="020B0604020202020204" pitchFamily="34" charset="0"/>
                <a:cs typeface="Arial" panose="020B0604020202020204" pitchFamily="34" charset="0"/>
              </a:rPr>
              <a:t>Share your ideas and focus on things you like the most about your idea. Select a component you would like to see used in the final design.</a:t>
            </a:r>
          </a:p>
          <a:p>
            <a:pPr lvl="1"/>
            <a:endParaRPr lang="en-US" sz="2200" dirty="0">
              <a:solidFill>
                <a:srgbClr val="000000"/>
              </a:solidFill>
              <a:latin typeface="Arial" panose="020B0604020202020204" pitchFamily="34" charset="0"/>
              <a:cs typeface="Arial" panose="020B0604020202020204" pitchFamily="34" charset="0"/>
            </a:endParaRPr>
          </a:p>
          <a:p>
            <a:pPr lvl="1"/>
            <a:endParaRPr lang="en-US" sz="2200" dirty="0">
              <a:solidFill>
                <a:srgbClr val="000000"/>
              </a:solidFill>
              <a:latin typeface="Arial" panose="020B0604020202020204" pitchFamily="34" charset="0"/>
              <a:cs typeface="Arial" panose="020B0604020202020204" pitchFamily="34" charset="0"/>
            </a:endParaRPr>
          </a:p>
          <a:p>
            <a:pPr>
              <a:spcAft>
                <a:spcPts val="1000"/>
              </a:spcAft>
            </a:pPr>
            <a:r>
              <a:rPr lang="es-ES" sz="2600" dirty="0">
                <a:solidFill>
                  <a:srgbClr val="F16038"/>
                </a:solidFill>
                <a:latin typeface="Arial" panose="020B0604020202020204" pitchFamily="34" charset="0"/>
                <a:cs typeface="Arial" panose="020B0604020202020204" pitchFamily="34" charset="0"/>
              </a:rPr>
              <a:t>1 minuto: Diseño Individual</a:t>
            </a:r>
          </a:p>
          <a:p>
            <a:pPr lvl="1">
              <a:spcAft>
                <a:spcPts val="1000"/>
              </a:spcAft>
            </a:pPr>
            <a:r>
              <a:rPr lang="es-ES" sz="2200" dirty="0">
                <a:solidFill>
                  <a:srgbClr val="F16038"/>
                </a:solidFill>
                <a:latin typeface="Arial" panose="020B0604020202020204" pitchFamily="34" charset="0"/>
                <a:cs typeface="Arial" panose="020B0604020202020204" pitchFamily="34" charset="0"/>
              </a:rPr>
              <a:t>Desarrollar un proceso para eliminar las especies invasoras.</a:t>
            </a:r>
          </a:p>
          <a:p>
            <a:pPr>
              <a:spcAft>
                <a:spcPts val="1000"/>
              </a:spcAft>
            </a:pPr>
            <a:r>
              <a:rPr lang="es-ES" sz="2600" dirty="0">
                <a:solidFill>
                  <a:srgbClr val="F16038"/>
                </a:solidFill>
                <a:latin typeface="Arial" panose="020B0604020202020204" pitchFamily="34" charset="0"/>
                <a:cs typeface="Arial" panose="020B0604020202020204" pitchFamily="34" charset="0"/>
              </a:rPr>
              <a:t>5 minutos: Cada miembro presenta sus ideas al grupo.</a:t>
            </a:r>
          </a:p>
          <a:p>
            <a:pPr lvl="1"/>
            <a:r>
              <a:rPr lang="es-ES" sz="2200" dirty="0">
                <a:solidFill>
                  <a:srgbClr val="F16038"/>
                </a:solidFill>
                <a:latin typeface="Arial" panose="020B0604020202020204" pitchFamily="34" charset="0"/>
                <a:cs typeface="Arial" panose="020B0604020202020204" pitchFamily="34" charset="0"/>
              </a:rPr>
              <a:t>Comparte tus ideas y señala las cosas que más te gustan de tu idea que te gustaría que se use como un elemento para el diseño final.</a:t>
            </a:r>
            <a:endParaRPr lang="en-US" sz="2200" dirty="0">
              <a:solidFill>
                <a:srgbClr val="F16038"/>
              </a:solidFill>
              <a:latin typeface="Arial" panose="020B0604020202020204" pitchFamily="34" charset="0"/>
              <a:cs typeface="Arial" panose="020B0604020202020204" pitchFamily="34" charset="0"/>
            </a:endParaRPr>
          </a:p>
          <a:p>
            <a:pPr lvl="1"/>
            <a:endParaRPr lang="en-US" sz="2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469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5A781-1B2A-45B3-BCAC-79B5409C8982}"/>
              </a:ext>
            </a:extLst>
          </p:cNvPr>
          <p:cNvSpPr>
            <a:spLocks noGrp="1"/>
          </p:cNvSpPr>
          <p:nvPr>
            <p:ph type="title"/>
          </p:nvPr>
        </p:nvSpPr>
        <p:spPr/>
        <p:txBody>
          <a:bodyPr/>
          <a:lstStyle/>
          <a:p>
            <a:r>
              <a:rPr lang="en-US" dirty="0"/>
              <a:t>Gather Materials </a:t>
            </a:r>
            <a:r>
              <a:rPr lang="en-US" dirty="0">
                <a:solidFill>
                  <a:srgbClr val="F16038"/>
                </a:solidFill>
              </a:rPr>
              <a:t>(</a:t>
            </a:r>
            <a:r>
              <a:rPr lang="en-US" dirty="0" err="1">
                <a:solidFill>
                  <a:srgbClr val="F16038"/>
                </a:solidFill>
              </a:rPr>
              <a:t>Reunir</a:t>
            </a:r>
            <a:r>
              <a:rPr lang="en-US" dirty="0">
                <a:solidFill>
                  <a:srgbClr val="F16038"/>
                </a:solidFill>
              </a:rPr>
              <a:t> </a:t>
            </a:r>
            <a:r>
              <a:rPr lang="en-US" dirty="0" err="1">
                <a:solidFill>
                  <a:srgbClr val="F16038"/>
                </a:solidFill>
              </a:rPr>
              <a:t>Materiales</a:t>
            </a:r>
            <a:r>
              <a:rPr lang="en-US" dirty="0">
                <a:solidFill>
                  <a:srgbClr val="F16038"/>
                </a:solidFill>
              </a:rPr>
              <a:t>)</a:t>
            </a:r>
          </a:p>
        </p:txBody>
      </p:sp>
      <p:sp>
        <p:nvSpPr>
          <p:cNvPr id="4" name="Content Placeholder 2">
            <a:extLst>
              <a:ext uri="{FF2B5EF4-FFF2-40B4-BE49-F238E27FC236}">
                <a16:creationId xmlns:a16="http://schemas.microsoft.com/office/drawing/2014/main" id="{15947117-89B7-2454-4565-1D1848673B3E}"/>
              </a:ext>
            </a:extLst>
          </p:cNvPr>
          <p:cNvSpPr txBox="1">
            <a:spLocks/>
          </p:cNvSpPr>
          <p:nvPr/>
        </p:nvSpPr>
        <p:spPr>
          <a:xfrm>
            <a:off x="838200" y="1825628"/>
            <a:ext cx="10515600" cy="4351338"/>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en-US" dirty="0">
                <a:solidFill>
                  <a:srgbClr val="000000"/>
                </a:solidFill>
              </a:rPr>
              <a:t>A successfully designed process will do the following in one minute:</a:t>
            </a:r>
          </a:p>
          <a:p>
            <a:pPr lvl="1"/>
            <a:r>
              <a:rPr lang="en-US" sz="2600" dirty="0">
                <a:solidFill>
                  <a:srgbClr val="000000"/>
                </a:solidFill>
              </a:rPr>
              <a:t>Eliminate the invasive species (lettuce seeds)</a:t>
            </a:r>
          </a:p>
          <a:p>
            <a:pPr lvl="1"/>
            <a:r>
              <a:rPr lang="en-US" sz="2600" dirty="0">
                <a:solidFill>
                  <a:srgbClr val="000000"/>
                </a:solidFill>
              </a:rPr>
              <a:t>Protect the native species (beads)</a:t>
            </a:r>
          </a:p>
          <a:p>
            <a:pPr lvl="1"/>
            <a:r>
              <a:rPr lang="en-US" sz="2600" dirty="0">
                <a:solidFill>
                  <a:srgbClr val="000000"/>
                </a:solidFill>
              </a:rPr>
              <a:t>Limit environmental damage</a:t>
            </a:r>
          </a:p>
          <a:p>
            <a:pPr marL="0" indent="0">
              <a:buFont typeface="Arial" panose="020B0604020202020204" pitchFamily="34" charset="0"/>
              <a:buNone/>
            </a:pPr>
            <a:endParaRPr lang="en-US" dirty="0">
              <a:solidFill>
                <a:srgbClr val="000000"/>
              </a:solidFill>
            </a:endParaRPr>
          </a:p>
          <a:p>
            <a:pPr>
              <a:spcAft>
                <a:spcPts val="1000"/>
              </a:spcAft>
            </a:pPr>
            <a:r>
              <a:rPr lang="es-ES" dirty="0">
                <a:solidFill>
                  <a:srgbClr val="F16038"/>
                </a:solidFill>
              </a:rPr>
              <a:t>Un proceso diseñado con éxito hará lo siguiente en un minuto:</a:t>
            </a:r>
          </a:p>
          <a:p>
            <a:pPr lvl="1"/>
            <a:r>
              <a:rPr lang="es-ES" sz="2600" dirty="0">
                <a:solidFill>
                  <a:srgbClr val="F16038"/>
                </a:solidFill>
              </a:rPr>
              <a:t>Elimina las especies invasoras (semillas de lechuga)</a:t>
            </a:r>
          </a:p>
          <a:p>
            <a:pPr lvl="1"/>
            <a:r>
              <a:rPr lang="es-ES" sz="2600" dirty="0">
                <a:solidFill>
                  <a:srgbClr val="F16038"/>
                </a:solidFill>
              </a:rPr>
              <a:t>Protege las especies autóctonas (perlas)</a:t>
            </a:r>
          </a:p>
          <a:p>
            <a:pPr lvl="1"/>
            <a:r>
              <a:rPr lang="es-ES" sz="2600" dirty="0">
                <a:solidFill>
                  <a:srgbClr val="F16038"/>
                </a:solidFill>
              </a:rPr>
              <a:t>Limita el daño ambiental</a:t>
            </a:r>
            <a:endParaRPr lang="en-US" sz="2600" dirty="0">
              <a:solidFill>
                <a:srgbClr val="F16038"/>
              </a:solidFill>
            </a:endParaRPr>
          </a:p>
        </p:txBody>
      </p:sp>
    </p:spTree>
    <p:extLst>
      <p:ext uri="{BB962C8B-B14F-4D97-AF65-F5344CB8AC3E}">
        <p14:creationId xmlns:p14="http://schemas.microsoft.com/office/powerpoint/2010/main" val="30101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8499-D8EC-404E-953F-BB84DFFEFDC7}"/>
              </a:ext>
            </a:extLst>
          </p:cNvPr>
          <p:cNvSpPr>
            <a:spLocks noGrp="1"/>
          </p:cNvSpPr>
          <p:nvPr>
            <p:ph type="title"/>
          </p:nvPr>
        </p:nvSpPr>
        <p:spPr/>
        <p:txBody>
          <a:bodyPr>
            <a:normAutofit/>
          </a:bodyPr>
          <a:lstStyle/>
          <a:p>
            <a:r>
              <a:rPr lang="en-US" dirty="0"/>
              <a:t>Ecosystem					</a:t>
            </a:r>
            <a:r>
              <a:rPr lang="en-US" dirty="0" err="1">
                <a:solidFill>
                  <a:srgbClr val="F16038"/>
                </a:solidFill>
              </a:rPr>
              <a:t>Ecosistema</a:t>
            </a:r>
            <a:endParaRPr lang="en-US" dirty="0">
              <a:solidFill>
                <a:srgbClr val="F16038"/>
              </a:solidFill>
            </a:endParaRPr>
          </a:p>
        </p:txBody>
      </p:sp>
      <p:pic>
        <p:nvPicPr>
          <p:cNvPr id="7" name="Picture 6">
            <a:extLst>
              <a:ext uri="{FF2B5EF4-FFF2-40B4-BE49-F238E27FC236}">
                <a16:creationId xmlns:a16="http://schemas.microsoft.com/office/drawing/2014/main" id="{957ABBA5-5E8D-8F4D-ABC1-98A7610760C5}"/>
              </a:ext>
            </a:extLst>
          </p:cNvPr>
          <p:cNvPicPr>
            <a:picLocks noChangeAspect="1"/>
          </p:cNvPicPr>
          <p:nvPr/>
        </p:nvPicPr>
        <p:blipFill>
          <a:blip r:embed="rId3"/>
          <a:stretch>
            <a:fillRect/>
          </a:stretch>
        </p:blipFill>
        <p:spPr>
          <a:xfrm>
            <a:off x="4693337" y="4981763"/>
            <a:ext cx="3758015" cy="1908367"/>
          </a:xfrm>
          <a:prstGeom prst="rect">
            <a:avLst/>
          </a:prstGeom>
        </p:spPr>
      </p:pic>
      <p:pic>
        <p:nvPicPr>
          <p:cNvPr id="10" name="Picture 9">
            <a:extLst>
              <a:ext uri="{FF2B5EF4-FFF2-40B4-BE49-F238E27FC236}">
                <a16:creationId xmlns:a16="http://schemas.microsoft.com/office/drawing/2014/main" id="{8AA4F69F-3B99-1541-BEBB-75F7C9CD8CC2}"/>
              </a:ext>
            </a:extLst>
          </p:cNvPr>
          <p:cNvPicPr>
            <a:picLocks noChangeAspect="1"/>
          </p:cNvPicPr>
          <p:nvPr/>
        </p:nvPicPr>
        <p:blipFill>
          <a:blip r:embed="rId4"/>
          <a:stretch>
            <a:fillRect/>
          </a:stretch>
        </p:blipFill>
        <p:spPr>
          <a:xfrm>
            <a:off x="3389866" y="4275493"/>
            <a:ext cx="1679309" cy="852774"/>
          </a:xfrm>
          <a:prstGeom prst="rect">
            <a:avLst/>
          </a:prstGeom>
        </p:spPr>
      </p:pic>
      <p:pic>
        <p:nvPicPr>
          <p:cNvPr id="11" name="Picture 10">
            <a:extLst>
              <a:ext uri="{FF2B5EF4-FFF2-40B4-BE49-F238E27FC236}">
                <a16:creationId xmlns:a16="http://schemas.microsoft.com/office/drawing/2014/main" id="{8CC87DB6-30E3-4D45-996E-38E3C6BC3EC4}"/>
              </a:ext>
            </a:extLst>
          </p:cNvPr>
          <p:cNvPicPr>
            <a:picLocks noChangeAspect="1"/>
          </p:cNvPicPr>
          <p:nvPr/>
        </p:nvPicPr>
        <p:blipFill>
          <a:blip r:embed="rId5"/>
          <a:stretch>
            <a:fillRect/>
          </a:stretch>
        </p:blipFill>
        <p:spPr>
          <a:xfrm>
            <a:off x="7964776" y="4128988"/>
            <a:ext cx="1355816" cy="852775"/>
          </a:xfrm>
          <a:prstGeom prst="rect">
            <a:avLst/>
          </a:prstGeom>
        </p:spPr>
      </p:pic>
      <p:pic>
        <p:nvPicPr>
          <p:cNvPr id="12" name="Picture 11">
            <a:extLst>
              <a:ext uri="{FF2B5EF4-FFF2-40B4-BE49-F238E27FC236}">
                <a16:creationId xmlns:a16="http://schemas.microsoft.com/office/drawing/2014/main" id="{BDA9ACB7-D98C-2A43-BBB5-0310862834D3}"/>
              </a:ext>
            </a:extLst>
          </p:cNvPr>
          <p:cNvPicPr>
            <a:picLocks noChangeAspect="1"/>
          </p:cNvPicPr>
          <p:nvPr/>
        </p:nvPicPr>
        <p:blipFill>
          <a:blip r:embed="rId6"/>
          <a:stretch>
            <a:fillRect/>
          </a:stretch>
        </p:blipFill>
        <p:spPr>
          <a:xfrm>
            <a:off x="8300757" y="2809402"/>
            <a:ext cx="2385909" cy="852776"/>
          </a:xfrm>
          <a:prstGeom prst="rect">
            <a:avLst/>
          </a:prstGeom>
        </p:spPr>
      </p:pic>
      <p:pic>
        <p:nvPicPr>
          <p:cNvPr id="13" name="Picture 12">
            <a:extLst>
              <a:ext uri="{FF2B5EF4-FFF2-40B4-BE49-F238E27FC236}">
                <a16:creationId xmlns:a16="http://schemas.microsoft.com/office/drawing/2014/main" id="{C8442DD1-D5ED-814D-87E1-E5AD74DE6364}"/>
              </a:ext>
            </a:extLst>
          </p:cNvPr>
          <p:cNvPicPr>
            <a:picLocks noChangeAspect="1"/>
          </p:cNvPicPr>
          <p:nvPr/>
        </p:nvPicPr>
        <p:blipFill>
          <a:blip r:embed="rId7"/>
          <a:stretch>
            <a:fillRect/>
          </a:stretch>
        </p:blipFill>
        <p:spPr>
          <a:xfrm>
            <a:off x="3046697" y="2645381"/>
            <a:ext cx="1325012" cy="962704"/>
          </a:xfrm>
          <a:prstGeom prst="rect">
            <a:avLst/>
          </a:prstGeom>
        </p:spPr>
      </p:pic>
      <p:pic>
        <p:nvPicPr>
          <p:cNvPr id="15" name="Picture 14">
            <a:extLst>
              <a:ext uri="{FF2B5EF4-FFF2-40B4-BE49-F238E27FC236}">
                <a16:creationId xmlns:a16="http://schemas.microsoft.com/office/drawing/2014/main" id="{B6BAD43B-2BAE-F042-8D6B-A5BCE4C72235}"/>
              </a:ext>
            </a:extLst>
          </p:cNvPr>
          <p:cNvPicPr>
            <a:picLocks noChangeAspect="1"/>
          </p:cNvPicPr>
          <p:nvPr/>
        </p:nvPicPr>
        <p:blipFill>
          <a:blip r:embed="rId8"/>
          <a:stretch>
            <a:fillRect/>
          </a:stretch>
        </p:blipFill>
        <p:spPr>
          <a:xfrm>
            <a:off x="5658325" y="2993538"/>
            <a:ext cx="1355816" cy="1337280"/>
          </a:xfrm>
          <a:prstGeom prst="rect">
            <a:avLst/>
          </a:prstGeom>
        </p:spPr>
      </p:pic>
      <p:pic>
        <p:nvPicPr>
          <p:cNvPr id="17" name="Picture 16">
            <a:extLst>
              <a:ext uri="{FF2B5EF4-FFF2-40B4-BE49-F238E27FC236}">
                <a16:creationId xmlns:a16="http://schemas.microsoft.com/office/drawing/2014/main" id="{5DFBFC2D-4AB7-514C-BBB6-E4CB2BC499F8}"/>
              </a:ext>
            </a:extLst>
          </p:cNvPr>
          <p:cNvPicPr>
            <a:picLocks noChangeAspect="1"/>
          </p:cNvPicPr>
          <p:nvPr/>
        </p:nvPicPr>
        <p:blipFill>
          <a:blip r:embed="rId9"/>
          <a:stretch>
            <a:fillRect/>
          </a:stretch>
        </p:blipFill>
        <p:spPr>
          <a:xfrm rot="17165045">
            <a:off x="5004539" y="309005"/>
            <a:ext cx="2464252" cy="2350728"/>
          </a:xfrm>
          <a:prstGeom prst="rect">
            <a:avLst/>
          </a:prstGeom>
        </p:spPr>
      </p:pic>
      <p:cxnSp>
        <p:nvCxnSpPr>
          <p:cNvPr id="19" name="Straight Arrow Connector 18">
            <a:extLst>
              <a:ext uri="{FF2B5EF4-FFF2-40B4-BE49-F238E27FC236}">
                <a16:creationId xmlns:a16="http://schemas.microsoft.com/office/drawing/2014/main" id="{EC4CC6D3-E8D0-3041-A800-0221647F4929}"/>
              </a:ext>
            </a:extLst>
          </p:cNvPr>
          <p:cNvCxnSpPr>
            <a:cxnSpLocks/>
          </p:cNvCxnSpPr>
          <p:nvPr/>
        </p:nvCxnSpPr>
        <p:spPr>
          <a:xfrm flipH="1" flipV="1">
            <a:off x="4358886" y="5177429"/>
            <a:ext cx="485045" cy="547591"/>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709C211-279A-7542-8325-AF760B9B2F5F}"/>
              </a:ext>
            </a:extLst>
          </p:cNvPr>
          <p:cNvCxnSpPr>
            <a:cxnSpLocks/>
          </p:cNvCxnSpPr>
          <p:nvPr/>
        </p:nvCxnSpPr>
        <p:spPr>
          <a:xfrm flipV="1">
            <a:off x="8300757" y="5130375"/>
            <a:ext cx="479312" cy="594645"/>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06F949D-4139-D549-A302-D5C0BEFCDBBA}"/>
              </a:ext>
            </a:extLst>
          </p:cNvPr>
          <p:cNvCxnSpPr>
            <a:cxnSpLocks/>
          </p:cNvCxnSpPr>
          <p:nvPr/>
        </p:nvCxnSpPr>
        <p:spPr>
          <a:xfrm flipH="1" flipV="1">
            <a:off x="3798866" y="3718072"/>
            <a:ext cx="300945" cy="481084"/>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F78E6C9-7D22-9C40-84D2-4AA8EBBAE424}"/>
              </a:ext>
            </a:extLst>
          </p:cNvPr>
          <p:cNvCxnSpPr>
            <a:cxnSpLocks/>
          </p:cNvCxnSpPr>
          <p:nvPr/>
        </p:nvCxnSpPr>
        <p:spPr>
          <a:xfrm flipH="1" flipV="1">
            <a:off x="6481658" y="4366430"/>
            <a:ext cx="1" cy="801859"/>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64C3A05-A3F9-F941-90F3-0775C6D743E6}"/>
              </a:ext>
            </a:extLst>
          </p:cNvPr>
          <p:cNvCxnSpPr>
            <a:cxnSpLocks/>
          </p:cNvCxnSpPr>
          <p:nvPr/>
        </p:nvCxnSpPr>
        <p:spPr>
          <a:xfrm flipV="1">
            <a:off x="6336233" y="2170176"/>
            <a:ext cx="1" cy="587225"/>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8EFBCE2-9BCB-CA4C-97FF-08E17915B927}"/>
              </a:ext>
            </a:extLst>
          </p:cNvPr>
          <p:cNvCxnSpPr>
            <a:cxnSpLocks/>
          </p:cNvCxnSpPr>
          <p:nvPr/>
        </p:nvCxnSpPr>
        <p:spPr>
          <a:xfrm flipV="1">
            <a:off x="9062696" y="3663426"/>
            <a:ext cx="479312" cy="594645"/>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B240D18-6A51-7842-8C5C-1F31A24C880F}"/>
              </a:ext>
            </a:extLst>
          </p:cNvPr>
          <p:cNvCxnSpPr>
            <a:cxnSpLocks/>
          </p:cNvCxnSpPr>
          <p:nvPr/>
        </p:nvCxnSpPr>
        <p:spPr>
          <a:xfrm flipV="1">
            <a:off x="4707691" y="2353456"/>
            <a:ext cx="1067725" cy="2091923"/>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4A5608A-475A-AC46-A51B-059C6C822CB6}"/>
              </a:ext>
            </a:extLst>
          </p:cNvPr>
          <p:cNvCxnSpPr>
            <a:cxnSpLocks/>
          </p:cNvCxnSpPr>
          <p:nvPr/>
        </p:nvCxnSpPr>
        <p:spPr>
          <a:xfrm flipH="1" flipV="1">
            <a:off x="7215182" y="2346064"/>
            <a:ext cx="932682" cy="2020366"/>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2B0B9B1-0602-1C45-89E9-5C3591B39832}"/>
              </a:ext>
            </a:extLst>
          </p:cNvPr>
          <p:cNvCxnSpPr>
            <a:cxnSpLocks/>
          </p:cNvCxnSpPr>
          <p:nvPr/>
        </p:nvCxnSpPr>
        <p:spPr>
          <a:xfrm flipV="1">
            <a:off x="4435217" y="1746726"/>
            <a:ext cx="941477" cy="785955"/>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ADB657B-B8A7-CF41-B18F-BF95B05BCEF6}"/>
              </a:ext>
            </a:extLst>
          </p:cNvPr>
          <p:cNvCxnSpPr>
            <a:cxnSpLocks/>
          </p:cNvCxnSpPr>
          <p:nvPr/>
        </p:nvCxnSpPr>
        <p:spPr>
          <a:xfrm flipH="1" flipV="1">
            <a:off x="7676432" y="1803855"/>
            <a:ext cx="987875" cy="728826"/>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8F36273-53A2-7B4B-8EAF-A01030E47A86}"/>
              </a:ext>
            </a:extLst>
          </p:cNvPr>
          <p:cNvSpPr txBox="1"/>
          <p:nvPr/>
        </p:nvSpPr>
        <p:spPr>
          <a:xfrm>
            <a:off x="5609590" y="5081892"/>
            <a:ext cx="2027453" cy="369332"/>
          </a:xfrm>
          <a:prstGeom prst="rect">
            <a:avLst/>
          </a:prstGeom>
          <a:noFill/>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Grass </a:t>
            </a:r>
            <a:r>
              <a:rPr lang="en-US" b="1" dirty="0">
                <a:solidFill>
                  <a:srgbClr val="F16038"/>
                </a:solidFill>
                <a:latin typeface="Arial" panose="020B0604020202020204" pitchFamily="34" charset="0"/>
                <a:cs typeface="Arial" panose="020B0604020202020204" pitchFamily="34" charset="0"/>
              </a:rPr>
              <a:t>(</a:t>
            </a:r>
            <a:r>
              <a:rPr lang="en-US" b="1" dirty="0" err="1">
                <a:solidFill>
                  <a:srgbClr val="F16038"/>
                </a:solidFill>
                <a:latin typeface="Arial" panose="020B0604020202020204" pitchFamily="34" charset="0"/>
                <a:cs typeface="Arial" panose="020B0604020202020204" pitchFamily="34" charset="0"/>
              </a:rPr>
              <a:t>Césped</a:t>
            </a:r>
            <a:r>
              <a:rPr lang="en-US" b="1" dirty="0">
                <a:solidFill>
                  <a:srgbClr val="F16038"/>
                </a:solidFill>
                <a:latin typeface="Arial" panose="020B0604020202020204" pitchFamily="34" charset="0"/>
                <a:cs typeface="Arial" panose="020B0604020202020204" pitchFamily="34" charset="0"/>
              </a:rPr>
              <a:t>)</a:t>
            </a:r>
          </a:p>
        </p:txBody>
      </p:sp>
      <p:sp>
        <p:nvSpPr>
          <p:cNvPr id="41" name="TextBox 40">
            <a:extLst>
              <a:ext uri="{FF2B5EF4-FFF2-40B4-BE49-F238E27FC236}">
                <a16:creationId xmlns:a16="http://schemas.microsoft.com/office/drawing/2014/main" id="{950E1E8A-A71B-194E-9EEF-D0B8DAE5650B}"/>
              </a:ext>
            </a:extLst>
          </p:cNvPr>
          <p:cNvSpPr txBox="1"/>
          <p:nvPr/>
        </p:nvSpPr>
        <p:spPr>
          <a:xfrm>
            <a:off x="9302351" y="4275494"/>
            <a:ext cx="1857262" cy="646331"/>
          </a:xfrm>
          <a:prstGeom prst="rect">
            <a:avLst/>
          </a:prstGeom>
          <a:noFill/>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Grasshopper</a:t>
            </a:r>
          </a:p>
          <a:p>
            <a:r>
              <a:rPr lang="en-US" b="1" dirty="0">
                <a:solidFill>
                  <a:srgbClr val="F16038"/>
                </a:solidFill>
                <a:latin typeface="Arial" panose="020B0604020202020204" pitchFamily="34" charset="0"/>
                <a:cs typeface="Arial" panose="020B0604020202020204" pitchFamily="34" charset="0"/>
              </a:rPr>
              <a:t>(</a:t>
            </a:r>
            <a:r>
              <a:rPr lang="en-US" b="1" dirty="0" err="1">
                <a:solidFill>
                  <a:srgbClr val="F16038"/>
                </a:solidFill>
                <a:latin typeface="Arial" panose="020B0604020202020204" pitchFamily="34" charset="0"/>
                <a:cs typeface="Arial" panose="020B0604020202020204" pitchFamily="34" charset="0"/>
              </a:rPr>
              <a:t>Saltamontes</a:t>
            </a:r>
            <a:r>
              <a:rPr lang="en-US" b="1" dirty="0">
                <a:solidFill>
                  <a:srgbClr val="F16038"/>
                </a:solidFill>
                <a:latin typeface="Arial" panose="020B0604020202020204" pitchFamily="34" charset="0"/>
                <a:cs typeface="Arial" panose="020B0604020202020204" pitchFamily="34" charset="0"/>
              </a:rPr>
              <a:t>)</a:t>
            </a:r>
          </a:p>
        </p:txBody>
      </p:sp>
      <p:sp>
        <p:nvSpPr>
          <p:cNvPr id="42" name="TextBox 41">
            <a:extLst>
              <a:ext uri="{FF2B5EF4-FFF2-40B4-BE49-F238E27FC236}">
                <a16:creationId xmlns:a16="http://schemas.microsoft.com/office/drawing/2014/main" id="{B6BD0F3F-8462-C741-A55E-C29815E2F5D5}"/>
              </a:ext>
            </a:extLst>
          </p:cNvPr>
          <p:cNvSpPr txBox="1"/>
          <p:nvPr/>
        </p:nvSpPr>
        <p:spPr>
          <a:xfrm>
            <a:off x="2550777" y="4378714"/>
            <a:ext cx="1053114" cy="646331"/>
          </a:xfrm>
          <a:prstGeom prst="rect">
            <a:avLst/>
          </a:prstGeom>
          <a:noFill/>
        </p:spPr>
        <p:txBody>
          <a:bodyPr wrap="square" rtlCol="0">
            <a:spAutoFit/>
          </a:bodyPr>
          <a:lstStyle/>
          <a:p>
            <a:r>
              <a:rPr lang="en-US" b="1" dirty="0">
                <a:solidFill>
                  <a:srgbClr val="000000"/>
                </a:solidFill>
              </a:rPr>
              <a:t>Mouse</a:t>
            </a:r>
          </a:p>
          <a:p>
            <a:r>
              <a:rPr lang="en-US" b="1" dirty="0">
                <a:solidFill>
                  <a:srgbClr val="F16038"/>
                </a:solidFill>
                <a:latin typeface="Arial" panose="020B0604020202020204" pitchFamily="34" charset="0"/>
                <a:cs typeface="Arial" panose="020B0604020202020204" pitchFamily="34" charset="0"/>
              </a:rPr>
              <a:t>(</a:t>
            </a:r>
            <a:r>
              <a:rPr lang="en-US" b="1" dirty="0" err="1">
                <a:solidFill>
                  <a:srgbClr val="F16038"/>
                </a:solidFill>
                <a:latin typeface="Arial" panose="020B0604020202020204" pitchFamily="34" charset="0"/>
                <a:cs typeface="Arial" panose="020B0604020202020204" pitchFamily="34" charset="0"/>
              </a:rPr>
              <a:t>Ratón</a:t>
            </a:r>
            <a:r>
              <a:rPr lang="en-US" b="1" dirty="0">
                <a:solidFill>
                  <a:srgbClr val="F16038"/>
                </a:solidFill>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id="{1EF3567E-42D0-264C-9916-06D1D2D58476}"/>
              </a:ext>
            </a:extLst>
          </p:cNvPr>
          <p:cNvSpPr txBox="1"/>
          <p:nvPr/>
        </p:nvSpPr>
        <p:spPr>
          <a:xfrm>
            <a:off x="2167749" y="2478338"/>
            <a:ext cx="1104343" cy="646331"/>
          </a:xfrm>
          <a:prstGeom prst="rect">
            <a:avLst/>
          </a:prstGeom>
          <a:noFill/>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Snake </a:t>
            </a:r>
            <a:r>
              <a:rPr lang="en-US" b="1" dirty="0">
                <a:solidFill>
                  <a:srgbClr val="F16038"/>
                </a:solidFill>
                <a:latin typeface="Arial" panose="020B0604020202020204" pitchFamily="34" charset="0"/>
                <a:cs typeface="Arial" panose="020B0604020202020204" pitchFamily="34" charset="0"/>
              </a:rPr>
              <a:t>(</a:t>
            </a:r>
            <a:r>
              <a:rPr lang="en-US" b="1" dirty="0" err="1">
                <a:solidFill>
                  <a:srgbClr val="F16038"/>
                </a:solidFill>
                <a:latin typeface="Arial" panose="020B0604020202020204" pitchFamily="34" charset="0"/>
                <a:cs typeface="Arial" panose="020B0604020202020204" pitchFamily="34" charset="0"/>
              </a:rPr>
              <a:t>Víbora</a:t>
            </a:r>
            <a:r>
              <a:rPr lang="en-US" b="1" dirty="0">
                <a:solidFill>
                  <a:srgbClr val="F16038"/>
                </a:solidFill>
                <a:latin typeface="Arial" panose="020B0604020202020204" pitchFamily="34" charset="0"/>
                <a:cs typeface="Arial" panose="020B0604020202020204" pitchFamily="34" charset="0"/>
              </a:rPr>
              <a:t>)</a:t>
            </a:r>
          </a:p>
        </p:txBody>
      </p:sp>
      <p:sp>
        <p:nvSpPr>
          <p:cNvPr id="44" name="TextBox 43">
            <a:extLst>
              <a:ext uri="{FF2B5EF4-FFF2-40B4-BE49-F238E27FC236}">
                <a16:creationId xmlns:a16="http://schemas.microsoft.com/office/drawing/2014/main" id="{A6D35FAC-1F2B-1449-B24D-2A23E3E8EFF0}"/>
              </a:ext>
            </a:extLst>
          </p:cNvPr>
          <p:cNvSpPr txBox="1"/>
          <p:nvPr/>
        </p:nvSpPr>
        <p:spPr>
          <a:xfrm>
            <a:off x="9633551" y="2645381"/>
            <a:ext cx="2204487" cy="369332"/>
          </a:xfrm>
          <a:prstGeom prst="rect">
            <a:avLst/>
          </a:prstGeom>
          <a:noFill/>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Lizard</a:t>
            </a:r>
            <a:r>
              <a:rPr lang="en-US" b="1" dirty="0">
                <a:solidFill>
                  <a:srgbClr val="F16038"/>
                </a:solidFill>
                <a:latin typeface="Arial" panose="020B0604020202020204" pitchFamily="34" charset="0"/>
                <a:cs typeface="Arial" panose="020B0604020202020204" pitchFamily="34" charset="0"/>
              </a:rPr>
              <a:t> (</a:t>
            </a:r>
            <a:r>
              <a:rPr lang="en-US" b="1" dirty="0" err="1">
                <a:solidFill>
                  <a:srgbClr val="F16038"/>
                </a:solidFill>
                <a:latin typeface="Arial" panose="020B0604020202020204" pitchFamily="34" charset="0"/>
                <a:cs typeface="Arial" panose="020B0604020202020204" pitchFamily="34" charset="0"/>
              </a:rPr>
              <a:t>Lagartija</a:t>
            </a:r>
            <a:r>
              <a:rPr lang="en-US" b="1" dirty="0">
                <a:solidFill>
                  <a:srgbClr val="F16038"/>
                </a:solidFill>
                <a:latin typeface="Arial" panose="020B0604020202020204" pitchFamily="34" charset="0"/>
                <a:cs typeface="Arial" panose="020B0604020202020204" pitchFamily="34" charset="0"/>
              </a:rPr>
              <a:t>)</a:t>
            </a:r>
          </a:p>
        </p:txBody>
      </p:sp>
      <p:sp>
        <p:nvSpPr>
          <p:cNvPr id="45" name="TextBox 44">
            <a:extLst>
              <a:ext uri="{FF2B5EF4-FFF2-40B4-BE49-F238E27FC236}">
                <a16:creationId xmlns:a16="http://schemas.microsoft.com/office/drawing/2014/main" id="{C02852F1-54EA-544C-B520-8A544D7BE03E}"/>
              </a:ext>
            </a:extLst>
          </p:cNvPr>
          <p:cNvSpPr txBox="1"/>
          <p:nvPr/>
        </p:nvSpPr>
        <p:spPr>
          <a:xfrm>
            <a:off x="5532774" y="2727082"/>
            <a:ext cx="1944966" cy="369332"/>
          </a:xfrm>
          <a:prstGeom prst="rect">
            <a:avLst/>
          </a:prstGeom>
          <a:noFill/>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Rabbit </a:t>
            </a:r>
            <a:r>
              <a:rPr lang="en-US" b="1" dirty="0">
                <a:solidFill>
                  <a:srgbClr val="F16038"/>
                </a:solidFill>
                <a:latin typeface="Arial" panose="020B0604020202020204" pitchFamily="34" charset="0"/>
                <a:cs typeface="Arial" panose="020B0604020202020204" pitchFamily="34" charset="0"/>
              </a:rPr>
              <a:t>(</a:t>
            </a:r>
            <a:r>
              <a:rPr lang="en-US" b="1" dirty="0" err="1">
                <a:solidFill>
                  <a:srgbClr val="F16038"/>
                </a:solidFill>
                <a:latin typeface="Arial" panose="020B0604020202020204" pitchFamily="34" charset="0"/>
                <a:cs typeface="Arial" panose="020B0604020202020204" pitchFamily="34" charset="0"/>
              </a:rPr>
              <a:t>Conejo</a:t>
            </a:r>
            <a:r>
              <a:rPr lang="en-US" b="1" dirty="0">
                <a:solidFill>
                  <a:srgbClr val="F16038"/>
                </a:solidFill>
                <a:latin typeface="Arial" panose="020B0604020202020204" pitchFamily="34" charset="0"/>
                <a:cs typeface="Arial" panose="020B0604020202020204" pitchFamily="34" charset="0"/>
              </a:rPr>
              <a:t>)</a:t>
            </a:r>
          </a:p>
        </p:txBody>
      </p:sp>
      <p:sp>
        <p:nvSpPr>
          <p:cNvPr id="47" name="TextBox 46">
            <a:extLst>
              <a:ext uri="{FF2B5EF4-FFF2-40B4-BE49-F238E27FC236}">
                <a16:creationId xmlns:a16="http://schemas.microsoft.com/office/drawing/2014/main" id="{FB24191E-FA89-8D41-8D40-5166963763F5}"/>
              </a:ext>
            </a:extLst>
          </p:cNvPr>
          <p:cNvSpPr txBox="1"/>
          <p:nvPr/>
        </p:nvSpPr>
        <p:spPr>
          <a:xfrm>
            <a:off x="6623316" y="643688"/>
            <a:ext cx="1828035" cy="369332"/>
          </a:xfrm>
          <a:prstGeom prst="rect">
            <a:avLst/>
          </a:prstGeom>
          <a:noFill/>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Hawk</a:t>
            </a:r>
            <a:r>
              <a:rPr lang="en-US" b="1" dirty="0">
                <a:solidFill>
                  <a:schemeClr val="tx2"/>
                </a:solidFill>
                <a:latin typeface="Arial" panose="020B0604020202020204" pitchFamily="34" charset="0"/>
                <a:cs typeface="Arial" panose="020B0604020202020204" pitchFamily="34" charset="0"/>
              </a:rPr>
              <a:t> </a:t>
            </a:r>
            <a:r>
              <a:rPr lang="en-US" b="1" dirty="0">
                <a:solidFill>
                  <a:srgbClr val="F16038"/>
                </a:solidFill>
                <a:latin typeface="Arial" panose="020B0604020202020204" pitchFamily="34" charset="0"/>
                <a:cs typeface="Arial" panose="020B0604020202020204" pitchFamily="34" charset="0"/>
              </a:rPr>
              <a:t>(</a:t>
            </a:r>
            <a:r>
              <a:rPr lang="en-US" b="1" dirty="0" err="1">
                <a:solidFill>
                  <a:srgbClr val="F16038"/>
                </a:solidFill>
                <a:latin typeface="Arial" panose="020B0604020202020204" pitchFamily="34" charset="0"/>
                <a:cs typeface="Arial" panose="020B0604020202020204" pitchFamily="34" charset="0"/>
              </a:rPr>
              <a:t>Halcón</a:t>
            </a:r>
            <a:r>
              <a:rPr lang="en-US" b="1" dirty="0">
                <a:solidFill>
                  <a:srgbClr val="F16038"/>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21404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D2475-1ED2-4413-9D48-05CDD76C84DA}"/>
              </a:ext>
            </a:extLst>
          </p:cNvPr>
          <p:cNvSpPr>
            <a:spLocks noGrp="1"/>
          </p:cNvSpPr>
          <p:nvPr>
            <p:ph type="title"/>
          </p:nvPr>
        </p:nvSpPr>
        <p:spPr/>
        <p:txBody>
          <a:bodyPr>
            <a:normAutofit fontScale="90000"/>
          </a:bodyPr>
          <a:lstStyle/>
          <a:p>
            <a:r>
              <a:rPr lang="en-US" dirty="0"/>
              <a:t>Team Member Responsibilities</a:t>
            </a:r>
            <a:br>
              <a:rPr lang="en-US" dirty="0"/>
            </a:br>
            <a:r>
              <a:rPr lang="en-US" dirty="0">
                <a:solidFill>
                  <a:srgbClr val="F16038"/>
                </a:solidFill>
              </a:rPr>
              <a:t>(</a:t>
            </a:r>
            <a:r>
              <a:rPr lang="en-US" dirty="0" err="1">
                <a:solidFill>
                  <a:srgbClr val="F16038"/>
                </a:solidFill>
              </a:rPr>
              <a:t>Responsabilidades</a:t>
            </a:r>
            <a:r>
              <a:rPr lang="en-US" dirty="0">
                <a:solidFill>
                  <a:srgbClr val="F16038"/>
                </a:solidFill>
              </a:rPr>
              <a:t> de </a:t>
            </a:r>
            <a:r>
              <a:rPr lang="en-US" dirty="0" err="1">
                <a:solidFill>
                  <a:srgbClr val="F16038"/>
                </a:solidFill>
              </a:rPr>
              <a:t>los</a:t>
            </a:r>
            <a:r>
              <a:rPr lang="en-US" dirty="0">
                <a:solidFill>
                  <a:srgbClr val="F16038"/>
                </a:solidFill>
              </a:rPr>
              <a:t> </a:t>
            </a:r>
            <a:r>
              <a:rPr lang="en-US" dirty="0" err="1">
                <a:solidFill>
                  <a:srgbClr val="F16038"/>
                </a:solidFill>
              </a:rPr>
              <a:t>Miembros</a:t>
            </a:r>
            <a:r>
              <a:rPr lang="en-US" dirty="0">
                <a:solidFill>
                  <a:srgbClr val="F16038"/>
                </a:solidFill>
              </a:rPr>
              <a:t> del </a:t>
            </a:r>
            <a:r>
              <a:rPr lang="en-US" dirty="0" err="1">
                <a:solidFill>
                  <a:srgbClr val="F16038"/>
                </a:solidFill>
              </a:rPr>
              <a:t>Equipo</a:t>
            </a:r>
            <a:r>
              <a:rPr lang="en-US" dirty="0">
                <a:solidFill>
                  <a:srgbClr val="F16038"/>
                </a:solidFill>
              </a:rPr>
              <a:t>)</a:t>
            </a:r>
            <a:endParaRPr lang="en-US" dirty="0"/>
          </a:p>
        </p:txBody>
      </p:sp>
      <p:sp>
        <p:nvSpPr>
          <p:cNvPr id="3" name="Content Placeholder 2">
            <a:extLst>
              <a:ext uri="{FF2B5EF4-FFF2-40B4-BE49-F238E27FC236}">
                <a16:creationId xmlns:a16="http://schemas.microsoft.com/office/drawing/2014/main" id="{8724C62D-C606-4422-92BF-1443C4AED2FA}"/>
              </a:ext>
            </a:extLst>
          </p:cNvPr>
          <p:cNvSpPr>
            <a:spLocks noGrp="1"/>
          </p:cNvSpPr>
          <p:nvPr>
            <p:ph idx="4294967295"/>
          </p:nvPr>
        </p:nvSpPr>
        <p:spPr>
          <a:xfrm>
            <a:off x="838200" y="1825625"/>
            <a:ext cx="10515600" cy="4351338"/>
          </a:xfrm>
        </p:spPr>
        <p:txBody>
          <a:bodyPr vert="horz" lIns="91440" tIns="45720" rIns="91440" bIns="45720" numCol="2" rtlCol="0" anchor="t">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Assign responsibilities of each team member during the process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Material Manager:</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collects materials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Banker:</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manages the </a:t>
            </a:r>
            <a:r>
              <a:rPr lang="en-US" sz="2200" dirty="0">
                <a:solidFill>
                  <a:srgbClr val="000000"/>
                </a:solidFill>
                <a:latin typeface="Arial" panose="020B0604020202020204" pitchFamily="34" charset="0"/>
                <a:cs typeface="Arial" panose="020B0604020202020204" pitchFamily="34" charset="0"/>
              </a:rPr>
              <a:t>budget</a:t>
            </a:r>
            <a:endParaRPr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Head Engineer:</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counts and groups the removed species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Quality Control Manager:</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records the process steps</a:t>
            </a:r>
          </a:p>
          <a:p>
            <a:pPr marL="457200" marR="0" lvl="1" indent="0" algn="l" defTabSz="914400" rtl="0" eaLnBrk="1" fontAlgn="auto" latinLnBrk="0" hangingPunct="1">
              <a:lnSpc>
                <a:spcPct val="90000"/>
              </a:lnSpc>
              <a:spcBef>
                <a:spcPts val="500"/>
              </a:spcBef>
              <a:spcAft>
                <a:spcPts val="0"/>
              </a:spcAft>
              <a:buClrTx/>
              <a:buSzTx/>
              <a:buNone/>
              <a:tabLst/>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sz="2200" dirty="0">
              <a:solidFill>
                <a:srgbClr val="000000"/>
              </a:solidFill>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sz="2200" dirty="0">
              <a:solidFill>
                <a:srgbClr val="000000"/>
              </a:solidFill>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Asignar</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responsabilidades</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cada</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miembro</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del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equipo</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durante</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el</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proceso</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sng"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Administrador</a:t>
            </a:r>
            <a:r>
              <a:rPr kumimoji="0" lang="en-US" sz="2200" b="0" i="0" u="sng"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de </a:t>
            </a:r>
            <a:r>
              <a:rPr lang="en-US" sz="2200" u="sng" dirty="0">
                <a:solidFill>
                  <a:srgbClr val="F16038"/>
                </a:solidFill>
                <a:latin typeface="Arial" panose="020B0604020202020204" pitchFamily="34" charset="0"/>
                <a:cs typeface="Arial" panose="020B0604020202020204" pitchFamily="34" charset="0"/>
              </a:rPr>
              <a:t>M</a:t>
            </a:r>
            <a:r>
              <a:rPr kumimoji="0" lang="en-US" sz="2200" b="0" i="0" u="sng"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ateriales</a:t>
            </a:r>
            <a:r>
              <a:rPr kumimoji="0" lang="en-US" sz="2200" b="0" i="0" u="sng"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recopila</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materiales</a:t>
            </a:r>
            <a:endPar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sng"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Banquero:</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maneja</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lang="en-US" sz="2200" dirty="0" err="1">
                <a:solidFill>
                  <a:srgbClr val="F16038"/>
                </a:solidFill>
                <a:latin typeface="Arial" panose="020B0604020202020204" pitchFamily="34" charset="0"/>
                <a:ea typeface="+mn-lt"/>
                <a:cs typeface="Arial" panose="020B0604020202020204" pitchFamily="34" charset="0"/>
              </a:rPr>
              <a:t>presupuesto</a:t>
            </a:r>
            <a:endPar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s-ES" sz="2200" b="0" i="0" u="sng"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Jefe de Ingenieros:</a:t>
            </a:r>
            <a:r>
              <a:rPr kumimoji="0" lang="es-E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cuenta y agrupa las especies eliminadas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sng"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Gerente</a:t>
            </a:r>
            <a:r>
              <a:rPr kumimoji="0" lang="en-US" sz="2200" b="0" i="0" u="sng"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de Control de </a:t>
            </a:r>
            <a:r>
              <a:rPr lang="en-US" sz="2200" u="sng" dirty="0">
                <a:solidFill>
                  <a:srgbClr val="F16038"/>
                </a:solidFill>
                <a:latin typeface="Arial" panose="020B0604020202020204" pitchFamily="34" charset="0"/>
                <a:cs typeface="Arial" panose="020B0604020202020204" pitchFamily="34" charset="0"/>
              </a:rPr>
              <a:t>C</a:t>
            </a:r>
            <a:r>
              <a:rPr kumimoji="0" lang="en-US" sz="2200" b="0" i="0" u="sng"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alidad:</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lang="en-US" sz="2200" dirty="0">
                <a:solidFill>
                  <a:srgbClr val="F16038"/>
                </a:solidFill>
                <a:latin typeface="Arial" panose="020B0604020202020204" pitchFamily="34" charset="0"/>
                <a:cs typeface="Arial" panose="020B0604020202020204" pitchFamily="34" charset="0"/>
              </a:rPr>
              <a:t>r</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egistra</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los</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pasos del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proceso</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919191"/>
              </a:solidFill>
              <a:effectLst/>
              <a:uLnTx/>
              <a:uFillTx/>
              <a:latin typeface="Arial" panose="020B0604020202020204"/>
              <a:ea typeface="+mn-ea"/>
              <a:cs typeface="+mn-cs"/>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2620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14591-E57C-490B-AECE-F6B62E7957C4}"/>
              </a:ext>
            </a:extLst>
          </p:cNvPr>
          <p:cNvSpPr>
            <a:spLocks noGrp="1"/>
          </p:cNvSpPr>
          <p:nvPr>
            <p:ph type="title"/>
          </p:nvPr>
        </p:nvSpPr>
        <p:spPr/>
        <p:txBody>
          <a:bodyPr/>
          <a:lstStyle/>
          <a:p>
            <a:r>
              <a:rPr lang="en-US" dirty="0"/>
              <a:t>Design Your Process! </a:t>
            </a:r>
            <a:br>
              <a:rPr lang="en-US" dirty="0"/>
            </a:br>
            <a:r>
              <a:rPr lang="en-US" dirty="0">
                <a:solidFill>
                  <a:srgbClr val="F16038"/>
                </a:solidFill>
              </a:rPr>
              <a:t>(</a:t>
            </a:r>
            <a:r>
              <a:rPr lang="es-ES" dirty="0">
                <a:solidFill>
                  <a:srgbClr val="F16038"/>
                </a:solidFill>
              </a:rPr>
              <a:t>¡Diseña Tu Proceso!)</a:t>
            </a:r>
            <a:endParaRPr lang="en-US" dirty="0">
              <a:solidFill>
                <a:srgbClr val="F16038"/>
              </a:solidFill>
            </a:endParaRPr>
          </a:p>
        </p:txBody>
      </p:sp>
    </p:spTree>
    <p:extLst>
      <p:ext uri="{BB962C8B-B14F-4D97-AF65-F5344CB8AC3E}">
        <p14:creationId xmlns:p14="http://schemas.microsoft.com/office/powerpoint/2010/main" val="1988386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34759-1D77-47FB-BD5E-FF24C45B64B3}"/>
              </a:ext>
            </a:extLst>
          </p:cNvPr>
          <p:cNvSpPr>
            <a:spLocks noGrp="1"/>
          </p:cNvSpPr>
          <p:nvPr>
            <p:ph type="title"/>
          </p:nvPr>
        </p:nvSpPr>
        <p:spPr/>
        <p:txBody>
          <a:bodyPr/>
          <a:lstStyle/>
          <a:p>
            <a:r>
              <a:rPr lang="en-US" dirty="0"/>
              <a:t>Criteria (Desired Outcomes)</a:t>
            </a:r>
            <a:br>
              <a:rPr lang="en-US" dirty="0"/>
            </a:br>
            <a:r>
              <a:rPr lang="en-US" dirty="0">
                <a:solidFill>
                  <a:srgbClr val="F16038"/>
                </a:solidFill>
              </a:rPr>
              <a:t>(</a:t>
            </a:r>
            <a:r>
              <a:rPr lang="en-US" dirty="0" err="1">
                <a:solidFill>
                  <a:srgbClr val="F16038"/>
                </a:solidFill>
              </a:rPr>
              <a:t>Criterios</a:t>
            </a:r>
            <a:r>
              <a:rPr lang="en-US" dirty="0">
                <a:solidFill>
                  <a:srgbClr val="F16038"/>
                </a:solidFill>
              </a:rPr>
              <a:t> (</a:t>
            </a:r>
            <a:r>
              <a:rPr lang="en-US" dirty="0" err="1">
                <a:solidFill>
                  <a:srgbClr val="F16038"/>
                </a:solidFill>
              </a:rPr>
              <a:t>Resultados</a:t>
            </a:r>
            <a:r>
              <a:rPr lang="en-US" dirty="0">
                <a:solidFill>
                  <a:srgbClr val="F16038"/>
                </a:solidFill>
              </a:rPr>
              <a:t> </a:t>
            </a:r>
            <a:r>
              <a:rPr lang="en-US" dirty="0" err="1">
                <a:solidFill>
                  <a:srgbClr val="F16038"/>
                </a:solidFill>
              </a:rPr>
              <a:t>Deseados</a:t>
            </a:r>
            <a:r>
              <a:rPr lang="en-US" dirty="0">
                <a:solidFill>
                  <a:srgbClr val="F16038"/>
                </a:solidFill>
              </a:rPr>
              <a:t>))</a:t>
            </a:r>
          </a:p>
        </p:txBody>
      </p:sp>
      <p:sp>
        <p:nvSpPr>
          <p:cNvPr id="3" name="Content Placeholder 2">
            <a:extLst>
              <a:ext uri="{FF2B5EF4-FFF2-40B4-BE49-F238E27FC236}">
                <a16:creationId xmlns:a16="http://schemas.microsoft.com/office/drawing/2014/main" id="{E33EFE03-A615-4D4A-AF1D-3F4DB9E75F6B}"/>
              </a:ext>
            </a:extLst>
          </p:cNvPr>
          <p:cNvSpPr>
            <a:spLocks noGrp="1"/>
          </p:cNvSpPr>
          <p:nvPr>
            <p:ph idx="4294967295"/>
          </p:nvPr>
        </p:nvSpPr>
        <p:spPr>
          <a:xfrm>
            <a:off x="838200" y="1825625"/>
            <a:ext cx="10515600" cy="4351338"/>
          </a:xfrm>
        </p:spPr>
        <p:txBody>
          <a:bodyPr numCol="2">
            <a:normAutofit lnSpcReduction="10000"/>
          </a:bodyPr>
          <a:lstStyle/>
          <a:p>
            <a:pPr>
              <a:spcAft>
                <a:spcPts val="1000"/>
              </a:spcAft>
            </a:pPr>
            <a:r>
              <a:rPr lang="en-US" dirty="0">
                <a:solidFill>
                  <a:srgbClr val="000000"/>
                </a:solidFill>
              </a:rPr>
              <a:t>A successfully designed process will do the following in one minute:</a:t>
            </a:r>
          </a:p>
          <a:p>
            <a:pPr lvl="1"/>
            <a:r>
              <a:rPr lang="en-US" sz="2600" dirty="0">
                <a:solidFill>
                  <a:srgbClr val="000000"/>
                </a:solidFill>
              </a:rPr>
              <a:t>Eliminates the invasive species (lettuce seeds)</a:t>
            </a:r>
          </a:p>
          <a:p>
            <a:pPr lvl="1"/>
            <a:r>
              <a:rPr lang="en-US" sz="2600" dirty="0">
                <a:solidFill>
                  <a:srgbClr val="000000"/>
                </a:solidFill>
              </a:rPr>
              <a:t>Protects the native species (beads)</a:t>
            </a:r>
          </a:p>
          <a:p>
            <a:pPr lvl="1"/>
            <a:r>
              <a:rPr lang="en-US" sz="2600" dirty="0">
                <a:solidFill>
                  <a:srgbClr val="000000"/>
                </a:solidFill>
              </a:rPr>
              <a:t>Limits environmental damage</a:t>
            </a:r>
          </a:p>
          <a:p>
            <a:pPr marL="0" indent="0">
              <a:buNone/>
            </a:pPr>
            <a:endParaRPr lang="en-US" dirty="0">
              <a:solidFill>
                <a:srgbClr val="000000"/>
              </a:solidFill>
            </a:endParaRPr>
          </a:p>
          <a:p>
            <a:pPr marL="0" indent="0">
              <a:buNone/>
            </a:pPr>
            <a:endParaRPr lang="en-US" dirty="0">
              <a:solidFill>
                <a:srgbClr val="000000"/>
              </a:solidFill>
            </a:endParaRPr>
          </a:p>
          <a:p>
            <a:pPr>
              <a:spcAft>
                <a:spcPts val="1000"/>
              </a:spcAft>
            </a:pPr>
            <a:r>
              <a:rPr lang="es-ES" dirty="0">
                <a:solidFill>
                  <a:srgbClr val="F16038"/>
                </a:solidFill>
              </a:rPr>
              <a:t>Un proceso diseñado con éxito hará lo siguiente en un minuto:</a:t>
            </a:r>
          </a:p>
          <a:p>
            <a:pPr lvl="1"/>
            <a:r>
              <a:rPr lang="es-ES" sz="2600" dirty="0">
                <a:solidFill>
                  <a:srgbClr val="F16038"/>
                </a:solidFill>
              </a:rPr>
              <a:t>Elimina las especies invasoras (semillas de lechuga)</a:t>
            </a:r>
          </a:p>
          <a:p>
            <a:pPr lvl="1"/>
            <a:r>
              <a:rPr lang="es-ES" sz="2600" dirty="0">
                <a:solidFill>
                  <a:srgbClr val="F16038"/>
                </a:solidFill>
              </a:rPr>
              <a:t>Protege las especies autóctonas (perlas)</a:t>
            </a:r>
          </a:p>
          <a:p>
            <a:pPr lvl="1"/>
            <a:r>
              <a:rPr lang="es-ES" sz="2600" dirty="0">
                <a:solidFill>
                  <a:srgbClr val="F16038"/>
                </a:solidFill>
              </a:rPr>
              <a:t>Limita el daño ambiental</a:t>
            </a:r>
            <a:endParaRPr lang="en-US" sz="2600" dirty="0">
              <a:solidFill>
                <a:srgbClr val="F16038"/>
              </a:solidFill>
            </a:endParaRPr>
          </a:p>
        </p:txBody>
      </p:sp>
    </p:spTree>
    <p:extLst>
      <p:ext uri="{BB962C8B-B14F-4D97-AF65-F5344CB8AC3E}">
        <p14:creationId xmlns:p14="http://schemas.microsoft.com/office/powerpoint/2010/main" val="1693112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7A51-2EC5-EB73-6B3F-0E08206AF05F}"/>
              </a:ext>
            </a:extLst>
          </p:cNvPr>
          <p:cNvSpPr>
            <a:spLocks noGrp="1"/>
          </p:cNvSpPr>
          <p:nvPr>
            <p:ph type="title"/>
          </p:nvPr>
        </p:nvSpPr>
        <p:spPr/>
        <p:txBody>
          <a:bodyPr/>
          <a:lstStyle/>
          <a:p>
            <a:r>
              <a:rPr lang="en-US" dirty="0"/>
              <a:t>Scorecard</a:t>
            </a:r>
          </a:p>
        </p:txBody>
      </p:sp>
      <p:graphicFrame>
        <p:nvGraphicFramePr>
          <p:cNvPr id="5" name="Table 4">
            <a:extLst>
              <a:ext uri="{FF2B5EF4-FFF2-40B4-BE49-F238E27FC236}">
                <a16:creationId xmlns:a16="http://schemas.microsoft.com/office/drawing/2014/main" id="{A72E1938-42A0-2906-0C49-EA9CA368B0D9}"/>
              </a:ext>
            </a:extLst>
          </p:cNvPr>
          <p:cNvGraphicFramePr>
            <a:graphicFrameLocks noGrp="1"/>
          </p:cNvGraphicFramePr>
          <p:nvPr>
            <p:extLst>
              <p:ext uri="{D42A27DB-BD31-4B8C-83A1-F6EECF244321}">
                <p14:modId xmlns:p14="http://schemas.microsoft.com/office/powerpoint/2010/main" val="3265035495"/>
              </p:ext>
            </p:extLst>
          </p:nvPr>
        </p:nvGraphicFramePr>
        <p:xfrm>
          <a:off x="2251832" y="1637410"/>
          <a:ext cx="6858001" cy="5056633"/>
        </p:xfrm>
        <a:graphic>
          <a:graphicData uri="http://schemas.openxmlformats.org/drawingml/2006/table">
            <a:tbl>
              <a:tblPr firstRow="1" firstCol="1" bandRow="1"/>
              <a:tblGrid>
                <a:gridCol w="1526693">
                  <a:extLst>
                    <a:ext uri="{9D8B030D-6E8A-4147-A177-3AD203B41FA5}">
                      <a16:colId xmlns:a16="http://schemas.microsoft.com/office/drawing/2014/main" val="3696619398"/>
                    </a:ext>
                  </a:extLst>
                </a:gridCol>
                <a:gridCol w="1151821">
                  <a:extLst>
                    <a:ext uri="{9D8B030D-6E8A-4147-A177-3AD203B41FA5}">
                      <a16:colId xmlns:a16="http://schemas.microsoft.com/office/drawing/2014/main" val="2322252896"/>
                    </a:ext>
                  </a:extLst>
                </a:gridCol>
                <a:gridCol w="1179985">
                  <a:extLst>
                    <a:ext uri="{9D8B030D-6E8A-4147-A177-3AD203B41FA5}">
                      <a16:colId xmlns:a16="http://schemas.microsoft.com/office/drawing/2014/main" val="736323867"/>
                    </a:ext>
                  </a:extLst>
                </a:gridCol>
                <a:gridCol w="1104607">
                  <a:extLst>
                    <a:ext uri="{9D8B030D-6E8A-4147-A177-3AD203B41FA5}">
                      <a16:colId xmlns:a16="http://schemas.microsoft.com/office/drawing/2014/main" val="3369371863"/>
                    </a:ext>
                  </a:extLst>
                </a:gridCol>
                <a:gridCol w="1104607">
                  <a:extLst>
                    <a:ext uri="{9D8B030D-6E8A-4147-A177-3AD203B41FA5}">
                      <a16:colId xmlns:a16="http://schemas.microsoft.com/office/drawing/2014/main" val="3789359521"/>
                    </a:ext>
                  </a:extLst>
                </a:gridCol>
                <a:gridCol w="790288">
                  <a:extLst>
                    <a:ext uri="{9D8B030D-6E8A-4147-A177-3AD203B41FA5}">
                      <a16:colId xmlns:a16="http://schemas.microsoft.com/office/drawing/2014/main" val="185914580"/>
                    </a:ext>
                  </a:extLst>
                </a:gridCol>
              </a:tblGrid>
              <a:tr h="260304">
                <a:tc rowSpan="2">
                  <a:txBody>
                    <a:bodyPr/>
                    <a:lstStyle/>
                    <a:p>
                      <a:pPr marL="0" marR="0" algn="ctr">
                        <a:lnSpc>
                          <a:spcPct val="115000"/>
                        </a:lnSpc>
                        <a:spcBef>
                          <a:spcPts val="0"/>
                        </a:spcBef>
                        <a:spcAft>
                          <a:spcPts val="0"/>
                        </a:spcAft>
                      </a:pPr>
                      <a:r>
                        <a:rPr lang="en-US" sz="11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CRITERIA</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D6CB9"/>
                    </a:solidFill>
                  </a:tcPr>
                </a:tc>
                <a:tc gridSpan="4">
                  <a:txBody>
                    <a:bodyPr/>
                    <a:lstStyle/>
                    <a:p>
                      <a:pPr marL="0" marR="0" algn="ctr">
                        <a:lnSpc>
                          <a:spcPct val="115000"/>
                        </a:lnSpc>
                        <a:spcBef>
                          <a:spcPts val="0"/>
                        </a:spcBef>
                        <a:spcAft>
                          <a:spcPts val="0"/>
                        </a:spcAft>
                      </a:pPr>
                      <a:r>
                        <a:rPr lang="en-US" sz="110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POINTS</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D6CB9"/>
                    </a:solidFill>
                  </a:tcPr>
                </a:tc>
                <a:tc hMerge="1">
                  <a:txBody>
                    <a:bodyPr/>
                    <a:lstStyle/>
                    <a:p>
                      <a:endParaRPr lang="en-US"/>
                    </a:p>
                  </a:txBody>
                  <a:tcPr/>
                </a:tc>
                <a:tc hMerge="1">
                  <a:txBody>
                    <a:bodyPr/>
                    <a:lstStyle/>
                    <a:p>
                      <a:endParaRPr lang="en-US"/>
                    </a:p>
                  </a:txBody>
                  <a:tcPr>
                    <a:lnL w="12700" cap="flat" cmpd="sng" algn="ctr">
                      <a:solidFill>
                        <a:srgbClr val="FFFFFF"/>
                      </a:solidFill>
                      <a:prstDash val="solid"/>
                      <a:round/>
                      <a:headEnd type="none" w="med" len="med"/>
                      <a:tailEnd type="none" w="med" len="med"/>
                    </a:lnL>
                  </a:tcPr>
                </a:tc>
                <a:tc hMerge="1">
                  <a:txBody>
                    <a:bodyPr/>
                    <a:lstStyle/>
                    <a:p>
                      <a:endParaRPr lang="en-US"/>
                    </a:p>
                  </a:txBody>
                  <a:tcPr>
                    <a:lnL w="12700" cap="flat" cmpd="sng" algn="ctr">
                      <a:solidFill>
                        <a:srgbClr val="FFFFFF"/>
                      </a:solidFill>
                      <a:prstDash val="solid"/>
                      <a:round/>
                      <a:headEnd type="none" w="med" len="med"/>
                      <a:tailEnd type="none" w="med" len="med"/>
                    </a:lnL>
                  </a:tcPr>
                </a:tc>
                <a:tc rowSpan="2">
                  <a:txBody>
                    <a:bodyPr/>
                    <a:lstStyle/>
                    <a:p>
                      <a:pPr marL="0" marR="0" algn="ctr">
                        <a:lnSpc>
                          <a:spcPct val="115000"/>
                        </a:lnSpc>
                        <a:spcBef>
                          <a:spcPts val="0"/>
                        </a:spcBef>
                        <a:spcAft>
                          <a:spcPts val="0"/>
                        </a:spcAft>
                      </a:pPr>
                      <a:r>
                        <a:rPr lang="en-US" sz="11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SCORE</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D6CB9"/>
                    </a:solidFill>
                  </a:tcPr>
                </a:tc>
                <a:extLst>
                  <a:ext uri="{0D108BD9-81ED-4DB2-BD59-A6C34878D82A}">
                    <a16:rowId xmlns:a16="http://schemas.microsoft.com/office/drawing/2014/main" val="3772784151"/>
                  </a:ext>
                </a:extLst>
              </a:tr>
              <a:tr h="249096">
                <a:tc vMerge="1">
                  <a:txBody>
                    <a:bodyPr/>
                    <a:lstStyle/>
                    <a:p>
                      <a:endParaRPr lang="en-US"/>
                    </a:p>
                  </a:txBody>
                  <a:tcPr/>
                </a:tc>
                <a:tc>
                  <a:txBody>
                    <a:bodyPr/>
                    <a:lstStyle/>
                    <a:p>
                      <a:pPr marL="0" marR="0" algn="ctr">
                        <a:lnSpc>
                          <a:spcPct val="115000"/>
                        </a:lnSpc>
                        <a:spcBef>
                          <a:spcPts val="0"/>
                        </a:spcBef>
                        <a:spcAft>
                          <a:spcPts val="0"/>
                        </a:spcAft>
                        <a:tabLst>
                          <a:tab pos="405765" algn="ctr"/>
                          <a:tab pos="714375" algn="l"/>
                        </a:tabLst>
                      </a:pPr>
                      <a:r>
                        <a:rPr lang="en-US" sz="11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3</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417F"/>
                    </a:solidFill>
                  </a:tcPr>
                </a:tc>
                <a:tc>
                  <a:txBody>
                    <a:bodyPr/>
                    <a:lstStyle/>
                    <a:p>
                      <a:r>
                        <a:rPr lang="en-US" sz="110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2</a:t>
                      </a:r>
                      <a:endParaRPr lang="en-US"/>
                    </a:p>
                  </a:txBody>
                  <a:tcPr marL="31081" marR="31081" marT="31081" marB="3108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solidFill>
                      <a:srgbClr val="E95E09"/>
                    </a:solidFill>
                  </a:tcPr>
                </a:tc>
                <a:tc>
                  <a:txBody>
                    <a:bodyPr/>
                    <a:lstStyle/>
                    <a:p>
                      <a:pPr marL="0" marR="0" algn="ctr">
                        <a:lnSpc>
                          <a:spcPct val="115000"/>
                        </a:lnSpc>
                        <a:spcBef>
                          <a:spcPts val="0"/>
                        </a:spcBef>
                        <a:spcAft>
                          <a:spcPts val="0"/>
                        </a:spcAft>
                      </a:pPr>
                      <a:r>
                        <a:rPr lang="en-US" sz="11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1</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solidFill>
                      <a:srgbClr val="92C83E"/>
                    </a:solidFill>
                  </a:tcPr>
                </a:tc>
                <a:tc>
                  <a:txBody>
                    <a:bodyPr/>
                    <a:lstStyle/>
                    <a:p>
                      <a:pPr marL="0" marR="0" algn="ctr">
                        <a:lnSpc>
                          <a:spcPct val="115000"/>
                        </a:lnSpc>
                        <a:spcBef>
                          <a:spcPts val="0"/>
                        </a:spcBef>
                        <a:spcAft>
                          <a:spcPts val="0"/>
                        </a:spcAft>
                      </a:pPr>
                      <a:r>
                        <a:rPr lang="en-US" sz="11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0</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solidFill>
                      <a:srgbClr val="00ACBB"/>
                    </a:solidFill>
                  </a:tcPr>
                </a:tc>
                <a:tc vMerge="1">
                  <a:txBody>
                    <a:bodyPr/>
                    <a:lstStyle/>
                    <a:p>
                      <a:endParaRPr lang="en-US"/>
                    </a:p>
                  </a:txBody>
                  <a:tcPr/>
                </a:tc>
                <a:extLst>
                  <a:ext uri="{0D108BD9-81ED-4DB2-BD59-A6C34878D82A}">
                    <a16:rowId xmlns:a16="http://schemas.microsoft.com/office/drawing/2014/main" val="805739309"/>
                  </a:ext>
                </a:extLst>
              </a:tr>
              <a:tr h="748656">
                <a:tc>
                  <a:txBody>
                    <a:bodyPr/>
                    <a:lstStyle/>
                    <a:p>
                      <a:pPr marL="0" marR="0">
                        <a:lnSpc>
                          <a:spcPct val="115000"/>
                        </a:lnSpc>
                        <a:spcBef>
                          <a:spcPts val="0"/>
                        </a:spcBef>
                        <a:spcAft>
                          <a:spcPts val="0"/>
                        </a:spcAft>
                      </a:pPr>
                      <a:r>
                        <a:rPr lang="en-US" sz="1000" b="1"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COLLABORATION</a:t>
                      </a:r>
                      <a:endParaRPr lang="en-US" sz="105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900" b="1"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 </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The design has elements contributed by all team members.</a:t>
                      </a:r>
                      <a:endParaRPr lang="en-US" dirty="0"/>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100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The design has elements contributed by two team members.</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100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The design does not have elements from each team member.</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1000"/>
                        </a:spcAft>
                        <a:tabLst>
                          <a:tab pos="389255" algn="l"/>
                        </a:tabLst>
                      </a:pPr>
                      <a:r>
                        <a:rPr lang="en-US" sz="900" dirty="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1017566869"/>
                  </a:ext>
                </a:extLst>
              </a:tr>
              <a:tr h="1264282">
                <a:tc>
                  <a:txBody>
                    <a:bodyPr/>
                    <a:lstStyle/>
                    <a:p>
                      <a:pPr marL="0" marR="0">
                        <a:lnSpc>
                          <a:spcPct val="115000"/>
                        </a:lnSpc>
                        <a:spcBef>
                          <a:spcPts val="0"/>
                        </a:spcBef>
                        <a:spcAft>
                          <a:spcPts val="0"/>
                        </a:spcAft>
                      </a:pPr>
                      <a:r>
                        <a:rPr lang="en-US" sz="1000" b="1">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INVASIVE SPECIES</a:t>
                      </a:r>
                      <a:endParaRPr lang="en-US" sz="105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100% of the invasive species was eliminated.</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r>
                        <a:rPr lang="en-US" sz="90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75% or more of the invasive species were eliminated and can be partially seen throughout the ecosystem.</a:t>
                      </a:r>
                      <a:endParaRPr lang="en-US"/>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Less than 50% of the invasive species were eliminated and can be visibly seen throughout the ecosystem.</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None of the invasive species was eliminated.</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p>
                      <a:pPr marL="0" marR="0" algn="ctr">
                        <a:lnSpc>
                          <a:spcPct val="115000"/>
                        </a:lnSpc>
                        <a:spcBef>
                          <a:spcPts val="0"/>
                        </a:spcBef>
                        <a:spcAft>
                          <a:spcPts val="100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3405899885"/>
                  </a:ext>
                </a:extLst>
              </a:tr>
              <a:tr h="1092407">
                <a:tc>
                  <a:txBody>
                    <a:bodyPr/>
                    <a:lstStyle/>
                    <a:p>
                      <a:pPr marL="0" marR="0">
                        <a:lnSpc>
                          <a:spcPct val="115000"/>
                        </a:lnSpc>
                        <a:spcBef>
                          <a:spcPts val="0"/>
                        </a:spcBef>
                        <a:spcAft>
                          <a:spcPts val="0"/>
                        </a:spcAft>
                      </a:pPr>
                      <a:r>
                        <a:rPr lang="en-US" sz="1000" b="1">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NATIVE SPECIES</a:t>
                      </a:r>
                      <a:endParaRPr lang="en-US" sz="105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None of the native species were eliminated.</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r>
                        <a:rPr lang="en-US" sz="90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Less than 50% of the native species were eliminated and can be visibly seen throughout the ecosystem.</a:t>
                      </a:r>
                      <a:endParaRPr lang="en-US"/>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75% or more of the native species were eliminated and can be partially seen through the ecosystem.</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100% of the native species were eliminated.</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3000198020"/>
                  </a:ext>
                </a:extLst>
              </a:tr>
              <a:tr h="920531">
                <a:tc>
                  <a:txBody>
                    <a:bodyPr/>
                    <a:lstStyle/>
                    <a:p>
                      <a:pPr marL="0" marR="0">
                        <a:lnSpc>
                          <a:spcPct val="115000"/>
                        </a:lnSpc>
                        <a:spcBef>
                          <a:spcPts val="0"/>
                        </a:spcBef>
                        <a:spcAft>
                          <a:spcPts val="0"/>
                        </a:spcAft>
                      </a:pPr>
                      <a:r>
                        <a:rPr lang="en-US" sz="1000" b="1">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ENVIRONMENT</a:t>
                      </a:r>
                      <a:endParaRPr lang="en-US" sz="105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The environment was not damaged.</a:t>
                      </a:r>
                      <a:endParaRPr lang="en-US" sz="100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r>
                        <a:rPr lang="en-US" sz="90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The environment was temporarily damaged, but effects were short lasting.</a:t>
                      </a:r>
                      <a:endParaRPr lang="en-US"/>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The environment was temporarily damaged, but effects were long lasting.</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The environment was permanently damaged.</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147480717"/>
                  </a:ext>
                </a:extLst>
              </a:tr>
              <a:tr h="233029">
                <a:tc>
                  <a:txBody>
                    <a:bodyPr/>
                    <a:lstStyle/>
                    <a:p>
                      <a:pPr marL="0" marR="0">
                        <a:lnSpc>
                          <a:spcPct val="115000"/>
                        </a:lnSpc>
                        <a:spcBef>
                          <a:spcPts val="0"/>
                        </a:spcBef>
                        <a:spcAft>
                          <a:spcPts val="0"/>
                        </a:spcAft>
                      </a:pPr>
                      <a:r>
                        <a:rPr lang="en-US" sz="1000" b="1"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BUDGET USED</a:t>
                      </a:r>
                      <a:endParaRPr lang="en-US" sz="105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$800 or less.</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algn="ct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$801 – $899.</a:t>
                      </a:r>
                      <a:endParaRPr lang="en-US" dirty="0"/>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$900 – $1,000.</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$1,001 or more.</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dirty="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872502403"/>
                  </a:ext>
                </a:extLst>
              </a:tr>
              <a:tr h="288328">
                <a:tc gridSpan="2">
                  <a:txBody>
                    <a:bodyPr/>
                    <a:lstStyle/>
                    <a:p>
                      <a:pPr marL="0" marR="0">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FFFFFF"/>
                      </a:solidFill>
                      <a:prstDash val="solid"/>
                      <a:round/>
                      <a:headEnd type="none" w="med" len="med"/>
                      <a:tailEnd type="none" w="med" len="med"/>
                    </a:lnL>
                    <a:lnR>
                      <a:noFill/>
                    </a:lnR>
                    <a:lnT w="12700" cap="flat" cmpd="sng" algn="ctr">
                      <a:solidFill>
                        <a:srgbClr val="0D6CB9"/>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endParaRPr lang="en-US"/>
                    </a:p>
                  </a:txBody>
                  <a:tcPr/>
                </a:tc>
                <a:tc gridSpan="2">
                  <a:txBody>
                    <a:bodyPr/>
                    <a:lstStyle/>
                    <a:p>
                      <a:pPr marL="0" marR="0">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a:noFill/>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endParaRPr lang="en-US"/>
                    </a:p>
                  </a:txBody>
                  <a:tcPr>
                    <a:lnL w="12700" cap="flat" cmpd="sng" algn="ctr">
                      <a:solidFill>
                        <a:srgbClr val="0D6CB9"/>
                      </a:solidFill>
                      <a:prstDash val="solid"/>
                      <a:round/>
                      <a:headEnd type="none" w="med" len="med"/>
                      <a:tailEnd type="none" w="med" len="med"/>
                    </a:lnL>
                    <a:lnT w="12700" cap="flat" cmpd="sng" algn="ctr">
                      <a:solidFill>
                        <a:srgbClr val="0D6CB9"/>
                      </a:solidFill>
                      <a:prstDash val="solid"/>
                      <a:round/>
                      <a:headEnd type="none" w="med" len="med"/>
                      <a:tailEnd type="none" w="med" len="med"/>
                    </a:lnT>
                  </a:tcPr>
                </a:tc>
                <a:tc>
                  <a:txBody>
                    <a:bodyPr/>
                    <a:lstStyle/>
                    <a:p>
                      <a:pPr algn="ctr"/>
                      <a:r>
                        <a:rPr lang="en-US" sz="10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TOTAL SCORE</a:t>
                      </a:r>
                      <a:endParaRPr lang="en-US" sz="2400" dirty="0"/>
                    </a:p>
                  </a:txBody>
                  <a:tcPr marL="31081" marR="31081" marT="31081" marB="31081"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D6CB9"/>
                    </a:solidFill>
                  </a:tcPr>
                </a:tc>
                <a:tc>
                  <a:txBody>
                    <a:bodyPr/>
                    <a:lstStyle/>
                    <a:p>
                      <a:pPr marL="0" marR="0">
                        <a:lnSpc>
                          <a:spcPct val="115000"/>
                        </a:lnSpc>
                        <a:spcBef>
                          <a:spcPts val="0"/>
                        </a:spcBef>
                        <a:spcAft>
                          <a:spcPts val="0"/>
                        </a:spcAft>
                      </a:pPr>
                      <a:r>
                        <a:rPr lang="en-US" sz="800" dirty="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3081192033"/>
                  </a:ext>
                </a:extLst>
              </a:tr>
            </a:tbl>
          </a:graphicData>
        </a:graphic>
      </p:graphicFrame>
    </p:spTree>
    <p:extLst>
      <p:ext uri="{BB962C8B-B14F-4D97-AF65-F5344CB8AC3E}">
        <p14:creationId xmlns:p14="http://schemas.microsoft.com/office/powerpoint/2010/main" val="3025206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3A43BC-9247-C44F-93FA-5BC01398E388}"/>
              </a:ext>
            </a:extLst>
          </p:cNvPr>
          <p:cNvSpPr>
            <a:spLocks noGrp="1"/>
          </p:cNvSpPr>
          <p:nvPr>
            <p:ph type="title"/>
          </p:nvPr>
        </p:nvSpPr>
        <p:spPr/>
        <p:txBody>
          <a:bodyPr/>
          <a:lstStyle/>
          <a:p>
            <a:pPr algn="r"/>
            <a:r>
              <a:rPr lang="en-US" dirty="0" err="1">
                <a:solidFill>
                  <a:srgbClr val="F16038"/>
                </a:solidFill>
              </a:rPr>
              <a:t>Tanteador</a:t>
            </a:r>
            <a:r>
              <a:rPr lang="en-US" dirty="0">
                <a:solidFill>
                  <a:srgbClr val="F16038"/>
                </a:solidFill>
              </a:rPr>
              <a:t> </a:t>
            </a:r>
          </a:p>
        </p:txBody>
      </p:sp>
      <p:graphicFrame>
        <p:nvGraphicFramePr>
          <p:cNvPr id="3" name="Table 2">
            <a:extLst>
              <a:ext uri="{FF2B5EF4-FFF2-40B4-BE49-F238E27FC236}">
                <a16:creationId xmlns:a16="http://schemas.microsoft.com/office/drawing/2014/main" id="{51D6D20A-09EC-BD31-C5A7-B4152834E1BB}"/>
              </a:ext>
            </a:extLst>
          </p:cNvPr>
          <p:cNvGraphicFramePr>
            <a:graphicFrameLocks noGrp="1"/>
          </p:cNvGraphicFramePr>
          <p:nvPr>
            <p:extLst>
              <p:ext uri="{D42A27DB-BD31-4B8C-83A1-F6EECF244321}">
                <p14:modId xmlns:p14="http://schemas.microsoft.com/office/powerpoint/2010/main" val="1063674050"/>
              </p:ext>
            </p:extLst>
          </p:nvPr>
        </p:nvGraphicFramePr>
        <p:xfrm>
          <a:off x="2251832" y="1637410"/>
          <a:ext cx="6858001" cy="5056870"/>
        </p:xfrm>
        <a:graphic>
          <a:graphicData uri="http://schemas.openxmlformats.org/drawingml/2006/table">
            <a:tbl>
              <a:tblPr firstRow="1" firstCol="1" bandRow="1"/>
              <a:tblGrid>
                <a:gridCol w="1498826">
                  <a:extLst>
                    <a:ext uri="{9D8B030D-6E8A-4147-A177-3AD203B41FA5}">
                      <a16:colId xmlns:a16="http://schemas.microsoft.com/office/drawing/2014/main" val="301594570"/>
                    </a:ext>
                  </a:extLst>
                </a:gridCol>
                <a:gridCol w="1138842">
                  <a:extLst>
                    <a:ext uri="{9D8B030D-6E8A-4147-A177-3AD203B41FA5}">
                      <a16:colId xmlns:a16="http://schemas.microsoft.com/office/drawing/2014/main" val="3148975747"/>
                    </a:ext>
                  </a:extLst>
                </a:gridCol>
                <a:gridCol w="68369">
                  <a:extLst>
                    <a:ext uri="{9D8B030D-6E8A-4147-A177-3AD203B41FA5}">
                      <a16:colId xmlns:a16="http://schemas.microsoft.com/office/drawing/2014/main" val="1020401081"/>
                    </a:ext>
                  </a:extLst>
                </a:gridCol>
                <a:gridCol w="1084445">
                  <a:extLst>
                    <a:ext uri="{9D8B030D-6E8A-4147-A177-3AD203B41FA5}">
                      <a16:colId xmlns:a16="http://schemas.microsoft.com/office/drawing/2014/main" val="138570184"/>
                    </a:ext>
                  </a:extLst>
                </a:gridCol>
                <a:gridCol w="1138842">
                  <a:extLst>
                    <a:ext uri="{9D8B030D-6E8A-4147-A177-3AD203B41FA5}">
                      <a16:colId xmlns:a16="http://schemas.microsoft.com/office/drawing/2014/main" val="2493963237"/>
                    </a:ext>
                  </a:extLst>
                </a:gridCol>
                <a:gridCol w="68369">
                  <a:extLst>
                    <a:ext uri="{9D8B030D-6E8A-4147-A177-3AD203B41FA5}">
                      <a16:colId xmlns:a16="http://schemas.microsoft.com/office/drawing/2014/main" val="414318476"/>
                    </a:ext>
                  </a:extLst>
                </a:gridCol>
                <a:gridCol w="1084445">
                  <a:extLst>
                    <a:ext uri="{9D8B030D-6E8A-4147-A177-3AD203B41FA5}">
                      <a16:colId xmlns:a16="http://schemas.microsoft.com/office/drawing/2014/main" val="3721474373"/>
                    </a:ext>
                  </a:extLst>
                </a:gridCol>
                <a:gridCol w="775863">
                  <a:extLst>
                    <a:ext uri="{9D8B030D-6E8A-4147-A177-3AD203B41FA5}">
                      <a16:colId xmlns:a16="http://schemas.microsoft.com/office/drawing/2014/main" val="1425866064"/>
                    </a:ext>
                  </a:extLst>
                </a:gridCol>
              </a:tblGrid>
              <a:tr h="234397">
                <a:tc rowSpan="2">
                  <a:txBody>
                    <a:bodyPr/>
                    <a:lstStyle/>
                    <a:p>
                      <a:pPr marL="0" marR="0" algn="ctr">
                        <a:lnSpc>
                          <a:spcPct val="115000"/>
                        </a:lnSpc>
                        <a:spcBef>
                          <a:spcPts val="0"/>
                        </a:spcBef>
                        <a:spcAft>
                          <a:spcPts val="0"/>
                        </a:spcAft>
                      </a:pPr>
                      <a:r>
                        <a:rPr lang="es-US" sz="105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CRITERIOS</a:t>
                      </a:r>
                      <a:endParaRPr lang="en-US" sz="105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D6CB9"/>
                    </a:solidFill>
                  </a:tcPr>
                </a:tc>
                <a:tc gridSpan="6">
                  <a:txBody>
                    <a:bodyPr/>
                    <a:lstStyle/>
                    <a:p>
                      <a:pPr marL="0" marR="0" algn="ctr">
                        <a:lnSpc>
                          <a:spcPct val="115000"/>
                        </a:lnSpc>
                        <a:spcBef>
                          <a:spcPts val="0"/>
                        </a:spcBef>
                        <a:spcAft>
                          <a:spcPts val="0"/>
                        </a:spcAft>
                      </a:pPr>
                      <a:r>
                        <a:rPr lang="es-US" sz="105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PUNTOS</a:t>
                      </a:r>
                      <a:endParaRPr lang="en-US" sz="105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D6CB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s-US" sz="105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PUNTAJE</a:t>
                      </a:r>
                      <a:endParaRPr lang="en-US" sz="105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D6CB9"/>
                    </a:solidFill>
                  </a:tcPr>
                </a:tc>
                <a:extLst>
                  <a:ext uri="{0D108BD9-81ED-4DB2-BD59-A6C34878D82A}">
                    <a16:rowId xmlns:a16="http://schemas.microsoft.com/office/drawing/2014/main" val="1550657536"/>
                  </a:ext>
                </a:extLst>
              </a:tr>
              <a:tr h="234397">
                <a:tc vMerge="1">
                  <a:txBody>
                    <a:bodyPr/>
                    <a:lstStyle/>
                    <a:p>
                      <a:endParaRPr lang="en-US"/>
                    </a:p>
                  </a:txBody>
                  <a:tcPr/>
                </a:tc>
                <a:tc gridSpan="2">
                  <a:txBody>
                    <a:bodyPr/>
                    <a:lstStyle/>
                    <a:p>
                      <a:pPr marL="0" marR="0" algn="ctr">
                        <a:lnSpc>
                          <a:spcPct val="115000"/>
                        </a:lnSpc>
                        <a:spcBef>
                          <a:spcPts val="0"/>
                        </a:spcBef>
                        <a:spcAft>
                          <a:spcPts val="0"/>
                        </a:spcAft>
                        <a:tabLst>
                          <a:tab pos="405765" algn="ctr"/>
                          <a:tab pos="714375" algn="l"/>
                        </a:tabLst>
                      </a:pPr>
                      <a:r>
                        <a:rPr lang="es-US" sz="105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3</a:t>
                      </a:r>
                      <a:endParaRPr lang="en-US" sz="105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417F"/>
                    </a:solidFill>
                  </a:tcPr>
                </a:tc>
                <a:tc hMerge="1">
                  <a:txBody>
                    <a:bodyPr/>
                    <a:lstStyle/>
                    <a:p>
                      <a:endParaRPr lang="en-US"/>
                    </a:p>
                  </a:txBody>
                  <a:tcPr/>
                </a:tc>
                <a:tc>
                  <a:txBody>
                    <a:bodyPr/>
                    <a:lstStyle/>
                    <a:p>
                      <a:pPr marL="0" marR="0" algn="ctr">
                        <a:lnSpc>
                          <a:spcPct val="115000"/>
                        </a:lnSpc>
                        <a:spcBef>
                          <a:spcPts val="0"/>
                        </a:spcBef>
                        <a:spcAft>
                          <a:spcPts val="0"/>
                        </a:spcAft>
                      </a:pPr>
                      <a:r>
                        <a:rPr lang="es-US" sz="105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2</a:t>
                      </a:r>
                      <a:endParaRPr lang="en-US" sz="105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5E09"/>
                    </a:solidFill>
                  </a:tcPr>
                </a:tc>
                <a:tc gridSpan="2">
                  <a:txBody>
                    <a:bodyPr/>
                    <a:lstStyle/>
                    <a:p>
                      <a:pPr marL="0" marR="0" algn="ctr">
                        <a:lnSpc>
                          <a:spcPct val="115000"/>
                        </a:lnSpc>
                        <a:spcBef>
                          <a:spcPts val="0"/>
                        </a:spcBef>
                        <a:spcAft>
                          <a:spcPts val="0"/>
                        </a:spcAft>
                      </a:pPr>
                      <a:r>
                        <a:rPr lang="es-US" sz="105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1</a:t>
                      </a:r>
                      <a:endParaRPr lang="en-US" sz="105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83E"/>
                    </a:solidFill>
                  </a:tcPr>
                </a:tc>
                <a:tc hMerge="1">
                  <a:txBody>
                    <a:bodyPr/>
                    <a:lstStyle/>
                    <a:p>
                      <a:endParaRPr lang="en-US"/>
                    </a:p>
                  </a:txBody>
                  <a:tcPr/>
                </a:tc>
                <a:tc>
                  <a:txBody>
                    <a:bodyPr/>
                    <a:lstStyle/>
                    <a:p>
                      <a:pPr marL="0" marR="0" algn="ctr">
                        <a:lnSpc>
                          <a:spcPct val="115000"/>
                        </a:lnSpc>
                        <a:spcBef>
                          <a:spcPts val="0"/>
                        </a:spcBef>
                        <a:spcAft>
                          <a:spcPts val="0"/>
                        </a:spcAft>
                      </a:pPr>
                      <a:r>
                        <a:rPr lang="es-US" sz="105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0</a:t>
                      </a:r>
                      <a:endParaRPr lang="en-US" sz="105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ACBB"/>
                    </a:solidFill>
                  </a:tcPr>
                </a:tc>
                <a:tc vMerge="1">
                  <a:txBody>
                    <a:bodyPr/>
                    <a:lstStyle/>
                    <a:p>
                      <a:endParaRPr lang="en-US"/>
                    </a:p>
                  </a:txBody>
                  <a:tcPr/>
                </a:tc>
                <a:extLst>
                  <a:ext uri="{0D108BD9-81ED-4DB2-BD59-A6C34878D82A}">
                    <a16:rowId xmlns:a16="http://schemas.microsoft.com/office/drawing/2014/main" val="1423264115"/>
                  </a:ext>
                </a:extLst>
              </a:tr>
              <a:tr h="892815">
                <a:tc>
                  <a:txBody>
                    <a:bodyPr/>
                    <a:lstStyle/>
                    <a:p>
                      <a:pPr marL="0" marR="0">
                        <a:lnSpc>
                          <a:spcPct val="115000"/>
                        </a:lnSpc>
                        <a:spcBef>
                          <a:spcPts val="0"/>
                        </a:spcBef>
                        <a:spcAft>
                          <a:spcPts val="0"/>
                        </a:spcAft>
                      </a:pPr>
                      <a:r>
                        <a:rPr lang="es-US" sz="900" b="1" kern="12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COLABORACIÓN</a:t>
                      </a:r>
                      <a:endParaRPr lang="en-US" sz="10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FFFFFF"/>
                    </a:solidFill>
                  </a:tcPr>
                </a:tc>
                <a:tc gridSpan="2">
                  <a:txBody>
                    <a:bodyPr/>
                    <a:lstStyle/>
                    <a:p>
                      <a:pPr marL="0" marR="0" algn="ctr">
                        <a:lnSpc>
                          <a:spcPct val="115000"/>
                        </a:lnSpc>
                        <a:spcBef>
                          <a:spcPts val="0"/>
                        </a:spcBef>
                        <a:spcAft>
                          <a:spcPts val="1000"/>
                        </a:spcAft>
                      </a:pPr>
                      <a:r>
                        <a:rPr lang="es-US" sz="800" b="1" dirty="0">
                          <a:solidFill>
                            <a:srgbClr val="0D6CB9"/>
                          </a:solidFill>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0"/>
                        </a:spcAft>
                      </a:pPr>
                      <a:r>
                        <a:rPr lang="es-E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El diseño cuenta con elementos aportados por todos los miembros del equipo.</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1000"/>
                        </a:spcAft>
                      </a:pPr>
                      <a:r>
                        <a:rPr lang="es-E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El diseño cuenta con elementos aportados por dos miembros del equipo.</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1000"/>
                        </a:spcAft>
                      </a:pPr>
                      <a:r>
                        <a:rPr lang="es-E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El diseño no tiene elementos de cada miembro del equipo.</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1000"/>
                        </a:spcAft>
                        <a:tabLst>
                          <a:tab pos="389255" algn="l"/>
                        </a:tabLst>
                      </a:pPr>
                      <a:r>
                        <a:rPr lang="es-US" sz="900" dirty="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1320555831"/>
                  </a:ext>
                </a:extLst>
              </a:tr>
              <a:tr h="1032754">
                <a:tc>
                  <a:txBody>
                    <a:bodyPr/>
                    <a:lstStyle/>
                    <a:p>
                      <a:pPr marL="0" marR="0">
                        <a:lnSpc>
                          <a:spcPct val="115000"/>
                        </a:lnSpc>
                        <a:spcBef>
                          <a:spcPts val="0"/>
                        </a:spcBef>
                        <a:spcAft>
                          <a:spcPts val="0"/>
                        </a:spcAft>
                      </a:pPr>
                      <a:r>
                        <a:rPr lang="es-US" sz="900" b="1">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ESPECIES INVASIVAS</a:t>
                      </a:r>
                      <a:endParaRPr lang="en-US" sz="10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s-U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Se eliminó el 100% de las especies invasoras.</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0"/>
                        </a:spcAft>
                      </a:pPr>
                      <a:r>
                        <a:rPr lang="es-U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Se eliminaron el 75% o más de las especies invasoras y se pueden observar parcialmente en todo el ecosistema.</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s-U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Menos del 50% de las especies invasoras fueron eliminadas y pueden verse visiblemente en todo el ecosistema.</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dirty="0"/>
                    </a:p>
                  </a:txBody>
                  <a:tcPr/>
                </a:tc>
                <a:tc>
                  <a:txBody>
                    <a:bodyPr/>
                    <a:lstStyle/>
                    <a:p>
                      <a:pPr marL="0" marR="0" algn="ctr">
                        <a:lnSpc>
                          <a:spcPct val="115000"/>
                        </a:lnSpc>
                        <a:spcBef>
                          <a:spcPts val="0"/>
                        </a:spcBef>
                        <a:spcAft>
                          <a:spcPts val="0"/>
                        </a:spcAft>
                      </a:pPr>
                      <a:r>
                        <a:rPr lang="es-US" sz="80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Ninguna de las especies invasoras fue eliminada.</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s-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p>
                      <a:pPr marL="0" marR="0" algn="ctr">
                        <a:lnSpc>
                          <a:spcPct val="115000"/>
                        </a:lnSpc>
                        <a:spcBef>
                          <a:spcPts val="0"/>
                        </a:spcBef>
                        <a:spcAft>
                          <a:spcPts val="1000"/>
                        </a:spcAft>
                      </a:pPr>
                      <a:r>
                        <a:rPr lang="es-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18573804"/>
                  </a:ext>
                </a:extLst>
              </a:tr>
              <a:tr h="1172692">
                <a:tc>
                  <a:txBody>
                    <a:bodyPr/>
                    <a:lstStyle/>
                    <a:p>
                      <a:pPr marL="0" marR="0">
                        <a:lnSpc>
                          <a:spcPct val="115000"/>
                        </a:lnSpc>
                        <a:spcBef>
                          <a:spcPts val="0"/>
                        </a:spcBef>
                        <a:spcAft>
                          <a:spcPts val="0"/>
                        </a:spcAft>
                      </a:pPr>
                      <a:r>
                        <a:rPr lang="es-US" sz="900" b="1">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ESPECIES NATIVAS</a:t>
                      </a:r>
                      <a:endParaRPr lang="en-US" sz="10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s-E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Ninguna de las especies nativas fue eliminada.</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0"/>
                        </a:spcAft>
                      </a:pPr>
                      <a:r>
                        <a:rPr lang="es-US" sz="80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Menos del 50% de las especies nativas fueron eliminadas y pueden verse visiblemente en todo el ecosistema.</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s-US" sz="80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El 75% o más de las especies nativas fueron eliminadas y pueden verse parcialmente a través del ecosistema.</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0"/>
                        </a:spcAft>
                      </a:pPr>
                      <a:r>
                        <a:rPr lang="es-US" sz="80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Se eliminaron el 100% de las especies nativas.</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s-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2942345935"/>
                  </a:ext>
                </a:extLst>
              </a:tr>
              <a:tr h="892815">
                <a:tc>
                  <a:txBody>
                    <a:bodyPr/>
                    <a:lstStyle/>
                    <a:p>
                      <a:pPr marL="0" marR="0">
                        <a:lnSpc>
                          <a:spcPct val="115000"/>
                        </a:lnSpc>
                        <a:spcBef>
                          <a:spcPts val="0"/>
                        </a:spcBef>
                        <a:spcAft>
                          <a:spcPts val="0"/>
                        </a:spcAft>
                      </a:pPr>
                      <a:r>
                        <a:rPr lang="es-US" sz="900" b="1">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MEDIO AMBIENTE</a:t>
                      </a:r>
                      <a:endParaRPr lang="en-US" sz="10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s-U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El medio ambiente no fue dañado.</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0"/>
                        </a:spcAft>
                      </a:pPr>
                      <a:r>
                        <a:rPr lang="es-US" sz="80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El medio ambiente fue dañado temporalmente, pero los efectos fueron de corta duración.</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s-US" sz="80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El medio ambiente fue dañado temporalmente, pero los efectos fueron duraderos.</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0"/>
                        </a:spcAft>
                      </a:pPr>
                      <a:r>
                        <a:rPr lang="es-US" sz="80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El medio ambiente quedó permanentemente dañado.</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s-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128217202"/>
                  </a:ext>
                </a:extLst>
              </a:tr>
              <a:tr h="348558">
                <a:tc>
                  <a:txBody>
                    <a:bodyPr/>
                    <a:lstStyle/>
                    <a:p>
                      <a:pPr marL="0" marR="0">
                        <a:lnSpc>
                          <a:spcPct val="115000"/>
                        </a:lnSpc>
                        <a:spcBef>
                          <a:spcPts val="0"/>
                        </a:spcBef>
                        <a:spcAft>
                          <a:spcPts val="0"/>
                        </a:spcAft>
                      </a:pPr>
                      <a:r>
                        <a:rPr lang="es-US" sz="900" b="1"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PRESUPESTO UTILIZADO</a:t>
                      </a:r>
                      <a:endParaRPr lang="en-US" sz="10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s-U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$800 o menos.</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0"/>
                        </a:spcAft>
                      </a:pPr>
                      <a:r>
                        <a:rPr lang="es-U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$801 - $899.</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s-U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$900 – $1,000.</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0"/>
                        </a:spcAft>
                      </a:pPr>
                      <a:r>
                        <a:rPr lang="es-U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$1,001 o más.</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s-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3142097019"/>
                  </a:ext>
                </a:extLst>
              </a:tr>
              <a:tr h="248204">
                <a:tc gridSpan="2">
                  <a:txBody>
                    <a:bodyPr/>
                    <a:lstStyle/>
                    <a:p>
                      <a:pPr marL="0" marR="0">
                        <a:lnSpc>
                          <a:spcPct val="115000"/>
                        </a:lnSpc>
                        <a:spcBef>
                          <a:spcPts val="0"/>
                        </a:spcBef>
                        <a:spcAft>
                          <a:spcPts val="0"/>
                        </a:spcAft>
                      </a:pPr>
                      <a:r>
                        <a:rPr lang="es-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FFFFFF"/>
                      </a:solidFill>
                      <a:prstDash val="solid"/>
                      <a:round/>
                      <a:headEnd type="none" w="med" len="med"/>
                      <a:tailEnd type="none" w="med" len="med"/>
                    </a:lnL>
                    <a:lnR>
                      <a:noFill/>
                    </a:lnR>
                    <a:lnT w="12700" cap="flat" cmpd="sng" algn="ctr">
                      <a:solidFill>
                        <a:srgbClr val="0D6CB9"/>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endParaRPr lang="en-US"/>
                    </a:p>
                  </a:txBody>
                  <a:tcPr/>
                </a:tc>
                <a:tc gridSpan="3">
                  <a:txBody>
                    <a:bodyPr/>
                    <a:lstStyle/>
                    <a:p>
                      <a:pPr marL="0" marR="0">
                        <a:lnSpc>
                          <a:spcPct val="115000"/>
                        </a:lnSpc>
                        <a:spcBef>
                          <a:spcPts val="0"/>
                        </a:spcBef>
                        <a:spcAft>
                          <a:spcPts val="0"/>
                        </a:spcAft>
                      </a:pPr>
                      <a:r>
                        <a:rPr lang="es-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a:noFill/>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0"/>
                        </a:spcBef>
                        <a:spcAft>
                          <a:spcPts val="0"/>
                        </a:spcAft>
                      </a:pPr>
                      <a:r>
                        <a:rPr lang="es-US" sz="10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PUNTAJE TOTAL</a:t>
                      </a:r>
                      <a:endParaRPr lang="en-US" sz="105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D6CB9"/>
                    </a:solidFill>
                  </a:tcPr>
                </a:tc>
                <a:tc hMerge="1">
                  <a:txBody>
                    <a:bodyPr/>
                    <a:lstStyle/>
                    <a:p>
                      <a:endParaRPr lang="en-US"/>
                    </a:p>
                  </a:txBody>
                  <a:tcPr/>
                </a:tc>
                <a:tc>
                  <a:txBody>
                    <a:bodyPr/>
                    <a:lstStyle/>
                    <a:p>
                      <a:pPr marL="0" marR="0">
                        <a:lnSpc>
                          <a:spcPct val="115000"/>
                        </a:lnSpc>
                        <a:spcBef>
                          <a:spcPts val="0"/>
                        </a:spcBef>
                        <a:spcAft>
                          <a:spcPts val="0"/>
                        </a:spcAft>
                      </a:pPr>
                      <a:r>
                        <a:rPr lang="es-US" sz="800" dirty="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3564975674"/>
                  </a:ext>
                </a:extLst>
              </a:tr>
            </a:tbl>
          </a:graphicData>
        </a:graphic>
      </p:graphicFrame>
    </p:spTree>
    <p:extLst>
      <p:ext uri="{BB962C8B-B14F-4D97-AF65-F5344CB8AC3E}">
        <p14:creationId xmlns:p14="http://schemas.microsoft.com/office/powerpoint/2010/main" val="2317189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655AF-1707-4B95-85EF-AAC15E8105BC}"/>
              </a:ext>
            </a:extLst>
          </p:cNvPr>
          <p:cNvSpPr>
            <a:spLocks noGrp="1"/>
          </p:cNvSpPr>
          <p:nvPr>
            <p:ph type="title"/>
          </p:nvPr>
        </p:nvSpPr>
        <p:spPr/>
        <p:txBody>
          <a:bodyPr/>
          <a:lstStyle/>
          <a:p>
            <a:r>
              <a:rPr kumimoji="0" lang="en-US" sz="3200" b="1" i="0" u="none" strike="noStrike" kern="1200" cap="none" spc="0" normalizeH="0" baseline="0" noProof="0" dirty="0">
                <a:ln>
                  <a:noFill/>
                </a:ln>
                <a:solidFill>
                  <a:srgbClr val="0D6CB9"/>
                </a:solidFill>
                <a:effectLst/>
                <a:uLnTx/>
                <a:uFillTx/>
                <a:latin typeface="Arial" panose="020B0604020202020204" pitchFamily="34" charset="0"/>
                <a:ea typeface="+mj-ea"/>
                <a:cs typeface="Arial" panose="020B0604020202020204" pitchFamily="34" charset="0"/>
              </a:rPr>
              <a:t>Redesign: Discussion </a:t>
            </a:r>
            <a:r>
              <a:rPr kumimoji="0" lang="en-US" sz="3200" b="1" i="0" u="none" strike="noStrike" kern="1200" cap="none" spc="0" normalizeH="0" baseline="0" noProof="0" dirty="0">
                <a:ln>
                  <a:noFill/>
                </a:ln>
                <a:solidFill>
                  <a:srgbClr val="F16038"/>
                </a:solidFill>
                <a:effectLst/>
                <a:uLnTx/>
                <a:uFillTx/>
                <a:latin typeface="Arial" panose="020B0604020202020204" pitchFamily="34" charset="0"/>
                <a:ea typeface="+mj-ea"/>
                <a:cs typeface="Arial" panose="020B0604020202020204" pitchFamily="34" charset="0"/>
              </a:rPr>
              <a:t>(</a:t>
            </a:r>
            <a:r>
              <a:rPr kumimoji="0" lang="en-US" sz="3200" b="1" i="0" u="none" strike="noStrike" kern="1200" cap="none" spc="0" normalizeH="0" baseline="0" noProof="0" dirty="0" err="1">
                <a:ln>
                  <a:noFill/>
                </a:ln>
                <a:solidFill>
                  <a:srgbClr val="F16038"/>
                </a:solidFill>
                <a:effectLst/>
                <a:uLnTx/>
                <a:uFillTx/>
                <a:latin typeface="Arial" panose="020B0604020202020204" pitchFamily="34" charset="0"/>
                <a:ea typeface="+mj-ea"/>
                <a:cs typeface="Arial" panose="020B0604020202020204" pitchFamily="34" charset="0"/>
              </a:rPr>
              <a:t>Rediseño</a:t>
            </a:r>
            <a:r>
              <a:rPr kumimoji="0" lang="en-US" sz="3200" b="1" i="0" u="none" strike="noStrike" kern="1200" cap="none" spc="0" normalizeH="0" baseline="0" noProof="0" dirty="0">
                <a:ln>
                  <a:noFill/>
                </a:ln>
                <a:solidFill>
                  <a:srgbClr val="F16038"/>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baseline="0" noProof="0" dirty="0" err="1">
                <a:ln>
                  <a:noFill/>
                </a:ln>
                <a:solidFill>
                  <a:srgbClr val="F16038"/>
                </a:solidFill>
                <a:effectLst/>
                <a:uLnTx/>
                <a:uFillTx/>
                <a:latin typeface="Arial" panose="020B0604020202020204" pitchFamily="34" charset="0"/>
                <a:ea typeface="+mj-ea"/>
                <a:cs typeface="Arial" panose="020B0604020202020204" pitchFamily="34" charset="0"/>
              </a:rPr>
              <a:t>Discusión</a:t>
            </a:r>
            <a:r>
              <a:rPr kumimoji="0" lang="en-US" sz="3200" b="1" i="0" u="none" strike="noStrike" kern="1200" cap="none" spc="0" normalizeH="0" baseline="0" noProof="0" dirty="0">
                <a:ln>
                  <a:noFill/>
                </a:ln>
                <a:solidFill>
                  <a:srgbClr val="F16038"/>
                </a:solidFill>
                <a:effectLst/>
                <a:uLnTx/>
                <a:uFillTx/>
                <a:latin typeface="Arial" panose="020B0604020202020204" pitchFamily="34" charset="0"/>
                <a:ea typeface="+mj-ea"/>
                <a:cs typeface="Arial" panose="020B0604020202020204" pitchFamily="34" charset="0"/>
              </a:rPr>
              <a:t>)</a:t>
            </a:r>
            <a:endParaRPr lang="en-US" dirty="0"/>
          </a:p>
        </p:txBody>
      </p:sp>
      <p:sp>
        <p:nvSpPr>
          <p:cNvPr id="14" name="Content Placeholder 2">
            <a:extLst>
              <a:ext uri="{FF2B5EF4-FFF2-40B4-BE49-F238E27FC236}">
                <a16:creationId xmlns:a16="http://schemas.microsoft.com/office/drawing/2014/main" id="{19B20A07-C9E9-D169-A378-8426FDEE61BB}"/>
              </a:ext>
            </a:extLst>
          </p:cNvPr>
          <p:cNvSpPr txBox="1">
            <a:spLocks/>
          </p:cNvSpPr>
          <p:nvPr/>
        </p:nvSpPr>
        <p:spPr>
          <a:xfrm>
            <a:off x="838200" y="1825625"/>
            <a:ext cx="10515600" cy="3128512"/>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What worked?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What did not work?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What do you want to improve?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a:t>
            </a:r>
            <a:r>
              <a:rPr kumimoji="0" lang="en-US" sz="2800" b="0" i="0" u="none" strike="noStrike" kern="1200" cap="none" spc="0" normalizeH="0" baseline="0" noProof="0" dirty="0" err="1">
                <a:ln>
                  <a:noFill/>
                </a:ln>
                <a:solidFill>
                  <a:srgbClr val="F16038"/>
                </a:solidFill>
                <a:effectLst/>
                <a:uLnTx/>
                <a:uFillTx/>
                <a:latin typeface="Arial" panose="020B0604020202020204"/>
                <a:ea typeface="+mn-ea"/>
                <a:cs typeface="+mn-cs"/>
              </a:rPr>
              <a:t>Qué</a:t>
            </a: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16038"/>
                </a:solidFill>
                <a:effectLst/>
                <a:uLnTx/>
                <a:uFillTx/>
                <a:latin typeface="Arial" panose="020B0604020202020204"/>
                <a:ea typeface="+mn-ea"/>
                <a:cs typeface="+mn-cs"/>
              </a:rPr>
              <a:t>funcionó</a:t>
            </a: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srgbClr val="F16038"/>
                </a:solidFill>
                <a:effectLst/>
                <a:uLnTx/>
                <a:uFillTx/>
                <a:latin typeface="Arial" panose="020B0604020202020204"/>
                <a:ea typeface="+mn-ea"/>
                <a:cs typeface="+mn-cs"/>
              </a:rPr>
              <a:t>¿Qué fue lo que no funcionó?</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a:t>
            </a:r>
            <a:r>
              <a:rPr kumimoji="0" lang="en-US" sz="2800" b="0" i="0" u="none" strike="noStrike" kern="1200" cap="none" spc="0" normalizeH="0" baseline="0" noProof="0" dirty="0" err="1">
                <a:ln>
                  <a:noFill/>
                </a:ln>
                <a:solidFill>
                  <a:srgbClr val="F16038"/>
                </a:solidFill>
                <a:effectLst/>
                <a:uLnTx/>
                <a:uFillTx/>
                <a:latin typeface="Arial" panose="020B0604020202020204"/>
                <a:ea typeface="+mn-ea"/>
                <a:cs typeface="+mn-cs"/>
              </a:rPr>
              <a:t>Qué</a:t>
            </a: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16038"/>
                </a:solidFill>
                <a:effectLst/>
                <a:uLnTx/>
                <a:uFillTx/>
                <a:latin typeface="Arial" panose="020B0604020202020204"/>
                <a:ea typeface="+mn-ea"/>
                <a:cs typeface="+mn-cs"/>
              </a:rPr>
              <a:t>quieres</a:t>
            </a: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16038"/>
                </a:solidFill>
                <a:effectLst/>
                <a:uLnTx/>
                <a:uFillTx/>
                <a:latin typeface="Arial" panose="020B0604020202020204"/>
                <a:ea typeface="+mn-ea"/>
                <a:cs typeface="+mn-cs"/>
              </a:rPr>
              <a:t>mejorar</a:t>
            </a: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32846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8499-D8EC-404E-953F-BB84DFFEFDC7}"/>
              </a:ext>
            </a:extLst>
          </p:cNvPr>
          <p:cNvSpPr>
            <a:spLocks noGrp="1"/>
          </p:cNvSpPr>
          <p:nvPr>
            <p:ph type="title"/>
          </p:nvPr>
        </p:nvSpPr>
        <p:spPr/>
        <p:txBody>
          <a:bodyPr>
            <a:normAutofit/>
          </a:bodyPr>
          <a:lstStyle/>
          <a:p>
            <a:r>
              <a:rPr lang="en-US" sz="3200" dirty="0"/>
              <a:t>Predator vs. Prey </a:t>
            </a:r>
            <a:br>
              <a:rPr lang="en-US" sz="3200" dirty="0"/>
            </a:br>
            <a:endParaRPr lang="en-US" dirty="0">
              <a:solidFill>
                <a:srgbClr val="F16038"/>
              </a:solidFill>
            </a:endParaRPr>
          </a:p>
        </p:txBody>
      </p:sp>
      <p:sp>
        <p:nvSpPr>
          <p:cNvPr id="7" name="Content Placeholder 6">
            <a:extLst>
              <a:ext uri="{FF2B5EF4-FFF2-40B4-BE49-F238E27FC236}">
                <a16:creationId xmlns:a16="http://schemas.microsoft.com/office/drawing/2014/main" id="{7F6CC47F-3C92-479D-972B-223E3BBCC247}"/>
              </a:ext>
            </a:extLst>
          </p:cNvPr>
          <p:cNvSpPr>
            <a:spLocks noGrp="1"/>
          </p:cNvSpPr>
          <p:nvPr>
            <p:ph idx="4294967295"/>
          </p:nvPr>
        </p:nvSpPr>
        <p:spPr/>
        <p:txBody>
          <a:bodyPr>
            <a:normAutofit/>
          </a:bodyPr>
          <a:lstStyle/>
          <a:p>
            <a:r>
              <a:rPr lang="en-US" dirty="0">
                <a:solidFill>
                  <a:srgbClr val="000000"/>
                </a:solidFill>
              </a:rPr>
              <a:t>Establish in your team who is the picker for this round.</a:t>
            </a:r>
          </a:p>
          <a:p>
            <a:r>
              <a:rPr lang="en-US" dirty="0">
                <a:solidFill>
                  <a:srgbClr val="000000"/>
                </a:solidFill>
              </a:rPr>
              <a:t>Lay your piece of turf on the table (grass side up) and dump the biodiversity box on top of the turf. Make sure to empty all contents onto the turf. </a:t>
            </a:r>
          </a:p>
          <a:p>
            <a:r>
              <a:rPr lang="en-US" dirty="0">
                <a:solidFill>
                  <a:srgbClr val="000000"/>
                </a:solidFill>
              </a:rPr>
              <a:t>Using just one hand the picker will pick up as many pieces of wildlife (beads and seeds) for 30 seconds.  Picker can only pick up one species at a time.</a:t>
            </a:r>
          </a:p>
          <a:p>
            <a:r>
              <a:rPr lang="en-US" dirty="0">
                <a:solidFill>
                  <a:srgbClr val="000000"/>
                </a:solidFill>
              </a:rPr>
              <a:t>Once the 30 seconds is up, separate your species into the mini cups according to their color and size and count.</a:t>
            </a:r>
          </a:p>
        </p:txBody>
      </p:sp>
      <p:sp>
        <p:nvSpPr>
          <p:cNvPr id="5" name="Content Placeholder 2">
            <a:extLst>
              <a:ext uri="{FF2B5EF4-FFF2-40B4-BE49-F238E27FC236}">
                <a16:creationId xmlns:a16="http://schemas.microsoft.com/office/drawing/2014/main" id="{03910074-2D77-47D0-9C13-1DA57C326D5A}"/>
              </a:ext>
            </a:extLst>
          </p:cNvPr>
          <p:cNvSpPr txBox="1">
            <a:spLocks/>
          </p:cNvSpPr>
          <p:nvPr/>
        </p:nvSpPr>
        <p:spPr>
          <a:xfrm>
            <a:off x="1034628" y="864108"/>
            <a:ext cx="7315200" cy="512064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dirty="0"/>
          </a:p>
        </p:txBody>
      </p:sp>
    </p:spTree>
    <p:extLst>
      <p:ext uri="{BB962C8B-B14F-4D97-AF65-F5344CB8AC3E}">
        <p14:creationId xmlns:p14="http://schemas.microsoft.com/office/powerpoint/2010/main" val="2895955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8499-D8EC-404E-953F-BB84DFFEFDC7}"/>
              </a:ext>
            </a:extLst>
          </p:cNvPr>
          <p:cNvSpPr>
            <a:spLocks noGrp="1"/>
          </p:cNvSpPr>
          <p:nvPr>
            <p:ph type="title"/>
          </p:nvPr>
        </p:nvSpPr>
        <p:spPr/>
        <p:txBody>
          <a:bodyPr>
            <a:normAutofit/>
          </a:bodyPr>
          <a:lstStyle/>
          <a:p>
            <a:r>
              <a:rPr lang="en-US" sz="3200" dirty="0" err="1">
                <a:solidFill>
                  <a:srgbClr val="F16038"/>
                </a:solidFill>
              </a:rPr>
              <a:t>Depredador</a:t>
            </a:r>
            <a:r>
              <a:rPr lang="en-US" sz="3200" dirty="0">
                <a:solidFill>
                  <a:srgbClr val="F16038"/>
                </a:solidFill>
              </a:rPr>
              <a:t> vs. Presa</a:t>
            </a:r>
            <a:endParaRPr lang="en-US" dirty="0">
              <a:solidFill>
                <a:srgbClr val="F16038"/>
              </a:solidFill>
            </a:endParaRPr>
          </a:p>
        </p:txBody>
      </p:sp>
      <p:sp>
        <p:nvSpPr>
          <p:cNvPr id="7" name="Content Placeholder 6">
            <a:extLst>
              <a:ext uri="{FF2B5EF4-FFF2-40B4-BE49-F238E27FC236}">
                <a16:creationId xmlns:a16="http://schemas.microsoft.com/office/drawing/2014/main" id="{7F6CC47F-3C92-479D-972B-223E3BBCC247}"/>
              </a:ext>
            </a:extLst>
          </p:cNvPr>
          <p:cNvSpPr>
            <a:spLocks noGrp="1"/>
          </p:cNvSpPr>
          <p:nvPr>
            <p:ph idx="4294967295"/>
          </p:nvPr>
        </p:nvSpPr>
        <p:spPr/>
        <p:txBody>
          <a:bodyPr>
            <a:noAutofit/>
          </a:bodyPr>
          <a:lstStyle/>
          <a:p>
            <a:r>
              <a:rPr lang="es-ES" sz="2600" dirty="0">
                <a:solidFill>
                  <a:srgbClr val="F16038"/>
                </a:solidFill>
              </a:rPr>
              <a:t>Establece en tu equipo quién es el seleccionador de esta ronda.</a:t>
            </a:r>
          </a:p>
          <a:p>
            <a:r>
              <a:rPr lang="es-ES" sz="2600" dirty="0">
                <a:solidFill>
                  <a:srgbClr val="F16038"/>
                </a:solidFill>
              </a:rPr>
              <a:t>Coloca tu trozo de césped sobre la mesa (con el césped hacia arriba) y descarga la caja de biodiversidad encima del césped. Asegúrate de vaciar todo el contenido en el césped.</a:t>
            </a:r>
          </a:p>
          <a:p>
            <a:r>
              <a:rPr lang="es-ES" sz="2600" dirty="0">
                <a:solidFill>
                  <a:srgbClr val="F16038"/>
                </a:solidFill>
              </a:rPr>
              <a:t>Con una sola mano, el recolector recogerá la mayor cantidad posible de vida silvestre (cuentas y semillas) durante 30 segundos. El recolector solo puede recoger una especie a la vez.</a:t>
            </a:r>
          </a:p>
          <a:p>
            <a:r>
              <a:rPr lang="es-ES" sz="2600" dirty="0">
                <a:solidFill>
                  <a:srgbClr val="F16038"/>
                </a:solidFill>
              </a:rPr>
              <a:t>Una vez que hayan pasado los 30 segundos, separe su especie en las mini tazas según su color, tamaño y cantidad.</a:t>
            </a:r>
            <a:endParaRPr lang="en-US" sz="2600" dirty="0">
              <a:solidFill>
                <a:srgbClr val="F16038"/>
              </a:solidFill>
            </a:endParaRPr>
          </a:p>
        </p:txBody>
      </p:sp>
      <p:sp>
        <p:nvSpPr>
          <p:cNvPr id="5" name="Content Placeholder 2">
            <a:extLst>
              <a:ext uri="{FF2B5EF4-FFF2-40B4-BE49-F238E27FC236}">
                <a16:creationId xmlns:a16="http://schemas.microsoft.com/office/drawing/2014/main" id="{03910074-2D77-47D0-9C13-1DA57C326D5A}"/>
              </a:ext>
            </a:extLst>
          </p:cNvPr>
          <p:cNvSpPr txBox="1">
            <a:spLocks/>
          </p:cNvSpPr>
          <p:nvPr/>
        </p:nvSpPr>
        <p:spPr>
          <a:xfrm>
            <a:off x="1034628" y="864108"/>
            <a:ext cx="7315200" cy="512064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dirty="0"/>
          </a:p>
        </p:txBody>
      </p:sp>
    </p:spTree>
    <p:extLst>
      <p:ext uri="{BB962C8B-B14F-4D97-AF65-F5344CB8AC3E}">
        <p14:creationId xmlns:p14="http://schemas.microsoft.com/office/powerpoint/2010/main" val="2052546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79B42C-8F8F-264F-B08B-25C4DA8B63E2}"/>
              </a:ext>
            </a:extLst>
          </p:cNvPr>
          <p:cNvPicPr/>
          <p:nvPr/>
        </p:nvPicPr>
        <p:blipFill rotWithShape="1">
          <a:blip r:embed="rId3">
            <a:extLst>
              <a:ext uri="{28A0092B-C50C-407E-A947-70E740481C1C}">
                <a14:useLocalDpi xmlns:a14="http://schemas.microsoft.com/office/drawing/2010/main" val="0"/>
              </a:ext>
            </a:extLst>
          </a:blip>
          <a:srcRect t="4450" b="1986"/>
          <a:stretch/>
        </p:blipFill>
        <p:spPr bwMode="auto">
          <a:xfrm>
            <a:off x="5571241" y="1934578"/>
            <a:ext cx="4981628" cy="4347801"/>
          </a:xfrm>
          <a:prstGeom prst="rect">
            <a:avLst/>
          </a:prstGeom>
          <a:noFill/>
          <a:ln>
            <a:noFill/>
          </a:ln>
        </p:spPr>
      </p:pic>
      <p:sp>
        <p:nvSpPr>
          <p:cNvPr id="20" name="Title 19">
            <a:extLst>
              <a:ext uri="{FF2B5EF4-FFF2-40B4-BE49-F238E27FC236}">
                <a16:creationId xmlns:a16="http://schemas.microsoft.com/office/drawing/2014/main" id="{543A2592-C72D-A246-801A-4978DBBEBBE7}"/>
              </a:ext>
            </a:extLst>
          </p:cNvPr>
          <p:cNvSpPr>
            <a:spLocks noGrp="1"/>
          </p:cNvSpPr>
          <p:nvPr>
            <p:ph type="title"/>
          </p:nvPr>
        </p:nvSpPr>
        <p:spPr/>
        <p:txBody>
          <a:bodyPr/>
          <a:lstStyle/>
          <a:p>
            <a:r>
              <a:rPr lang="en-US" dirty="0"/>
              <a:t>Engineering Design </a:t>
            </a:r>
            <a:r>
              <a:rPr lang="en-US" dirty="0">
                <a:solidFill>
                  <a:srgbClr val="F16038"/>
                </a:solidFill>
              </a:rPr>
              <a:t>(</a:t>
            </a:r>
            <a:r>
              <a:rPr lang="en-US" dirty="0" err="1">
                <a:solidFill>
                  <a:srgbClr val="F16038"/>
                </a:solidFill>
              </a:rPr>
              <a:t>Diseño</a:t>
            </a:r>
            <a:r>
              <a:rPr lang="en-US" dirty="0">
                <a:solidFill>
                  <a:srgbClr val="F16038"/>
                </a:solidFill>
              </a:rPr>
              <a:t> de </a:t>
            </a:r>
            <a:r>
              <a:rPr lang="en-US" dirty="0" err="1">
                <a:solidFill>
                  <a:srgbClr val="F16038"/>
                </a:solidFill>
              </a:rPr>
              <a:t>Ingeniería</a:t>
            </a:r>
            <a:r>
              <a:rPr lang="en-US" dirty="0">
                <a:solidFill>
                  <a:srgbClr val="F16038"/>
                </a:solidFill>
              </a:rPr>
              <a:t>)</a:t>
            </a:r>
          </a:p>
        </p:txBody>
      </p:sp>
      <p:sp>
        <p:nvSpPr>
          <p:cNvPr id="7" name="TextBox 6">
            <a:extLst>
              <a:ext uri="{FF2B5EF4-FFF2-40B4-BE49-F238E27FC236}">
                <a16:creationId xmlns:a16="http://schemas.microsoft.com/office/drawing/2014/main" id="{E7AABB78-9635-725E-8C28-24D8047102D0}"/>
              </a:ext>
            </a:extLst>
          </p:cNvPr>
          <p:cNvSpPr txBox="1"/>
          <p:nvPr/>
        </p:nvSpPr>
        <p:spPr>
          <a:xfrm>
            <a:off x="762693" y="2644169"/>
            <a:ext cx="4808547" cy="1077218"/>
          </a:xfrm>
          <a:prstGeom prst="rect">
            <a:avLst/>
          </a:prstGeom>
          <a:noFill/>
        </p:spPr>
        <p:txBody>
          <a:bodyPr wrap="square" rtlCol="0">
            <a:spAutoFit/>
          </a:bodyPr>
          <a:lstStyle/>
          <a:p>
            <a:r>
              <a:rPr lang="en-US" sz="3200" dirty="0">
                <a:solidFill>
                  <a:srgbClr val="000000"/>
                </a:solidFill>
                <a:latin typeface="Arial" panose="020B0604020202020204" pitchFamily="34" charset="0"/>
                <a:cs typeface="Arial" panose="020B0604020202020204" pitchFamily="34" charset="0"/>
              </a:rPr>
              <a:t>What is </a:t>
            </a:r>
            <a:r>
              <a:rPr lang="en-US" sz="3200" b="1" dirty="0">
                <a:solidFill>
                  <a:schemeClr val="accent1"/>
                </a:solidFill>
                <a:latin typeface="Arial" panose="020B0604020202020204" pitchFamily="34" charset="0"/>
                <a:cs typeface="Arial" panose="020B0604020202020204" pitchFamily="34" charset="0"/>
              </a:rPr>
              <a:t>engineering?</a:t>
            </a:r>
          </a:p>
          <a:p>
            <a:r>
              <a:rPr lang="es-ES" sz="3200" dirty="0">
                <a:solidFill>
                  <a:srgbClr val="F16038"/>
                </a:solidFill>
                <a:latin typeface="Arial" panose="020B0604020202020204" pitchFamily="34" charset="0"/>
                <a:cs typeface="Arial" panose="020B0604020202020204" pitchFamily="34" charset="0"/>
              </a:rPr>
              <a:t>(¿Qué es la </a:t>
            </a:r>
            <a:r>
              <a:rPr lang="es-ES" sz="3200" b="1" dirty="0">
                <a:solidFill>
                  <a:srgbClr val="F16038"/>
                </a:solidFill>
                <a:latin typeface="Arial" panose="020B0604020202020204" pitchFamily="34" charset="0"/>
                <a:cs typeface="Arial" panose="020B0604020202020204" pitchFamily="34" charset="0"/>
              </a:rPr>
              <a:t>ingeniería</a:t>
            </a:r>
            <a:r>
              <a:rPr lang="es-ES" sz="3200" dirty="0">
                <a:solidFill>
                  <a:srgbClr val="F16038"/>
                </a:solidFill>
                <a:latin typeface="Arial" panose="020B0604020202020204" pitchFamily="34" charset="0"/>
                <a:cs typeface="Arial" panose="020B0604020202020204" pitchFamily="34" charset="0"/>
              </a:rPr>
              <a:t>?)</a:t>
            </a:r>
            <a:endParaRPr lang="en-US" sz="3200" b="1" dirty="0">
              <a:solidFill>
                <a:srgbClr val="F160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029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79B42C-8F8F-264F-B08B-25C4DA8B63E2}"/>
              </a:ext>
            </a:extLst>
          </p:cNvPr>
          <p:cNvPicPr/>
          <p:nvPr/>
        </p:nvPicPr>
        <p:blipFill rotWithShape="1">
          <a:blip r:embed="rId3">
            <a:extLst>
              <a:ext uri="{28A0092B-C50C-407E-A947-70E740481C1C}">
                <a14:useLocalDpi xmlns:a14="http://schemas.microsoft.com/office/drawing/2010/main" val="0"/>
              </a:ext>
            </a:extLst>
          </a:blip>
          <a:srcRect t="4450" b="1986"/>
          <a:stretch/>
        </p:blipFill>
        <p:spPr bwMode="auto">
          <a:xfrm>
            <a:off x="5571241" y="1934578"/>
            <a:ext cx="4981628" cy="4347801"/>
          </a:xfrm>
          <a:prstGeom prst="rect">
            <a:avLst/>
          </a:prstGeom>
          <a:noFill/>
          <a:ln>
            <a:noFill/>
          </a:ln>
        </p:spPr>
      </p:pic>
      <p:sp>
        <p:nvSpPr>
          <p:cNvPr id="20" name="Title 19">
            <a:extLst>
              <a:ext uri="{FF2B5EF4-FFF2-40B4-BE49-F238E27FC236}">
                <a16:creationId xmlns:a16="http://schemas.microsoft.com/office/drawing/2014/main" id="{543A2592-C72D-A246-801A-4978DBBEBBE7}"/>
              </a:ext>
            </a:extLst>
          </p:cNvPr>
          <p:cNvSpPr>
            <a:spLocks noGrp="1"/>
          </p:cNvSpPr>
          <p:nvPr>
            <p:ph type="title"/>
          </p:nvPr>
        </p:nvSpPr>
        <p:spPr/>
        <p:txBody>
          <a:bodyPr/>
          <a:lstStyle/>
          <a:p>
            <a:r>
              <a:rPr lang="en-US" dirty="0"/>
              <a:t>Engineering Design </a:t>
            </a:r>
            <a:r>
              <a:rPr lang="en-US" dirty="0">
                <a:solidFill>
                  <a:srgbClr val="F16038"/>
                </a:solidFill>
              </a:rPr>
              <a:t>(</a:t>
            </a:r>
            <a:r>
              <a:rPr lang="en-US" dirty="0" err="1">
                <a:solidFill>
                  <a:srgbClr val="F16038"/>
                </a:solidFill>
              </a:rPr>
              <a:t>Diseño</a:t>
            </a:r>
            <a:r>
              <a:rPr lang="en-US" dirty="0">
                <a:solidFill>
                  <a:srgbClr val="F16038"/>
                </a:solidFill>
              </a:rPr>
              <a:t> de </a:t>
            </a:r>
            <a:r>
              <a:rPr lang="en-US" dirty="0" err="1">
                <a:solidFill>
                  <a:srgbClr val="F16038"/>
                </a:solidFill>
              </a:rPr>
              <a:t>Ingeniería</a:t>
            </a:r>
            <a:r>
              <a:rPr lang="en-US" dirty="0">
                <a:solidFill>
                  <a:srgbClr val="F16038"/>
                </a:solidFill>
              </a:rPr>
              <a:t>)</a:t>
            </a:r>
            <a:endParaRPr lang="en-US" dirty="0"/>
          </a:p>
        </p:txBody>
      </p:sp>
      <p:sp>
        <p:nvSpPr>
          <p:cNvPr id="7" name="TextBox 6">
            <a:extLst>
              <a:ext uri="{FF2B5EF4-FFF2-40B4-BE49-F238E27FC236}">
                <a16:creationId xmlns:a16="http://schemas.microsoft.com/office/drawing/2014/main" id="{CDD562BD-7B43-639B-55A1-07C1642F393A}"/>
              </a:ext>
            </a:extLst>
          </p:cNvPr>
          <p:cNvSpPr txBox="1"/>
          <p:nvPr/>
        </p:nvSpPr>
        <p:spPr>
          <a:xfrm>
            <a:off x="744032" y="2092541"/>
            <a:ext cx="4555064" cy="4031873"/>
          </a:xfrm>
          <a:prstGeom prst="rect">
            <a:avLst/>
          </a:prstGeom>
          <a:noFill/>
        </p:spPr>
        <p:txBody>
          <a:bodyPr wrap="square" rtlCol="0">
            <a:spAutoFit/>
          </a:bodyPr>
          <a:lstStyle/>
          <a:p>
            <a:r>
              <a:rPr lang="en-US" sz="3200" dirty="0">
                <a:solidFill>
                  <a:srgbClr val="000000"/>
                </a:solidFill>
                <a:latin typeface="Arial" panose="020B0604020202020204" pitchFamily="34" charset="0"/>
                <a:cs typeface="Arial" panose="020B0604020202020204" pitchFamily="34" charset="0"/>
              </a:rPr>
              <a:t>What is </a:t>
            </a:r>
            <a:r>
              <a:rPr lang="en-US" sz="3200" b="1" dirty="0">
                <a:solidFill>
                  <a:schemeClr val="accent1"/>
                </a:solidFill>
                <a:latin typeface="Arial" panose="020B0604020202020204" pitchFamily="34" charset="0"/>
                <a:cs typeface="Arial" panose="020B0604020202020204" pitchFamily="34" charset="0"/>
              </a:rPr>
              <a:t>engineering?</a:t>
            </a:r>
          </a:p>
          <a:p>
            <a:r>
              <a:rPr lang="es-ES" sz="3200" dirty="0">
                <a:solidFill>
                  <a:srgbClr val="F16038"/>
                </a:solidFill>
                <a:latin typeface="Arial" panose="020B0604020202020204" pitchFamily="34" charset="0"/>
                <a:cs typeface="Arial" panose="020B0604020202020204" pitchFamily="34" charset="0"/>
              </a:rPr>
              <a:t>(¿Qué es la </a:t>
            </a:r>
            <a:r>
              <a:rPr lang="es-ES" sz="3200" b="1" dirty="0">
                <a:solidFill>
                  <a:srgbClr val="F16038"/>
                </a:solidFill>
                <a:latin typeface="Arial" panose="020B0604020202020204" pitchFamily="34" charset="0"/>
                <a:cs typeface="Arial" panose="020B0604020202020204" pitchFamily="34" charset="0"/>
              </a:rPr>
              <a:t>ingeniería</a:t>
            </a:r>
            <a:r>
              <a:rPr lang="es-ES" sz="3200" dirty="0">
                <a:solidFill>
                  <a:srgbClr val="F16038"/>
                </a:solidFill>
                <a:latin typeface="Arial" panose="020B0604020202020204" pitchFamily="34" charset="0"/>
                <a:cs typeface="Arial" panose="020B0604020202020204" pitchFamily="34" charset="0"/>
              </a:rPr>
              <a:t>?)</a:t>
            </a:r>
            <a:endParaRPr lang="en-US" sz="3200" b="1" dirty="0">
              <a:solidFill>
                <a:srgbClr val="F16038"/>
              </a:solidFill>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What are engineering </a:t>
            </a:r>
            <a:r>
              <a:rPr lang="en-US" sz="3200" b="1" dirty="0">
                <a:solidFill>
                  <a:schemeClr val="accent1"/>
                </a:solidFill>
                <a:latin typeface="Arial" panose="020B0604020202020204" pitchFamily="34" charset="0"/>
                <a:cs typeface="Arial" panose="020B0604020202020204" pitchFamily="34" charset="0"/>
              </a:rPr>
              <a:t>jobs?</a:t>
            </a:r>
          </a:p>
          <a:p>
            <a:r>
              <a:rPr lang="es-ES" sz="3200" dirty="0">
                <a:solidFill>
                  <a:srgbClr val="F16038"/>
                </a:solidFill>
                <a:latin typeface="Arial" panose="020B0604020202020204" pitchFamily="34" charset="0"/>
                <a:cs typeface="Arial" panose="020B0604020202020204" pitchFamily="34" charset="0"/>
              </a:rPr>
              <a:t>(¿Qué son los </a:t>
            </a:r>
            <a:r>
              <a:rPr lang="es-ES" sz="3200" b="1" dirty="0">
                <a:solidFill>
                  <a:srgbClr val="F16038"/>
                </a:solidFill>
                <a:latin typeface="Arial" panose="020B0604020202020204" pitchFamily="34" charset="0"/>
                <a:cs typeface="Arial" panose="020B0604020202020204" pitchFamily="34" charset="0"/>
              </a:rPr>
              <a:t>trabajos</a:t>
            </a:r>
            <a:r>
              <a:rPr lang="es-ES" sz="3200" dirty="0">
                <a:solidFill>
                  <a:srgbClr val="F16038"/>
                </a:solidFill>
                <a:latin typeface="Arial" panose="020B0604020202020204" pitchFamily="34" charset="0"/>
                <a:cs typeface="Arial" panose="020B0604020202020204" pitchFamily="34" charset="0"/>
              </a:rPr>
              <a:t> de ingeniería?)</a:t>
            </a:r>
            <a:endParaRPr lang="en-US" sz="3200" dirty="0">
              <a:solidFill>
                <a:srgbClr val="F160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916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dy of water surrounded by trees&#10;&#10;Description automatically generated">
            <a:extLst>
              <a:ext uri="{FF2B5EF4-FFF2-40B4-BE49-F238E27FC236}">
                <a16:creationId xmlns:a16="http://schemas.microsoft.com/office/drawing/2014/main" id="{2FEAAF89-C581-2047-B25E-ADCD1B56813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72528" y="2487266"/>
            <a:ext cx="4876749" cy="3110865"/>
          </a:xfrm>
          <a:prstGeom prst="rect">
            <a:avLst/>
          </a:prstGeom>
        </p:spPr>
      </p:pic>
      <p:sp>
        <p:nvSpPr>
          <p:cNvPr id="2" name="Title 1">
            <a:extLst>
              <a:ext uri="{FF2B5EF4-FFF2-40B4-BE49-F238E27FC236}">
                <a16:creationId xmlns:a16="http://schemas.microsoft.com/office/drawing/2014/main" id="{22CBC68F-6350-407B-82AE-D63240E72024}"/>
              </a:ext>
            </a:extLst>
          </p:cNvPr>
          <p:cNvSpPr>
            <a:spLocks noGrp="1"/>
          </p:cNvSpPr>
          <p:nvPr>
            <p:ph type="title"/>
          </p:nvPr>
        </p:nvSpPr>
        <p:spPr/>
        <p:txBody>
          <a:bodyPr/>
          <a:lstStyle/>
          <a:p>
            <a:r>
              <a:rPr lang="en-US" dirty="0"/>
              <a:t>Engineering Jobs </a:t>
            </a:r>
            <a:r>
              <a:rPr lang="en-US" dirty="0">
                <a:solidFill>
                  <a:srgbClr val="F16038"/>
                </a:solidFill>
              </a:rPr>
              <a:t>(</a:t>
            </a:r>
            <a:r>
              <a:rPr lang="es-ES" dirty="0">
                <a:solidFill>
                  <a:srgbClr val="F16038"/>
                </a:solidFill>
              </a:rPr>
              <a:t>Trabajos de Ingeniería)</a:t>
            </a:r>
            <a:endParaRPr lang="en-US" dirty="0"/>
          </a:p>
        </p:txBody>
      </p:sp>
      <p:pic>
        <p:nvPicPr>
          <p:cNvPr id="4" name="Picture 3" descr="A bridge over a body of water&#10;&#10;Description automatically generated">
            <a:extLst>
              <a:ext uri="{FF2B5EF4-FFF2-40B4-BE49-F238E27FC236}">
                <a16:creationId xmlns:a16="http://schemas.microsoft.com/office/drawing/2014/main" id="{3A7177B4-E64B-6644-B38C-911496FB70D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48686" y="1652147"/>
            <a:ext cx="3753205" cy="2814904"/>
          </a:xfrm>
          <a:prstGeom prst="rect">
            <a:avLst/>
          </a:prstGeom>
        </p:spPr>
      </p:pic>
      <p:sp>
        <p:nvSpPr>
          <p:cNvPr id="5" name="TextBox 4">
            <a:extLst>
              <a:ext uri="{FF2B5EF4-FFF2-40B4-BE49-F238E27FC236}">
                <a16:creationId xmlns:a16="http://schemas.microsoft.com/office/drawing/2014/main" id="{6B31E357-DDB5-0849-BBE2-1A5C92794D7F}"/>
              </a:ext>
            </a:extLst>
          </p:cNvPr>
          <p:cNvSpPr txBox="1"/>
          <p:nvPr/>
        </p:nvSpPr>
        <p:spPr>
          <a:xfrm>
            <a:off x="383254" y="4505687"/>
            <a:ext cx="9144000" cy="230832"/>
          </a:xfrm>
          <a:prstGeom prst="rect">
            <a:avLst/>
          </a:prstGeom>
          <a:noFill/>
        </p:spPr>
        <p:txBody>
          <a:bodyPr wrap="square" rtlCol="0">
            <a:spAutoFit/>
          </a:bodyPr>
          <a:lstStyle/>
          <a:p>
            <a:r>
              <a:rPr lang="en-US" sz="900" dirty="0">
                <a:hlinkClick r:id="rId6" tooltip="http://ericjohnhanson.com/tag/environmental-engineering/"/>
              </a:rPr>
              <a:t>This Photo</a:t>
            </a:r>
            <a:r>
              <a:rPr lang="en-US" sz="900" dirty="0"/>
              <a:t> by Unknown Author is licensed under </a:t>
            </a:r>
            <a:r>
              <a:rPr lang="en-US" sz="900" dirty="0">
                <a:hlinkClick r:id="rId7" tooltip="https://creativecommons.org/licenses/by-nc-nd/3.0/"/>
              </a:rPr>
              <a:t>CC BY-NC-ND</a:t>
            </a:r>
            <a:endParaRPr lang="en-US" sz="900" dirty="0"/>
          </a:p>
        </p:txBody>
      </p:sp>
      <p:sp>
        <p:nvSpPr>
          <p:cNvPr id="10" name="TextBox 9">
            <a:extLst>
              <a:ext uri="{FF2B5EF4-FFF2-40B4-BE49-F238E27FC236}">
                <a16:creationId xmlns:a16="http://schemas.microsoft.com/office/drawing/2014/main" id="{6219A8EA-6274-A442-89A3-8FF9A0773E75}"/>
              </a:ext>
            </a:extLst>
          </p:cNvPr>
          <p:cNvSpPr txBox="1"/>
          <p:nvPr/>
        </p:nvSpPr>
        <p:spPr>
          <a:xfrm>
            <a:off x="3572528" y="5621853"/>
            <a:ext cx="6502400" cy="230832"/>
          </a:xfrm>
          <a:prstGeom prst="rect">
            <a:avLst/>
          </a:prstGeom>
          <a:noFill/>
        </p:spPr>
        <p:txBody>
          <a:bodyPr wrap="square" rtlCol="0">
            <a:spAutoFit/>
          </a:bodyPr>
          <a:lstStyle/>
          <a:p>
            <a:r>
              <a:rPr lang="en-US" sz="900" dirty="0">
                <a:hlinkClick r:id="rId4" tooltip="https://commons.wikimedia.org/wiki/File:Environmental_engineers.jpg"/>
              </a:rPr>
              <a:t>This Photo</a:t>
            </a:r>
            <a:r>
              <a:rPr lang="en-US" sz="900" dirty="0"/>
              <a:t> by Unknown Author is licensed under </a:t>
            </a:r>
            <a:r>
              <a:rPr lang="en-US" sz="900" dirty="0">
                <a:hlinkClick r:id="rId8" tooltip="https://creativecommons.org/licenses/by-sa/3.0/"/>
              </a:rPr>
              <a:t>CC BY-SA</a:t>
            </a:r>
            <a:endParaRPr lang="en-US" sz="900" dirty="0"/>
          </a:p>
        </p:txBody>
      </p:sp>
      <p:pic>
        <p:nvPicPr>
          <p:cNvPr id="16" name="Picture 15" descr="A close up of a tree&#10;&#10;Description automatically generated">
            <a:extLst>
              <a:ext uri="{FF2B5EF4-FFF2-40B4-BE49-F238E27FC236}">
                <a16:creationId xmlns:a16="http://schemas.microsoft.com/office/drawing/2014/main" id="{4F6017DD-D05A-0642-8806-7AEF9EDCA681}"/>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449277" y="1745649"/>
            <a:ext cx="3294037" cy="4392049"/>
          </a:xfrm>
          <a:prstGeom prst="rect">
            <a:avLst/>
          </a:prstGeom>
        </p:spPr>
      </p:pic>
      <p:sp>
        <p:nvSpPr>
          <p:cNvPr id="17" name="TextBox 16">
            <a:extLst>
              <a:ext uri="{FF2B5EF4-FFF2-40B4-BE49-F238E27FC236}">
                <a16:creationId xmlns:a16="http://schemas.microsoft.com/office/drawing/2014/main" id="{67D8F6E9-02E3-6B42-9DDD-31C953F74D39}"/>
              </a:ext>
            </a:extLst>
          </p:cNvPr>
          <p:cNvSpPr txBox="1"/>
          <p:nvPr/>
        </p:nvSpPr>
        <p:spPr>
          <a:xfrm>
            <a:off x="8427910" y="1495499"/>
            <a:ext cx="3294036" cy="230832"/>
          </a:xfrm>
          <a:prstGeom prst="rect">
            <a:avLst/>
          </a:prstGeom>
          <a:noFill/>
        </p:spPr>
        <p:txBody>
          <a:bodyPr wrap="square" rtlCol="0">
            <a:spAutoFit/>
          </a:bodyPr>
          <a:lstStyle/>
          <a:p>
            <a:r>
              <a:rPr lang="en-US" sz="900" dirty="0">
                <a:hlinkClick r:id="rId10" tooltip="http://sitn.hms.harvard.edu/flash/2011/invasive_species/"/>
              </a:rPr>
              <a:t>This Photo</a:t>
            </a:r>
            <a:r>
              <a:rPr lang="en-US" sz="900" dirty="0"/>
              <a:t> by Unknown Author is licensed under </a:t>
            </a:r>
            <a:r>
              <a:rPr lang="en-US" sz="900" dirty="0">
                <a:hlinkClick r:id="rId11" tooltip="https://creativecommons.org/licenses/by-nc-sa/3.0/"/>
              </a:rPr>
              <a:t>CC BY-SA-NC</a:t>
            </a:r>
            <a:endParaRPr lang="en-US" sz="900" dirty="0"/>
          </a:p>
        </p:txBody>
      </p:sp>
    </p:spTree>
    <p:extLst>
      <p:ext uri="{BB962C8B-B14F-4D97-AF65-F5344CB8AC3E}">
        <p14:creationId xmlns:p14="http://schemas.microsoft.com/office/powerpoint/2010/main" val="1694653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F988DC-75BB-4A09-8AA0-8592D4DD0A0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30450" y="1657123"/>
            <a:ext cx="3731691" cy="3112663"/>
          </a:xfrm>
          <a:prstGeom prst="rect">
            <a:avLst/>
          </a:prstGeom>
        </p:spPr>
      </p:pic>
      <p:sp>
        <p:nvSpPr>
          <p:cNvPr id="2" name="Title 1">
            <a:extLst>
              <a:ext uri="{FF2B5EF4-FFF2-40B4-BE49-F238E27FC236}">
                <a16:creationId xmlns:a16="http://schemas.microsoft.com/office/drawing/2014/main" id="{22CBC68F-6350-407B-82AE-D63240E72024}"/>
              </a:ext>
            </a:extLst>
          </p:cNvPr>
          <p:cNvSpPr>
            <a:spLocks noGrp="1"/>
          </p:cNvSpPr>
          <p:nvPr>
            <p:ph type="title"/>
          </p:nvPr>
        </p:nvSpPr>
        <p:spPr/>
        <p:txBody>
          <a:bodyPr/>
          <a:lstStyle/>
          <a:p>
            <a:r>
              <a:rPr lang="en-US" dirty="0"/>
              <a:t>Engineering Jobs </a:t>
            </a:r>
            <a:r>
              <a:rPr lang="en-US" dirty="0">
                <a:solidFill>
                  <a:srgbClr val="F16038"/>
                </a:solidFill>
              </a:rPr>
              <a:t>(</a:t>
            </a:r>
            <a:r>
              <a:rPr lang="es-ES" dirty="0">
                <a:solidFill>
                  <a:srgbClr val="F16038"/>
                </a:solidFill>
              </a:rPr>
              <a:t>Trabajos de Ingeniería)</a:t>
            </a:r>
            <a:endParaRPr lang="en-US" dirty="0"/>
          </a:p>
        </p:txBody>
      </p:sp>
      <p:pic>
        <p:nvPicPr>
          <p:cNvPr id="7" name="Picture 6">
            <a:extLst>
              <a:ext uri="{FF2B5EF4-FFF2-40B4-BE49-F238E27FC236}">
                <a16:creationId xmlns:a16="http://schemas.microsoft.com/office/drawing/2014/main" id="{8FBFE9A6-B1FE-4BAA-9644-89D2E9828B0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7679" y="1647266"/>
            <a:ext cx="3964692" cy="2973519"/>
          </a:xfrm>
          <a:prstGeom prst="rect">
            <a:avLst/>
          </a:prstGeom>
        </p:spPr>
      </p:pic>
      <p:pic>
        <p:nvPicPr>
          <p:cNvPr id="4" name="Picture 3">
            <a:extLst>
              <a:ext uri="{FF2B5EF4-FFF2-40B4-BE49-F238E27FC236}">
                <a16:creationId xmlns:a16="http://schemas.microsoft.com/office/drawing/2014/main" id="{E9B30B28-BA39-40B0-9FAC-6D9D77ADA12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810000" y="2979199"/>
            <a:ext cx="4572000" cy="3429000"/>
          </a:xfrm>
          <a:prstGeom prst="rect">
            <a:avLst/>
          </a:prstGeom>
        </p:spPr>
      </p:pic>
      <p:sp>
        <p:nvSpPr>
          <p:cNvPr id="5" name="TextBox 4">
            <a:extLst>
              <a:ext uri="{FF2B5EF4-FFF2-40B4-BE49-F238E27FC236}">
                <a16:creationId xmlns:a16="http://schemas.microsoft.com/office/drawing/2014/main" id="{65BC8C15-33BB-4095-BBFC-D5C0BB29EA59}"/>
              </a:ext>
            </a:extLst>
          </p:cNvPr>
          <p:cNvSpPr txBox="1"/>
          <p:nvPr/>
        </p:nvSpPr>
        <p:spPr>
          <a:xfrm>
            <a:off x="547679" y="4578283"/>
            <a:ext cx="3964692" cy="230832"/>
          </a:xfrm>
          <a:prstGeom prst="rect">
            <a:avLst/>
          </a:prstGeom>
          <a:noFill/>
        </p:spPr>
        <p:txBody>
          <a:bodyPr wrap="square" rtlCol="0">
            <a:spAutoFit/>
          </a:bodyPr>
          <a:lstStyle/>
          <a:p>
            <a:r>
              <a:rPr lang="en-US" sz="900" dirty="0">
                <a:hlinkClick r:id="rId8" tooltip="https://commons.wikimedia.org/wiki/File:Bundeswehr_civil_engineering_flood_protection.JPG"/>
              </a:rPr>
              <a:t>This Photo</a:t>
            </a:r>
            <a:r>
              <a:rPr lang="en-US" sz="900" dirty="0"/>
              <a:t> by Unknown Author is licensed under </a:t>
            </a:r>
            <a:r>
              <a:rPr lang="en-US" sz="900" dirty="0">
                <a:hlinkClick r:id="rId9" tooltip="https://creativecommons.org/licenses/by-sa/3.0/"/>
              </a:rPr>
              <a:t>CC BY-SA</a:t>
            </a:r>
            <a:endParaRPr lang="en-US" sz="900" dirty="0"/>
          </a:p>
        </p:txBody>
      </p:sp>
      <p:sp>
        <p:nvSpPr>
          <p:cNvPr id="8" name="TextBox 7">
            <a:extLst>
              <a:ext uri="{FF2B5EF4-FFF2-40B4-BE49-F238E27FC236}">
                <a16:creationId xmlns:a16="http://schemas.microsoft.com/office/drawing/2014/main" id="{B1D5E3CA-AA55-4AC7-B0DD-2908533C6345}"/>
              </a:ext>
            </a:extLst>
          </p:cNvPr>
          <p:cNvSpPr txBox="1"/>
          <p:nvPr/>
        </p:nvSpPr>
        <p:spPr>
          <a:xfrm>
            <a:off x="8382000" y="4747198"/>
            <a:ext cx="3964692" cy="230832"/>
          </a:xfrm>
          <a:prstGeom prst="rect">
            <a:avLst/>
          </a:prstGeom>
          <a:noFill/>
        </p:spPr>
        <p:txBody>
          <a:bodyPr wrap="square" rtlCol="0">
            <a:spAutoFit/>
          </a:bodyPr>
          <a:lstStyle/>
          <a:p>
            <a:r>
              <a:rPr lang="en-US" sz="900" dirty="0">
                <a:hlinkClick r:id="rId6" tooltip="https://www.internationalrivers.org/resources/are-mega-dams-a-solution-or-burden-to-climate-change-eco-business-11471"/>
              </a:rPr>
              <a:t>This Photo</a:t>
            </a:r>
            <a:r>
              <a:rPr lang="en-US" sz="900" dirty="0"/>
              <a:t> by Unknown Author is licensed under </a:t>
            </a:r>
            <a:r>
              <a:rPr lang="en-US" sz="900" dirty="0">
                <a:hlinkClick r:id="rId10" tooltip="https://creativecommons.org/licenses/by-nc-sa/3.0/"/>
              </a:rPr>
              <a:t>CC BY-SA-NC</a:t>
            </a:r>
            <a:endParaRPr lang="en-US" sz="900" dirty="0"/>
          </a:p>
        </p:txBody>
      </p:sp>
      <p:sp>
        <p:nvSpPr>
          <p:cNvPr id="14" name="TextBox 13">
            <a:extLst>
              <a:ext uri="{FF2B5EF4-FFF2-40B4-BE49-F238E27FC236}">
                <a16:creationId xmlns:a16="http://schemas.microsoft.com/office/drawing/2014/main" id="{BD7BCE14-2D70-49B7-BD79-72E2D67D7D75}"/>
              </a:ext>
            </a:extLst>
          </p:cNvPr>
          <p:cNvSpPr txBox="1"/>
          <p:nvPr/>
        </p:nvSpPr>
        <p:spPr>
          <a:xfrm>
            <a:off x="3810000" y="6450701"/>
            <a:ext cx="2947482" cy="369332"/>
          </a:xfrm>
          <a:prstGeom prst="rect">
            <a:avLst/>
          </a:prstGeom>
          <a:noFill/>
        </p:spPr>
        <p:txBody>
          <a:bodyPr wrap="square" rtlCol="0">
            <a:spAutoFit/>
          </a:bodyPr>
          <a:lstStyle/>
          <a:p>
            <a:r>
              <a:rPr lang="en-US" sz="900" dirty="0">
                <a:hlinkClick r:id="rId4" tooltip="https://en.wikipedia.org/wiki/Flood_mitigation"/>
              </a:rPr>
              <a:t>This Photo</a:t>
            </a:r>
            <a:r>
              <a:rPr lang="en-US" sz="900" dirty="0"/>
              <a:t> by Unknown Author is licensed under </a:t>
            </a:r>
            <a:r>
              <a:rPr lang="en-US" sz="900" dirty="0">
                <a:hlinkClick r:id="rId9" tooltip="https://creativecommons.org/licenses/by-sa/3.0/"/>
              </a:rPr>
              <a:t>CC BY-SA</a:t>
            </a:r>
            <a:endParaRPr lang="en-US" sz="900" dirty="0"/>
          </a:p>
        </p:txBody>
      </p:sp>
    </p:spTree>
    <p:extLst>
      <p:ext uri="{BB962C8B-B14F-4D97-AF65-F5344CB8AC3E}">
        <p14:creationId xmlns:p14="http://schemas.microsoft.com/office/powerpoint/2010/main" val="2700426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C68F-6350-407B-82AE-D63240E72024}"/>
              </a:ext>
            </a:extLst>
          </p:cNvPr>
          <p:cNvSpPr>
            <a:spLocks noGrp="1"/>
          </p:cNvSpPr>
          <p:nvPr>
            <p:ph type="title"/>
          </p:nvPr>
        </p:nvSpPr>
        <p:spPr/>
        <p:txBody>
          <a:bodyPr/>
          <a:lstStyle/>
          <a:p>
            <a:r>
              <a:rPr lang="en-US" dirty="0"/>
              <a:t>Engineering Jobs </a:t>
            </a:r>
            <a:r>
              <a:rPr lang="en-US" dirty="0">
                <a:solidFill>
                  <a:srgbClr val="F16038"/>
                </a:solidFill>
              </a:rPr>
              <a:t>(</a:t>
            </a:r>
            <a:r>
              <a:rPr lang="es-ES" dirty="0">
                <a:solidFill>
                  <a:srgbClr val="F16038"/>
                </a:solidFill>
              </a:rPr>
              <a:t>Trabajos de Ingeniería)</a:t>
            </a:r>
            <a:endParaRPr lang="en-US" dirty="0"/>
          </a:p>
        </p:txBody>
      </p:sp>
      <p:pic>
        <p:nvPicPr>
          <p:cNvPr id="8" name="Picture 7">
            <a:extLst>
              <a:ext uri="{FF2B5EF4-FFF2-40B4-BE49-F238E27FC236}">
                <a16:creationId xmlns:a16="http://schemas.microsoft.com/office/drawing/2014/main" id="{9751C22C-DD4F-4A5F-8F83-694B042E83D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1535031"/>
            <a:ext cx="4622499" cy="4622499"/>
          </a:xfrm>
          <a:prstGeom prst="rect">
            <a:avLst/>
          </a:prstGeom>
        </p:spPr>
      </p:pic>
      <p:sp>
        <p:nvSpPr>
          <p:cNvPr id="9" name="TextBox 8">
            <a:extLst>
              <a:ext uri="{FF2B5EF4-FFF2-40B4-BE49-F238E27FC236}">
                <a16:creationId xmlns:a16="http://schemas.microsoft.com/office/drawing/2014/main" id="{94FD7976-D779-4474-B7F7-AF07863D732B}"/>
              </a:ext>
            </a:extLst>
          </p:cNvPr>
          <p:cNvSpPr txBox="1"/>
          <p:nvPr/>
        </p:nvSpPr>
        <p:spPr>
          <a:xfrm>
            <a:off x="6048374" y="6172391"/>
            <a:ext cx="3903737" cy="230832"/>
          </a:xfrm>
          <a:prstGeom prst="rect">
            <a:avLst/>
          </a:prstGeom>
          <a:noFill/>
        </p:spPr>
        <p:txBody>
          <a:bodyPr wrap="square" rtlCol="0">
            <a:spAutoFit/>
          </a:bodyPr>
          <a:lstStyle/>
          <a:p>
            <a:r>
              <a:rPr lang="en-US" sz="900" dirty="0">
                <a:hlinkClick r:id="rId4" tooltip="http://ocw.mit.edu/courses/chemical-engineering/10-520-molecular-aspects-of-chemical-engineering-fall-2004/"/>
              </a:rPr>
              <a:t>This Photo</a:t>
            </a:r>
            <a:r>
              <a:rPr lang="en-US" sz="900" dirty="0"/>
              <a:t> by Unknown Author is licensed under </a:t>
            </a:r>
            <a:r>
              <a:rPr lang="en-US" sz="900" dirty="0">
                <a:hlinkClick r:id="rId5" tooltip="https://creativecommons.org/licenses/by-nc-sa/3.0/"/>
              </a:rPr>
              <a:t>CC BY-SA-NC</a:t>
            </a:r>
            <a:endParaRPr lang="en-US" sz="900" dirty="0"/>
          </a:p>
        </p:txBody>
      </p:sp>
      <p:pic>
        <p:nvPicPr>
          <p:cNvPr id="6" name="Picture 5">
            <a:extLst>
              <a:ext uri="{FF2B5EF4-FFF2-40B4-BE49-F238E27FC236}">
                <a16:creationId xmlns:a16="http://schemas.microsoft.com/office/drawing/2014/main" id="{9E7FCA56-8302-4747-B30D-6F578769AF6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239889" y="1578639"/>
            <a:ext cx="3432641" cy="2288427"/>
          </a:xfrm>
          <a:prstGeom prst="rect">
            <a:avLst/>
          </a:prstGeom>
        </p:spPr>
      </p:pic>
      <p:pic>
        <p:nvPicPr>
          <p:cNvPr id="13" name="Picture 12">
            <a:extLst>
              <a:ext uri="{FF2B5EF4-FFF2-40B4-BE49-F238E27FC236}">
                <a16:creationId xmlns:a16="http://schemas.microsoft.com/office/drawing/2014/main" id="{CF4F16FC-6CFE-48E6-B3ED-25506A59E82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239889" y="3846281"/>
            <a:ext cx="3432641" cy="2574481"/>
          </a:xfrm>
          <a:prstGeom prst="rect">
            <a:avLst/>
          </a:prstGeom>
        </p:spPr>
      </p:pic>
      <p:sp>
        <p:nvSpPr>
          <p:cNvPr id="10" name="TextBox 9">
            <a:extLst>
              <a:ext uri="{FF2B5EF4-FFF2-40B4-BE49-F238E27FC236}">
                <a16:creationId xmlns:a16="http://schemas.microsoft.com/office/drawing/2014/main" id="{B35BC4DE-51A2-5A46-90D0-8321ED7F8ABB}"/>
              </a:ext>
            </a:extLst>
          </p:cNvPr>
          <p:cNvSpPr txBox="1"/>
          <p:nvPr/>
        </p:nvSpPr>
        <p:spPr>
          <a:xfrm>
            <a:off x="2239889" y="6420762"/>
            <a:ext cx="3096713" cy="230832"/>
          </a:xfrm>
          <a:prstGeom prst="rect">
            <a:avLst/>
          </a:prstGeom>
          <a:noFill/>
        </p:spPr>
        <p:txBody>
          <a:bodyPr wrap="square" rtlCol="0">
            <a:spAutoFit/>
          </a:bodyPr>
          <a:lstStyle/>
          <a:p>
            <a:r>
              <a:rPr lang="en-US" sz="900" dirty="0">
                <a:hlinkClick r:id="rId10" tooltip="https://www.boell.de/en/2016/01/22/farm-hack-commons-agricultural-innovation"/>
              </a:rPr>
              <a:t>This Photo</a:t>
            </a:r>
            <a:r>
              <a:rPr lang="en-US" sz="900" dirty="0"/>
              <a:t> by Unknown Author is licensed under </a:t>
            </a:r>
            <a:r>
              <a:rPr lang="en-US" sz="900" dirty="0">
                <a:hlinkClick r:id="rId11" tooltip="https://creativecommons.org/licenses/by-sa/3.0/"/>
              </a:rPr>
              <a:t>CC BY-SA</a:t>
            </a:r>
            <a:endParaRPr lang="en-US" sz="900" dirty="0"/>
          </a:p>
        </p:txBody>
      </p:sp>
      <p:sp>
        <p:nvSpPr>
          <p:cNvPr id="11" name="TextBox 10">
            <a:extLst>
              <a:ext uri="{FF2B5EF4-FFF2-40B4-BE49-F238E27FC236}">
                <a16:creationId xmlns:a16="http://schemas.microsoft.com/office/drawing/2014/main" id="{9ADEF4F5-160D-8B44-9B6C-BB50F10DAE06}"/>
              </a:ext>
            </a:extLst>
          </p:cNvPr>
          <p:cNvSpPr txBox="1"/>
          <p:nvPr/>
        </p:nvSpPr>
        <p:spPr>
          <a:xfrm>
            <a:off x="2239889" y="6624603"/>
            <a:ext cx="2933738" cy="230832"/>
          </a:xfrm>
          <a:prstGeom prst="rect">
            <a:avLst/>
          </a:prstGeom>
          <a:noFill/>
        </p:spPr>
        <p:txBody>
          <a:bodyPr wrap="square" rtlCol="0">
            <a:spAutoFit/>
          </a:bodyPr>
          <a:lstStyle/>
          <a:p>
            <a:r>
              <a:rPr lang="en-US" sz="900" dirty="0">
                <a:hlinkClick r:id="rId12" tooltip="https://openoregon.pressbooks.pub/envirobiology/chapter/9-3-conventional-agriculture/"/>
              </a:rPr>
              <a:t>This Photo</a:t>
            </a:r>
            <a:r>
              <a:rPr lang="en-US" sz="900" dirty="0"/>
              <a:t> by Unknown Author is licensed under </a:t>
            </a:r>
            <a:r>
              <a:rPr lang="en-US" sz="900" dirty="0">
                <a:hlinkClick r:id="rId13" tooltip="https://creativecommons.org/licenses/by/3.0/"/>
              </a:rPr>
              <a:t>CC BY</a:t>
            </a:r>
            <a:endParaRPr lang="en-US" sz="900" dirty="0"/>
          </a:p>
        </p:txBody>
      </p:sp>
    </p:spTree>
    <p:extLst>
      <p:ext uri="{BB962C8B-B14F-4D97-AF65-F5344CB8AC3E}">
        <p14:creationId xmlns:p14="http://schemas.microsoft.com/office/powerpoint/2010/main" val="3648756596"/>
      </p:ext>
    </p:extLst>
  </p:cSld>
  <p:clrMapOvr>
    <a:masterClrMapping/>
  </p:clrMapOvr>
</p:sld>
</file>

<file path=ppt/theme/theme1.xml><?xml version="1.0" encoding="utf-8"?>
<a:theme xmlns:a="http://schemas.openxmlformats.org/drawingml/2006/main" name="Office Theme">
  <a:themeElements>
    <a:clrScheme name="Learning Undefeated + TEA">
      <a:dk1>
        <a:srgbClr val="919191"/>
      </a:dk1>
      <a:lt1>
        <a:srgbClr val="FFFFFF"/>
      </a:lt1>
      <a:dk2>
        <a:srgbClr val="4D4D4F"/>
      </a:dk2>
      <a:lt2>
        <a:srgbClr val="E7E6E6"/>
      </a:lt2>
      <a:accent1>
        <a:srgbClr val="0D6CB9"/>
      </a:accent1>
      <a:accent2>
        <a:srgbClr val="F16038"/>
      </a:accent2>
      <a:accent3>
        <a:srgbClr val="A5A5A5"/>
      </a:accent3>
      <a:accent4>
        <a:srgbClr val="00ACBB"/>
      </a:accent4>
      <a:accent5>
        <a:srgbClr val="4D4D4F"/>
      </a:accent5>
      <a:accent6>
        <a:srgbClr val="4D4D4F"/>
      </a:accent6>
      <a:hlink>
        <a:srgbClr val="0D6CB9"/>
      </a:hlink>
      <a:folHlink>
        <a:srgbClr val="F160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Learning Undefeated + TEA">
      <a:dk1>
        <a:srgbClr val="919191"/>
      </a:dk1>
      <a:lt1>
        <a:srgbClr val="FFFFFF"/>
      </a:lt1>
      <a:dk2>
        <a:srgbClr val="4D4D4F"/>
      </a:dk2>
      <a:lt2>
        <a:srgbClr val="E7E6E6"/>
      </a:lt2>
      <a:accent1>
        <a:srgbClr val="0D6CB9"/>
      </a:accent1>
      <a:accent2>
        <a:srgbClr val="F16038"/>
      </a:accent2>
      <a:accent3>
        <a:srgbClr val="A5A5A5"/>
      </a:accent3>
      <a:accent4>
        <a:srgbClr val="00ACBB"/>
      </a:accent4>
      <a:accent5>
        <a:srgbClr val="4D4D4F"/>
      </a:accent5>
      <a:accent6>
        <a:srgbClr val="4D4D4F"/>
      </a:accent6>
      <a:hlink>
        <a:srgbClr val="0D6CB9"/>
      </a:hlink>
      <a:folHlink>
        <a:srgbClr val="F160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Learning Undefeated + TEA">
      <a:dk1>
        <a:srgbClr val="919191"/>
      </a:dk1>
      <a:lt1>
        <a:srgbClr val="FFFFFF"/>
      </a:lt1>
      <a:dk2>
        <a:srgbClr val="4D4D4F"/>
      </a:dk2>
      <a:lt2>
        <a:srgbClr val="E7E6E6"/>
      </a:lt2>
      <a:accent1>
        <a:srgbClr val="0D6CB9"/>
      </a:accent1>
      <a:accent2>
        <a:srgbClr val="F16038"/>
      </a:accent2>
      <a:accent3>
        <a:srgbClr val="A5A5A5"/>
      </a:accent3>
      <a:accent4>
        <a:srgbClr val="00ACBB"/>
      </a:accent4>
      <a:accent5>
        <a:srgbClr val="4D4D4F"/>
      </a:accent5>
      <a:accent6>
        <a:srgbClr val="4D4D4F"/>
      </a:accent6>
      <a:hlink>
        <a:srgbClr val="0D6CB9"/>
      </a:hlink>
      <a:folHlink>
        <a:srgbClr val="F160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6277</TotalTime>
  <Words>2352</Words>
  <Application>Microsoft Macintosh PowerPoint</Application>
  <PresentationFormat>Widescreen</PresentationFormat>
  <Paragraphs>305</Paragraphs>
  <Slides>25</Slides>
  <Notes>24</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25</vt:i4>
      </vt:variant>
    </vt:vector>
  </HeadingPairs>
  <TitlesOfParts>
    <vt:vector size="31" baseType="lpstr">
      <vt:lpstr>Arial</vt:lpstr>
      <vt:lpstr>Calibri</vt:lpstr>
      <vt:lpstr>Calibri Light</vt:lpstr>
      <vt:lpstr>Office Theme</vt:lpstr>
      <vt:lpstr>1_Office Theme</vt:lpstr>
      <vt:lpstr>2_Office Theme</vt:lpstr>
      <vt:lpstr>Maintaining a Balance</vt:lpstr>
      <vt:lpstr>Ecosystem     Ecosistema</vt:lpstr>
      <vt:lpstr>Predator vs. Prey  </vt:lpstr>
      <vt:lpstr>Depredador vs. Presa</vt:lpstr>
      <vt:lpstr>Engineering Design (Diseño de Ingeniería)</vt:lpstr>
      <vt:lpstr>Engineering Design (Diseño de Ingeniería)</vt:lpstr>
      <vt:lpstr>Engineering Jobs (Trabajos de Ingeniería)</vt:lpstr>
      <vt:lpstr>Engineering Jobs (Trabajos de Ingeniería)</vt:lpstr>
      <vt:lpstr>Engineering Jobs (Trabajos de Ingeniería)</vt:lpstr>
      <vt:lpstr>Engineering Design (Diseño de Ingeniería)</vt:lpstr>
      <vt:lpstr>Engineering Design Process (Proceso de Diseño de Ingeniería)</vt:lpstr>
      <vt:lpstr>Problem</vt:lpstr>
      <vt:lpstr>Problema</vt:lpstr>
      <vt:lpstr>Criteria (Desired Outcomes) (Criterios (Resultados Deseados))</vt:lpstr>
      <vt:lpstr>Constraints (Limitations) </vt:lpstr>
      <vt:lpstr>Restricciones (Limitaciones)</vt:lpstr>
      <vt:lpstr>Explore Materials (Explorar Materiales) </vt:lpstr>
      <vt:lpstr>Brainstorm (Idea Genial)</vt:lpstr>
      <vt:lpstr>Gather Materials (Reunir Materiales)</vt:lpstr>
      <vt:lpstr>Team Member Responsibilities (Responsabilidades de los Miembros del Equipo)</vt:lpstr>
      <vt:lpstr>Design Your Process!  (¡Diseña Tu Proceso!)</vt:lpstr>
      <vt:lpstr>Criteria (Desired Outcomes) (Criterios (Resultados Deseados))</vt:lpstr>
      <vt:lpstr>Scorecard</vt:lpstr>
      <vt:lpstr>Tanteador </vt:lpstr>
      <vt:lpstr>Redesign: Discussion (Rediseño: Discusión)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Maintaining a Balance</dc:title>
  <dc:creator>Allison Dudley</dc:creator>
  <cp:lastModifiedBy>Kristin Diamantides</cp:lastModifiedBy>
  <cp:revision>131</cp:revision>
  <dcterms:created xsi:type="dcterms:W3CDTF">2020-06-15T18:04:45Z</dcterms:created>
  <dcterms:modified xsi:type="dcterms:W3CDTF">2024-09-27T16:06:18Z</dcterms:modified>
</cp:coreProperties>
</file>