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9" r:id="rId2"/>
    <p:sldId id="265" r:id="rId3"/>
    <p:sldId id="262" r:id="rId4"/>
    <p:sldId id="266" r:id="rId5"/>
    <p:sldId id="281" r:id="rId6"/>
    <p:sldId id="282" r:id="rId7"/>
    <p:sldId id="283" r:id="rId8"/>
    <p:sldId id="284"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3840" userDrawn="1">
          <p15:clr>
            <a:srgbClr val="A4A3A4"/>
          </p15:clr>
        </p15:guide>
        <p15:guide id="3"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E37222"/>
    <a:srgbClr val="BED600"/>
    <a:srgbClr val="3FCFD5"/>
    <a:srgbClr val="002C5F"/>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E00B9-F0A1-4C2C-B90A-1FA6A4DF07A7}" v="16" dt="2021-10-05T20:49:42.433"/>
    <p1510:client id="{6C703469-5609-49E8-94E3-D396262E7D75}" v="2" dt="2021-04-29T17:54:24.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83662"/>
  </p:normalViewPr>
  <p:slideViewPr>
    <p:cSldViewPr snapToGrid="0" snapToObjects="1">
      <p:cViewPr varScale="1">
        <p:scale>
          <a:sx n="98" d="100"/>
          <a:sy n="98" d="100"/>
        </p:scale>
        <p:origin x="376" y="184"/>
      </p:cViewPr>
      <p:guideLst>
        <p:guide orient="horz" pos="3456"/>
        <p:guide pos="3840"/>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F83BC-332A-D84E-99FD-6B293B28EE87}" type="datetimeFigureOut">
              <a:rPr lang="en-US" smtClean="0"/>
              <a:t>3/7/22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DFA84-38E2-8241-B954-A78E7E7749D6}" type="slidenum">
              <a:rPr lang="en-US" smtClean="0"/>
              <a:t>‹#›</a:t>
            </a:fld>
            <a:endParaRPr lang="en-US"/>
          </a:p>
        </p:txBody>
      </p:sp>
    </p:spTree>
    <p:extLst>
      <p:ext uri="{BB962C8B-B14F-4D97-AF65-F5344CB8AC3E}">
        <p14:creationId xmlns:p14="http://schemas.microsoft.com/office/powerpoint/2010/main" val="2988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As students settle into class, pass out worksheets and ask students to complete the Do Now. They are to answer on their own before sharing out as a class.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Where was the photo taken?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Granite Rapids, Grand Canyon</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created the landform shape seen in the photo?</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The movement of water.</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Is the water moving and how do we know?</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Yes, it is moving.  We know from the white tops on the rivers and ripples.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is the name of the river? Hint: It’s famous for canyons and whitewater rapids!</a:t>
            </a:r>
          </a:p>
          <a:p>
            <a:pPr marL="742950" marR="0" lvl="1" indent="-285750">
              <a:lnSpc>
                <a:spcPct val="107000"/>
              </a:lnSpc>
              <a:spcBef>
                <a:spcPts val="0"/>
              </a:spcBef>
              <a:spcAft>
                <a:spcPts val="80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Colorado River</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1</a:t>
            </a:fld>
            <a:endParaRPr lang="en-US"/>
          </a:p>
        </p:txBody>
      </p:sp>
    </p:spTree>
    <p:extLst>
      <p:ext uri="{BB962C8B-B14F-4D97-AF65-F5344CB8AC3E}">
        <p14:creationId xmlns:p14="http://schemas.microsoft.com/office/powerpoint/2010/main" val="363134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Introduce today’s activity on the movement of water and how it shapes the land.</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2</a:t>
            </a:fld>
            <a:endParaRPr lang="en-US"/>
          </a:p>
        </p:txBody>
      </p:sp>
    </p:spTree>
    <p:extLst>
      <p:ext uri="{BB962C8B-B14F-4D97-AF65-F5344CB8AC3E}">
        <p14:creationId xmlns:p14="http://schemas.microsoft.com/office/powerpoint/2010/main" val="48339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Inform students what we will be covering today.</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3</a:t>
            </a:fld>
            <a:endParaRPr lang="en-US"/>
          </a:p>
        </p:txBody>
      </p:sp>
    </p:spTree>
    <p:extLst>
      <p:ext uri="{BB962C8B-B14F-4D97-AF65-F5344CB8AC3E}">
        <p14:creationId xmlns:p14="http://schemas.microsoft.com/office/powerpoint/2010/main" val="114425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Assess students understanding on topic.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is the disadvantage of using a picture to analyze?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Not see how things happen, only what how things are now.</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How do you think the Grand Canyon was formed?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Colorado River running through it over a long period of time.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exactly is the water doing to form the Grand Canyon?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The water is removing the boulders, stones, rocks, and soil over time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else can water do to shape landforms?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Cause sudden shifts in the land.</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What clues can we use to know if water shaped the land? </a:t>
            </a:r>
          </a:p>
          <a:p>
            <a:pPr marL="742950" marR="0" lvl="1" indent="-285750">
              <a:lnSpc>
                <a:spcPct val="107000"/>
              </a:lnSpc>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Water carries the eroded rocks and soil and deposits them elsewhere.</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Do you think it’s possible to see water actually moving and seeing what it is doing to the land?  How could we do that?  </a:t>
            </a:r>
          </a:p>
          <a:p>
            <a:pPr marL="742950" marR="0" lvl="1" indent="-285750">
              <a:lnSpc>
                <a:spcPct val="107000"/>
              </a:lnSpc>
              <a:spcBef>
                <a:spcPts val="0"/>
              </a:spcBef>
              <a:spcAft>
                <a:spcPts val="800"/>
              </a:spcAft>
              <a:buFont typeface="Courier New" panose="02070309020205020404" pitchFamily="49" charset="0"/>
              <a:buChar char="o"/>
            </a:pPr>
            <a:r>
              <a:rPr lang="en-US" sz="1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Using models.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4</a:t>
            </a:fld>
            <a:endParaRPr lang="en-US"/>
          </a:p>
        </p:txBody>
      </p:sp>
    </p:spTree>
    <p:extLst>
      <p:ext uri="{BB962C8B-B14F-4D97-AF65-F5344CB8AC3E}">
        <p14:creationId xmlns:p14="http://schemas.microsoft.com/office/powerpoint/2010/main" val="34139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Briefly explain what an AR Sandbox is, the rules, and that we will do a brief demonstration.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An AR Sandbox is a real sandbox that uses virtual topography (study of landforms and features) and water that is created with the help of a Microsoft Kinect 3D Camera, a projector, and some software from the computer.  Using this technology, we can move the sand around in the sandbox and learn about geographic concepts in real time!  However, since there are many of you and only one sandbox, we need to go over some rules!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Rules (appear after you click)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Must use gloves.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Only the teacher can water the sand.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Only one group at a time!</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If unable to connect computer to project, the number of students who come up to see the demonstration is up to the teacher.  During the lab time, only one group at a time may come up.</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All sand must stay inside the sandbox.</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5</a:t>
            </a:fld>
            <a:endParaRPr lang="en-US"/>
          </a:p>
        </p:txBody>
      </p:sp>
    </p:spTree>
    <p:extLst>
      <p:ext uri="{BB962C8B-B14F-4D97-AF65-F5344CB8AC3E}">
        <p14:creationId xmlns:p14="http://schemas.microsoft.com/office/powerpoint/2010/main" val="89616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Introduce lab investigation to the class.  Review the scientific method (students will fill in blank on their worksheet).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Ask a question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Background research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Make your hypothesis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Test your hypothesis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Analyze and Evaluate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Report your results</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6</a:t>
            </a:fld>
            <a:endParaRPr lang="en-US"/>
          </a:p>
        </p:txBody>
      </p:sp>
    </p:spTree>
    <p:extLst>
      <p:ext uri="{BB962C8B-B14F-4D97-AF65-F5344CB8AC3E}">
        <p14:creationId xmlns:p14="http://schemas.microsoft.com/office/powerpoint/2010/main" val="410939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Review independent variables with the class.  Class will identify the potential independent variables.  There are four that will be used, so help the class if needed to identify all four. </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You will fill this in real-time with the students.</a:t>
            </a: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Slope of the land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How fast/How much water comes down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The shape of the river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Objects/barriers in or along the river</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Each variable must be covered collectively by the class.  Multiple groups may pick the same variable.</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7</a:t>
            </a:fld>
            <a:endParaRPr lang="en-US"/>
          </a:p>
        </p:txBody>
      </p:sp>
    </p:spTree>
    <p:extLst>
      <p:ext uri="{BB962C8B-B14F-4D97-AF65-F5344CB8AC3E}">
        <p14:creationId xmlns:p14="http://schemas.microsoft.com/office/powerpoint/2010/main" val="34865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Monitor groups as they work through their investigation.  Groups will require teacher checks along the way to make sure they are on the right track before going up to the AR Sandbox.  Groups will be required to draw a model of their hypothesis; some may need assistance in this.  Explain that they are to draw what they think will happen based on their hypothesis.  Ex.  Higher slope will result in more erosion and sedimentation -&gt; Their model should show a landform with a high slope, where the erosion and sedimentation occur after water runs down the high slope.</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8</a:t>
            </a:fld>
            <a:endParaRPr lang="en-US"/>
          </a:p>
        </p:txBody>
      </p:sp>
    </p:spTree>
    <p:extLst>
      <p:ext uri="{BB962C8B-B14F-4D97-AF65-F5344CB8AC3E}">
        <p14:creationId xmlns:p14="http://schemas.microsoft.com/office/powerpoint/2010/main" val="369855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Groups will have written their conclusion statement on the board; share out results to the whole class.  Have each group read out their own conclusion statement.  Make sure they state the independent variable they wanted to explore, their question, and their hypothesis before stating the conclusion.</a:t>
            </a:r>
          </a:p>
          <a:p>
            <a:endParaRPr lang="en-US" dirty="0"/>
          </a:p>
        </p:txBody>
      </p:sp>
      <p:sp>
        <p:nvSpPr>
          <p:cNvPr id="4" name="Slide Number Placeholder 3"/>
          <p:cNvSpPr>
            <a:spLocks noGrp="1"/>
          </p:cNvSpPr>
          <p:nvPr>
            <p:ph type="sldNum" sz="quarter" idx="5"/>
          </p:nvPr>
        </p:nvSpPr>
        <p:spPr/>
        <p:txBody>
          <a:bodyPr/>
          <a:lstStyle/>
          <a:p>
            <a:fld id="{334DFA84-38E2-8241-B954-A78E7E7749D6}" type="slidenum">
              <a:rPr lang="en-US" smtClean="0"/>
              <a:t>9</a:t>
            </a:fld>
            <a:endParaRPr lang="en-US"/>
          </a:p>
        </p:txBody>
      </p:sp>
    </p:spTree>
    <p:extLst>
      <p:ext uri="{BB962C8B-B14F-4D97-AF65-F5344CB8AC3E}">
        <p14:creationId xmlns:p14="http://schemas.microsoft.com/office/powerpoint/2010/main" val="123412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B6F4-00DA-074C-8AD6-103F81F2CC6A}"/>
              </a:ext>
            </a:extLst>
          </p:cNvPr>
          <p:cNvSpPr>
            <a:spLocks noGrp="1"/>
          </p:cNvSpPr>
          <p:nvPr>
            <p:ph type="ctrTitle"/>
          </p:nvPr>
        </p:nvSpPr>
        <p:spPr>
          <a:xfrm>
            <a:off x="1524000" y="1122363"/>
            <a:ext cx="9144000" cy="2387600"/>
          </a:xfrm>
        </p:spPr>
        <p:txBody>
          <a:bodyPr anchor="b"/>
          <a:lstStyle>
            <a:lvl1pPr algn="ctr">
              <a:defRPr sz="6000">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FE163E0-49FA-C942-A3CE-01FC4820B2B3}"/>
              </a:ext>
            </a:extLst>
          </p:cNvPr>
          <p:cNvSpPr>
            <a:spLocks noGrp="1"/>
          </p:cNvSpPr>
          <p:nvPr>
            <p:ph type="subTitle" idx="1"/>
          </p:nvPr>
        </p:nvSpPr>
        <p:spPr>
          <a:xfrm>
            <a:off x="1524000" y="3602038"/>
            <a:ext cx="9144000" cy="1655762"/>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030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357E-1FDF-004E-96C8-7ECCDB19A316}"/>
              </a:ext>
            </a:extLst>
          </p:cNvPr>
          <p:cNvSpPr>
            <a:spLocks noGrp="1"/>
          </p:cNvSpPr>
          <p:nvPr>
            <p:ph type="title"/>
          </p:nvPr>
        </p:nvSpPr>
        <p:spPr/>
        <p:txBody>
          <a:bodyPr/>
          <a:lstStyle>
            <a:lvl1pPr>
              <a:defRPr>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3726D3F-4DCD-E145-96F9-A25CF63BA779}"/>
              </a:ext>
            </a:extLst>
          </p:cNvPr>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22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48E9-1AF3-AF4B-93E3-AC32A6D43640}"/>
              </a:ext>
            </a:extLst>
          </p:cNvPr>
          <p:cNvSpPr>
            <a:spLocks noGrp="1"/>
          </p:cNvSpPr>
          <p:nvPr>
            <p:ph type="title"/>
          </p:nvPr>
        </p:nvSpPr>
        <p:spPr>
          <a:xfrm>
            <a:off x="831850" y="1709738"/>
            <a:ext cx="10515600" cy="2852737"/>
          </a:xfrm>
        </p:spPr>
        <p:txBody>
          <a:bodyPr anchor="b"/>
          <a:lstStyle>
            <a:lvl1pPr>
              <a:defRPr sz="6000">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ADF6022F-AFBA-764D-9E9D-91565135719F}"/>
              </a:ext>
            </a:extLst>
          </p:cNvPr>
          <p:cNvSpPr>
            <a:spLocks noGrp="1"/>
          </p:cNvSpPr>
          <p:nvPr>
            <p:ph type="body" idx="1"/>
          </p:nvPr>
        </p:nvSpPr>
        <p:spPr>
          <a:xfrm>
            <a:off x="831850" y="4589464"/>
            <a:ext cx="10515600" cy="488974"/>
          </a:xfrm>
        </p:spPr>
        <p:txBody>
          <a:bodyPr/>
          <a:lstStyle>
            <a:lvl1pPr marL="0" indent="0">
              <a:buNone/>
              <a:defRPr sz="2400">
                <a:solidFill>
                  <a:schemeClr val="tx1">
                    <a:tint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C7A7B36F-B43B-FC48-A871-5AA9069923DC}"/>
              </a:ext>
            </a:extLst>
          </p:cNvPr>
          <p:cNvPicPr>
            <a:picLocks noChangeAspect="1"/>
          </p:cNvPicPr>
          <p:nvPr userDrawn="1"/>
        </p:nvPicPr>
        <p:blipFill>
          <a:blip r:embed="rId2"/>
          <a:stretch>
            <a:fillRect/>
          </a:stretch>
        </p:blipFill>
        <p:spPr>
          <a:xfrm>
            <a:off x="10147715" y="0"/>
            <a:ext cx="1927737" cy="815926"/>
          </a:xfrm>
          <a:prstGeom prst="rect">
            <a:avLst/>
          </a:prstGeom>
        </p:spPr>
      </p:pic>
      <p:pic>
        <p:nvPicPr>
          <p:cNvPr id="10" name="Picture 9">
            <a:extLst>
              <a:ext uri="{FF2B5EF4-FFF2-40B4-BE49-F238E27FC236}">
                <a16:creationId xmlns:a16="http://schemas.microsoft.com/office/drawing/2014/main" id="{A67D8738-D2CD-5A46-ADBC-9DE8C6CC6A23}"/>
              </a:ext>
            </a:extLst>
          </p:cNvPr>
          <p:cNvPicPr>
            <a:picLocks noChangeAspect="1"/>
          </p:cNvPicPr>
          <p:nvPr userDrawn="1"/>
        </p:nvPicPr>
        <p:blipFill>
          <a:blip r:embed="rId3"/>
          <a:stretch>
            <a:fillRect/>
          </a:stretch>
        </p:blipFill>
        <p:spPr>
          <a:xfrm>
            <a:off x="278032" y="5775594"/>
            <a:ext cx="2535506" cy="850899"/>
          </a:xfrm>
          <a:prstGeom prst="rect">
            <a:avLst/>
          </a:prstGeom>
        </p:spPr>
      </p:pic>
    </p:spTree>
    <p:extLst>
      <p:ext uri="{BB962C8B-B14F-4D97-AF65-F5344CB8AC3E}">
        <p14:creationId xmlns:p14="http://schemas.microsoft.com/office/powerpoint/2010/main" val="3365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4824-6C0B-8645-A8C2-684DCE1D52EE}"/>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D0A0503-468B-3F4D-99B7-F12AAF1E4F59}"/>
              </a:ext>
            </a:extLst>
          </p:cNvPr>
          <p:cNvSpPr>
            <a:spLocks noGrp="1"/>
          </p:cNvSpPr>
          <p:nvPr>
            <p:ph sz="half" idx="1"/>
          </p:nvPr>
        </p:nvSpPr>
        <p:spPr>
          <a:xfrm>
            <a:off x="838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1EF38-FFB7-2A48-836F-97DC1CD7C863}"/>
              </a:ext>
            </a:extLst>
          </p:cNvPr>
          <p:cNvSpPr>
            <a:spLocks noGrp="1"/>
          </p:cNvSpPr>
          <p:nvPr>
            <p:ph sz="half" idx="2"/>
          </p:nvPr>
        </p:nvSpPr>
        <p:spPr>
          <a:xfrm>
            <a:off x="6172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19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557C-79BB-CE46-8489-0A27C6C17FDA}"/>
              </a:ext>
            </a:extLst>
          </p:cNvPr>
          <p:cNvSpPr>
            <a:spLocks noGrp="1"/>
          </p:cNvSpPr>
          <p:nvPr>
            <p:ph type="title"/>
          </p:nvPr>
        </p:nvSpPr>
        <p:spPr>
          <a:xfrm>
            <a:off x="839788" y="365125"/>
            <a:ext cx="10515600" cy="1325563"/>
          </a:xfrm>
        </p:spPr>
        <p:txBody>
          <a:bodyPr/>
          <a:lstStyle>
            <a:lvl1pPr>
              <a:defRPr>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E81D6E7-0BDD-1545-BE48-D589BAA3EA2D}"/>
              </a:ext>
            </a:extLst>
          </p:cNvPr>
          <p:cNvSpPr>
            <a:spLocks noGrp="1"/>
          </p:cNvSpPr>
          <p:nvPr>
            <p:ph type="body" idx="1"/>
          </p:nvPr>
        </p:nvSpPr>
        <p:spPr>
          <a:xfrm>
            <a:off x="839788" y="1681163"/>
            <a:ext cx="5157787"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151163-4C7D-4845-AE01-8789B11BC14D}"/>
              </a:ext>
            </a:extLst>
          </p:cNvPr>
          <p:cNvSpPr>
            <a:spLocks noGrp="1"/>
          </p:cNvSpPr>
          <p:nvPr>
            <p:ph sz="half" idx="2"/>
          </p:nvPr>
        </p:nvSpPr>
        <p:spPr>
          <a:xfrm>
            <a:off x="839788" y="2505075"/>
            <a:ext cx="5157787"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33AB4-50F8-F647-AC99-08E36A8A2631}"/>
              </a:ext>
            </a:extLst>
          </p:cNvPr>
          <p:cNvSpPr>
            <a:spLocks noGrp="1"/>
          </p:cNvSpPr>
          <p:nvPr>
            <p:ph type="body" sz="quarter" idx="3"/>
          </p:nvPr>
        </p:nvSpPr>
        <p:spPr>
          <a:xfrm>
            <a:off x="6172200" y="1681163"/>
            <a:ext cx="5183188"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18782F-BA6D-784F-94C6-F9484F6A4C0E}"/>
              </a:ext>
            </a:extLst>
          </p:cNvPr>
          <p:cNvSpPr>
            <a:spLocks noGrp="1"/>
          </p:cNvSpPr>
          <p:nvPr>
            <p:ph sz="quarter" idx="4"/>
          </p:nvPr>
        </p:nvSpPr>
        <p:spPr>
          <a:xfrm>
            <a:off x="6172200" y="2505075"/>
            <a:ext cx="5183188"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3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D604-9B12-8F42-9D39-F43E5170B750}"/>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72250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EF37E0-4D9E-D947-A4EB-51B9596BF047}"/>
              </a:ext>
            </a:extLst>
          </p:cNvPr>
          <p:cNvPicPr>
            <a:picLocks noChangeAspect="1"/>
          </p:cNvPicPr>
          <p:nvPr userDrawn="1"/>
        </p:nvPicPr>
        <p:blipFill rotWithShape="1">
          <a:blip r:embed="rId8">
            <a:alphaModFix amt="76000"/>
          </a:blip>
          <a:srcRect l="10809" t="12770" r="48823" b="6446"/>
          <a:stretch/>
        </p:blipFill>
        <p:spPr>
          <a:xfrm flipH="1">
            <a:off x="10659976" y="-2137783"/>
            <a:ext cx="3543382" cy="4505782"/>
          </a:xfrm>
          <a:prstGeom prst="rect">
            <a:avLst/>
          </a:prstGeom>
        </p:spPr>
      </p:pic>
      <p:sp>
        <p:nvSpPr>
          <p:cNvPr id="2" name="Title Placeholder 1">
            <a:extLst>
              <a:ext uri="{FF2B5EF4-FFF2-40B4-BE49-F238E27FC236}">
                <a16:creationId xmlns:a16="http://schemas.microsoft.com/office/drawing/2014/main" id="{02EFA411-1032-8640-9D00-D931C51CAEF7}"/>
              </a:ext>
            </a:extLst>
          </p:cNvPr>
          <p:cNvSpPr>
            <a:spLocks noGrp="1"/>
          </p:cNvSpPr>
          <p:nvPr>
            <p:ph type="title"/>
          </p:nvPr>
        </p:nvSpPr>
        <p:spPr>
          <a:xfrm>
            <a:off x="838200" y="76681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6B51B6-C50F-724F-90F6-C222536AC7EE}"/>
              </a:ext>
            </a:extLst>
          </p:cNvPr>
          <p:cNvSpPr>
            <a:spLocks noGrp="1"/>
          </p:cNvSpPr>
          <p:nvPr>
            <p:ph type="body" idx="1"/>
          </p:nvPr>
        </p:nvSpPr>
        <p:spPr>
          <a:xfrm>
            <a:off x="838200" y="2227319"/>
            <a:ext cx="10515600" cy="38295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259E8B2-E5D1-DA49-95F1-66F84ED23ED5}"/>
              </a:ext>
            </a:extLst>
          </p:cNvPr>
          <p:cNvPicPr>
            <a:picLocks noChangeAspect="1"/>
          </p:cNvPicPr>
          <p:nvPr userDrawn="1"/>
        </p:nvPicPr>
        <p:blipFill>
          <a:blip r:embed="rId9"/>
          <a:stretch>
            <a:fillRect/>
          </a:stretch>
        </p:blipFill>
        <p:spPr>
          <a:xfrm>
            <a:off x="10320478" y="5877571"/>
            <a:ext cx="1558901" cy="524936"/>
          </a:xfrm>
          <a:prstGeom prst="rect">
            <a:avLst/>
          </a:prstGeom>
        </p:spPr>
      </p:pic>
      <p:pic>
        <p:nvPicPr>
          <p:cNvPr id="9" name="Picture 8">
            <a:extLst>
              <a:ext uri="{FF2B5EF4-FFF2-40B4-BE49-F238E27FC236}">
                <a16:creationId xmlns:a16="http://schemas.microsoft.com/office/drawing/2014/main" id="{C3145589-A98A-6F48-8FFF-A154DE1A6054}"/>
              </a:ext>
            </a:extLst>
          </p:cNvPr>
          <p:cNvPicPr>
            <a:picLocks noChangeAspect="1"/>
          </p:cNvPicPr>
          <p:nvPr userDrawn="1"/>
        </p:nvPicPr>
        <p:blipFill rotWithShape="1">
          <a:blip r:embed="rId10">
            <a:alphaModFix/>
          </a:blip>
          <a:srcRect r="80263"/>
          <a:stretch/>
        </p:blipFill>
        <p:spPr>
          <a:xfrm>
            <a:off x="0" y="3388659"/>
            <a:ext cx="2349329" cy="6702495"/>
          </a:xfrm>
          <a:prstGeom prst="rect">
            <a:avLst/>
          </a:prstGeom>
        </p:spPr>
      </p:pic>
      <p:pic>
        <p:nvPicPr>
          <p:cNvPr id="7" name="Picture 6">
            <a:extLst>
              <a:ext uri="{FF2B5EF4-FFF2-40B4-BE49-F238E27FC236}">
                <a16:creationId xmlns:a16="http://schemas.microsoft.com/office/drawing/2014/main" id="{6F549DDC-501F-6D4E-9AAC-9CE9C293B3BC}"/>
              </a:ext>
            </a:extLst>
          </p:cNvPr>
          <p:cNvPicPr>
            <a:picLocks noChangeAspect="1"/>
          </p:cNvPicPr>
          <p:nvPr userDrawn="1"/>
        </p:nvPicPr>
        <p:blipFill>
          <a:blip r:embed="rId11"/>
          <a:stretch>
            <a:fillRect/>
          </a:stretch>
        </p:blipFill>
        <p:spPr>
          <a:xfrm>
            <a:off x="8678494" y="5827237"/>
            <a:ext cx="1486125" cy="629011"/>
          </a:xfrm>
          <a:prstGeom prst="rect">
            <a:avLst/>
          </a:prstGeom>
        </p:spPr>
      </p:pic>
    </p:spTree>
    <p:extLst>
      <p:ext uri="{BB962C8B-B14F-4D97-AF65-F5344CB8AC3E}">
        <p14:creationId xmlns:p14="http://schemas.microsoft.com/office/powerpoint/2010/main" val="108260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avionroads.blogspot.com/2017/05/deep-and-swift-buller-river-jet-boat.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A198-A444-4606-B3AE-5AD232017C3C}"/>
              </a:ext>
            </a:extLst>
          </p:cNvPr>
          <p:cNvSpPr>
            <a:spLocks noGrp="1"/>
          </p:cNvSpPr>
          <p:nvPr>
            <p:ph type="title"/>
          </p:nvPr>
        </p:nvSpPr>
        <p:spPr>
          <a:xfrm>
            <a:off x="200526" y="0"/>
            <a:ext cx="10515600" cy="1325563"/>
          </a:xfrm>
        </p:spPr>
        <p:txBody>
          <a:bodyPr/>
          <a:lstStyle/>
          <a:p>
            <a:r>
              <a:rPr lang="en-US" dirty="0">
                <a:latin typeface="Helvetica"/>
                <a:cs typeface="Helvetica"/>
              </a:rPr>
              <a:t>Do Now: Think, Pair, Share</a:t>
            </a:r>
            <a:endParaRPr lang="en-US" dirty="0"/>
          </a:p>
        </p:txBody>
      </p:sp>
      <p:pic>
        <p:nvPicPr>
          <p:cNvPr id="6" name="Picture 5">
            <a:extLst>
              <a:ext uri="{FF2B5EF4-FFF2-40B4-BE49-F238E27FC236}">
                <a16:creationId xmlns:a16="http://schemas.microsoft.com/office/drawing/2014/main" id="{8156C915-3894-354C-9334-2C7703352D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4178" y="1088988"/>
            <a:ext cx="6537380" cy="4932715"/>
          </a:xfrm>
          <a:prstGeom prst="rect">
            <a:avLst/>
          </a:prstGeom>
        </p:spPr>
      </p:pic>
      <p:sp>
        <p:nvSpPr>
          <p:cNvPr id="7" name="Text Box 12">
            <a:extLst>
              <a:ext uri="{FF2B5EF4-FFF2-40B4-BE49-F238E27FC236}">
                <a16:creationId xmlns:a16="http://schemas.microsoft.com/office/drawing/2014/main" id="{DC1E81F8-1B86-E140-B435-58621E112E98}"/>
              </a:ext>
            </a:extLst>
          </p:cNvPr>
          <p:cNvSpPr txBox="1"/>
          <p:nvPr/>
        </p:nvSpPr>
        <p:spPr>
          <a:xfrm>
            <a:off x="2827310" y="6477858"/>
            <a:ext cx="6537380" cy="380142"/>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4"/>
              </a:rPr>
              <a:t>This Photo</a:t>
            </a:r>
            <a:r>
              <a:rPr lang="en-US" sz="900">
                <a:effectLst/>
                <a:latin typeface="Calibri" panose="020F0502020204030204" pitchFamily="34" charset="0"/>
                <a:ea typeface="Malgun Gothic" panose="020B0503020000020004" pitchFamily="34" charset="-127"/>
                <a:cs typeface="Times New Roman" panose="02020603050405020304" pitchFamily="18" charset="0"/>
              </a:rPr>
              <a:t> by Unknown Author is licensed under </a:t>
            </a: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5"/>
              </a:rPr>
              <a:t>CC BY-ND</a:t>
            </a: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88078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7072F0B-27DE-F34F-9206-A75B342112F4}"/>
              </a:ext>
            </a:extLst>
          </p:cNvPr>
          <p:cNvPicPr>
            <a:picLocks noChangeAspect="1"/>
          </p:cNvPicPr>
          <p:nvPr/>
        </p:nvPicPr>
        <p:blipFill>
          <a:blip r:embed="rId3"/>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7670B663-DC0B-3047-80CE-655187589D79}"/>
              </a:ext>
            </a:extLst>
          </p:cNvPr>
          <p:cNvPicPr>
            <a:picLocks noChangeAspect="1"/>
          </p:cNvPicPr>
          <p:nvPr/>
        </p:nvPicPr>
        <p:blipFill rotWithShape="1">
          <a:blip r:embed="rId4"/>
          <a:srcRect r="82409" b="67349"/>
          <a:stretch/>
        </p:blipFill>
        <p:spPr>
          <a:xfrm>
            <a:off x="192215" y="31767"/>
            <a:ext cx="2144647" cy="2239206"/>
          </a:xfrm>
          <a:prstGeom prst="rect">
            <a:avLst/>
          </a:prstGeom>
        </p:spPr>
      </p:pic>
      <p:pic>
        <p:nvPicPr>
          <p:cNvPr id="22" name="Picture 21">
            <a:extLst>
              <a:ext uri="{FF2B5EF4-FFF2-40B4-BE49-F238E27FC236}">
                <a16:creationId xmlns:a16="http://schemas.microsoft.com/office/drawing/2014/main" id="{65A1DFE4-FBA7-D84E-B3C3-1DC0C04267CB}"/>
              </a:ext>
            </a:extLst>
          </p:cNvPr>
          <p:cNvPicPr>
            <a:picLocks noChangeAspect="1"/>
          </p:cNvPicPr>
          <p:nvPr/>
        </p:nvPicPr>
        <p:blipFill rotWithShape="1">
          <a:blip r:embed="rId5"/>
          <a:srcRect t="42823" r="82409"/>
          <a:stretch/>
        </p:blipFill>
        <p:spPr>
          <a:xfrm>
            <a:off x="0" y="2947575"/>
            <a:ext cx="2144647" cy="3921182"/>
          </a:xfrm>
          <a:prstGeom prst="rect">
            <a:avLst/>
          </a:prstGeom>
        </p:spPr>
      </p:pic>
      <p:pic>
        <p:nvPicPr>
          <p:cNvPr id="24" name="Picture 23">
            <a:extLst>
              <a:ext uri="{FF2B5EF4-FFF2-40B4-BE49-F238E27FC236}">
                <a16:creationId xmlns:a16="http://schemas.microsoft.com/office/drawing/2014/main" id="{7E01519F-C39B-CA40-B64D-581FA67684CD}"/>
              </a:ext>
            </a:extLst>
          </p:cNvPr>
          <p:cNvPicPr>
            <a:picLocks noChangeAspect="1"/>
          </p:cNvPicPr>
          <p:nvPr/>
        </p:nvPicPr>
        <p:blipFill rotWithShape="1">
          <a:blip r:embed="rId6"/>
          <a:srcRect l="83299" b="54601"/>
          <a:stretch/>
        </p:blipFill>
        <p:spPr>
          <a:xfrm>
            <a:off x="10155809" y="-10757"/>
            <a:ext cx="2036191" cy="3113471"/>
          </a:xfrm>
          <a:prstGeom prst="rect">
            <a:avLst/>
          </a:prstGeom>
        </p:spPr>
      </p:pic>
      <p:sp>
        <p:nvSpPr>
          <p:cNvPr id="6" name="Rectangle 5">
            <a:extLst>
              <a:ext uri="{FF2B5EF4-FFF2-40B4-BE49-F238E27FC236}">
                <a16:creationId xmlns:a16="http://schemas.microsoft.com/office/drawing/2014/main" id="{BEBD8124-4C57-C24F-AF8F-83C4FAD98C9D}"/>
              </a:ext>
            </a:extLst>
          </p:cNvPr>
          <p:cNvSpPr/>
          <p:nvPr/>
        </p:nvSpPr>
        <p:spPr>
          <a:xfrm>
            <a:off x="1264538" y="2405867"/>
            <a:ext cx="7073292" cy="838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Helvetica" pitchFamily="2" charset="0"/>
              </a:rPr>
              <a:t>How Water Moves </a:t>
            </a:r>
          </a:p>
        </p:txBody>
      </p:sp>
      <p:pic>
        <p:nvPicPr>
          <p:cNvPr id="11" name="Picture 10">
            <a:extLst>
              <a:ext uri="{FF2B5EF4-FFF2-40B4-BE49-F238E27FC236}">
                <a16:creationId xmlns:a16="http://schemas.microsoft.com/office/drawing/2014/main" id="{19061A5E-5FE0-2C42-ABD3-833E5A019B33}"/>
              </a:ext>
            </a:extLst>
          </p:cNvPr>
          <p:cNvPicPr>
            <a:picLocks noChangeAspect="1"/>
          </p:cNvPicPr>
          <p:nvPr/>
        </p:nvPicPr>
        <p:blipFill rotWithShape="1">
          <a:blip r:embed="rId7"/>
          <a:srcRect l="7668" t="57299" r="72595" b="22840"/>
          <a:stretch/>
        </p:blipFill>
        <p:spPr>
          <a:xfrm>
            <a:off x="6838073" y="5346046"/>
            <a:ext cx="2403836" cy="1362073"/>
          </a:xfrm>
          <a:prstGeom prst="rect">
            <a:avLst/>
          </a:prstGeom>
        </p:spPr>
      </p:pic>
      <p:sp>
        <p:nvSpPr>
          <p:cNvPr id="12" name="Rectangle 11">
            <a:extLst>
              <a:ext uri="{FF2B5EF4-FFF2-40B4-BE49-F238E27FC236}">
                <a16:creationId xmlns:a16="http://schemas.microsoft.com/office/drawing/2014/main" id="{F4963E27-E8F5-5C4C-9765-D1831EBAEC82}"/>
              </a:ext>
            </a:extLst>
          </p:cNvPr>
          <p:cNvSpPr/>
          <p:nvPr/>
        </p:nvSpPr>
        <p:spPr>
          <a:xfrm>
            <a:off x="1264538" y="4620678"/>
            <a:ext cx="5050971" cy="1195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endParaRPr lang="en-US" sz="1200" dirty="0">
              <a:solidFill>
                <a:schemeClr val="bg1"/>
              </a:solidFill>
              <a:latin typeface="Helvetica" pitchFamily="2" charset="0"/>
            </a:endParaRPr>
          </a:p>
        </p:txBody>
      </p:sp>
      <p:pic>
        <p:nvPicPr>
          <p:cNvPr id="13" name="Picture 12">
            <a:extLst>
              <a:ext uri="{FF2B5EF4-FFF2-40B4-BE49-F238E27FC236}">
                <a16:creationId xmlns:a16="http://schemas.microsoft.com/office/drawing/2014/main" id="{445A2585-7FCC-914D-A320-E0A32C7FF5BC}"/>
              </a:ext>
            </a:extLst>
          </p:cNvPr>
          <p:cNvPicPr>
            <a:picLocks noChangeAspect="1"/>
          </p:cNvPicPr>
          <p:nvPr/>
        </p:nvPicPr>
        <p:blipFill>
          <a:blip r:embed="rId8"/>
          <a:stretch>
            <a:fillRect/>
          </a:stretch>
        </p:blipFill>
        <p:spPr>
          <a:xfrm>
            <a:off x="9241909" y="5396675"/>
            <a:ext cx="2699863" cy="1256295"/>
          </a:xfrm>
          <a:prstGeom prst="rect">
            <a:avLst/>
          </a:prstGeom>
        </p:spPr>
      </p:pic>
    </p:spTree>
    <p:extLst>
      <p:ext uri="{BB962C8B-B14F-4D97-AF65-F5344CB8AC3E}">
        <p14:creationId xmlns:p14="http://schemas.microsoft.com/office/powerpoint/2010/main" val="394022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19FE-57FA-514B-B648-B60AA1874E00}"/>
              </a:ext>
            </a:extLst>
          </p:cNvPr>
          <p:cNvSpPr>
            <a:spLocks noGrp="1"/>
          </p:cNvSpPr>
          <p:nvPr>
            <p:ph type="title"/>
          </p:nvPr>
        </p:nvSpPr>
        <p:spPr>
          <a:xfrm>
            <a:off x="838200" y="836840"/>
            <a:ext cx="1051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9FF3E466-C851-6543-8FEA-A146F2094A8F}"/>
              </a:ext>
            </a:extLst>
          </p:cNvPr>
          <p:cNvSpPr>
            <a:spLocks noGrp="1"/>
          </p:cNvSpPr>
          <p:nvPr>
            <p:ph idx="1"/>
          </p:nvPr>
        </p:nvSpPr>
        <p:spPr>
          <a:xfrm>
            <a:off x="729916" y="1948424"/>
            <a:ext cx="10515600" cy="3829587"/>
          </a:xfrm>
        </p:spPr>
        <p:txBody>
          <a:bodyPr>
            <a:normAutofit fontScale="92500" lnSpcReduction="10000"/>
          </a:bodyPr>
          <a:lstStyle/>
          <a:p>
            <a:pPr>
              <a:lnSpc>
                <a:spcPct val="107000"/>
              </a:lnSpc>
              <a:spcBef>
                <a:spcPts val="0"/>
              </a:spcBef>
              <a:spcAft>
                <a:spcPts val="800"/>
              </a:spcAft>
            </a:pPr>
            <a:r>
              <a:rPr lang="en-US" dirty="0">
                <a:ea typeface="Malgun Gothic" panose="020B0503020000020004" pitchFamily="34" charset="-127"/>
                <a:cs typeface="Times New Roman" panose="02020603050405020304" pitchFamily="18" charset="0"/>
              </a:rPr>
              <a:t>Students will know:</a:t>
            </a:r>
          </a:p>
          <a:p>
            <a:pPr lvl="1">
              <a:lnSpc>
                <a:spcPct val="107000"/>
              </a:lnSpc>
              <a:spcBef>
                <a:spcPts val="0"/>
              </a:spcBef>
            </a:pPr>
            <a:r>
              <a:rPr lang="en-US" sz="2000" dirty="0">
                <a:ea typeface="Malgun Gothic" panose="020B0503020000020004" pitchFamily="34" charset="-127"/>
                <a:cs typeface="Times New Roman" panose="02020603050405020304" pitchFamily="18" charset="0"/>
              </a:rPr>
              <a:t>How the Colorado River formed the Grand Canyon.</a:t>
            </a:r>
          </a:p>
          <a:p>
            <a:pPr lvl="1">
              <a:lnSpc>
                <a:spcPct val="107000"/>
              </a:lnSpc>
              <a:spcBef>
                <a:spcPts val="0"/>
              </a:spcBef>
            </a:pPr>
            <a:r>
              <a:rPr lang="en-US" sz="2000" dirty="0">
                <a:ea typeface="Malgun Gothic" panose="020B0503020000020004" pitchFamily="34" charset="-127"/>
                <a:cs typeface="Times New Roman" panose="02020603050405020304" pitchFamily="18" charset="0"/>
              </a:rPr>
              <a:t>How changing the movement of water impacts erosion and sedimentation.</a:t>
            </a:r>
          </a:p>
          <a:p>
            <a:pPr>
              <a:lnSpc>
                <a:spcPct val="107000"/>
              </a:lnSpc>
              <a:spcBef>
                <a:spcPts val="0"/>
              </a:spcBef>
              <a:spcAft>
                <a:spcPts val="800"/>
              </a:spcAft>
            </a:pPr>
            <a:r>
              <a:rPr lang="en-US" dirty="0">
                <a:ea typeface="Malgun Gothic" panose="020B0503020000020004" pitchFamily="34" charset="-127"/>
                <a:cs typeface="Times New Roman" panose="02020603050405020304" pitchFamily="18" charset="0"/>
              </a:rPr>
              <a:t>Students will understand:</a:t>
            </a:r>
          </a:p>
          <a:p>
            <a:pPr lvl="1">
              <a:lnSpc>
                <a:spcPct val="107000"/>
              </a:lnSpc>
              <a:spcBef>
                <a:spcPts val="0"/>
              </a:spcBef>
            </a:pPr>
            <a:r>
              <a:rPr lang="en-US" sz="2000" dirty="0">
                <a:ea typeface="Malgun Gothic" panose="020B0503020000020004" pitchFamily="34" charset="-127"/>
                <a:cs typeface="Times New Roman" panose="02020603050405020304" pitchFamily="18" charset="0"/>
              </a:rPr>
              <a:t>The role of water in shaping our land.</a:t>
            </a:r>
          </a:p>
          <a:p>
            <a:pPr lvl="1">
              <a:lnSpc>
                <a:spcPct val="107000"/>
              </a:lnSpc>
              <a:spcBef>
                <a:spcPts val="0"/>
              </a:spcBef>
            </a:pPr>
            <a:r>
              <a:rPr lang="en-US" sz="2000" dirty="0">
                <a:ea typeface="Malgun Gothic" panose="020B0503020000020004" pitchFamily="34" charset="-127"/>
                <a:cs typeface="Times New Roman" panose="02020603050405020304" pitchFamily="18" charset="0"/>
              </a:rPr>
              <a:t>How humans can impact the movement of water.</a:t>
            </a:r>
          </a:p>
          <a:p>
            <a:pPr lvl="1">
              <a:lnSpc>
                <a:spcPct val="107000"/>
              </a:lnSpc>
              <a:spcBef>
                <a:spcPts val="0"/>
              </a:spcBef>
              <a:spcAft>
                <a:spcPts val="800"/>
              </a:spcAft>
            </a:pPr>
            <a:r>
              <a:rPr lang="en-US" sz="2000" dirty="0">
                <a:ea typeface="Malgun Gothic" panose="020B0503020000020004" pitchFamily="34" charset="-127"/>
                <a:cs typeface="Times New Roman" panose="02020603050405020304" pitchFamily="18" charset="0"/>
              </a:rPr>
              <a:t>How models help us understand our world better.</a:t>
            </a:r>
          </a:p>
          <a:p>
            <a:pPr>
              <a:lnSpc>
                <a:spcPct val="107000"/>
              </a:lnSpc>
              <a:spcBef>
                <a:spcPts val="0"/>
              </a:spcBef>
              <a:spcAft>
                <a:spcPts val="800"/>
              </a:spcAft>
            </a:pPr>
            <a:r>
              <a:rPr lang="en-US" dirty="0">
                <a:ea typeface="Malgun Gothic" panose="020B0503020000020004" pitchFamily="34" charset="-127"/>
                <a:cs typeface="Times New Roman" panose="02020603050405020304" pitchFamily="18" charset="0"/>
              </a:rPr>
              <a:t>Students will be able to:</a:t>
            </a:r>
          </a:p>
          <a:p>
            <a:pPr lvl="1">
              <a:lnSpc>
                <a:spcPct val="107000"/>
              </a:lnSpc>
              <a:spcBef>
                <a:spcPts val="0"/>
              </a:spcBef>
            </a:pPr>
            <a:r>
              <a:rPr lang="en-US" sz="2000" dirty="0">
                <a:ea typeface="Malgun Gothic" panose="020B0503020000020004" pitchFamily="34" charset="-127"/>
                <a:cs typeface="Times New Roman" panose="02020603050405020304" pitchFamily="18" charset="0"/>
              </a:rPr>
              <a:t>Do the scientific method: Ask, predict, test, analyze, conclude.</a:t>
            </a:r>
          </a:p>
          <a:p>
            <a:pPr lvl="1">
              <a:lnSpc>
                <a:spcPct val="107000"/>
              </a:lnSpc>
              <a:spcBef>
                <a:spcPts val="0"/>
              </a:spcBef>
              <a:spcAft>
                <a:spcPts val="800"/>
              </a:spcAft>
            </a:pPr>
            <a:r>
              <a:rPr lang="en-US" sz="2000" dirty="0">
                <a:ea typeface="Malgun Gothic" panose="020B0503020000020004" pitchFamily="34" charset="-127"/>
                <a:cs typeface="Times New Roman" panose="02020603050405020304" pitchFamily="18" charset="0"/>
              </a:rPr>
              <a:t>Use the AR Sandbox to conduct an investigation.</a:t>
            </a:r>
          </a:p>
          <a:p>
            <a:endParaRPr lang="en-US" dirty="0"/>
          </a:p>
          <a:p>
            <a:endParaRPr lang="en-US" dirty="0"/>
          </a:p>
        </p:txBody>
      </p:sp>
    </p:spTree>
    <p:extLst>
      <p:ext uri="{BB962C8B-B14F-4D97-AF65-F5344CB8AC3E}">
        <p14:creationId xmlns:p14="http://schemas.microsoft.com/office/powerpoint/2010/main" val="42823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4465-526E-614E-8D7B-1423432BAD56}"/>
              </a:ext>
            </a:extLst>
          </p:cNvPr>
          <p:cNvSpPr>
            <a:spLocks noGrp="1"/>
          </p:cNvSpPr>
          <p:nvPr>
            <p:ph type="title"/>
          </p:nvPr>
        </p:nvSpPr>
        <p:spPr>
          <a:xfrm>
            <a:off x="838200" y="439101"/>
            <a:ext cx="10515600" cy="1325563"/>
          </a:xfrm>
        </p:spPr>
        <p:txBody>
          <a:bodyPr/>
          <a:lstStyle/>
          <a:p>
            <a:r>
              <a:rPr lang="en-US" dirty="0"/>
              <a:t>Class Discussion </a:t>
            </a:r>
          </a:p>
        </p:txBody>
      </p:sp>
      <p:sp>
        <p:nvSpPr>
          <p:cNvPr id="4" name="Content Placeholder 3">
            <a:extLst>
              <a:ext uri="{FF2B5EF4-FFF2-40B4-BE49-F238E27FC236}">
                <a16:creationId xmlns:a16="http://schemas.microsoft.com/office/drawing/2014/main" id="{B8D3A8E4-703B-E842-96A8-874F6A581629}"/>
              </a:ext>
            </a:extLst>
          </p:cNvPr>
          <p:cNvSpPr>
            <a:spLocks noGrp="1"/>
          </p:cNvSpPr>
          <p:nvPr>
            <p:ph idx="1"/>
          </p:nvPr>
        </p:nvSpPr>
        <p:spPr>
          <a:xfrm>
            <a:off x="838200" y="1926530"/>
            <a:ext cx="10515600" cy="3829587"/>
          </a:xfrm>
        </p:spPr>
        <p:txBody>
          <a:bodyPr/>
          <a:lstStyle/>
          <a:p>
            <a:r>
              <a:rPr lang="en-US" dirty="0"/>
              <a:t>What is the disadvantage of using a picture to analyze?</a:t>
            </a:r>
          </a:p>
          <a:p>
            <a:r>
              <a:rPr lang="en-US" dirty="0"/>
              <a:t>How do you think the Grand Canyon was formed?</a:t>
            </a:r>
          </a:p>
          <a:p>
            <a:r>
              <a:rPr lang="en-US" dirty="0"/>
              <a:t>What exactly is the water doing to form the Grand Canyon?</a:t>
            </a:r>
          </a:p>
          <a:p>
            <a:r>
              <a:rPr lang="en-US" dirty="0"/>
              <a:t>What else can water do to shape landforms?</a:t>
            </a:r>
          </a:p>
          <a:p>
            <a:r>
              <a:rPr lang="en-US" dirty="0"/>
              <a:t>What clues can we use to know if water shaped the land?</a:t>
            </a:r>
          </a:p>
          <a:p>
            <a:r>
              <a:rPr lang="en-US" dirty="0"/>
              <a:t>Do you think it’s possible to see water actually moving and seeing what it is doing in real-time?  How?</a:t>
            </a:r>
          </a:p>
          <a:p>
            <a:endParaRPr lang="en-US" dirty="0"/>
          </a:p>
        </p:txBody>
      </p:sp>
    </p:spTree>
    <p:extLst>
      <p:ext uri="{BB962C8B-B14F-4D97-AF65-F5344CB8AC3E}">
        <p14:creationId xmlns:p14="http://schemas.microsoft.com/office/powerpoint/2010/main" val="73000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6E20-8ABB-D341-94C7-015E617AF7AC}"/>
              </a:ext>
            </a:extLst>
          </p:cNvPr>
          <p:cNvSpPr>
            <a:spLocks noGrp="1"/>
          </p:cNvSpPr>
          <p:nvPr>
            <p:ph type="title"/>
          </p:nvPr>
        </p:nvSpPr>
        <p:spPr>
          <a:xfrm>
            <a:off x="0" y="-147581"/>
            <a:ext cx="10515600" cy="1325563"/>
          </a:xfrm>
        </p:spPr>
        <p:txBody>
          <a:bodyPr/>
          <a:lstStyle/>
          <a:p>
            <a:r>
              <a:rPr lang="en-US" dirty="0"/>
              <a:t>AR Sandbox</a:t>
            </a:r>
          </a:p>
        </p:txBody>
      </p:sp>
      <p:pic>
        <p:nvPicPr>
          <p:cNvPr id="8" name="Content Placeholder 7" descr="A picture containing indoor, decorated, painting, painted&#10;&#10;Description automatically generated">
            <a:extLst>
              <a:ext uri="{FF2B5EF4-FFF2-40B4-BE49-F238E27FC236}">
                <a16:creationId xmlns:a16="http://schemas.microsoft.com/office/drawing/2014/main" id="{644BEC62-5D7F-1F4E-A0BE-0E2E4E30AEB1}"/>
              </a:ext>
            </a:extLst>
          </p:cNvPr>
          <p:cNvPicPr>
            <a:picLocks noGrp="1" noChangeAspect="1"/>
          </p:cNvPicPr>
          <p:nvPr>
            <p:ph idx="1"/>
          </p:nvPr>
        </p:nvPicPr>
        <p:blipFill>
          <a:blip r:embed="rId3"/>
          <a:stretch>
            <a:fillRect/>
          </a:stretch>
        </p:blipFill>
        <p:spPr>
          <a:xfrm>
            <a:off x="1447800" y="812517"/>
            <a:ext cx="9741568" cy="4804228"/>
          </a:xfrm>
        </p:spPr>
      </p:pic>
    </p:spTree>
    <p:extLst>
      <p:ext uri="{BB962C8B-B14F-4D97-AF65-F5344CB8AC3E}">
        <p14:creationId xmlns:p14="http://schemas.microsoft.com/office/powerpoint/2010/main" val="226589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826B-5F76-564B-8BC2-4A8969E1E9E3}"/>
              </a:ext>
            </a:extLst>
          </p:cNvPr>
          <p:cNvSpPr>
            <a:spLocks noGrp="1"/>
          </p:cNvSpPr>
          <p:nvPr>
            <p:ph type="title"/>
          </p:nvPr>
        </p:nvSpPr>
        <p:spPr>
          <a:xfrm>
            <a:off x="741948" y="535354"/>
            <a:ext cx="10515600" cy="1325563"/>
          </a:xfrm>
        </p:spPr>
        <p:txBody>
          <a:bodyPr/>
          <a:lstStyle/>
          <a:p>
            <a:r>
              <a:rPr lang="en-US" dirty="0"/>
              <a:t>Lab Investigation </a:t>
            </a:r>
          </a:p>
        </p:txBody>
      </p:sp>
      <p:sp>
        <p:nvSpPr>
          <p:cNvPr id="3" name="Content Placeholder 2">
            <a:extLst>
              <a:ext uri="{FF2B5EF4-FFF2-40B4-BE49-F238E27FC236}">
                <a16:creationId xmlns:a16="http://schemas.microsoft.com/office/drawing/2014/main" id="{E7355990-CACE-FB47-97E8-C0430DD66FDF}"/>
              </a:ext>
            </a:extLst>
          </p:cNvPr>
          <p:cNvSpPr>
            <a:spLocks noGrp="1"/>
          </p:cNvSpPr>
          <p:nvPr>
            <p:ph idx="1"/>
          </p:nvPr>
        </p:nvSpPr>
        <p:spPr>
          <a:xfrm>
            <a:off x="838200" y="1830277"/>
            <a:ext cx="10515600" cy="3829587"/>
          </a:xfrm>
        </p:spPr>
        <p:txBody>
          <a:bodyPr>
            <a:normAutofit/>
          </a:bodyPr>
          <a:lstStyle/>
          <a:p>
            <a:pPr marL="0" indent="0">
              <a:buNone/>
            </a:pPr>
            <a:r>
              <a:rPr lang="en-US" dirty="0"/>
              <a:t>What are the 6 steps in the scientific method?</a:t>
            </a:r>
          </a:p>
          <a:p>
            <a:pPr marL="514350" indent="-514350">
              <a:buFont typeface="+mj-lt"/>
              <a:buAutoNum type="arabicPeriod"/>
            </a:pPr>
            <a:r>
              <a:rPr lang="en-US" dirty="0"/>
              <a:t>Ask a question  </a:t>
            </a:r>
          </a:p>
          <a:p>
            <a:pPr marL="514350" indent="-514350">
              <a:buFont typeface="+mj-lt"/>
              <a:buAutoNum type="arabicPeriod"/>
            </a:pPr>
            <a:r>
              <a:rPr lang="en-US" dirty="0"/>
              <a:t>Background research </a:t>
            </a:r>
          </a:p>
          <a:p>
            <a:pPr marL="514350" indent="-514350">
              <a:buFont typeface="+mj-lt"/>
              <a:buAutoNum type="arabicPeriod"/>
            </a:pPr>
            <a:r>
              <a:rPr lang="en-US" dirty="0"/>
              <a:t>Make your hypothesis</a:t>
            </a:r>
          </a:p>
          <a:p>
            <a:pPr marL="514350" indent="-514350">
              <a:buFont typeface="+mj-lt"/>
              <a:buAutoNum type="arabicPeriod"/>
            </a:pPr>
            <a:r>
              <a:rPr lang="en-US" dirty="0"/>
              <a:t>Test your hypothesis </a:t>
            </a:r>
          </a:p>
          <a:p>
            <a:pPr marL="514350" indent="-514350">
              <a:buFont typeface="+mj-lt"/>
              <a:buAutoNum type="arabicPeriod"/>
            </a:pPr>
            <a:r>
              <a:rPr lang="en-US" dirty="0"/>
              <a:t>Analyze and evaluate </a:t>
            </a:r>
          </a:p>
          <a:p>
            <a:pPr marL="514350" indent="-514350">
              <a:buFont typeface="+mj-lt"/>
              <a:buAutoNum type="arabicPeriod"/>
            </a:pPr>
            <a:r>
              <a:rPr lang="en-US" dirty="0"/>
              <a:t>Report your results   </a:t>
            </a:r>
          </a:p>
          <a:p>
            <a:endParaRPr lang="en-US" dirty="0"/>
          </a:p>
        </p:txBody>
      </p:sp>
    </p:spTree>
    <p:extLst>
      <p:ext uri="{BB962C8B-B14F-4D97-AF65-F5344CB8AC3E}">
        <p14:creationId xmlns:p14="http://schemas.microsoft.com/office/powerpoint/2010/main" val="5737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91BE-4BC7-7E48-9A6A-EF5F22D52161}"/>
              </a:ext>
            </a:extLst>
          </p:cNvPr>
          <p:cNvSpPr>
            <a:spLocks noGrp="1"/>
          </p:cNvSpPr>
          <p:nvPr>
            <p:ph type="title"/>
          </p:nvPr>
        </p:nvSpPr>
        <p:spPr>
          <a:xfrm>
            <a:off x="838200" y="249461"/>
            <a:ext cx="10515600" cy="1325563"/>
          </a:xfrm>
        </p:spPr>
        <p:txBody>
          <a:bodyPr/>
          <a:lstStyle/>
          <a:p>
            <a:r>
              <a:rPr lang="en-US" dirty="0"/>
              <a:t>Independent Variable</a:t>
            </a:r>
          </a:p>
        </p:txBody>
      </p:sp>
    </p:spTree>
    <p:extLst>
      <p:ext uri="{BB962C8B-B14F-4D97-AF65-F5344CB8AC3E}">
        <p14:creationId xmlns:p14="http://schemas.microsoft.com/office/powerpoint/2010/main" val="306034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1673-8F92-7E47-A799-6E9E82125F07}"/>
              </a:ext>
            </a:extLst>
          </p:cNvPr>
          <p:cNvSpPr>
            <a:spLocks noGrp="1"/>
          </p:cNvSpPr>
          <p:nvPr>
            <p:ph type="title"/>
          </p:nvPr>
        </p:nvSpPr>
        <p:spPr>
          <a:xfrm>
            <a:off x="1295400" y="2259847"/>
            <a:ext cx="10515600" cy="1325563"/>
          </a:xfrm>
        </p:spPr>
        <p:txBody>
          <a:bodyPr/>
          <a:lstStyle/>
          <a:p>
            <a:pPr algn="ctr"/>
            <a:r>
              <a:rPr lang="en-US" dirty="0"/>
              <a:t>Begin Your Investigation!</a:t>
            </a:r>
          </a:p>
        </p:txBody>
      </p:sp>
    </p:spTree>
    <p:extLst>
      <p:ext uri="{BB962C8B-B14F-4D97-AF65-F5344CB8AC3E}">
        <p14:creationId xmlns:p14="http://schemas.microsoft.com/office/powerpoint/2010/main" val="55533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906F-5FD6-3E40-8258-096518AFFC53}"/>
              </a:ext>
            </a:extLst>
          </p:cNvPr>
          <p:cNvSpPr>
            <a:spLocks noGrp="1"/>
          </p:cNvSpPr>
          <p:nvPr>
            <p:ph type="title"/>
          </p:nvPr>
        </p:nvSpPr>
        <p:spPr>
          <a:xfrm>
            <a:off x="838200" y="2559524"/>
            <a:ext cx="10515600" cy="1325563"/>
          </a:xfrm>
        </p:spPr>
        <p:txBody>
          <a:bodyPr/>
          <a:lstStyle/>
          <a:p>
            <a:pPr algn="ctr"/>
            <a:r>
              <a:rPr lang="en-US" dirty="0"/>
              <a:t>Share Your Results</a:t>
            </a:r>
          </a:p>
        </p:txBody>
      </p:sp>
    </p:spTree>
    <p:extLst>
      <p:ext uri="{BB962C8B-B14F-4D97-AF65-F5344CB8AC3E}">
        <p14:creationId xmlns:p14="http://schemas.microsoft.com/office/powerpoint/2010/main" val="2359265982"/>
      </p:ext>
    </p:extLst>
  </p:cSld>
  <p:clrMapOvr>
    <a:masterClrMapping/>
  </p:clrMapOvr>
</p:sld>
</file>

<file path=ppt/theme/theme1.xml><?xml version="1.0" encoding="utf-8"?>
<a:theme xmlns:a="http://schemas.openxmlformats.org/drawingml/2006/main" name="Office Theme">
  <a:themeElements>
    <a:clrScheme name="Custom 2 ">
      <a:dk1>
        <a:srgbClr val="000000"/>
      </a:dk1>
      <a:lt1>
        <a:srgbClr val="FFFFFF"/>
      </a:lt1>
      <a:dk2>
        <a:srgbClr val="44546A"/>
      </a:dk2>
      <a:lt2>
        <a:srgbClr val="E7E6E6"/>
      </a:lt2>
      <a:accent1>
        <a:srgbClr val="BED502"/>
      </a:accent1>
      <a:accent2>
        <a:srgbClr val="E27121"/>
      </a:accent2>
      <a:accent3>
        <a:srgbClr val="3ECED4"/>
      </a:accent3>
      <a:accent4>
        <a:srgbClr val="002C5F"/>
      </a:accent4>
      <a:accent5>
        <a:srgbClr val="0066A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1729</TotalTime>
  <Words>977</Words>
  <Application>Microsoft Macintosh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Helvetica</vt:lpstr>
      <vt:lpstr>Symbol</vt:lpstr>
      <vt:lpstr>Wingdings</vt:lpstr>
      <vt:lpstr>Office Theme</vt:lpstr>
      <vt:lpstr>Do Now: Think, Pair, Share</vt:lpstr>
      <vt:lpstr>PowerPoint Presentation</vt:lpstr>
      <vt:lpstr>Learning Objectives</vt:lpstr>
      <vt:lpstr>Class Discussion </vt:lpstr>
      <vt:lpstr>AR Sandbox</vt:lpstr>
      <vt:lpstr>Lab Investigation </vt:lpstr>
      <vt:lpstr>Independent Variable</vt:lpstr>
      <vt:lpstr>Begin Your Investigation!</vt:lpstr>
      <vt:lpstr>Share Your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Janee Pelletier</dc:creator>
  <cp:lastModifiedBy>Kristin Diamantides</cp:lastModifiedBy>
  <cp:revision>145</cp:revision>
  <dcterms:created xsi:type="dcterms:W3CDTF">2019-01-25T15:04:50Z</dcterms:created>
  <dcterms:modified xsi:type="dcterms:W3CDTF">2022-03-07T20:55:45Z</dcterms:modified>
</cp:coreProperties>
</file>