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18"/>
  </p:notesMasterIdLst>
  <p:sldIdLst>
    <p:sldId id="258" r:id="rId3"/>
    <p:sldId id="259" r:id="rId4"/>
    <p:sldId id="260" r:id="rId5"/>
    <p:sldId id="261" r:id="rId6"/>
    <p:sldId id="262" r:id="rId7"/>
    <p:sldId id="263" r:id="rId8"/>
    <p:sldId id="265" r:id="rId9"/>
    <p:sldId id="266" r:id="rId10"/>
    <p:sldId id="267" r:id="rId11"/>
    <p:sldId id="268" r:id="rId12"/>
    <p:sldId id="269" r:id="rId13"/>
    <p:sldId id="270" r:id="rId14"/>
    <p:sldId id="271" r:id="rId15"/>
    <p:sldId id="27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F"/>
    <a:srgbClr val="9395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82"/>
    <p:restoredTop sz="94741"/>
  </p:normalViewPr>
  <p:slideViewPr>
    <p:cSldViewPr snapToGrid="0">
      <p:cViewPr varScale="1">
        <p:scale>
          <a:sx n="109" d="100"/>
          <a:sy n="109" d="100"/>
        </p:scale>
        <p:origin x="11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746D9F-6C8F-8246-8318-345525D81AC2}" type="doc">
      <dgm:prSet loTypeId="urn:microsoft.com/office/officeart/2005/8/layout/cycle2" loCatId="" qsTypeId="urn:microsoft.com/office/officeart/2005/8/quickstyle/simple1" qsCatId="simple" csTypeId="urn:microsoft.com/office/officeart/2005/8/colors/accent3_2" csCatId="accent3" phldr="1"/>
      <dgm:spPr/>
      <dgm:t>
        <a:bodyPr/>
        <a:lstStyle/>
        <a:p>
          <a:endParaRPr lang="en-US"/>
        </a:p>
      </dgm:t>
    </dgm:pt>
    <dgm:pt modelId="{78955CDC-DB3A-9244-BC40-03E944EBF322}">
      <dgm:prSet phldrT="[Text]"/>
      <dgm:spPr/>
      <dgm:t>
        <a:bodyPr/>
        <a:lstStyle/>
        <a:p>
          <a:r>
            <a:rPr lang="en-US" dirty="0">
              <a:solidFill>
                <a:schemeClr val="tx1"/>
              </a:solidFill>
            </a:rPr>
            <a:t>1. Define Value</a:t>
          </a:r>
        </a:p>
      </dgm:t>
    </dgm:pt>
    <dgm:pt modelId="{CF899CDC-873E-7A49-885F-AC5AF67DE2D5}" type="parTrans" cxnId="{2B8E4925-DFEE-6949-8DAA-F88872F6CC6D}">
      <dgm:prSet/>
      <dgm:spPr/>
      <dgm:t>
        <a:bodyPr/>
        <a:lstStyle/>
        <a:p>
          <a:endParaRPr lang="en-US">
            <a:solidFill>
              <a:schemeClr val="tx1"/>
            </a:solidFill>
          </a:endParaRPr>
        </a:p>
      </dgm:t>
    </dgm:pt>
    <dgm:pt modelId="{037D60FF-1E83-6D40-B9B2-0AC1D399554D}" type="sibTrans" cxnId="{2B8E4925-DFEE-6949-8DAA-F88872F6CC6D}">
      <dgm:prSet/>
      <dgm:spPr/>
      <dgm:t>
        <a:bodyPr/>
        <a:lstStyle/>
        <a:p>
          <a:endParaRPr lang="en-US">
            <a:solidFill>
              <a:schemeClr val="tx1"/>
            </a:solidFill>
          </a:endParaRPr>
        </a:p>
      </dgm:t>
    </dgm:pt>
    <dgm:pt modelId="{930DE618-82EA-3B48-ACFC-E64FCB4B4EB5}">
      <dgm:prSet phldrT="[Text]"/>
      <dgm:spPr/>
      <dgm:t>
        <a:bodyPr/>
        <a:lstStyle/>
        <a:p>
          <a:r>
            <a:rPr lang="en-US" dirty="0">
              <a:solidFill>
                <a:schemeClr val="tx1"/>
              </a:solidFill>
            </a:rPr>
            <a:t>2. Map Value Stream</a:t>
          </a:r>
        </a:p>
      </dgm:t>
    </dgm:pt>
    <dgm:pt modelId="{74485DC6-56DF-B745-8902-5653A80CF702}" type="parTrans" cxnId="{0A3A826B-0AC1-8141-901D-4E41231917EE}">
      <dgm:prSet/>
      <dgm:spPr/>
      <dgm:t>
        <a:bodyPr/>
        <a:lstStyle/>
        <a:p>
          <a:endParaRPr lang="en-US">
            <a:solidFill>
              <a:schemeClr val="tx1"/>
            </a:solidFill>
          </a:endParaRPr>
        </a:p>
      </dgm:t>
    </dgm:pt>
    <dgm:pt modelId="{D220A1EE-4580-D348-817A-AC6B76F5ED71}" type="sibTrans" cxnId="{0A3A826B-0AC1-8141-901D-4E41231917EE}">
      <dgm:prSet/>
      <dgm:spPr/>
      <dgm:t>
        <a:bodyPr/>
        <a:lstStyle/>
        <a:p>
          <a:endParaRPr lang="en-US">
            <a:solidFill>
              <a:schemeClr val="tx1"/>
            </a:solidFill>
          </a:endParaRPr>
        </a:p>
      </dgm:t>
    </dgm:pt>
    <dgm:pt modelId="{9CA022CC-AEB7-8349-8F05-848F6E9BE4F6}">
      <dgm:prSet phldrT="[Text]"/>
      <dgm:spPr/>
      <dgm:t>
        <a:bodyPr/>
        <a:lstStyle/>
        <a:p>
          <a:r>
            <a:rPr lang="en-US" dirty="0">
              <a:solidFill>
                <a:schemeClr val="tx1"/>
              </a:solidFill>
            </a:rPr>
            <a:t>3. Create Flow</a:t>
          </a:r>
        </a:p>
      </dgm:t>
    </dgm:pt>
    <dgm:pt modelId="{61A71EC9-1AB2-AB4A-9123-416D735CB637}" type="parTrans" cxnId="{C5BE5CC3-9836-C246-9DED-B21B8A173266}">
      <dgm:prSet/>
      <dgm:spPr/>
      <dgm:t>
        <a:bodyPr/>
        <a:lstStyle/>
        <a:p>
          <a:endParaRPr lang="en-US">
            <a:solidFill>
              <a:schemeClr val="tx1"/>
            </a:solidFill>
          </a:endParaRPr>
        </a:p>
      </dgm:t>
    </dgm:pt>
    <dgm:pt modelId="{455ACE68-ACC8-764A-B36C-78DFB8E72AB5}" type="sibTrans" cxnId="{C5BE5CC3-9836-C246-9DED-B21B8A173266}">
      <dgm:prSet/>
      <dgm:spPr/>
      <dgm:t>
        <a:bodyPr/>
        <a:lstStyle/>
        <a:p>
          <a:endParaRPr lang="en-US">
            <a:solidFill>
              <a:schemeClr val="tx1"/>
            </a:solidFill>
          </a:endParaRPr>
        </a:p>
      </dgm:t>
    </dgm:pt>
    <dgm:pt modelId="{8DB77443-A9B6-CC4C-AA9E-BB48EF768E5B}">
      <dgm:prSet phldrT="[Text]"/>
      <dgm:spPr/>
      <dgm:t>
        <a:bodyPr/>
        <a:lstStyle/>
        <a:p>
          <a:r>
            <a:rPr lang="en-US" dirty="0">
              <a:solidFill>
                <a:schemeClr val="tx1"/>
              </a:solidFill>
            </a:rPr>
            <a:t>4. Establish Pull System</a:t>
          </a:r>
        </a:p>
      </dgm:t>
    </dgm:pt>
    <dgm:pt modelId="{28794094-CD8E-8E4D-87A9-CFCBF6E5D9DC}" type="parTrans" cxnId="{B9164633-74B0-1546-B7A9-18E45052A2E1}">
      <dgm:prSet/>
      <dgm:spPr/>
      <dgm:t>
        <a:bodyPr/>
        <a:lstStyle/>
        <a:p>
          <a:endParaRPr lang="en-US">
            <a:solidFill>
              <a:schemeClr val="tx1"/>
            </a:solidFill>
          </a:endParaRPr>
        </a:p>
      </dgm:t>
    </dgm:pt>
    <dgm:pt modelId="{A3087E5B-5B02-3C4C-91B7-F4C9A4E8CBA6}" type="sibTrans" cxnId="{B9164633-74B0-1546-B7A9-18E45052A2E1}">
      <dgm:prSet/>
      <dgm:spPr/>
      <dgm:t>
        <a:bodyPr/>
        <a:lstStyle/>
        <a:p>
          <a:endParaRPr lang="en-US">
            <a:solidFill>
              <a:schemeClr val="tx1"/>
            </a:solidFill>
          </a:endParaRPr>
        </a:p>
      </dgm:t>
    </dgm:pt>
    <dgm:pt modelId="{64280A74-8291-B24C-B5FB-9E3D8337B87C}">
      <dgm:prSet phldrT="[Text]"/>
      <dgm:spPr/>
      <dgm:t>
        <a:bodyPr/>
        <a:lstStyle/>
        <a:p>
          <a:r>
            <a:rPr lang="en-US" dirty="0">
              <a:solidFill>
                <a:schemeClr val="tx1"/>
              </a:solidFill>
            </a:rPr>
            <a:t>5. Pursue Perfection</a:t>
          </a:r>
        </a:p>
      </dgm:t>
    </dgm:pt>
    <dgm:pt modelId="{A2057BE9-D5AA-5E46-927A-8049EA44C003}" type="parTrans" cxnId="{0864BB34-1136-5247-B268-F3CD1904BF18}">
      <dgm:prSet/>
      <dgm:spPr/>
      <dgm:t>
        <a:bodyPr/>
        <a:lstStyle/>
        <a:p>
          <a:endParaRPr lang="en-US">
            <a:solidFill>
              <a:schemeClr val="tx1"/>
            </a:solidFill>
          </a:endParaRPr>
        </a:p>
      </dgm:t>
    </dgm:pt>
    <dgm:pt modelId="{772459E2-8571-814C-8F18-7F4CEE5017EC}" type="sibTrans" cxnId="{0864BB34-1136-5247-B268-F3CD1904BF18}">
      <dgm:prSet/>
      <dgm:spPr/>
      <dgm:t>
        <a:bodyPr/>
        <a:lstStyle/>
        <a:p>
          <a:endParaRPr lang="en-US">
            <a:solidFill>
              <a:schemeClr val="tx1"/>
            </a:solidFill>
          </a:endParaRPr>
        </a:p>
      </dgm:t>
    </dgm:pt>
    <dgm:pt modelId="{9C30C03A-626D-AF42-9A13-E06B04D1571D}" type="pres">
      <dgm:prSet presAssocID="{6E746D9F-6C8F-8246-8318-345525D81AC2}" presName="cycle" presStyleCnt="0">
        <dgm:presLayoutVars>
          <dgm:dir/>
          <dgm:resizeHandles val="exact"/>
        </dgm:presLayoutVars>
      </dgm:prSet>
      <dgm:spPr/>
    </dgm:pt>
    <dgm:pt modelId="{9386DC6C-3073-D947-8E2B-1CD20F5D1A15}" type="pres">
      <dgm:prSet presAssocID="{78955CDC-DB3A-9244-BC40-03E944EBF322}" presName="node" presStyleLbl="node1" presStyleIdx="0" presStyleCnt="5">
        <dgm:presLayoutVars>
          <dgm:bulletEnabled val="1"/>
        </dgm:presLayoutVars>
      </dgm:prSet>
      <dgm:spPr/>
    </dgm:pt>
    <dgm:pt modelId="{9D9941C5-072B-CF42-879A-E7896E725F7F}" type="pres">
      <dgm:prSet presAssocID="{037D60FF-1E83-6D40-B9B2-0AC1D399554D}" presName="sibTrans" presStyleLbl="sibTrans2D1" presStyleIdx="0" presStyleCnt="5"/>
      <dgm:spPr/>
    </dgm:pt>
    <dgm:pt modelId="{5A4EB96F-5F4F-A447-B520-5088F2A3E456}" type="pres">
      <dgm:prSet presAssocID="{037D60FF-1E83-6D40-B9B2-0AC1D399554D}" presName="connectorText" presStyleLbl="sibTrans2D1" presStyleIdx="0" presStyleCnt="5"/>
      <dgm:spPr/>
    </dgm:pt>
    <dgm:pt modelId="{0F08251A-3D62-9044-BD53-B61D4AAC7389}" type="pres">
      <dgm:prSet presAssocID="{930DE618-82EA-3B48-ACFC-E64FCB4B4EB5}" presName="node" presStyleLbl="node1" presStyleIdx="1" presStyleCnt="5">
        <dgm:presLayoutVars>
          <dgm:bulletEnabled val="1"/>
        </dgm:presLayoutVars>
      </dgm:prSet>
      <dgm:spPr/>
    </dgm:pt>
    <dgm:pt modelId="{B569ABC8-B02E-A942-AD27-F38C6A707922}" type="pres">
      <dgm:prSet presAssocID="{D220A1EE-4580-D348-817A-AC6B76F5ED71}" presName="sibTrans" presStyleLbl="sibTrans2D1" presStyleIdx="1" presStyleCnt="5"/>
      <dgm:spPr/>
    </dgm:pt>
    <dgm:pt modelId="{5C96F10A-7327-C240-9EA3-4A09B18EF3C5}" type="pres">
      <dgm:prSet presAssocID="{D220A1EE-4580-D348-817A-AC6B76F5ED71}" presName="connectorText" presStyleLbl="sibTrans2D1" presStyleIdx="1" presStyleCnt="5"/>
      <dgm:spPr/>
    </dgm:pt>
    <dgm:pt modelId="{C38AE5E5-B342-5544-A1DB-5365A2EAD859}" type="pres">
      <dgm:prSet presAssocID="{9CA022CC-AEB7-8349-8F05-848F6E9BE4F6}" presName="node" presStyleLbl="node1" presStyleIdx="2" presStyleCnt="5">
        <dgm:presLayoutVars>
          <dgm:bulletEnabled val="1"/>
        </dgm:presLayoutVars>
      </dgm:prSet>
      <dgm:spPr/>
    </dgm:pt>
    <dgm:pt modelId="{24949FFF-4B06-494C-8E30-1A9470BB717E}" type="pres">
      <dgm:prSet presAssocID="{455ACE68-ACC8-764A-B36C-78DFB8E72AB5}" presName="sibTrans" presStyleLbl="sibTrans2D1" presStyleIdx="2" presStyleCnt="5"/>
      <dgm:spPr/>
    </dgm:pt>
    <dgm:pt modelId="{684EF207-881F-EB4E-AC44-ABF67836773B}" type="pres">
      <dgm:prSet presAssocID="{455ACE68-ACC8-764A-B36C-78DFB8E72AB5}" presName="connectorText" presStyleLbl="sibTrans2D1" presStyleIdx="2" presStyleCnt="5"/>
      <dgm:spPr/>
    </dgm:pt>
    <dgm:pt modelId="{7C168D7C-A16D-4D47-BE49-FDDFBA50B507}" type="pres">
      <dgm:prSet presAssocID="{8DB77443-A9B6-CC4C-AA9E-BB48EF768E5B}" presName="node" presStyleLbl="node1" presStyleIdx="3" presStyleCnt="5">
        <dgm:presLayoutVars>
          <dgm:bulletEnabled val="1"/>
        </dgm:presLayoutVars>
      </dgm:prSet>
      <dgm:spPr/>
    </dgm:pt>
    <dgm:pt modelId="{81CEDE9A-CC42-1B47-8660-4997C2DD90B1}" type="pres">
      <dgm:prSet presAssocID="{A3087E5B-5B02-3C4C-91B7-F4C9A4E8CBA6}" presName="sibTrans" presStyleLbl="sibTrans2D1" presStyleIdx="3" presStyleCnt="5"/>
      <dgm:spPr/>
    </dgm:pt>
    <dgm:pt modelId="{FEB4AF1E-D9BA-CC46-9063-80C7B9D3C049}" type="pres">
      <dgm:prSet presAssocID="{A3087E5B-5B02-3C4C-91B7-F4C9A4E8CBA6}" presName="connectorText" presStyleLbl="sibTrans2D1" presStyleIdx="3" presStyleCnt="5"/>
      <dgm:spPr/>
    </dgm:pt>
    <dgm:pt modelId="{3C1DBA1F-1A05-EC46-A97E-4335A774D07E}" type="pres">
      <dgm:prSet presAssocID="{64280A74-8291-B24C-B5FB-9E3D8337B87C}" presName="node" presStyleLbl="node1" presStyleIdx="4" presStyleCnt="5">
        <dgm:presLayoutVars>
          <dgm:bulletEnabled val="1"/>
        </dgm:presLayoutVars>
      </dgm:prSet>
      <dgm:spPr/>
    </dgm:pt>
    <dgm:pt modelId="{A9219519-682E-074E-B03F-066D5E7BF14F}" type="pres">
      <dgm:prSet presAssocID="{772459E2-8571-814C-8F18-7F4CEE5017EC}" presName="sibTrans" presStyleLbl="sibTrans2D1" presStyleIdx="4" presStyleCnt="5"/>
      <dgm:spPr/>
    </dgm:pt>
    <dgm:pt modelId="{3DB424EF-AC17-8845-92B9-53720F6971A3}" type="pres">
      <dgm:prSet presAssocID="{772459E2-8571-814C-8F18-7F4CEE5017EC}" presName="connectorText" presStyleLbl="sibTrans2D1" presStyleIdx="4" presStyleCnt="5"/>
      <dgm:spPr/>
    </dgm:pt>
  </dgm:ptLst>
  <dgm:cxnLst>
    <dgm:cxn modelId="{665D0708-2D67-334E-AF20-DA68425C377D}" type="presOf" srcId="{772459E2-8571-814C-8F18-7F4CEE5017EC}" destId="{3DB424EF-AC17-8845-92B9-53720F6971A3}" srcOrd="1" destOrd="0" presId="urn:microsoft.com/office/officeart/2005/8/layout/cycle2"/>
    <dgm:cxn modelId="{2B8E4925-DFEE-6949-8DAA-F88872F6CC6D}" srcId="{6E746D9F-6C8F-8246-8318-345525D81AC2}" destId="{78955CDC-DB3A-9244-BC40-03E944EBF322}" srcOrd="0" destOrd="0" parTransId="{CF899CDC-873E-7A49-885F-AC5AF67DE2D5}" sibTransId="{037D60FF-1E83-6D40-B9B2-0AC1D399554D}"/>
    <dgm:cxn modelId="{11BE8526-85F7-F54A-8392-65DFE42AEB4C}" type="presOf" srcId="{A3087E5B-5B02-3C4C-91B7-F4C9A4E8CBA6}" destId="{FEB4AF1E-D9BA-CC46-9063-80C7B9D3C049}" srcOrd="1" destOrd="0" presId="urn:microsoft.com/office/officeart/2005/8/layout/cycle2"/>
    <dgm:cxn modelId="{A8973428-0F35-EE4D-B965-73F45C439B97}" type="presOf" srcId="{8DB77443-A9B6-CC4C-AA9E-BB48EF768E5B}" destId="{7C168D7C-A16D-4D47-BE49-FDDFBA50B507}" srcOrd="0" destOrd="0" presId="urn:microsoft.com/office/officeart/2005/8/layout/cycle2"/>
    <dgm:cxn modelId="{B9164633-74B0-1546-B7A9-18E45052A2E1}" srcId="{6E746D9F-6C8F-8246-8318-345525D81AC2}" destId="{8DB77443-A9B6-CC4C-AA9E-BB48EF768E5B}" srcOrd="3" destOrd="0" parTransId="{28794094-CD8E-8E4D-87A9-CFCBF6E5D9DC}" sibTransId="{A3087E5B-5B02-3C4C-91B7-F4C9A4E8CBA6}"/>
    <dgm:cxn modelId="{0864BB34-1136-5247-B268-F3CD1904BF18}" srcId="{6E746D9F-6C8F-8246-8318-345525D81AC2}" destId="{64280A74-8291-B24C-B5FB-9E3D8337B87C}" srcOrd="4" destOrd="0" parTransId="{A2057BE9-D5AA-5E46-927A-8049EA44C003}" sibTransId="{772459E2-8571-814C-8F18-7F4CEE5017EC}"/>
    <dgm:cxn modelId="{A893013D-4243-A044-B765-2FFC176C5693}" type="presOf" srcId="{037D60FF-1E83-6D40-B9B2-0AC1D399554D}" destId="{9D9941C5-072B-CF42-879A-E7896E725F7F}" srcOrd="0" destOrd="0" presId="urn:microsoft.com/office/officeart/2005/8/layout/cycle2"/>
    <dgm:cxn modelId="{B3C5D85F-816C-F94B-A68E-F8E906CD6730}" type="presOf" srcId="{930DE618-82EA-3B48-ACFC-E64FCB4B4EB5}" destId="{0F08251A-3D62-9044-BD53-B61D4AAC7389}" srcOrd="0" destOrd="0" presId="urn:microsoft.com/office/officeart/2005/8/layout/cycle2"/>
    <dgm:cxn modelId="{0A3A826B-0AC1-8141-901D-4E41231917EE}" srcId="{6E746D9F-6C8F-8246-8318-345525D81AC2}" destId="{930DE618-82EA-3B48-ACFC-E64FCB4B4EB5}" srcOrd="1" destOrd="0" parTransId="{74485DC6-56DF-B745-8902-5653A80CF702}" sibTransId="{D220A1EE-4580-D348-817A-AC6B76F5ED71}"/>
    <dgm:cxn modelId="{C3DB8780-90EC-574F-97A0-0ACB8AAB3F01}" type="presOf" srcId="{D220A1EE-4580-D348-817A-AC6B76F5ED71}" destId="{B569ABC8-B02E-A942-AD27-F38C6A707922}" srcOrd="0" destOrd="0" presId="urn:microsoft.com/office/officeart/2005/8/layout/cycle2"/>
    <dgm:cxn modelId="{50BA4D8D-1C93-7C45-A00B-53B334220BFF}" type="presOf" srcId="{037D60FF-1E83-6D40-B9B2-0AC1D399554D}" destId="{5A4EB96F-5F4F-A447-B520-5088F2A3E456}" srcOrd="1" destOrd="0" presId="urn:microsoft.com/office/officeart/2005/8/layout/cycle2"/>
    <dgm:cxn modelId="{259F24AF-1609-5C49-894A-4BCDBBC66E4E}" type="presOf" srcId="{6E746D9F-6C8F-8246-8318-345525D81AC2}" destId="{9C30C03A-626D-AF42-9A13-E06B04D1571D}" srcOrd="0" destOrd="0" presId="urn:microsoft.com/office/officeart/2005/8/layout/cycle2"/>
    <dgm:cxn modelId="{6E8F4AB6-B3B2-B946-A157-842428287F83}" type="presOf" srcId="{455ACE68-ACC8-764A-B36C-78DFB8E72AB5}" destId="{24949FFF-4B06-494C-8E30-1A9470BB717E}" srcOrd="0" destOrd="0" presId="urn:microsoft.com/office/officeart/2005/8/layout/cycle2"/>
    <dgm:cxn modelId="{8C1C7FB9-70E7-B74D-B861-143E887B919A}" type="presOf" srcId="{78955CDC-DB3A-9244-BC40-03E944EBF322}" destId="{9386DC6C-3073-D947-8E2B-1CD20F5D1A15}" srcOrd="0" destOrd="0" presId="urn:microsoft.com/office/officeart/2005/8/layout/cycle2"/>
    <dgm:cxn modelId="{24F830BB-C4A3-D941-8634-5611E8A4D4F4}" type="presOf" srcId="{A3087E5B-5B02-3C4C-91B7-F4C9A4E8CBA6}" destId="{81CEDE9A-CC42-1B47-8660-4997C2DD90B1}" srcOrd="0" destOrd="0" presId="urn:microsoft.com/office/officeart/2005/8/layout/cycle2"/>
    <dgm:cxn modelId="{7A16CBBD-7B71-7343-A61A-CE7412285D4F}" type="presOf" srcId="{455ACE68-ACC8-764A-B36C-78DFB8E72AB5}" destId="{684EF207-881F-EB4E-AC44-ABF67836773B}" srcOrd="1" destOrd="0" presId="urn:microsoft.com/office/officeart/2005/8/layout/cycle2"/>
    <dgm:cxn modelId="{C5BE5CC3-9836-C246-9DED-B21B8A173266}" srcId="{6E746D9F-6C8F-8246-8318-345525D81AC2}" destId="{9CA022CC-AEB7-8349-8F05-848F6E9BE4F6}" srcOrd="2" destOrd="0" parTransId="{61A71EC9-1AB2-AB4A-9123-416D735CB637}" sibTransId="{455ACE68-ACC8-764A-B36C-78DFB8E72AB5}"/>
    <dgm:cxn modelId="{3E3D46C9-1838-AE4C-BAA9-CA36D77C90AD}" type="presOf" srcId="{772459E2-8571-814C-8F18-7F4CEE5017EC}" destId="{A9219519-682E-074E-B03F-066D5E7BF14F}" srcOrd="0" destOrd="0" presId="urn:microsoft.com/office/officeart/2005/8/layout/cycle2"/>
    <dgm:cxn modelId="{FE3168CF-D006-4344-B9FB-631FB0118015}" type="presOf" srcId="{64280A74-8291-B24C-B5FB-9E3D8337B87C}" destId="{3C1DBA1F-1A05-EC46-A97E-4335A774D07E}" srcOrd="0" destOrd="0" presId="urn:microsoft.com/office/officeart/2005/8/layout/cycle2"/>
    <dgm:cxn modelId="{2B8230E6-8994-F740-BE22-16916E253F7B}" type="presOf" srcId="{9CA022CC-AEB7-8349-8F05-848F6E9BE4F6}" destId="{C38AE5E5-B342-5544-A1DB-5365A2EAD859}" srcOrd="0" destOrd="0" presId="urn:microsoft.com/office/officeart/2005/8/layout/cycle2"/>
    <dgm:cxn modelId="{BA4E5AF6-7F74-1246-9D4C-A3EB8029DB35}" type="presOf" srcId="{D220A1EE-4580-D348-817A-AC6B76F5ED71}" destId="{5C96F10A-7327-C240-9EA3-4A09B18EF3C5}" srcOrd="1" destOrd="0" presId="urn:microsoft.com/office/officeart/2005/8/layout/cycle2"/>
    <dgm:cxn modelId="{C3B61B60-DC24-8A45-832B-BA81C89600B9}" type="presParOf" srcId="{9C30C03A-626D-AF42-9A13-E06B04D1571D}" destId="{9386DC6C-3073-D947-8E2B-1CD20F5D1A15}" srcOrd="0" destOrd="0" presId="urn:microsoft.com/office/officeart/2005/8/layout/cycle2"/>
    <dgm:cxn modelId="{DC182C87-26F1-A346-92C4-B67F304B27E2}" type="presParOf" srcId="{9C30C03A-626D-AF42-9A13-E06B04D1571D}" destId="{9D9941C5-072B-CF42-879A-E7896E725F7F}" srcOrd="1" destOrd="0" presId="urn:microsoft.com/office/officeart/2005/8/layout/cycle2"/>
    <dgm:cxn modelId="{DDA04665-625F-2043-BA23-0DBF681A545B}" type="presParOf" srcId="{9D9941C5-072B-CF42-879A-E7896E725F7F}" destId="{5A4EB96F-5F4F-A447-B520-5088F2A3E456}" srcOrd="0" destOrd="0" presId="urn:microsoft.com/office/officeart/2005/8/layout/cycle2"/>
    <dgm:cxn modelId="{59363A83-D74C-2F44-8DB2-F01B1EC610E1}" type="presParOf" srcId="{9C30C03A-626D-AF42-9A13-E06B04D1571D}" destId="{0F08251A-3D62-9044-BD53-B61D4AAC7389}" srcOrd="2" destOrd="0" presId="urn:microsoft.com/office/officeart/2005/8/layout/cycle2"/>
    <dgm:cxn modelId="{F9DD3FDC-AFA3-1348-B520-4C0632946846}" type="presParOf" srcId="{9C30C03A-626D-AF42-9A13-E06B04D1571D}" destId="{B569ABC8-B02E-A942-AD27-F38C6A707922}" srcOrd="3" destOrd="0" presId="urn:microsoft.com/office/officeart/2005/8/layout/cycle2"/>
    <dgm:cxn modelId="{0F360CF1-DAA3-1640-B497-2D533652AF64}" type="presParOf" srcId="{B569ABC8-B02E-A942-AD27-F38C6A707922}" destId="{5C96F10A-7327-C240-9EA3-4A09B18EF3C5}" srcOrd="0" destOrd="0" presId="urn:microsoft.com/office/officeart/2005/8/layout/cycle2"/>
    <dgm:cxn modelId="{B8145623-824F-924F-82C8-4521AF22F937}" type="presParOf" srcId="{9C30C03A-626D-AF42-9A13-E06B04D1571D}" destId="{C38AE5E5-B342-5544-A1DB-5365A2EAD859}" srcOrd="4" destOrd="0" presId="urn:microsoft.com/office/officeart/2005/8/layout/cycle2"/>
    <dgm:cxn modelId="{A735C84E-D0AE-5945-899A-686C2DA0C371}" type="presParOf" srcId="{9C30C03A-626D-AF42-9A13-E06B04D1571D}" destId="{24949FFF-4B06-494C-8E30-1A9470BB717E}" srcOrd="5" destOrd="0" presId="urn:microsoft.com/office/officeart/2005/8/layout/cycle2"/>
    <dgm:cxn modelId="{C218F643-CD79-5B4A-ADC4-938AD60FE814}" type="presParOf" srcId="{24949FFF-4B06-494C-8E30-1A9470BB717E}" destId="{684EF207-881F-EB4E-AC44-ABF67836773B}" srcOrd="0" destOrd="0" presId="urn:microsoft.com/office/officeart/2005/8/layout/cycle2"/>
    <dgm:cxn modelId="{88715FB2-FB66-0248-A740-124A0F8672C7}" type="presParOf" srcId="{9C30C03A-626D-AF42-9A13-E06B04D1571D}" destId="{7C168D7C-A16D-4D47-BE49-FDDFBA50B507}" srcOrd="6" destOrd="0" presId="urn:microsoft.com/office/officeart/2005/8/layout/cycle2"/>
    <dgm:cxn modelId="{686C5A38-8AD0-4C42-B209-2A78263E7C31}" type="presParOf" srcId="{9C30C03A-626D-AF42-9A13-E06B04D1571D}" destId="{81CEDE9A-CC42-1B47-8660-4997C2DD90B1}" srcOrd="7" destOrd="0" presId="urn:microsoft.com/office/officeart/2005/8/layout/cycle2"/>
    <dgm:cxn modelId="{294B0D45-5137-4046-BD2D-E45060116FE1}" type="presParOf" srcId="{81CEDE9A-CC42-1B47-8660-4997C2DD90B1}" destId="{FEB4AF1E-D9BA-CC46-9063-80C7B9D3C049}" srcOrd="0" destOrd="0" presId="urn:microsoft.com/office/officeart/2005/8/layout/cycle2"/>
    <dgm:cxn modelId="{00025158-FF89-A24F-9010-912BBC79753D}" type="presParOf" srcId="{9C30C03A-626D-AF42-9A13-E06B04D1571D}" destId="{3C1DBA1F-1A05-EC46-A97E-4335A774D07E}" srcOrd="8" destOrd="0" presId="urn:microsoft.com/office/officeart/2005/8/layout/cycle2"/>
    <dgm:cxn modelId="{E6BB14AD-D99F-8344-99F0-86D63DC2DB34}" type="presParOf" srcId="{9C30C03A-626D-AF42-9A13-E06B04D1571D}" destId="{A9219519-682E-074E-B03F-066D5E7BF14F}" srcOrd="9" destOrd="0" presId="urn:microsoft.com/office/officeart/2005/8/layout/cycle2"/>
    <dgm:cxn modelId="{4105885F-1B6E-5D47-B30E-61E9509FDD9A}" type="presParOf" srcId="{A9219519-682E-074E-B03F-066D5E7BF14F}" destId="{3DB424EF-AC17-8845-92B9-53720F6971A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86DC6C-3073-D947-8E2B-1CD20F5D1A15}">
      <dsp:nvSpPr>
        <dsp:cNvPr id="0" name=""/>
        <dsp:cNvSpPr/>
      </dsp:nvSpPr>
      <dsp:spPr>
        <a:xfrm>
          <a:off x="3022737" y="652"/>
          <a:ext cx="1471909" cy="1471909"/>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1. Define Value</a:t>
          </a:r>
        </a:p>
      </dsp:txBody>
      <dsp:txXfrm>
        <a:off x="3238293" y="216208"/>
        <a:ext cx="1040797" cy="1040797"/>
      </dsp:txXfrm>
    </dsp:sp>
    <dsp:sp modelId="{9D9941C5-072B-CF42-879A-E7896E725F7F}">
      <dsp:nvSpPr>
        <dsp:cNvPr id="0" name=""/>
        <dsp:cNvSpPr/>
      </dsp:nvSpPr>
      <dsp:spPr>
        <a:xfrm rot="2160000">
          <a:off x="4448318" y="1131694"/>
          <a:ext cx="392075" cy="496769"/>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chemeClr val="tx1"/>
            </a:solidFill>
          </a:endParaRPr>
        </a:p>
      </dsp:txBody>
      <dsp:txXfrm>
        <a:off x="4459550" y="1196480"/>
        <a:ext cx="274453" cy="298061"/>
      </dsp:txXfrm>
    </dsp:sp>
    <dsp:sp modelId="{0F08251A-3D62-9044-BD53-B61D4AAC7389}">
      <dsp:nvSpPr>
        <dsp:cNvPr id="0" name=""/>
        <dsp:cNvSpPr/>
      </dsp:nvSpPr>
      <dsp:spPr>
        <a:xfrm>
          <a:off x="4812019" y="1300641"/>
          <a:ext cx="1471909" cy="1471909"/>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2. Map Value Stream</a:t>
          </a:r>
        </a:p>
      </dsp:txBody>
      <dsp:txXfrm>
        <a:off x="5027575" y="1516197"/>
        <a:ext cx="1040797" cy="1040797"/>
      </dsp:txXfrm>
    </dsp:sp>
    <dsp:sp modelId="{B569ABC8-B02E-A942-AD27-F38C6A707922}">
      <dsp:nvSpPr>
        <dsp:cNvPr id="0" name=""/>
        <dsp:cNvSpPr/>
      </dsp:nvSpPr>
      <dsp:spPr>
        <a:xfrm rot="6480000">
          <a:off x="5013642" y="2829372"/>
          <a:ext cx="392075" cy="496769"/>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chemeClr val="tx1"/>
            </a:solidFill>
          </a:endParaRPr>
        </a:p>
      </dsp:txBody>
      <dsp:txXfrm rot="10800000">
        <a:off x="5090627" y="2872793"/>
        <a:ext cx="274453" cy="298061"/>
      </dsp:txXfrm>
    </dsp:sp>
    <dsp:sp modelId="{C38AE5E5-B342-5544-A1DB-5365A2EAD859}">
      <dsp:nvSpPr>
        <dsp:cNvPr id="0" name=""/>
        <dsp:cNvSpPr/>
      </dsp:nvSpPr>
      <dsp:spPr>
        <a:xfrm>
          <a:off x="4128574" y="3404069"/>
          <a:ext cx="1471909" cy="1471909"/>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3. Create Flow</a:t>
          </a:r>
        </a:p>
      </dsp:txBody>
      <dsp:txXfrm>
        <a:off x="4344130" y="3619625"/>
        <a:ext cx="1040797" cy="1040797"/>
      </dsp:txXfrm>
    </dsp:sp>
    <dsp:sp modelId="{24949FFF-4B06-494C-8E30-1A9470BB717E}">
      <dsp:nvSpPr>
        <dsp:cNvPr id="0" name=""/>
        <dsp:cNvSpPr/>
      </dsp:nvSpPr>
      <dsp:spPr>
        <a:xfrm rot="10800000">
          <a:off x="3573750" y="3891639"/>
          <a:ext cx="392075" cy="496769"/>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chemeClr val="tx1"/>
            </a:solidFill>
          </a:endParaRPr>
        </a:p>
      </dsp:txBody>
      <dsp:txXfrm rot="10800000">
        <a:off x="3691372" y="3990993"/>
        <a:ext cx="274453" cy="298061"/>
      </dsp:txXfrm>
    </dsp:sp>
    <dsp:sp modelId="{7C168D7C-A16D-4D47-BE49-FDDFBA50B507}">
      <dsp:nvSpPr>
        <dsp:cNvPr id="0" name=""/>
        <dsp:cNvSpPr/>
      </dsp:nvSpPr>
      <dsp:spPr>
        <a:xfrm>
          <a:off x="1916900" y="3404069"/>
          <a:ext cx="1471909" cy="1471909"/>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4. Establish Pull System</a:t>
          </a:r>
        </a:p>
      </dsp:txBody>
      <dsp:txXfrm>
        <a:off x="2132456" y="3619625"/>
        <a:ext cx="1040797" cy="1040797"/>
      </dsp:txXfrm>
    </dsp:sp>
    <dsp:sp modelId="{81CEDE9A-CC42-1B47-8660-4997C2DD90B1}">
      <dsp:nvSpPr>
        <dsp:cNvPr id="0" name=""/>
        <dsp:cNvSpPr/>
      </dsp:nvSpPr>
      <dsp:spPr>
        <a:xfrm rot="15120000">
          <a:off x="2118523" y="2850478"/>
          <a:ext cx="392075" cy="496769"/>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chemeClr val="tx1"/>
            </a:solidFill>
          </a:endParaRPr>
        </a:p>
      </dsp:txBody>
      <dsp:txXfrm rot="10800000">
        <a:off x="2195508" y="3005765"/>
        <a:ext cx="274453" cy="298061"/>
      </dsp:txXfrm>
    </dsp:sp>
    <dsp:sp modelId="{3C1DBA1F-1A05-EC46-A97E-4335A774D07E}">
      <dsp:nvSpPr>
        <dsp:cNvPr id="0" name=""/>
        <dsp:cNvSpPr/>
      </dsp:nvSpPr>
      <dsp:spPr>
        <a:xfrm>
          <a:off x="1233455" y="1300641"/>
          <a:ext cx="1471909" cy="1471909"/>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5. Pursue Perfection</a:t>
          </a:r>
        </a:p>
      </dsp:txBody>
      <dsp:txXfrm>
        <a:off x="1449011" y="1516197"/>
        <a:ext cx="1040797" cy="1040797"/>
      </dsp:txXfrm>
    </dsp:sp>
    <dsp:sp modelId="{A9219519-682E-074E-B03F-066D5E7BF14F}">
      <dsp:nvSpPr>
        <dsp:cNvPr id="0" name=""/>
        <dsp:cNvSpPr/>
      </dsp:nvSpPr>
      <dsp:spPr>
        <a:xfrm rot="19440000">
          <a:off x="2659036" y="1144739"/>
          <a:ext cx="392075" cy="496769"/>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chemeClr val="tx1"/>
            </a:solidFill>
          </a:endParaRPr>
        </a:p>
      </dsp:txBody>
      <dsp:txXfrm>
        <a:off x="2670268" y="1278661"/>
        <a:ext cx="274453" cy="29806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B60580-1A31-5244-A52B-E0575972B241}" type="datetimeFigureOut">
              <a:rPr lang="en-US" smtClean="0"/>
              <a:t>9/2/25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519CF6-4658-A94E-A2C1-43EBB87F55E8}" type="slidenum">
              <a:rPr lang="en-US" smtClean="0"/>
              <a:t>‹#›</a:t>
            </a:fld>
            <a:endParaRPr lang="en-US"/>
          </a:p>
        </p:txBody>
      </p:sp>
    </p:spTree>
    <p:extLst>
      <p:ext uri="{BB962C8B-B14F-4D97-AF65-F5344CB8AC3E}">
        <p14:creationId xmlns:p14="http://schemas.microsoft.com/office/powerpoint/2010/main" val="743157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Value</a:t>
            </a:r>
            <a:r>
              <a:rPr lang="en-US" sz="1200" b="0" i="0" kern="1200" dirty="0">
                <a:solidFill>
                  <a:schemeClr val="tx1"/>
                </a:solidFill>
                <a:effectLst/>
                <a:latin typeface="+mn-lt"/>
                <a:ea typeface="+mn-ea"/>
                <a:cs typeface="+mn-cs"/>
              </a:rPr>
              <a:t>: Value is determined from the perspective of the customer and relates to how much they are willing to pay for products or services. This value is then created by the manufacturer or service provider who should seek to eliminate waste and costs to meet the optimal price for the customer while also </a:t>
            </a:r>
            <a:r>
              <a:rPr lang="en-US" sz="1200" b="0" i="0" kern="1200" dirty="0" err="1">
                <a:solidFill>
                  <a:schemeClr val="tx1"/>
                </a:solidFill>
                <a:effectLst/>
                <a:latin typeface="+mn-lt"/>
                <a:ea typeface="+mn-ea"/>
                <a:cs typeface="+mn-cs"/>
              </a:rPr>
              <a:t>maximising</a:t>
            </a:r>
            <a:r>
              <a:rPr lang="en-US" sz="1200" b="0" i="0" kern="1200" dirty="0">
                <a:solidFill>
                  <a:schemeClr val="tx1"/>
                </a:solidFill>
                <a:effectLst/>
                <a:latin typeface="+mn-lt"/>
                <a:ea typeface="+mn-ea"/>
                <a:cs typeface="+mn-cs"/>
              </a:rPr>
              <a:t> profits.</a:t>
            </a:r>
          </a:p>
          <a:p>
            <a:r>
              <a:rPr lang="en-US" sz="1200" b="1" i="0" kern="1200" dirty="0">
                <a:solidFill>
                  <a:schemeClr val="tx1"/>
                </a:solidFill>
                <a:effectLst/>
                <a:latin typeface="+mn-lt"/>
                <a:ea typeface="+mn-ea"/>
                <a:cs typeface="+mn-cs"/>
              </a:rPr>
              <a:t>2. Map the Value Stream</a:t>
            </a:r>
            <a:r>
              <a:rPr lang="en-US" sz="1200" b="0" i="0" kern="1200" dirty="0">
                <a:solidFill>
                  <a:schemeClr val="tx1"/>
                </a:solidFill>
                <a:effectLst/>
                <a:latin typeface="+mn-lt"/>
                <a:ea typeface="+mn-ea"/>
                <a:cs typeface="+mn-cs"/>
              </a:rPr>
              <a:t>: This principle involves </a:t>
            </a:r>
            <a:r>
              <a:rPr lang="en-US" sz="1200" b="0" i="0" kern="1200" dirty="0" err="1">
                <a:solidFill>
                  <a:schemeClr val="tx1"/>
                </a:solidFill>
                <a:effectLst/>
                <a:latin typeface="+mn-lt"/>
                <a:ea typeface="+mn-ea"/>
                <a:cs typeface="+mn-cs"/>
              </a:rPr>
              <a:t>analysing</a:t>
            </a:r>
            <a:r>
              <a:rPr lang="en-US" sz="1200" b="0" i="0" kern="1200" dirty="0">
                <a:solidFill>
                  <a:schemeClr val="tx1"/>
                </a:solidFill>
                <a:effectLst/>
                <a:latin typeface="+mn-lt"/>
                <a:ea typeface="+mn-ea"/>
                <a:cs typeface="+mn-cs"/>
              </a:rPr>
              <a:t> the materials and other resources required to produce a product or service with the aim of identifying waste and improvements. The value stream covers the entire lifecycle of a product, from raw materials to disposal. Each stage of the production cycle needs to be examined for waste and anything that doesn’t add value should be removed. Chain alignment is often recommended as a means to achieve this step.</a:t>
            </a:r>
          </a:p>
          <a:p>
            <a:r>
              <a:rPr lang="en-US" sz="1200" b="0" i="0" kern="1200" dirty="0">
                <a:solidFill>
                  <a:schemeClr val="tx1"/>
                </a:solidFill>
                <a:effectLst/>
                <a:latin typeface="+mn-lt"/>
                <a:ea typeface="+mn-ea"/>
                <a:cs typeface="+mn-cs"/>
              </a:rPr>
              <a:t>Modern manufacturing streams are often complex, requiring the combined efforts of engineers, scientists, designers and more, with the actual manufacturing of a physical product being just one part of a wider stream of work.</a:t>
            </a:r>
          </a:p>
          <a:p>
            <a:r>
              <a:rPr lang="en-US" sz="1200" b="1" i="0" kern="1200" dirty="0">
                <a:solidFill>
                  <a:schemeClr val="tx1"/>
                </a:solidFill>
                <a:effectLst/>
                <a:latin typeface="+mn-lt"/>
                <a:ea typeface="+mn-ea"/>
                <a:cs typeface="+mn-cs"/>
              </a:rPr>
              <a:t>3. Create Flow</a:t>
            </a:r>
            <a:r>
              <a:rPr lang="en-US" sz="1200" b="0" i="0" kern="1200" dirty="0">
                <a:solidFill>
                  <a:schemeClr val="tx1"/>
                </a:solidFill>
                <a:effectLst/>
                <a:latin typeface="+mn-lt"/>
                <a:ea typeface="+mn-ea"/>
                <a:cs typeface="+mn-cs"/>
              </a:rPr>
              <a:t>: Creating flow is about removing functional barriers to improve lead times. This ensures that processes flow smoothly and can be undertaken with minimal delay or other waste. Interrupted and disharmonious production processes incur costs and creating flow means ensuring a constant stream for the production or service delivery.</a:t>
            </a:r>
          </a:p>
          <a:p>
            <a:r>
              <a:rPr lang="en-US" sz="1200" b="1" i="0" kern="1200" dirty="0">
                <a:solidFill>
                  <a:schemeClr val="tx1"/>
                </a:solidFill>
                <a:effectLst/>
                <a:latin typeface="+mn-lt"/>
                <a:ea typeface="+mn-ea"/>
                <a:cs typeface="+mn-cs"/>
              </a:rPr>
              <a:t>4. Establish a Pull System:</a:t>
            </a:r>
            <a:r>
              <a:rPr lang="en-US" sz="1200" b="0" i="0" kern="1200" dirty="0">
                <a:solidFill>
                  <a:schemeClr val="tx1"/>
                </a:solidFill>
                <a:effectLst/>
                <a:latin typeface="+mn-lt"/>
                <a:ea typeface="+mn-ea"/>
                <a:cs typeface="+mn-cs"/>
              </a:rPr>
              <a:t> A pull system works by only commencing work when there is demand. This is the opposite of push systems, which are used in manufacturing resource planning (MRP) systems. Push systems determine inventories in advance with production set to meet these sales or production forecasts. However, due to the inaccuracy of many forecasts, this can result in either too much or not enough of a product being produced to meet demand. This can lead to additional warehousing costs, disrupted schedules or poor customer satisfaction. A pull system only acts when there is demand and relies on flexibility, communication and efficient processes to be successfully achieved.</a:t>
            </a:r>
          </a:p>
          <a:p>
            <a:r>
              <a:rPr lang="en-US" sz="1200" b="0" i="0" kern="1200" dirty="0">
                <a:solidFill>
                  <a:schemeClr val="tx1"/>
                </a:solidFill>
                <a:effectLst/>
                <a:latin typeface="+mn-lt"/>
                <a:ea typeface="+mn-ea"/>
                <a:cs typeface="+mn-cs"/>
              </a:rPr>
              <a:t>The pull system can involve teams only moving onto new tasks as the previous steps have been completed, allowing the team to adapt to challenges as they arise in the knowledge that the prior work is mostly still applicable to delivering the product or service.</a:t>
            </a:r>
          </a:p>
          <a:p>
            <a:r>
              <a:rPr lang="en-US" sz="1200" b="1" i="0" kern="1200" dirty="0">
                <a:solidFill>
                  <a:schemeClr val="tx1"/>
                </a:solidFill>
                <a:effectLst/>
                <a:latin typeface="+mn-lt"/>
                <a:ea typeface="+mn-ea"/>
                <a:cs typeface="+mn-cs"/>
              </a:rPr>
              <a:t>5. Perfection: </a:t>
            </a:r>
            <a:r>
              <a:rPr lang="en-US" sz="1200" b="0" i="0" kern="1200" dirty="0">
                <a:solidFill>
                  <a:schemeClr val="tx1"/>
                </a:solidFill>
                <a:effectLst/>
                <a:latin typeface="+mn-lt"/>
                <a:ea typeface="+mn-ea"/>
                <a:cs typeface="+mn-cs"/>
              </a:rPr>
              <a:t>The pursuit of perfection via continued process improvements is also known as ‘Kaizen’ as created by Toyota Motor Corporation founder Kiichiro Toyoda (see ‘When and Who Invented Lean Manufacturing?’ above). Lean manufacturing requires ongoing assessment and improvement of processes and procedures to continually eliminate waste in an effort to find the perfect system for the value stream. To make a meaningful and lasting difference, the notion of continuous improvement should be integrated through the culture of an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and requires the measurement of metrics such as lead-times, production cycles, throughput and cumulative flow.</a:t>
            </a:r>
          </a:p>
          <a:p>
            <a:r>
              <a:rPr lang="en-US" sz="1200" b="0" i="0" kern="1200" dirty="0">
                <a:solidFill>
                  <a:schemeClr val="tx1"/>
                </a:solidFill>
                <a:effectLst/>
                <a:latin typeface="+mn-lt"/>
                <a:ea typeface="+mn-ea"/>
                <a:cs typeface="+mn-cs"/>
              </a:rPr>
              <a:t>It is important for the culture of continuous improvement to filter through all levels of an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from team members and project managers right up to the executive level, to create a collective responsibility for improvement and value creation.</a:t>
            </a:r>
          </a:p>
          <a:p>
            <a:endParaRPr lang="en-US" dirty="0"/>
          </a:p>
        </p:txBody>
      </p:sp>
      <p:sp>
        <p:nvSpPr>
          <p:cNvPr id="4" name="Slide Number Placeholder 3"/>
          <p:cNvSpPr>
            <a:spLocks noGrp="1"/>
          </p:cNvSpPr>
          <p:nvPr>
            <p:ph type="sldNum" sz="quarter" idx="5"/>
          </p:nvPr>
        </p:nvSpPr>
        <p:spPr/>
        <p:txBody>
          <a:bodyPr/>
          <a:lstStyle/>
          <a:p>
            <a:fld id="{88519CF6-4658-A94E-A2C1-43EBB87F55E8}" type="slidenum">
              <a:rPr lang="en-US" smtClean="0"/>
              <a:t>2</a:t>
            </a:fld>
            <a:endParaRPr lang="en-US"/>
          </a:p>
        </p:txBody>
      </p:sp>
    </p:spTree>
    <p:extLst>
      <p:ext uri="{BB962C8B-B14F-4D97-AF65-F5344CB8AC3E}">
        <p14:creationId xmlns:p14="http://schemas.microsoft.com/office/powerpoint/2010/main" val="24147955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yellow and white background&#10;&#10;Description automatically generated">
            <a:extLst>
              <a:ext uri="{FF2B5EF4-FFF2-40B4-BE49-F238E27FC236}">
                <a16:creationId xmlns:a16="http://schemas.microsoft.com/office/drawing/2014/main" id="{682D0674-F610-1FC3-EF94-E5D60BEBFB9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113E05E-7F01-1F73-B069-4BF754CC60F2}"/>
              </a:ext>
            </a:extLst>
          </p:cNvPr>
          <p:cNvSpPr>
            <a:spLocks noGrp="1"/>
          </p:cNvSpPr>
          <p:nvPr>
            <p:ph type="ctrTitle" hasCustomPrompt="1"/>
          </p:nvPr>
        </p:nvSpPr>
        <p:spPr>
          <a:xfrm>
            <a:off x="594360" y="2829243"/>
            <a:ext cx="9144000" cy="2387600"/>
          </a:xfrm>
        </p:spPr>
        <p:txBody>
          <a:bodyPr anchor="b">
            <a:normAutofit/>
          </a:bodyPr>
          <a:lstStyle>
            <a:lvl1pPr algn="l">
              <a:defRPr sz="2700" b="1" i="0">
                <a:solidFill>
                  <a:schemeClr val="bg1"/>
                </a:solidFill>
                <a:latin typeface="Montserrat" pitchFamily="2" charset="77"/>
              </a:defRPr>
            </a:lvl1pPr>
          </a:lstStyle>
          <a:p>
            <a:r>
              <a:rPr lang="en-US" dirty="0"/>
              <a:t>CLICK TO EDIT MASTER TITLE STYLE</a:t>
            </a:r>
          </a:p>
        </p:txBody>
      </p:sp>
      <p:sp>
        <p:nvSpPr>
          <p:cNvPr id="3" name="Subtitle 2">
            <a:extLst>
              <a:ext uri="{FF2B5EF4-FFF2-40B4-BE49-F238E27FC236}">
                <a16:creationId xmlns:a16="http://schemas.microsoft.com/office/drawing/2014/main" id="{1D419BE9-E43A-5F3E-8130-7BAF404D05D6}"/>
              </a:ext>
            </a:extLst>
          </p:cNvPr>
          <p:cNvSpPr>
            <a:spLocks noGrp="1"/>
          </p:cNvSpPr>
          <p:nvPr>
            <p:ph type="subTitle" idx="1"/>
          </p:nvPr>
        </p:nvSpPr>
        <p:spPr>
          <a:xfrm>
            <a:off x="594360" y="5301298"/>
            <a:ext cx="9144000" cy="1655762"/>
          </a:xfrm>
        </p:spPr>
        <p:txBody>
          <a:bodyPr/>
          <a:lstStyle>
            <a:lvl1pPr marL="0" indent="0" algn="l">
              <a:buNone/>
              <a:defRPr sz="1800" b="0" i="0">
                <a:solidFill>
                  <a:schemeClr val="bg1"/>
                </a:solidFill>
                <a:latin typeface="Montserrat" pitchFamily="2" charset="77"/>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10" name="Picture 9" descr="A black background with blue and orange text&#10;&#10;Description automatically generated">
            <a:extLst>
              <a:ext uri="{FF2B5EF4-FFF2-40B4-BE49-F238E27FC236}">
                <a16:creationId xmlns:a16="http://schemas.microsoft.com/office/drawing/2014/main" id="{7C0745C0-DD64-68CE-4A59-C13EE2A999E7}"/>
              </a:ext>
            </a:extLst>
          </p:cNvPr>
          <p:cNvPicPr>
            <a:picLocks noChangeAspect="1"/>
          </p:cNvPicPr>
          <p:nvPr userDrawn="1"/>
        </p:nvPicPr>
        <p:blipFill>
          <a:blip r:embed="rId3"/>
          <a:stretch>
            <a:fillRect/>
          </a:stretch>
        </p:blipFill>
        <p:spPr>
          <a:xfrm>
            <a:off x="8296832" y="5814062"/>
            <a:ext cx="3742768" cy="904081"/>
          </a:xfrm>
          <a:prstGeom prst="rect">
            <a:avLst/>
          </a:prstGeom>
        </p:spPr>
      </p:pic>
    </p:spTree>
    <p:extLst>
      <p:ext uri="{BB962C8B-B14F-4D97-AF65-F5344CB8AC3E}">
        <p14:creationId xmlns:p14="http://schemas.microsoft.com/office/powerpoint/2010/main" val="954203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0FBF3-CD85-3FED-BD23-4B608DF469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476389-C2D5-C84A-D719-C10821C4C9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4E701-5EEC-C55E-F5BD-650A9AF52E93}"/>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FC93DD3B-15E0-72F5-03ED-9720C5650E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F69355-7FDC-0070-09C5-779AF66F092E}"/>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100015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669936-F8F9-6AA5-91BD-6377CF05F019}"/>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E99364-0350-8138-6709-9BF0F778DEA0}"/>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DE69BB-46F5-E4BA-6187-3881E5B8A873}"/>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B69BA8D3-565E-0B08-3BAA-336B4B0BB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F86E1E-3F56-6088-D37C-56FE041EBC07}"/>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1002304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E05E-7F01-1F73-B069-4BF754CC60F2}"/>
              </a:ext>
            </a:extLst>
          </p:cNvPr>
          <p:cNvSpPr>
            <a:spLocks noGrp="1"/>
          </p:cNvSpPr>
          <p:nvPr>
            <p:ph type="ctrTitle" hasCustomPrompt="1"/>
          </p:nvPr>
        </p:nvSpPr>
        <p:spPr>
          <a:xfrm>
            <a:off x="594360" y="2354322"/>
            <a:ext cx="9144000" cy="2387600"/>
          </a:xfrm>
        </p:spPr>
        <p:txBody>
          <a:bodyPr anchor="b">
            <a:normAutofit/>
          </a:bodyPr>
          <a:lstStyle>
            <a:lvl1pPr algn="l">
              <a:defRPr sz="2700" b="1" i="0">
                <a:solidFill>
                  <a:schemeClr val="bg1"/>
                </a:solidFill>
                <a:latin typeface="Montserrat" pitchFamily="2" charset="77"/>
              </a:defRPr>
            </a:lvl1pPr>
          </a:lstStyle>
          <a:p>
            <a:r>
              <a:rPr lang="en-US" dirty="0"/>
              <a:t>CLICK TO EDIT MASTER TITLE STYLE</a:t>
            </a:r>
          </a:p>
        </p:txBody>
      </p:sp>
      <p:sp>
        <p:nvSpPr>
          <p:cNvPr id="3" name="Subtitle 2">
            <a:extLst>
              <a:ext uri="{FF2B5EF4-FFF2-40B4-BE49-F238E27FC236}">
                <a16:creationId xmlns:a16="http://schemas.microsoft.com/office/drawing/2014/main" id="{1D419BE9-E43A-5F3E-8130-7BAF404D05D6}"/>
              </a:ext>
            </a:extLst>
          </p:cNvPr>
          <p:cNvSpPr>
            <a:spLocks noGrp="1"/>
          </p:cNvSpPr>
          <p:nvPr>
            <p:ph type="subTitle" idx="1"/>
          </p:nvPr>
        </p:nvSpPr>
        <p:spPr>
          <a:xfrm>
            <a:off x="594360" y="4826377"/>
            <a:ext cx="9144000" cy="1655762"/>
          </a:xfrm>
        </p:spPr>
        <p:txBody>
          <a:bodyPr/>
          <a:lstStyle>
            <a:lvl1pPr marL="0" indent="0" algn="l">
              <a:buNone/>
              <a:defRPr sz="1800" b="0" i="0">
                <a:solidFill>
                  <a:schemeClr val="bg1"/>
                </a:solidFill>
                <a:latin typeface="Montserrat" pitchFamily="2" charset="77"/>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4" name="Picture 3" descr="A blue and yellow background&#10;&#10;Description automatically generated">
            <a:extLst>
              <a:ext uri="{FF2B5EF4-FFF2-40B4-BE49-F238E27FC236}">
                <a16:creationId xmlns:a16="http://schemas.microsoft.com/office/drawing/2014/main" id="{D8FFB4CC-5F2D-1AD3-F9FD-5821BE7E46F8}"/>
              </a:ext>
            </a:extLst>
          </p:cNvPr>
          <p:cNvPicPr>
            <a:picLocks noChangeAspect="1"/>
          </p:cNvPicPr>
          <p:nvPr userDrawn="1"/>
        </p:nvPicPr>
        <p:blipFill>
          <a:blip r:embed="rId2"/>
          <a:stretch>
            <a:fillRect/>
          </a:stretch>
        </p:blipFill>
        <p:spPr>
          <a:xfrm>
            <a:off x="0" y="0"/>
            <a:ext cx="19203755" cy="8101584"/>
          </a:xfrm>
          <a:prstGeom prst="rect">
            <a:avLst/>
          </a:prstGeom>
        </p:spPr>
      </p:pic>
      <p:pic>
        <p:nvPicPr>
          <p:cNvPr id="6" name="Picture 5" descr="A blue and yellow background&#10;&#10;Description automatically generated">
            <a:extLst>
              <a:ext uri="{FF2B5EF4-FFF2-40B4-BE49-F238E27FC236}">
                <a16:creationId xmlns:a16="http://schemas.microsoft.com/office/drawing/2014/main" id="{17D5DBB4-FFA3-8EAD-59A4-89B73F59C2BD}"/>
              </a:ext>
            </a:extLst>
          </p:cNvPr>
          <p:cNvPicPr>
            <a:picLocks noChangeAspect="1"/>
          </p:cNvPicPr>
          <p:nvPr userDrawn="1"/>
        </p:nvPicPr>
        <p:blipFill>
          <a:blip r:embed="rId2"/>
          <a:srcRect t="42788" b="-1"/>
          <a:stretch/>
        </p:blipFill>
        <p:spPr>
          <a:xfrm>
            <a:off x="-6938603" y="2167129"/>
            <a:ext cx="19203755" cy="4635051"/>
          </a:xfrm>
          <a:prstGeom prst="rect">
            <a:avLst/>
          </a:prstGeom>
        </p:spPr>
      </p:pic>
    </p:spTree>
    <p:extLst>
      <p:ext uri="{BB962C8B-B14F-4D97-AF65-F5344CB8AC3E}">
        <p14:creationId xmlns:p14="http://schemas.microsoft.com/office/powerpoint/2010/main" val="291237678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3" name="Picture 2" descr="A blue and white background&#10;&#10;Description automatically generated">
            <a:extLst>
              <a:ext uri="{FF2B5EF4-FFF2-40B4-BE49-F238E27FC236}">
                <a16:creationId xmlns:a16="http://schemas.microsoft.com/office/drawing/2014/main" id="{E968D008-0D8F-C7D1-E3E9-122086E79D2B}"/>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7" name="Picture 6" descr="A black background with blue and orange text&#10;&#10;Description automatically generated">
            <a:extLst>
              <a:ext uri="{FF2B5EF4-FFF2-40B4-BE49-F238E27FC236}">
                <a16:creationId xmlns:a16="http://schemas.microsoft.com/office/drawing/2014/main" id="{DEAFA540-4AA4-76F4-58A5-2B99C5AD87FE}"/>
              </a:ext>
            </a:extLst>
          </p:cNvPr>
          <p:cNvPicPr>
            <a:picLocks noChangeAspect="1"/>
          </p:cNvPicPr>
          <p:nvPr userDrawn="1"/>
        </p:nvPicPr>
        <p:blipFill>
          <a:blip r:embed="rId3"/>
          <a:srcRect r="43052"/>
          <a:stretch/>
        </p:blipFill>
        <p:spPr>
          <a:xfrm>
            <a:off x="10586961" y="6176962"/>
            <a:ext cx="1417563" cy="601276"/>
          </a:xfrm>
          <a:prstGeom prst="rect">
            <a:avLst/>
          </a:prstGeom>
        </p:spPr>
      </p:pic>
      <p:sp>
        <p:nvSpPr>
          <p:cNvPr id="8" name="Title 1">
            <a:extLst>
              <a:ext uri="{FF2B5EF4-FFF2-40B4-BE49-F238E27FC236}">
                <a16:creationId xmlns:a16="http://schemas.microsoft.com/office/drawing/2014/main" id="{EA1331AD-9F76-9949-1A69-762CD1450643}"/>
              </a:ext>
            </a:extLst>
          </p:cNvPr>
          <p:cNvSpPr>
            <a:spLocks noGrp="1"/>
          </p:cNvSpPr>
          <p:nvPr>
            <p:ph type="title" hasCustomPrompt="1"/>
          </p:nvPr>
        </p:nvSpPr>
        <p:spPr>
          <a:xfrm>
            <a:off x="838200" y="797719"/>
            <a:ext cx="10515600" cy="1325563"/>
          </a:xfrm>
        </p:spPr>
        <p:txBody>
          <a:bodyPr>
            <a:normAutofit/>
          </a:bodyPr>
          <a:lstStyle>
            <a:lvl1pPr>
              <a:defRPr sz="2400" b="1" i="0">
                <a:solidFill>
                  <a:schemeClr val="bg1"/>
                </a:solidFill>
                <a:latin typeface="Montserrat" pitchFamily="2" charset="77"/>
              </a:defRPr>
            </a:lvl1pPr>
          </a:lstStyle>
          <a:p>
            <a:r>
              <a:rPr lang="en-US" dirty="0"/>
              <a:t>CLICK TO EDIT MASTER TITLE STYLE</a:t>
            </a:r>
          </a:p>
        </p:txBody>
      </p:sp>
      <p:sp>
        <p:nvSpPr>
          <p:cNvPr id="4" name="Text Placeholder 3">
            <a:extLst>
              <a:ext uri="{FF2B5EF4-FFF2-40B4-BE49-F238E27FC236}">
                <a16:creationId xmlns:a16="http://schemas.microsoft.com/office/drawing/2014/main" id="{B036DAB3-DB61-AEB9-5E3B-29FDCE288F16}"/>
              </a:ext>
            </a:extLst>
          </p:cNvPr>
          <p:cNvSpPr>
            <a:spLocks noGrp="1"/>
          </p:cNvSpPr>
          <p:nvPr>
            <p:ph type="body" sz="quarter" idx="10"/>
          </p:nvPr>
        </p:nvSpPr>
        <p:spPr>
          <a:xfrm>
            <a:off x="838200" y="2395538"/>
            <a:ext cx="10515600" cy="3781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236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6" name="Picture 5" descr="A yellow and white background&#10;&#10;Description automatically generated">
            <a:extLst>
              <a:ext uri="{FF2B5EF4-FFF2-40B4-BE49-F238E27FC236}">
                <a16:creationId xmlns:a16="http://schemas.microsoft.com/office/drawing/2014/main" id="{6F12CE36-878C-7CF3-7E9F-624336C06216}"/>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7" name="Picture 6" descr="A black background with blue and orange text&#10;&#10;Description automatically generated">
            <a:extLst>
              <a:ext uri="{FF2B5EF4-FFF2-40B4-BE49-F238E27FC236}">
                <a16:creationId xmlns:a16="http://schemas.microsoft.com/office/drawing/2014/main" id="{DEAFA540-4AA4-76F4-58A5-2B99C5AD87FE}"/>
              </a:ext>
            </a:extLst>
          </p:cNvPr>
          <p:cNvPicPr>
            <a:picLocks noChangeAspect="1"/>
          </p:cNvPicPr>
          <p:nvPr userDrawn="1"/>
        </p:nvPicPr>
        <p:blipFill>
          <a:blip r:embed="rId3"/>
          <a:srcRect r="43052"/>
          <a:stretch/>
        </p:blipFill>
        <p:spPr>
          <a:xfrm>
            <a:off x="10586961" y="6176962"/>
            <a:ext cx="1417563" cy="601276"/>
          </a:xfrm>
          <a:prstGeom prst="rect">
            <a:avLst/>
          </a:prstGeom>
        </p:spPr>
      </p:pic>
      <p:sp>
        <p:nvSpPr>
          <p:cNvPr id="8" name="Title 1">
            <a:extLst>
              <a:ext uri="{FF2B5EF4-FFF2-40B4-BE49-F238E27FC236}">
                <a16:creationId xmlns:a16="http://schemas.microsoft.com/office/drawing/2014/main" id="{EA1331AD-9F76-9949-1A69-762CD1450643}"/>
              </a:ext>
            </a:extLst>
          </p:cNvPr>
          <p:cNvSpPr>
            <a:spLocks noGrp="1"/>
          </p:cNvSpPr>
          <p:nvPr>
            <p:ph type="title" hasCustomPrompt="1"/>
          </p:nvPr>
        </p:nvSpPr>
        <p:spPr>
          <a:xfrm>
            <a:off x="838200" y="797719"/>
            <a:ext cx="10515600" cy="1325563"/>
          </a:xfrm>
        </p:spPr>
        <p:txBody>
          <a:bodyPr>
            <a:normAutofit/>
          </a:bodyPr>
          <a:lstStyle>
            <a:lvl1pPr>
              <a:defRPr sz="2400" b="1" i="0">
                <a:solidFill>
                  <a:schemeClr val="bg1"/>
                </a:solidFill>
                <a:latin typeface="Montserrat" pitchFamily="2" charset="77"/>
              </a:defRPr>
            </a:lvl1pPr>
          </a:lstStyle>
          <a:p>
            <a:r>
              <a:rPr lang="en-US" dirty="0"/>
              <a:t>CLICK TO EDIT MASTER TITLE STYLE</a:t>
            </a:r>
          </a:p>
        </p:txBody>
      </p:sp>
    </p:spTree>
    <p:extLst>
      <p:ext uri="{BB962C8B-B14F-4D97-AF65-F5344CB8AC3E}">
        <p14:creationId xmlns:p14="http://schemas.microsoft.com/office/powerpoint/2010/main" val="1380778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BF2F-0FDA-1EC7-328D-40614E717159}"/>
              </a:ext>
            </a:extLst>
          </p:cNvPr>
          <p:cNvSpPr>
            <a:spLocks noGrp="1"/>
          </p:cNvSpPr>
          <p:nvPr>
            <p:ph type="title"/>
          </p:nvPr>
        </p:nvSpPr>
        <p:spPr>
          <a:xfrm>
            <a:off x="831849" y="1709738"/>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E60AB99-557F-B5CC-88C2-C2E7333356BF}"/>
              </a:ext>
            </a:extLst>
          </p:cNvPr>
          <p:cNvSpPr>
            <a:spLocks noGrp="1"/>
          </p:cNvSpPr>
          <p:nvPr>
            <p:ph type="body" idx="1"/>
          </p:nvPr>
        </p:nvSpPr>
        <p:spPr>
          <a:xfrm>
            <a:off x="831849" y="4589465"/>
            <a:ext cx="105156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1BBEE8-E8A2-044E-FC82-7A3339B373B4}"/>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97E56691-8A21-3AB2-6B37-85E5C2C1A4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AD929-705C-4E36-6275-BEF5D124F284}"/>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1077428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3B3C5-F0A7-CB39-C5B5-9BACC45925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77BAED-F4D8-B6BA-FC17-0A0EA72CEC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D05965-6B20-0408-CC4B-1E399BBDF8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70CDFD-A096-2EEA-36E9-B5E00C6C1642}"/>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6" name="Footer Placeholder 5">
            <a:extLst>
              <a:ext uri="{FF2B5EF4-FFF2-40B4-BE49-F238E27FC236}">
                <a16:creationId xmlns:a16="http://schemas.microsoft.com/office/drawing/2014/main" id="{F98D39CB-D6F5-B3B3-E0ED-6C4282DB3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C7BDEF-0122-E7E4-9CA2-9627A5C92C85}"/>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683283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B6C7D-A7F7-EEF3-0DBE-4B9674696669}"/>
              </a:ext>
            </a:extLst>
          </p:cNvPr>
          <p:cNvSpPr>
            <a:spLocks noGrp="1"/>
          </p:cNvSpPr>
          <p:nvPr>
            <p:ph type="title"/>
          </p:nvPr>
        </p:nvSpPr>
        <p:spPr>
          <a:xfrm>
            <a:off x="839788"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164F7A-8949-B35F-D05A-3C158FFF65D9}"/>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B2488A2-B246-0746-6A89-DFFB9A382A5C}"/>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6DC1A9-6F8A-DC5B-3BAD-DEFBD2631F98}"/>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DC61B60-9899-DACB-F676-980F8D4D76F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5EB9A8-7ED1-DD53-A60C-75144DEE7A71}"/>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8" name="Footer Placeholder 7">
            <a:extLst>
              <a:ext uri="{FF2B5EF4-FFF2-40B4-BE49-F238E27FC236}">
                <a16:creationId xmlns:a16="http://schemas.microsoft.com/office/drawing/2014/main" id="{A702CB3C-323D-77C2-60C5-418CA5552E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9EEC39-4796-2348-B856-B830242D908A}"/>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10372554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3A6228-9E2A-3BDB-BAD4-BC672F2BA1A6}"/>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3" name="Footer Placeholder 2">
            <a:extLst>
              <a:ext uri="{FF2B5EF4-FFF2-40B4-BE49-F238E27FC236}">
                <a16:creationId xmlns:a16="http://schemas.microsoft.com/office/drawing/2014/main" id="{DD34B8F9-54EF-BE95-141A-2EA879C5CB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4EBD15-3F1D-682D-EA33-8F6ED2B70024}"/>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38134227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9F7AE-8C37-EA07-2118-02D2705EBB48}"/>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6794ECD-1CE9-9C66-8C85-6DC9663CD384}"/>
              </a:ext>
            </a:extLst>
          </p:cNvPr>
          <p:cNvSpPr>
            <a:spLocks noGrp="1"/>
          </p:cNvSpPr>
          <p:nvPr>
            <p:ph idx="1"/>
          </p:nvPr>
        </p:nvSpPr>
        <p:spPr>
          <a:xfrm>
            <a:off x="5183188" y="987426"/>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B13897-B383-58E1-7A75-410F7AEE5B00}"/>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90A2372-132D-3859-9143-50600AB88E40}"/>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6" name="Footer Placeholder 5">
            <a:extLst>
              <a:ext uri="{FF2B5EF4-FFF2-40B4-BE49-F238E27FC236}">
                <a16:creationId xmlns:a16="http://schemas.microsoft.com/office/drawing/2014/main" id="{22FC3CA3-B566-74FB-1364-66D37ADDE7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8777AF-C5D8-AA05-F300-1B702EA435E4}"/>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1167566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A1331AD-9F76-9949-1A69-762CD1450643}"/>
              </a:ext>
            </a:extLst>
          </p:cNvPr>
          <p:cNvSpPr>
            <a:spLocks noGrp="1"/>
          </p:cNvSpPr>
          <p:nvPr>
            <p:ph type="title" hasCustomPrompt="1"/>
          </p:nvPr>
        </p:nvSpPr>
        <p:spPr>
          <a:xfrm>
            <a:off x="838200" y="797719"/>
            <a:ext cx="10515600" cy="1325563"/>
          </a:xfrm>
        </p:spPr>
        <p:txBody>
          <a:bodyPr>
            <a:normAutofit/>
          </a:bodyPr>
          <a:lstStyle>
            <a:lvl1pPr>
              <a:defRPr sz="2400" b="1" i="0">
                <a:solidFill>
                  <a:schemeClr val="bg1"/>
                </a:solidFill>
                <a:latin typeface="Montserrat" pitchFamily="2" charset="77"/>
              </a:defRPr>
            </a:lvl1pPr>
          </a:lstStyle>
          <a:p>
            <a:r>
              <a:rPr lang="en-US" dirty="0"/>
              <a:t>CLICK TO EDIT MASTER TITLE STYLE</a:t>
            </a:r>
          </a:p>
        </p:txBody>
      </p:sp>
      <p:pic>
        <p:nvPicPr>
          <p:cNvPr id="2" name="Picture 1" descr="A yellow and white background&#10;&#10;Description automatically generated">
            <a:extLst>
              <a:ext uri="{FF2B5EF4-FFF2-40B4-BE49-F238E27FC236}">
                <a16:creationId xmlns:a16="http://schemas.microsoft.com/office/drawing/2014/main" id="{A3BDE553-9C95-82FA-AF4D-9C30AF0620AA}"/>
              </a:ext>
            </a:extLst>
          </p:cNvPr>
          <p:cNvPicPr>
            <a:picLocks noChangeAspect="1"/>
          </p:cNvPicPr>
          <p:nvPr userDrawn="1"/>
        </p:nvPicPr>
        <p:blipFill>
          <a:blip r:embed="rId2"/>
          <a:stretch>
            <a:fillRect/>
          </a:stretch>
        </p:blipFill>
        <p:spPr>
          <a:xfrm>
            <a:off x="-2032000" y="0"/>
            <a:ext cx="16256000" cy="6858000"/>
          </a:xfrm>
          <a:prstGeom prst="rect">
            <a:avLst/>
          </a:prstGeom>
        </p:spPr>
      </p:pic>
    </p:spTree>
    <p:extLst>
      <p:ext uri="{BB962C8B-B14F-4D97-AF65-F5344CB8AC3E}">
        <p14:creationId xmlns:p14="http://schemas.microsoft.com/office/powerpoint/2010/main" val="1442080370"/>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65BCE-D8F3-F18A-CAC5-DF07185C7EBC}"/>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2D1486A-F97C-993A-D547-2AF0C716C22A}"/>
              </a:ext>
            </a:extLst>
          </p:cNvPr>
          <p:cNvSpPr>
            <a:spLocks noGrp="1"/>
          </p:cNvSpPr>
          <p:nvPr>
            <p:ph type="pic" idx="1"/>
          </p:nvPr>
        </p:nvSpPr>
        <p:spPr>
          <a:xfrm>
            <a:off x="5183188" y="987426"/>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E065A0A7-9615-B44B-496F-C21868616E64}"/>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D12B9D5-3BF5-2357-70D6-CA9E44DF31D0}"/>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6" name="Footer Placeholder 5">
            <a:extLst>
              <a:ext uri="{FF2B5EF4-FFF2-40B4-BE49-F238E27FC236}">
                <a16:creationId xmlns:a16="http://schemas.microsoft.com/office/drawing/2014/main" id="{03997931-2E15-56C9-D84B-9F30A1483F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417075-ADE4-41D1-00FF-6866B542D625}"/>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2403676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0FBF3-CD85-3FED-BD23-4B608DF469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476389-C2D5-C84A-D719-C10821C4C9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4E701-5EEC-C55E-F5BD-650A9AF52E93}"/>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FC93DD3B-15E0-72F5-03ED-9720C5650E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F69355-7FDC-0070-09C5-779AF66F092E}"/>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2369783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669936-F8F9-6AA5-91BD-6377CF05F019}"/>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E99364-0350-8138-6709-9BF0F778DEA0}"/>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DE69BB-46F5-E4BA-6187-3881E5B8A873}"/>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B69BA8D3-565E-0B08-3BAA-336B4B0BB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F86E1E-3F56-6088-D37C-56FE041EBC07}"/>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14188856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10" descr="A yellow and white background&#10;&#10;Description automatically generated">
            <a:extLst>
              <a:ext uri="{FF2B5EF4-FFF2-40B4-BE49-F238E27FC236}">
                <a16:creationId xmlns:a16="http://schemas.microsoft.com/office/drawing/2014/main" id="{A8AEC257-6024-0476-20DC-A77E1AE022A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01C08C7-54E5-F4A0-D609-CC50EDE89B15}"/>
              </a:ext>
            </a:extLst>
          </p:cNvPr>
          <p:cNvSpPr>
            <a:spLocks noGrp="1"/>
          </p:cNvSpPr>
          <p:nvPr>
            <p:ph type="title" hasCustomPrompt="1"/>
          </p:nvPr>
        </p:nvSpPr>
        <p:spPr>
          <a:xfrm>
            <a:off x="838200" y="797719"/>
            <a:ext cx="10515600" cy="1325563"/>
          </a:xfrm>
        </p:spPr>
        <p:txBody>
          <a:bodyPr>
            <a:normAutofit/>
          </a:bodyPr>
          <a:lstStyle>
            <a:lvl1pPr>
              <a:defRPr sz="2400" b="1" i="0">
                <a:solidFill>
                  <a:schemeClr val="bg1"/>
                </a:solidFill>
                <a:latin typeface="Montserrat"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1147FEB2-AFAA-D120-C625-0336CC18BA25}"/>
              </a:ext>
            </a:extLst>
          </p:cNvPr>
          <p:cNvSpPr>
            <a:spLocks noGrp="1"/>
          </p:cNvSpPr>
          <p:nvPr>
            <p:ph idx="1"/>
          </p:nvPr>
        </p:nvSpPr>
        <p:spPr>
          <a:xfrm>
            <a:off x="838200" y="2921001"/>
            <a:ext cx="10515600" cy="3255963"/>
          </a:xfrm>
        </p:spPr>
        <p:txBody>
          <a:bodyPr/>
          <a:lstStyle>
            <a:lvl1pPr>
              <a:defRPr b="0" i="0">
                <a:latin typeface="Montserrat" pitchFamily="2" charset="77"/>
              </a:defRPr>
            </a:lvl1pPr>
            <a:lvl2pPr>
              <a:defRPr b="0" i="0">
                <a:latin typeface="Montserrat" pitchFamily="2" charset="77"/>
              </a:defRPr>
            </a:lvl2pPr>
            <a:lvl3pPr>
              <a:defRPr b="0" i="0">
                <a:latin typeface="Montserrat" pitchFamily="2" charset="77"/>
              </a:defRPr>
            </a:lvl3pPr>
            <a:lvl4pPr>
              <a:defRPr b="0" i="0">
                <a:latin typeface="Montserrat" pitchFamily="2" charset="77"/>
              </a:defRPr>
            </a:lvl4pPr>
            <a:lvl5pPr>
              <a:defRPr b="0" i="0">
                <a:latin typeface="Montserra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A black background with blue and orange text&#10;&#10;Description automatically generated">
            <a:extLst>
              <a:ext uri="{FF2B5EF4-FFF2-40B4-BE49-F238E27FC236}">
                <a16:creationId xmlns:a16="http://schemas.microsoft.com/office/drawing/2014/main" id="{03D85256-2B0B-DA93-0E62-3ACA665F09AB}"/>
              </a:ext>
            </a:extLst>
          </p:cNvPr>
          <p:cNvPicPr>
            <a:picLocks noChangeAspect="1"/>
          </p:cNvPicPr>
          <p:nvPr userDrawn="1"/>
        </p:nvPicPr>
        <p:blipFill>
          <a:blip r:embed="rId3"/>
          <a:stretch>
            <a:fillRect/>
          </a:stretch>
        </p:blipFill>
        <p:spPr>
          <a:xfrm>
            <a:off x="9635067" y="6176962"/>
            <a:ext cx="2489200" cy="601276"/>
          </a:xfrm>
          <a:prstGeom prst="rect">
            <a:avLst/>
          </a:prstGeom>
        </p:spPr>
      </p:pic>
    </p:spTree>
    <p:extLst>
      <p:ext uri="{BB962C8B-B14F-4D97-AF65-F5344CB8AC3E}">
        <p14:creationId xmlns:p14="http://schemas.microsoft.com/office/powerpoint/2010/main" val="298977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10" descr="A yellow and white background&#10;&#10;Description automatically generated">
            <a:extLst>
              <a:ext uri="{FF2B5EF4-FFF2-40B4-BE49-F238E27FC236}">
                <a16:creationId xmlns:a16="http://schemas.microsoft.com/office/drawing/2014/main" id="{A8AEC257-6024-0476-20DC-A77E1AE022A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01C08C7-54E5-F4A0-D609-CC50EDE89B15}"/>
              </a:ext>
            </a:extLst>
          </p:cNvPr>
          <p:cNvSpPr>
            <a:spLocks noGrp="1"/>
          </p:cNvSpPr>
          <p:nvPr>
            <p:ph type="title" hasCustomPrompt="1"/>
          </p:nvPr>
        </p:nvSpPr>
        <p:spPr>
          <a:xfrm>
            <a:off x="838200" y="797719"/>
            <a:ext cx="10515600" cy="1325563"/>
          </a:xfrm>
        </p:spPr>
        <p:txBody>
          <a:bodyPr>
            <a:normAutofit/>
          </a:bodyPr>
          <a:lstStyle>
            <a:lvl1pPr>
              <a:defRPr sz="2400" b="1" i="0">
                <a:solidFill>
                  <a:schemeClr val="bg1"/>
                </a:solidFill>
                <a:latin typeface="Montserrat"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1147FEB2-AFAA-D120-C625-0336CC18BA25}"/>
              </a:ext>
            </a:extLst>
          </p:cNvPr>
          <p:cNvSpPr>
            <a:spLocks noGrp="1"/>
          </p:cNvSpPr>
          <p:nvPr>
            <p:ph idx="1"/>
          </p:nvPr>
        </p:nvSpPr>
        <p:spPr>
          <a:xfrm>
            <a:off x="838200" y="2921001"/>
            <a:ext cx="10515600" cy="3255963"/>
          </a:xfrm>
        </p:spPr>
        <p:txBody>
          <a:bodyPr/>
          <a:lstStyle>
            <a:lvl1pPr>
              <a:defRPr b="0" i="0">
                <a:latin typeface="Montserrat" pitchFamily="2" charset="77"/>
              </a:defRPr>
            </a:lvl1pPr>
            <a:lvl2pPr>
              <a:defRPr b="0" i="0">
                <a:latin typeface="Montserrat" pitchFamily="2" charset="77"/>
              </a:defRPr>
            </a:lvl2pPr>
            <a:lvl3pPr>
              <a:defRPr b="0" i="0">
                <a:latin typeface="Montserrat" pitchFamily="2" charset="77"/>
              </a:defRPr>
            </a:lvl3pPr>
            <a:lvl4pPr>
              <a:defRPr b="0" i="0">
                <a:latin typeface="Montserrat" pitchFamily="2" charset="77"/>
              </a:defRPr>
            </a:lvl4pPr>
            <a:lvl5pPr>
              <a:defRPr b="0" i="0">
                <a:latin typeface="Montserra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A black background with blue and orange text&#10;&#10;Description automatically generated">
            <a:extLst>
              <a:ext uri="{FF2B5EF4-FFF2-40B4-BE49-F238E27FC236}">
                <a16:creationId xmlns:a16="http://schemas.microsoft.com/office/drawing/2014/main" id="{03D85256-2B0B-DA93-0E62-3ACA665F09AB}"/>
              </a:ext>
            </a:extLst>
          </p:cNvPr>
          <p:cNvPicPr>
            <a:picLocks noChangeAspect="1"/>
          </p:cNvPicPr>
          <p:nvPr userDrawn="1"/>
        </p:nvPicPr>
        <p:blipFill>
          <a:blip r:embed="rId3"/>
          <a:stretch>
            <a:fillRect/>
          </a:stretch>
        </p:blipFill>
        <p:spPr>
          <a:xfrm>
            <a:off x="9635067" y="6176962"/>
            <a:ext cx="2489200" cy="601276"/>
          </a:xfrm>
          <a:prstGeom prst="rect">
            <a:avLst/>
          </a:prstGeom>
        </p:spPr>
      </p:pic>
    </p:spTree>
    <p:extLst>
      <p:ext uri="{BB962C8B-B14F-4D97-AF65-F5344CB8AC3E}">
        <p14:creationId xmlns:p14="http://schemas.microsoft.com/office/powerpoint/2010/main" val="1643388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BF2F-0FDA-1EC7-328D-40614E717159}"/>
              </a:ext>
            </a:extLst>
          </p:cNvPr>
          <p:cNvSpPr>
            <a:spLocks noGrp="1"/>
          </p:cNvSpPr>
          <p:nvPr>
            <p:ph type="title"/>
          </p:nvPr>
        </p:nvSpPr>
        <p:spPr>
          <a:xfrm>
            <a:off x="831849" y="1709738"/>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E60AB99-557F-B5CC-88C2-C2E7333356BF}"/>
              </a:ext>
            </a:extLst>
          </p:cNvPr>
          <p:cNvSpPr>
            <a:spLocks noGrp="1"/>
          </p:cNvSpPr>
          <p:nvPr>
            <p:ph type="body" idx="1"/>
          </p:nvPr>
        </p:nvSpPr>
        <p:spPr>
          <a:xfrm>
            <a:off x="831849" y="4589465"/>
            <a:ext cx="105156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1BBEE8-E8A2-044E-FC82-7A3339B373B4}"/>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97E56691-8A21-3AB2-6B37-85E5C2C1A4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AD929-705C-4E36-6275-BEF5D124F284}"/>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47447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3B3C5-F0A7-CB39-C5B5-9BACC45925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77BAED-F4D8-B6BA-FC17-0A0EA72CEC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D05965-6B20-0408-CC4B-1E399BBDF8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70CDFD-A096-2EEA-36E9-B5E00C6C1642}"/>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6" name="Footer Placeholder 5">
            <a:extLst>
              <a:ext uri="{FF2B5EF4-FFF2-40B4-BE49-F238E27FC236}">
                <a16:creationId xmlns:a16="http://schemas.microsoft.com/office/drawing/2014/main" id="{F98D39CB-D6F5-B3B3-E0ED-6C4282DB3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C7BDEF-0122-E7E4-9CA2-9627A5C92C85}"/>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62427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B6C7D-A7F7-EEF3-0DBE-4B9674696669}"/>
              </a:ext>
            </a:extLst>
          </p:cNvPr>
          <p:cNvSpPr>
            <a:spLocks noGrp="1"/>
          </p:cNvSpPr>
          <p:nvPr>
            <p:ph type="title"/>
          </p:nvPr>
        </p:nvSpPr>
        <p:spPr>
          <a:xfrm>
            <a:off x="839788"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164F7A-8949-B35F-D05A-3C158FFF65D9}"/>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B2488A2-B246-0746-6A89-DFFB9A382A5C}"/>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6DC1A9-6F8A-DC5B-3BAD-DEFBD2631F98}"/>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DC61B60-9899-DACB-F676-980F8D4D76F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5EB9A8-7ED1-DD53-A60C-75144DEE7A71}"/>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8" name="Footer Placeholder 7">
            <a:extLst>
              <a:ext uri="{FF2B5EF4-FFF2-40B4-BE49-F238E27FC236}">
                <a16:creationId xmlns:a16="http://schemas.microsoft.com/office/drawing/2014/main" id="{A702CB3C-323D-77C2-60C5-418CA5552E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9EEC39-4796-2348-B856-B830242D908A}"/>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3220024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3A6228-9E2A-3BDB-BAD4-BC672F2BA1A6}"/>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3" name="Footer Placeholder 2">
            <a:extLst>
              <a:ext uri="{FF2B5EF4-FFF2-40B4-BE49-F238E27FC236}">
                <a16:creationId xmlns:a16="http://schemas.microsoft.com/office/drawing/2014/main" id="{DD34B8F9-54EF-BE95-141A-2EA879C5CB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4EBD15-3F1D-682D-EA33-8F6ED2B70024}"/>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2025443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9F7AE-8C37-EA07-2118-02D2705EBB48}"/>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6794ECD-1CE9-9C66-8C85-6DC9663CD384}"/>
              </a:ext>
            </a:extLst>
          </p:cNvPr>
          <p:cNvSpPr>
            <a:spLocks noGrp="1"/>
          </p:cNvSpPr>
          <p:nvPr>
            <p:ph idx="1"/>
          </p:nvPr>
        </p:nvSpPr>
        <p:spPr>
          <a:xfrm>
            <a:off x="5183188" y="987426"/>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B13897-B383-58E1-7A75-410F7AEE5B00}"/>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90A2372-132D-3859-9143-50600AB88E40}"/>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6" name="Footer Placeholder 5">
            <a:extLst>
              <a:ext uri="{FF2B5EF4-FFF2-40B4-BE49-F238E27FC236}">
                <a16:creationId xmlns:a16="http://schemas.microsoft.com/office/drawing/2014/main" id="{22FC3CA3-B566-74FB-1364-66D37ADDE7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8777AF-C5D8-AA05-F300-1B702EA435E4}"/>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3632637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65BCE-D8F3-F18A-CAC5-DF07185C7EBC}"/>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2D1486A-F97C-993A-D547-2AF0C716C22A}"/>
              </a:ext>
            </a:extLst>
          </p:cNvPr>
          <p:cNvSpPr>
            <a:spLocks noGrp="1"/>
          </p:cNvSpPr>
          <p:nvPr>
            <p:ph type="pic" idx="1"/>
          </p:nvPr>
        </p:nvSpPr>
        <p:spPr>
          <a:xfrm>
            <a:off x="5183188" y="987426"/>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065A0A7-9615-B44B-496F-C21868616E64}"/>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D12B9D5-3BF5-2357-70D6-CA9E44DF31D0}"/>
              </a:ext>
            </a:extLst>
          </p:cNvPr>
          <p:cNvSpPr>
            <a:spLocks noGrp="1"/>
          </p:cNvSpPr>
          <p:nvPr>
            <p:ph type="dt" sz="half" idx="10"/>
          </p:nvPr>
        </p:nvSpPr>
        <p:spPr/>
        <p:txBody>
          <a:bodyPr/>
          <a:lstStyle/>
          <a:p>
            <a:fld id="{42924740-AF0F-CD48-ADC4-A4301AEBF4D0}" type="datetimeFigureOut">
              <a:rPr lang="en-US" smtClean="0"/>
              <a:t>9/2/25</a:t>
            </a:fld>
            <a:endParaRPr lang="en-US"/>
          </a:p>
        </p:txBody>
      </p:sp>
      <p:sp>
        <p:nvSpPr>
          <p:cNvPr id="6" name="Footer Placeholder 5">
            <a:extLst>
              <a:ext uri="{FF2B5EF4-FFF2-40B4-BE49-F238E27FC236}">
                <a16:creationId xmlns:a16="http://schemas.microsoft.com/office/drawing/2014/main" id="{03997931-2E15-56C9-D84B-9F30A1483F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417075-ADE4-41D1-00FF-6866B542D625}"/>
              </a:ext>
            </a:extLst>
          </p:cNvPr>
          <p:cNvSpPr>
            <a:spLocks noGrp="1"/>
          </p:cNvSpPr>
          <p:nvPr>
            <p:ph type="sldNum" sz="quarter" idx="12"/>
          </p:nvPr>
        </p:nvSpPr>
        <p:spPr/>
        <p:txBody>
          <a:bodyPr/>
          <a:lstStyle/>
          <a:p>
            <a:fld id="{6B276291-BE31-1F42-AD2B-26BA7DE84216}" type="slidenum">
              <a:rPr lang="en-US" smtClean="0"/>
              <a:t>‹#›</a:t>
            </a:fld>
            <a:endParaRPr lang="en-US"/>
          </a:p>
        </p:txBody>
      </p:sp>
    </p:spTree>
    <p:extLst>
      <p:ext uri="{BB962C8B-B14F-4D97-AF65-F5344CB8AC3E}">
        <p14:creationId xmlns:p14="http://schemas.microsoft.com/office/powerpoint/2010/main" val="118677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73692A-037E-C5DB-201D-68B8D4DAE8A7}"/>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72F7BF-02C2-B2BC-1EB6-7B8570F016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8494D-404E-5A16-2F80-8E931203045A}"/>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36040F91-AC96-B87C-B894-36EB81E674EE}"/>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9B20D0-8157-9303-8DF8-D9C4A11F3C1F}"/>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6B276291-BE31-1F42-AD2B-26BA7DE84216}" type="slidenum">
              <a:rPr lang="en-US" smtClean="0"/>
              <a:t>‹#›</a:t>
            </a:fld>
            <a:endParaRPr lang="en-US"/>
          </a:p>
        </p:txBody>
      </p:sp>
    </p:spTree>
    <p:extLst>
      <p:ext uri="{BB962C8B-B14F-4D97-AF65-F5344CB8AC3E}">
        <p14:creationId xmlns:p14="http://schemas.microsoft.com/office/powerpoint/2010/main" val="1595394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73692A-037E-C5DB-201D-68B8D4DAE8A7}"/>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72F7BF-02C2-B2BC-1EB6-7B8570F016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8494D-404E-5A16-2F80-8E931203045A}"/>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42924740-AF0F-CD48-ADC4-A4301AEBF4D0}" type="datetimeFigureOut">
              <a:rPr lang="en-US" smtClean="0"/>
              <a:t>9/2/25</a:t>
            </a:fld>
            <a:endParaRPr lang="en-US"/>
          </a:p>
        </p:txBody>
      </p:sp>
      <p:sp>
        <p:nvSpPr>
          <p:cNvPr id="5" name="Footer Placeholder 4">
            <a:extLst>
              <a:ext uri="{FF2B5EF4-FFF2-40B4-BE49-F238E27FC236}">
                <a16:creationId xmlns:a16="http://schemas.microsoft.com/office/drawing/2014/main" id="{36040F91-AC96-B87C-B894-36EB81E674EE}"/>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9B20D0-8157-9303-8DF8-D9C4A11F3C1F}"/>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6B276291-BE31-1F42-AD2B-26BA7DE84216}" type="slidenum">
              <a:rPr lang="en-US" smtClean="0"/>
              <a:t>‹#›</a:t>
            </a:fld>
            <a:endParaRPr lang="en-US"/>
          </a:p>
        </p:txBody>
      </p:sp>
    </p:spTree>
    <p:extLst>
      <p:ext uri="{BB962C8B-B14F-4D97-AF65-F5344CB8AC3E}">
        <p14:creationId xmlns:p14="http://schemas.microsoft.com/office/powerpoint/2010/main" val="16989778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D469EA-9303-58BA-BC5F-36822DC50AD5}"/>
              </a:ext>
            </a:extLst>
          </p:cNvPr>
          <p:cNvSpPr>
            <a:spLocks noGrp="1"/>
          </p:cNvSpPr>
          <p:nvPr>
            <p:ph type="ctrTitle"/>
          </p:nvPr>
        </p:nvSpPr>
        <p:spPr/>
        <p:txBody>
          <a:bodyPr>
            <a:normAutofit/>
          </a:bodyPr>
          <a:lstStyle/>
          <a:p>
            <a:r>
              <a:rPr lang="en-US" sz="4800" dirty="0"/>
              <a:t>LEAN MANUFACTURING</a:t>
            </a:r>
          </a:p>
        </p:txBody>
      </p:sp>
      <p:sp>
        <p:nvSpPr>
          <p:cNvPr id="5" name="Subtitle 4">
            <a:extLst>
              <a:ext uri="{FF2B5EF4-FFF2-40B4-BE49-F238E27FC236}">
                <a16:creationId xmlns:a16="http://schemas.microsoft.com/office/drawing/2014/main" id="{65F69FB2-89F8-1612-0108-230F9713569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31005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64945-1ADE-7096-B4D4-7633655B77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6F18E8-6374-C31E-8A2F-3DE4DE688348}"/>
              </a:ext>
            </a:extLst>
          </p:cNvPr>
          <p:cNvSpPr>
            <a:spLocks noGrp="1"/>
          </p:cNvSpPr>
          <p:nvPr>
            <p:ph type="title"/>
          </p:nvPr>
        </p:nvSpPr>
        <p:spPr/>
        <p:txBody>
          <a:bodyPr>
            <a:normAutofit/>
          </a:bodyPr>
          <a:lstStyle/>
          <a:p>
            <a:r>
              <a:rPr lang="en-US" sz="3600" dirty="0"/>
              <a:t>PHASE-3 Pull System</a:t>
            </a:r>
          </a:p>
        </p:txBody>
      </p:sp>
      <p:pic>
        <p:nvPicPr>
          <p:cNvPr id="6148" name="Picture 4" descr="Push vs Pull Manufacturing: Which is Better?">
            <a:extLst>
              <a:ext uri="{FF2B5EF4-FFF2-40B4-BE49-F238E27FC236}">
                <a16:creationId xmlns:a16="http://schemas.microsoft.com/office/drawing/2014/main" id="{673B57BE-3A80-0854-2B7C-DD089DFD89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6053" y="2123282"/>
            <a:ext cx="7179893" cy="4734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211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51F33-ED52-F676-B3E2-4102BEB22E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C73879-8FCE-2A36-264A-9186313C8F26}"/>
              </a:ext>
            </a:extLst>
          </p:cNvPr>
          <p:cNvSpPr>
            <a:spLocks noGrp="1"/>
          </p:cNvSpPr>
          <p:nvPr>
            <p:ph type="title"/>
          </p:nvPr>
        </p:nvSpPr>
        <p:spPr/>
        <p:txBody>
          <a:bodyPr>
            <a:normAutofit/>
          </a:bodyPr>
          <a:lstStyle/>
          <a:p>
            <a:r>
              <a:rPr lang="en-US" sz="3600" dirty="0">
                <a:solidFill>
                  <a:schemeClr val="tx1"/>
                </a:solidFill>
              </a:rPr>
              <a:t>PHASE-3 Production Rules</a:t>
            </a:r>
          </a:p>
        </p:txBody>
      </p:sp>
      <p:sp>
        <p:nvSpPr>
          <p:cNvPr id="3" name="Text Placeholder 2">
            <a:extLst>
              <a:ext uri="{FF2B5EF4-FFF2-40B4-BE49-F238E27FC236}">
                <a16:creationId xmlns:a16="http://schemas.microsoft.com/office/drawing/2014/main" id="{65AD63BF-836F-B49E-A842-9F76F8D025F3}"/>
              </a:ext>
            </a:extLst>
          </p:cNvPr>
          <p:cNvSpPr>
            <a:spLocks noGrp="1"/>
          </p:cNvSpPr>
          <p:nvPr>
            <p:ph idx="1"/>
          </p:nvPr>
        </p:nvSpPr>
        <p:spPr>
          <a:xfrm>
            <a:off x="838200" y="2509521"/>
            <a:ext cx="10515600" cy="3255963"/>
          </a:xfrm>
        </p:spPr>
        <p:txBody>
          <a:bodyPr>
            <a:normAutofit lnSpcReduction="10000"/>
          </a:bodyPr>
          <a:lstStyle/>
          <a:p>
            <a:r>
              <a:rPr lang="en-US" dirty="0">
                <a:latin typeface="Montserrat" panose="02000505000000020004" pitchFamily="2" charset="77"/>
              </a:rPr>
              <a:t>Aircraft must be assembled in batches of </a:t>
            </a:r>
            <a:r>
              <a:rPr lang="en-US" b="1" dirty="0">
                <a:latin typeface="Montserrat" panose="02000505000000020004" pitchFamily="2" charset="77"/>
              </a:rPr>
              <a:t>1.</a:t>
            </a:r>
          </a:p>
          <a:p>
            <a:r>
              <a:rPr lang="en-US" dirty="0"/>
              <a:t>Workers can have only 1 assembly of each color in their intake area.</a:t>
            </a:r>
            <a:endParaRPr lang="en-US" dirty="0">
              <a:latin typeface="Montserrat" panose="02000505000000020004" pitchFamily="2" charset="77"/>
            </a:endParaRPr>
          </a:p>
          <a:p>
            <a:endParaRPr lang="en-US" dirty="0">
              <a:latin typeface="Montserrat" panose="02000505000000020004" pitchFamily="2" charset="77"/>
            </a:endParaRPr>
          </a:p>
          <a:p>
            <a:r>
              <a:rPr lang="en-US" dirty="0">
                <a:latin typeface="Montserrat" panose="02000505000000020004" pitchFamily="2" charset="77"/>
              </a:rPr>
              <a:t>Workers must only perform their assigned jobs.</a:t>
            </a:r>
          </a:p>
          <a:p>
            <a:r>
              <a:rPr lang="en-US" dirty="0">
                <a:latin typeface="Montserrat" panose="02000505000000020004" pitchFamily="2" charset="77"/>
              </a:rPr>
              <a:t>All QC problems must be set aside for rework. (Turned upside down)</a:t>
            </a:r>
          </a:p>
          <a:p>
            <a:r>
              <a:rPr lang="en-US" dirty="0">
                <a:latin typeface="Montserrat" panose="02000505000000020004" pitchFamily="2" charset="77"/>
              </a:rPr>
              <a:t>QC problems can be verbalized by any worker. (</a:t>
            </a:r>
            <a:r>
              <a:rPr lang="en-US" i="1" dirty="0">
                <a:latin typeface="Montserrat" panose="02000505000000020004" pitchFamily="2" charset="77"/>
              </a:rPr>
              <a:t>Some </a:t>
            </a:r>
            <a:r>
              <a:rPr lang="en-US" dirty="0">
                <a:latin typeface="Montserrat" panose="02000505000000020004" pitchFamily="2" charset="77"/>
              </a:rPr>
              <a:t>thinking allowed.)</a:t>
            </a:r>
          </a:p>
          <a:p>
            <a:r>
              <a:rPr lang="en-US" dirty="0">
                <a:latin typeface="Montserrat" panose="02000505000000020004" pitchFamily="2" charset="77"/>
              </a:rPr>
              <a:t>Assemblies are passed to the next intake area only when that color is empty.</a:t>
            </a:r>
          </a:p>
          <a:p>
            <a:r>
              <a:rPr lang="en-US" dirty="0">
                <a:latin typeface="Montserrat" panose="02000505000000020004" pitchFamily="2" charset="77"/>
              </a:rPr>
              <a:t>The Inspector will announce the completion of the first good airplane.</a:t>
            </a:r>
          </a:p>
        </p:txBody>
      </p:sp>
    </p:spTree>
    <p:extLst>
      <p:ext uri="{BB962C8B-B14F-4D97-AF65-F5344CB8AC3E}">
        <p14:creationId xmlns:p14="http://schemas.microsoft.com/office/powerpoint/2010/main" val="1697061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731B7-8B36-02BD-4EA6-9A51550527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7FA086-CF95-1E85-A848-88DDE35EA3FC}"/>
              </a:ext>
            </a:extLst>
          </p:cNvPr>
          <p:cNvSpPr>
            <a:spLocks noGrp="1"/>
          </p:cNvSpPr>
          <p:nvPr>
            <p:ph type="title"/>
          </p:nvPr>
        </p:nvSpPr>
        <p:spPr/>
        <p:txBody>
          <a:bodyPr>
            <a:normAutofit/>
          </a:bodyPr>
          <a:lstStyle/>
          <a:p>
            <a:r>
              <a:rPr lang="en-US" sz="3600" dirty="0"/>
              <a:t>PHASE-3 Data</a:t>
            </a:r>
          </a:p>
        </p:txBody>
      </p:sp>
      <p:sp>
        <p:nvSpPr>
          <p:cNvPr id="3" name="Text Placeholder 2">
            <a:extLst>
              <a:ext uri="{FF2B5EF4-FFF2-40B4-BE49-F238E27FC236}">
                <a16:creationId xmlns:a16="http://schemas.microsoft.com/office/drawing/2014/main" id="{47951FFC-1798-8C5B-C306-E03BAD8BFE78}"/>
              </a:ext>
            </a:extLst>
          </p:cNvPr>
          <p:cNvSpPr>
            <a:spLocks noGrp="1"/>
          </p:cNvSpPr>
          <p:nvPr>
            <p:ph type="body" sz="quarter" idx="10"/>
          </p:nvPr>
        </p:nvSpPr>
        <p:spPr>
          <a:xfrm>
            <a:off x="838200" y="2395538"/>
            <a:ext cx="3514344" cy="3781425"/>
          </a:xfrm>
        </p:spPr>
        <p:txBody>
          <a:bodyPr/>
          <a:lstStyle/>
          <a:p>
            <a:r>
              <a:rPr lang="en-US" b="1" dirty="0"/>
              <a:t>Sold</a:t>
            </a:r>
            <a:r>
              <a:rPr lang="en-US" dirty="0"/>
              <a:t> -good planes that meet a customer order or portion of a customer order</a:t>
            </a:r>
          </a:p>
          <a:p>
            <a:r>
              <a:rPr lang="en-US" b="1" dirty="0"/>
              <a:t>Backorder</a:t>
            </a:r>
            <a:r>
              <a:rPr lang="en-US" dirty="0"/>
              <a:t> -the number of unfulfilled orders</a:t>
            </a:r>
          </a:p>
          <a:p>
            <a:r>
              <a:rPr lang="en-US" b="1" dirty="0"/>
              <a:t>Inventory</a:t>
            </a:r>
            <a:r>
              <a:rPr lang="en-US" dirty="0"/>
              <a:t> - any excess planes that were produced</a:t>
            </a:r>
          </a:p>
          <a:p>
            <a:r>
              <a:rPr lang="en-US" b="1" dirty="0"/>
              <a:t>Rework-</a:t>
            </a:r>
            <a:r>
              <a:rPr lang="en-US" dirty="0"/>
              <a:t> planes turned upside at workstations</a:t>
            </a:r>
          </a:p>
          <a:p>
            <a:r>
              <a:rPr lang="en-US" b="1" dirty="0"/>
              <a:t>WIP-</a:t>
            </a:r>
            <a:r>
              <a:rPr lang="en-US" dirty="0"/>
              <a:t> incomplete assemblies at workstations</a:t>
            </a:r>
          </a:p>
        </p:txBody>
      </p:sp>
      <p:graphicFrame>
        <p:nvGraphicFramePr>
          <p:cNvPr id="4" name="Table 3">
            <a:extLst>
              <a:ext uri="{FF2B5EF4-FFF2-40B4-BE49-F238E27FC236}">
                <a16:creationId xmlns:a16="http://schemas.microsoft.com/office/drawing/2014/main" id="{1744A05B-5488-F999-6776-033109A0B45D}"/>
              </a:ext>
            </a:extLst>
          </p:cNvPr>
          <p:cNvGraphicFramePr>
            <a:graphicFrameLocks noGrp="1"/>
          </p:cNvGraphicFramePr>
          <p:nvPr>
            <p:extLst>
              <p:ext uri="{D42A27DB-BD31-4B8C-83A1-F6EECF244321}">
                <p14:modId xmlns:p14="http://schemas.microsoft.com/office/powerpoint/2010/main" val="1515722779"/>
              </p:ext>
            </p:extLst>
          </p:nvPr>
        </p:nvGraphicFramePr>
        <p:xfrm>
          <a:off x="4526281" y="2995299"/>
          <a:ext cx="7665721" cy="1571780"/>
        </p:xfrm>
        <a:graphic>
          <a:graphicData uri="http://schemas.openxmlformats.org/drawingml/2006/table">
            <a:tbl>
              <a:tblPr firstRow="1" bandRow="1">
                <a:tableStyleId>{21E4AEA4-8DFA-4A89-87EB-49C32662AFE0}</a:tableStyleId>
              </a:tblPr>
              <a:tblGrid>
                <a:gridCol w="1042280">
                  <a:extLst>
                    <a:ext uri="{9D8B030D-6E8A-4147-A177-3AD203B41FA5}">
                      <a16:colId xmlns:a16="http://schemas.microsoft.com/office/drawing/2014/main" val="804842486"/>
                    </a:ext>
                  </a:extLst>
                </a:gridCol>
                <a:gridCol w="776044">
                  <a:extLst>
                    <a:ext uri="{9D8B030D-6E8A-4147-A177-3AD203B41FA5}">
                      <a16:colId xmlns:a16="http://schemas.microsoft.com/office/drawing/2014/main" val="3780804478"/>
                    </a:ext>
                  </a:extLst>
                </a:gridCol>
                <a:gridCol w="1006630">
                  <a:extLst>
                    <a:ext uri="{9D8B030D-6E8A-4147-A177-3AD203B41FA5}">
                      <a16:colId xmlns:a16="http://schemas.microsoft.com/office/drawing/2014/main" val="3554110561"/>
                    </a:ext>
                  </a:extLst>
                </a:gridCol>
                <a:gridCol w="1267551">
                  <a:extLst>
                    <a:ext uri="{9D8B030D-6E8A-4147-A177-3AD203B41FA5}">
                      <a16:colId xmlns:a16="http://schemas.microsoft.com/office/drawing/2014/main" val="1071238722"/>
                    </a:ext>
                  </a:extLst>
                </a:gridCol>
                <a:gridCol w="1017976">
                  <a:extLst>
                    <a:ext uri="{9D8B030D-6E8A-4147-A177-3AD203B41FA5}">
                      <a16:colId xmlns:a16="http://schemas.microsoft.com/office/drawing/2014/main" val="1162469653"/>
                    </a:ext>
                  </a:extLst>
                </a:gridCol>
                <a:gridCol w="1277620">
                  <a:extLst>
                    <a:ext uri="{9D8B030D-6E8A-4147-A177-3AD203B41FA5}">
                      <a16:colId xmlns:a16="http://schemas.microsoft.com/office/drawing/2014/main" val="1059557568"/>
                    </a:ext>
                  </a:extLst>
                </a:gridCol>
                <a:gridCol w="1277620">
                  <a:extLst>
                    <a:ext uri="{9D8B030D-6E8A-4147-A177-3AD203B41FA5}">
                      <a16:colId xmlns:a16="http://schemas.microsoft.com/office/drawing/2014/main" val="1924194446"/>
                    </a:ext>
                  </a:extLst>
                </a:gridCol>
              </a:tblGrid>
              <a:tr h="411480">
                <a:tc rowSpan="2">
                  <a:txBody>
                    <a:bodyPr/>
                    <a:lstStyle/>
                    <a:p>
                      <a:pPr algn="ctr"/>
                      <a:endParaRPr lang="en-US" dirty="0">
                        <a:latin typeface="Montserrat" panose="02000505000000020004" pitchFamily="2" charset="77"/>
                      </a:endParaRPr>
                    </a:p>
                  </a:txBody>
                  <a:tcPr anchor="ctr"/>
                </a:tc>
                <a:tc rowSpan="2">
                  <a:txBody>
                    <a:bodyPr/>
                    <a:lstStyle/>
                    <a:p>
                      <a:pPr algn="ctr"/>
                      <a:r>
                        <a:rPr lang="en-US" sz="1200" dirty="0">
                          <a:latin typeface="Montserrat" panose="02000505000000020004" pitchFamily="2" charset="77"/>
                        </a:rPr>
                        <a:t>Time</a:t>
                      </a:r>
                    </a:p>
                  </a:txBody>
                  <a:tcPr anchor="ctr"/>
                </a:tc>
                <a:tc rowSpan="2">
                  <a:txBody>
                    <a:bodyPr/>
                    <a:lstStyle/>
                    <a:p>
                      <a:pPr algn="ctr"/>
                      <a:r>
                        <a:rPr lang="en-US" sz="1100" dirty="0">
                          <a:latin typeface="Montserrat" panose="02000505000000020004" pitchFamily="2" charset="77"/>
                        </a:rPr>
                        <a:t>Completed</a:t>
                      </a:r>
                      <a:r>
                        <a:rPr lang="en-US" sz="1200" dirty="0">
                          <a:latin typeface="Montserrat" panose="02000505000000020004" pitchFamily="2" charset="77"/>
                        </a:rPr>
                        <a:t> Planes</a:t>
                      </a:r>
                    </a:p>
                  </a:txBody>
                  <a:tcPr anchor="ctr"/>
                </a:tc>
                <a:tc>
                  <a:txBody>
                    <a:bodyPr/>
                    <a:lstStyle/>
                    <a:p>
                      <a:pPr algn="ctr"/>
                      <a:r>
                        <a:rPr lang="en-US" sz="1400" dirty="0">
                          <a:latin typeface="Montserrat" panose="02000505000000020004" pitchFamily="2" charset="77"/>
                        </a:rPr>
                        <a:t>Sold</a:t>
                      </a:r>
                    </a:p>
                  </a:txBody>
                  <a:tcPr anchor="ctr">
                    <a:lnB w="12700" cap="flat" cmpd="sng" algn="ctr">
                      <a:solidFill>
                        <a:schemeClr val="bg1"/>
                      </a:solidFill>
                      <a:prstDash val="solid"/>
                      <a:round/>
                      <a:headEnd type="none" w="med" len="med"/>
                      <a:tailEnd type="none" w="med" len="med"/>
                    </a:lnB>
                  </a:tcPr>
                </a:tc>
                <a:tc rowSpan="2">
                  <a:txBody>
                    <a:bodyPr/>
                    <a:lstStyle/>
                    <a:p>
                      <a:pPr algn="ctr"/>
                      <a:r>
                        <a:rPr lang="en-US" sz="1200" dirty="0">
                          <a:latin typeface="Montserrat" panose="02000505000000020004" pitchFamily="2" charset="77"/>
                        </a:rPr>
                        <a:t>Backorder</a:t>
                      </a:r>
                    </a:p>
                  </a:txBody>
                  <a:tcPr anchor="ctr"/>
                </a:tc>
                <a:tc rowSpan="2">
                  <a:txBody>
                    <a:bodyPr/>
                    <a:lstStyle/>
                    <a:p>
                      <a:pPr algn="ctr"/>
                      <a:r>
                        <a:rPr lang="en-US" sz="1200" dirty="0">
                          <a:latin typeface="Montserrat" panose="02000505000000020004" pitchFamily="2" charset="77"/>
                        </a:rPr>
                        <a:t>Rework</a:t>
                      </a:r>
                    </a:p>
                  </a:txBody>
                  <a:tcPr anchor="ctr"/>
                </a:tc>
                <a:tc rowSpan="2">
                  <a:txBody>
                    <a:bodyPr/>
                    <a:lstStyle/>
                    <a:p>
                      <a:pPr algn="ctr"/>
                      <a:r>
                        <a:rPr lang="en-US" sz="1200" dirty="0">
                          <a:latin typeface="Montserrat" panose="02000505000000020004" pitchFamily="2" charset="77"/>
                        </a:rPr>
                        <a:t>Work in Progress (WIP)</a:t>
                      </a:r>
                    </a:p>
                  </a:txBody>
                  <a:tcPr anchor="ctr"/>
                </a:tc>
                <a:extLst>
                  <a:ext uri="{0D108BD9-81ED-4DB2-BD59-A6C34878D82A}">
                    <a16:rowId xmlns:a16="http://schemas.microsoft.com/office/drawing/2014/main" val="630813323"/>
                  </a:ext>
                </a:extLst>
              </a:tr>
              <a:tr h="41148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200" b="1" dirty="0">
                          <a:solidFill>
                            <a:schemeClr val="bg1"/>
                          </a:solidFill>
                          <a:latin typeface="Montserrat" panose="02000505000000020004" pitchFamily="2" charset="77"/>
                        </a:rPr>
                        <a:t>Inventory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128456080"/>
                  </a:ext>
                </a:extLst>
              </a:tr>
              <a:tr h="374410">
                <a:tc rowSpan="2">
                  <a:txBody>
                    <a:bodyPr/>
                    <a:lstStyle/>
                    <a:p>
                      <a:pPr algn="ctr"/>
                      <a:r>
                        <a:rPr lang="en-US" sz="2000" b="1" dirty="0">
                          <a:latin typeface="Montserrat" panose="02000505000000020004" pitchFamily="2" charset="77"/>
                        </a:rPr>
                        <a:t>Phase-3</a:t>
                      </a: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extLst>
                  <a:ext uri="{0D108BD9-81ED-4DB2-BD59-A6C34878D82A}">
                    <a16:rowId xmlns:a16="http://schemas.microsoft.com/office/drawing/2014/main" val="2420321841"/>
                  </a:ext>
                </a:extLst>
              </a:tr>
              <a:tr h="37441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endParaRPr lang="en-US" dirty="0">
                        <a:latin typeface="Montserrat" panose="02000505000000020004" pitchFamily="2" charset="77"/>
                      </a:endParaRPr>
                    </a:p>
                  </a:txBody>
                  <a:tcPr anchor="ctr">
                    <a:solidFill>
                      <a:schemeClr val="bg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47702522"/>
                  </a:ext>
                </a:extLst>
              </a:tr>
            </a:tbl>
          </a:graphicData>
        </a:graphic>
      </p:graphicFrame>
    </p:spTree>
    <p:extLst>
      <p:ext uri="{BB962C8B-B14F-4D97-AF65-F5344CB8AC3E}">
        <p14:creationId xmlns:p14="http://schemas.microsoft.com/office/powerpoint/2010/main" val="225248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55CBD-BCA8-4C24-6CC9-61DAEBB507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D34701-366C-5405-432C-7C3928E4A23A}"/>
              </a:ext>
            </a:extLst>
          </p:cNvPr>
          <p:cNvSpPr>
            <a:spLocks noGrp="1"/>
          </p:cNvSpPr>
          <p:nvPr>
            <p:ph type="title"/>
          </p:nvPr>
        </p:nvSpPr>
        <p:spPr/>
        <p:txBody>
          <a:bodyPr>
            <a:normAutofit/>
          </a:bodyPr>
          <a:lstStyle/>
          <a:p>
            <a:r>
              <a:rPr lang="en-US" sz="3600" dirty="0">
                <a:solidFill>
                  <a:schemeClr val="tx1"/>
                </a:solidFill>
              </a:rPr>
              <a:t>Phase-4 Layout</a:t>
            </a:r>
          </a:p>
        </p:txBody>
      </p:sp>
      <p:grpSp>
        <p:nvGrpSpPr>
          <p:cNvPr id="3" name="Group 2">
            <a:extLst>
              <a:ext uri="{FF2B5EF4-FFF2-40B4-BE49-F238E27FC236}">
                <a16:creationId xmlns:a16="http://schemas.microsoft.com/office/drawing/2014/main" id="{87ED0B79-A46D-2794-213E-6C5EECC8016A}"/>
              </a:ext>
            </a:extLst>
          </p:cNvPr>
          <p:cNvGrpSpPr/>
          <p:nvPr/>
        </p:nvGrpSpPr>
        <p:grpSpPr>
          <a:xfrm>
            <a:off x="3096804" y="2245047"/>
            <a:ext cx="5998391" cy="3931917"/>
            <a:chOff x="3108960" y="1780858"/>
            <a:chExt cx="5998391" cy="3931917"/>
          </a:xfrm>
        </p:grpSpPr>
        <p:grpSp>
          <p:nvGrpSpPr>
            <p:cNvPr id="53" name="Group 52">
              <a:extLst>
                <a:ext uri="{FF2B5EF4-FFF2-40B4-BE49-F238E27FC236}">
                  <a16:creationId xmlns:a16="http://schemas.microsoft.com/office/drawing/2014/main" id="{DAFA8ACF-2E56-EC78-A363-DF845283793B}"/>
                </a:ext>
              </a:extLst>
            </p:cNvPr>
            <p:cNvGrpSpPr/>
            <p:nvPr/>
          </p:nvGrpSpPr>
          <p:grpSpPr>
            <a:xfrm>
              <a:off x="3108960" y="1780858"/>
              <a:ext cx="5998391" cy="3931917"/>
              <a:chOff x="3108960" y="1780858"/>
              <a:chExt cx="5998391" cy="3931917"/>
            </a:xfrm>
          </p:grpSpPr>
          <p:grpSp>
            <p:nvGrpSpPr>
              <p:cNvPr id="56" name="Group 55">
                <a:extLst>
                  <a:ext uri="{FF2B5EF4-FFF2-40B4-BE49-F238E27FC236}">
                    <a16:creationId xmlns:a16="http://schemas.microsoft.com/office/drawing/2014/main" id="{612F3AB4-39C0-E526-C39D-B84012B3BB49}"/>
                  </a:ext>
                </a:extLst>
              </p:cNvPr>
              <p:cNvGrpSpPr/>
              <p:nvPr/>
            </p:nvGrpSpPr>
            <p:grpSpPr>
              <a:xfrm>
                <a:off x="3744920" y="2462584"/>
                <a:ext cx="838736" cy="1065998"/>
                <a:chOff x="7730443" y="2517368"/>
                <a:chExt cx="838736" cy="1065998"/>
              </a:xfrm>
            </p:grpSpPr>
            <p:sp>
              <p:nvSpPr>
                <p:cNvPr id="97" name="Rectangle 96">
                  <a:extLst>
                    <a:ext uri="{FF2B5EF4-FFF2-40B4-BE49-F238E27FC236}">
                      <a16:creationId xmlns:a16="http://schemas.microsoft.com/office/drawing/2014/main" id="{10AFEDF0-53D9-ED18-F05D-62E5651DE975}"/>
                    </a:ext>
                  </a:extLst>
                </p:cNvPr>
                <p:cNvSpPr/>
                <p:nvPr/>
              </p:nvSpPr>
              <p:spPr>
                <a:xfrm>
                  <a:off x="7741865" y="2517368"/>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WS-3</a:t>
                  </a:r>
                </a:p>
              </p:txBody>
            </p:sp>
            <p:sp>
              <p:nvSpPr>
                <p:cNvPr id="98" name="Rectangle 97">
                  <a:extLst>
                    <a:ext uri="{FF2B5EF4-FFF2-40B4-BE49-F238E27FC236}">
                      <a16:creationId xmlns:a16="http://schemas.microsoft.com/office/drawing/2014/main" id="{DD4B3DBF-F627-A824-C24F-932EACF5D5FC}"/>
                    </a:ext>
                  </a:extLst>
                </p:cNvPr>
                <p:cNvSpPr/>
                <p:nvPr/>
              </p:nvSpPr>
              <p:spPr>
                <a:xfrm>
                  <a:off x="7730443" y="3069560"/>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57" name="Group 56">
                <a:extLst>
                  <a:ext uri="{FF2B5EF4-FFF2-40B4-BE49-F238E27FC236}">
                    <a16:creationId xmlns:a16="http://schemas.microsoft.com/office/drawing/2014/main" id="{776C97D1-252A-7716-3B01-16FDC3184F73}"/>
                  </a:ext>
                </a:extLst>
              </p:cNvPr>
              <p:cNvGrpSpPr/>
              <p:nvPr/>
            </p:nvGrpSpPr>
            <p:grpSpPr>
              <a:xfrm>
                <a:off x="7684191" y="2454024"/>
                <a:ext cx="1310775" cy="1069077"/>
                <a:chOff x="3499440" y="2517959"/>
                <a:chExt cx="1310775" cy="1069077"/>
              </a:xfrm>
            </p:grpSpPr>
            <p:sp>
              <p:nvSpPr>
                <p:cNvPr id="94" name="Rectangle 93">
                  <a:extLst>
                    <a:ext uri="{FF2B5EF4-FFF2-40B4-BE49-F238E27FC236}">
                      <a16:creationId xmlns:a16="http://schemas.microsoft.com/office/drawing/2014/main" id="{9F6C2817-1CCB-C0C9-6A91-2D6D761AEA06}"/>
                    </a:ext>
                  </a:extLst>
                </p:cNvPr>
                <p:cNvSpPr/>
                <p:nvPr/>
              </p:nvSpPr>
              <p:spPr>
                <a:xfrm>
                  <a:off x="3499440" y="2517959"/>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WS-1</a:t>
                  </a:r>
                </a:p>
              </p:txBody>
            </p:sp>
            <p:sp>
              <p:nvSpPr>
                <p:cNvPr id="95" name="Rectangle 94">
                  <a:extLst>
                    <a:ext uri="{FF2B5EF4-FFF2-40B4-BE49-F238E27FC236}">
                      <a16:creationId xmlns:a16="http://schemas.microsoft.com/office/drawing/2014/main" id="{C0E23D1B-EE6E-7B59-9852-AFC1F961874C}"/>
                    </a:ext>
                  </a:extLst>
                </p:cNvPr>
                <p:cNvSpPr/>
                <p:nvPr/>
              </p:nvSpPr>
              <p:spPr>
                <a:xfrm>
                  <a:off x="4411146" y="2861356"/>
                  <a:ext cx="399069" cy="398305"/>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2x8</a:t>
                  </a:r>
                </a:p>
                <a:p>
                  <a:pPr algn="ctr"/>
                  <a:r>
                    <a:rPr lang="en-US" sz="600" dirty="0">
                      <a:solidFill>
                        <a:schemeClr val="tx1"/>
                      </a:solidFill>
                    </a:rPr>
                    <a:t>blocks</a:t>
                  </a:r>
                  <a:endParaRPr lang="en-US" sz="300" dirty="0">
                    <a:solidFill>
                      <a:schemeClr val="tx1"/>
                    </a:solidFill>
                  </a:endParaRPr>
                </a:p>
              </p:txBody>
            </p:sp>
            <p:sp>
              <p:nvSpPr>
                <p:cNvPr id="96" name="Rectangle 95">
                  <a:extLst>
                    <a:ext uri="{FF2B5EF4-FFF2-40B4-BE49-F238E27FC236}">
                      <a16:creationId xmlns:a16="http://schemas.microsoft.com/office/drawing/2014/main" id="{0CCC77A8-90FA-7F48-32B7-C8A041F0856D}"/>
                    </a:ext>
                  </a:extLst>
                </p:cNvPr>
                <p:cNvSpPr/>
                <p:nvPr/>
              </p:nvSpPr>
              <p:spPr>
                <a:xfrm>
                  <a:off x="3499440" y="3073230"/>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sp>
            <p:nvSpPr>
              <p:cNvPr id="58" name="Rounded Rectangle 57">
                <a:extLst>
                  <a:ext uri="{FF2B5EF4-FFF2-40B4-BE49-F238E27FC236}">
                    <a16:creationId xmlns:a16="http://schemas.microsoft.com/office/drawing/2014/main" id="{BE88128C-635F-8B28-6FCF-551B2B820778}"/>
                  </a:ext>
                </a:extLst>
              </p:cNvPr>
              <p:cNvSpPr/>
              <p:nvPr/>
            </p:nvSpPr>
            <p:spPr>
              <a:xfrm>
                <a:off x="3108960" y="2312034"/>
                <a:ext cx="5998391" cy="2869565"/>
              </a:xfrm>
              <a:prstGeom prst="roundRect">
                <a:avLst/>
              </a:prstGeom>
              <a:noFill/>
              <a:ln w="38100">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59" name="Snip Same Side Corner Rectangle 58">
                <a:extLst>
                  <a:ext uri="{FF2B5EF4-FFF2-40B4-BE49-F238E27FC236}">
                    <a16:creationId xmlns:a16="http://schemas.microsoft.com/office/drawing/2014/main" id="{983C370B-B4C5-22F1-C7BC-A5299E576952}"/>
                  </a:ext>
                </a:extLst>
              </p:cNvPr>
              <p:cNvSpPr/>
              <p:nvPr/>
            </p:nvSpPr>
            <p:spPr>
              <a:xfrm>
                <a:off x="3400334" y="1780858"/>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60" name="Snip Same Side Corner Rectangle 59">
                <a:extLst>
                  <a:ext uri="{FF2B5EF4-FFF2-40B4-BE49-F238E27FC236}">
                    <a16:creationId xmlns:a16="http://schemas.microsoft.com/office/drawing/2014/main" id="{B74A2A23-29B2-4562-CADA-5E2781488225}"/>
                  </a:ext>
                </a:extLst>
              </p:cNvPr>
              <p:cNvSpPr/>
              <p:nvPr/>
            </p:nvSpPr>
            <p:spPr>
              <a:xfrm>
                <a:off x="5326334" y="1780858"/>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61" name="Snip Same Side Corner Rectangle 60">
                <a:extLst>
                  <a:ext uri="{FF2B5EF4-FFF2-40B4-BE49-F238E27FC236}">
                    <a16:creationId xmlns:a16="http://schemas.microsoft.com/office/drawing/2014/main" id="{96447E2C-CB9B-C3F6-AB41-3AB33C05CC3C}"/>
                  </a:ext>
                </a:extLst>
              </p:cNvPr>
              <p:cNvSpPr/>
              <p:nvPr/>
            </p:nvSpPr>
            <p:spPr>
              <a:xfrm>
                <a:off x="7252334" y="1781992"/>
                <a:ext cx="1625192"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62" name="Snip Same Side Corner Rectangle 61">
                <a:extLst>
                  <a:ext uri="{FF2B5EF4-FFF2-40B4-BE49-F238E27FC236}">
                    <a16:creationId xmlns:a16="http://schemas.microsoft.com/office/drawing/2014/main" id="{F666C342-2058-D9F4-58A9-BA65F4A6CCC4}"/>
                  </a:ext>
                </a:extLst>
              </p:cNvPr>
              <p:cNvSpPr/>
              <p:nvPr/>
            </p:nvSpPr>
            <p:spPr>
              <a:xfrm rot="10800000">
                <a:off x="3400334" y="5230311"/>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63" name="Snip Same Side Corner Rectangle 62">
                <a:extLst>
                  <a:ext uri="{FF2B5EF4-FFF2-40B4-BE49-F238E27FC236}">
                    <a16:creationId xmlns:a16="http://schemas.microsoft.com/office/drawing/2014/main" id="{21436467-F8BF-571B-039D-90900B8C9570}"/>
                  </a:ext>
                </a:extLst>
              </p:cNvPr>
              <p:cNvSpPr/>
              <p:nvPr/>
            </p:nvSpPr>
            <p:spPr>
              <a:xfrm rot="10800000">
                <a:off x="5326334" y="5230311"/>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64" name="Snip Same Side Corner Rectangle 63">
                <a:extLst>
                  <a:ext uri="{FF2B5EF4-FFF2-40B4-BE49-F238E27FC236}">
                    <a16:creationId xmlns:a16="http://schemas.microsoft.com/office/drawing/2014/main" id="{F652F3E9-A24B-0529-37E1-463710B9A0FC}"/>
                  </a:ext>
                </a:extLst>
              </p:cNvPr>
              <p:cNvSpPr/>
              <p:nvPr/>
            </p:nvSpPr>
            <p:spPr>
              <a:xfrm rot="10800000">
                <a:off x="7252334" y="5231445"/>
                <a:ext cx="1625192"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65" name="Rectangle 64">
                <a:extLst>
                  <a:ext uri="{FF2B5EF4-FFF2-40B4-BE49-F238E27FC236}">
                    <a16:creationId xmlns:a16="http://schemas.microsoft.com/office/drawing/2014/main" id="{239218D5-4EF2-B7A3-83A9-3288B7989261}"/>
                  </a:ext>
                </a:extLst>
              </p:cNvPr>
              <p:cNvSpPr/>
              <p:nvPr/>
            </p:nvSpPr>
            <p:spPr>
              <a:xfrm>
                <a:off x="6783572" y="3412258"/>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latin typeface="Gotham Medium" panose="02000603030000020004" pitchFamily="2" charset="77"/>
                  </a:rPr>
                  <a:t>Airplane staging area</a:t>
                </a:r>
              </a:p>
            </p:txBody>
          </p:sp>
          <p:grpSp>
            <p:nvGrpSpPr>
              <p:cNvPr id="66" name="Group 65">
                <a:extLst>
                  <a:ext uri="{FF2B5EF4-FFF2-40B4-BE49-F238E27FC236}">
                    <a16:creationId xmlns:a16="http://schemas.microsoft.com/office/drawing/2014/main" id="{EEE6C890-9F35-E61E-ADF9-452F31609B5A}"/>
                  </a:ext>
                </a:extLst>
              </p:cNvPr>
              <p:cNvGrpSpPr/>
              <p:nvPr/>
            </p:nvGrpSpPr>
            <p:grpSpPr>
              <a:xfrm>
                <a:off x="3744920" y="3932513"/>
                <a:ext cx="1587980" cy="1085442"/>
                <a:chOff x="3743878" y="3893520"/>
                <a:chExt cx="1587980" cy="1085442"/>
              </a:xfrm>
            </p:grpSpPr>
            <p:sp>
              <p:nvSpPr>
                <p:cNvPr id="91" name="Rectangle 90">
                  <a:extLst>
                    <a:ext uri="{FF2B5EF4-FFF2-40B4-BE49-F238E27FC236}">
                      <a16:creationId xmlns:a16="http://schemas.microsoft.com/office/drawing/2014/main" id="{0BC62C53-1297-6026-9E89-B108D3236361}"/>
                    </a:ext>
                  </a:extLst>
                </p:cNvPr>
                <p:cNvSpPr/>
                <p:nvPr/>
              </p:nvSpPr>
              <p:spPr>
                <a:xfrm>
                  <a:off x="3755300" y="4465156"/>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700" dirty="0">
                      <a:latin typeface="Gotham Medium" panose="02000603030000020004" pitchFamily="2" charset="77"/>
                    </a:rPr>
                    <a:t>WS-4</a:t>
                  </a:r>
                </a:p>
              </p:txBody>
            </p:sp>
            <p:sp>
              <p:nvSpPr>
                <p:cNvPr id="92" name="Rectangle 91">
                  <a:extLst>
                    <a:ext uri="{FF2B5EF4-FFF2-40B4-BE49-F238E27FC236}">
                      <a16:creationId xmlns:a16="http://schemas.microsoft.com/office/drawing/2014/main" id="{5B73B01A-DB59-8A2B-9FB2-CCA478CA538A}"/>
                    </a:ext>
                  </a:extLst>
                </p:cNvPr>
                <p:cNvSpPr/>
                <p:nvPr/>
              </p:nvSpPr>
              <p:spPr>
                <a:xfrm>
                  <a:off x="4932789" y="3991513"/>
                  <a:ext cx="399069" cy="398305"/>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2x2</a:t>
                  </a:r>
                </a:p>
                <a:p>
                  <a:pPr algn="ctr"/>
                  <a:r>
                    <a:rPr lang="en-US" sz="600" dirty="0">
                      <a:solidFill>
                        <a:schemeClr val="tx1"/>
                      </a:solidFill>
                    </a:rPr>
                    <a:t>blocks</a:t>
                  </a:r>
                  <a:endParaRPr lang="en-US" sz="300" dirty="0">
                    <a:solidFill>
                      <a:schemeClr val="tx1"/>
                    </a:solidFill>
                  </a:endParaRPr>
                </a:p>
              </p:txBody>
            </p:sp>
            <p:sp>
              <p:nvSpPr>
                <p:cNvPr id="93" name="Rectangle 92">
                  <a:extLst>
                    <a:ext uri="{FF2B5EF4-FFF2-40B4-BE49-F238E27FC236}">
                      <a16:creationId xmlns:a16="http://schemas.microsoft.com/office/drawing/2014/main" id="{321D9EB2-1648-1F3F-8A2D-A6A8B6039693}"/>
                    </a:ext>
                  </a:extLst>
                </p:cNvPr>
                <p:cNvSpPr/>
                <p:nvPr/>
              </p:nvSpPr>
              <p:spPr>
                <a:xfrm>
                  <a:off x="3743878" y="3893520"/>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67" name="Group 66">
                <a:extLst>
                  <a:ext uri="{FF2B5EF4-FFF2-40B4-BE49-F238E27FC236}">
                    <a16:creationId xmlns:a16="http://schemas.microsoft.com/office/drawing/2014/main" id="{E5986C8B-6A27-84D8-55A9-57D156D7DE51}"/>
                  </a:ext>
                </a:extLst>
              </p:cNvPr>
              <p:cNvGrpSpPr/>
              <p:nvPr/>
            </p:nvGrpSpPr>
            <p:grpSpPr>
              <a:xfrm rot="10800000">
                <a:off x="4927264" y="2462584"/>
                <a:ext cx="1582392" cy="1060517"/>
                <a:chOff x="5763840" y="3921994"/>
                <a:chExt cx="1582392" cy="1060517"/>
              </a:xfrm>
            </p:grpSpPr>
            <p:sp>
              <p:nvSpPr>
                <p:cNvPr id="88" name="Rectangle 87">
                  <a:extLst>
                    <a:ext uri="{FF2B5EF4-FFF2-40B4-BE49-F238E27FC236}">
                      <a16:creationId xmlns:a16="http://schemas.microsoft.com/office/drawing/2014/main" id="{B8FF56C2-88B4-885B-AC7F-8F2B7145144B}"/>
                    </a:ext>
                  </a:extLst>
                </p:cNvPr>
                <p:cNvSpPr/>
                <p:nvPr/>
              </p:nvSpPr>
              <p:spPr>
                <a:xfrm rot="10800000">
                  <a:off x="5763840" y="4468705"/>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WS-2</a:t>
                  </a:r>
                </a:p>
              </p:txBody>
            </p:sp>
            <p:sp>
              <p:nvSpPr>
                <p:cNvPr id="89" name="Rectangle 88">
                  <a:extLst>
                    <a:ext uri="{FF2B5EF4-FFF2-40B4-BE49-F238E27FC236}">
                      <a16:creationId xmlns:a16="http://schemas.microsoft.com/office/drawing/2014/main" id="{BB4C88FE-E653-FE0B-2F3D-77A6EF8EF8DB}"/>
                    </a:ext>
                  </a:extLst>
                </p:cNvPr>
                <p:cNvSpPr/>
                <p:nvPr/>
              </p:nvSpPr>
              <p:spPr>
                <a:xfrm rot="10800000">
                  <a:off x="6947163" y="3979745"/>
                  <a:ext cx="399069" cy="398305"/>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2x4</a:t>
                  </a:r>
                </a:p>
                <a:p>
                  <a:pPr algn="ctr"/>
                  <a:r>
                    <a:rPr lang="en-US" sz="600" dirty="0">
                      <a:solidFill>
                        <a:schemeClr val="tx1"/>
                      </a:solidFill>
                    </a:rPr>
                    <a:t>blocks</a:t>
                  </a:r>
                  <a:endParaRPr lang="en-US" sz="300" dirty="0">
                    <a:solidFill>
                      <a:schemeClr val="tx1"/>
                    </a:solidFill>
                  </a:endParaRPr>
                </a:p>
              </p:txBody>
            </p:sp>
            <p:sp>
              <p:nvSpPr>
                <p:cNvPr id="90" name="Rectangle 89">
                  <a:extLst>
                    <a:ext uri="{FF2B5EF4-FFF2-40B4-BE49-F238E27FC236}">
                      <a16:creationId xmlns:a16="http://schemas.microsoft.com/office/drawing/2014/main" id="{E3C8B923-E482-2D86-C1A6-560CC98F2A0D}"/>
                    </a:ext>
                  </a:extLst>
                </p:cNvPr>
                <p:cNvSpPr/>
                <p:nvPr/>
              </p:nvSpPr>
              <p:spPr>
                <a:xfrm rot="10800000">
                  <a:off x="5766226" y="3921994"/>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68" name="Group 67">
                <a:extLst>
                  <a:ext uri="{FF2B5EF4-FFF2-40B4-BE49-F238E27FC236}">
                    <a16:creationId xmlns:a16="http://schemas.microsoft.com/office/drawing/2014/main" id="{9506D20D-45BD-4D36-D7F9-EFE69D6FD44F}"/>
                  </a:ext>
                </a:extLst>
              </p:cNvPr>
              <p:cNvGrpSpPr/>
              <p:nvPr/>
            </p:nvGrpSpPr>
            <p:grpSpPr>
              <a:xfrm>
                <a:off x="7245592" y="3912964"/>
                <a:ext cx="1719443" cy="1064576"/>
                <a:chOff x="7245592" y="3912964"/>
                <a:chExt cx="1719443" cy="1064576"/>
              </a:xfrm>
            </p:grpSpPr>
            <p:sp>
              <p:nvSpPr>
                <p:cNvPr id="77" name="Rectangle 76">
                  <a:extLst>
                    <a:ext uri="{FF2B5EF4-FFF2-40B4-BE49-F238E27FC236}">
                      <a16:creationId xmlns:a16="http://schemas.microsoft.com/office/drawing/2014/main" id="{A68EB52C-580F-9934-1287-210F66B66F48}"/>
                    </a:ext>
                  </a:extLst>
                </p:cNvPr>
                <p:cNvSpPr/>
                <p:nvPr/>
              </p:nvSpPr>
              <p:spPr>
                <a:xfrm>
                  <a:off x="7651273" y="4463735"/>
                  <a:ext cx="827314" cy="513805"/>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lang="en-US" sz="1700" dirty="0">
                      <a:latin typeface="Gotham Medium" panose="02000603030000020004" pitchFamily="2" charset="77"/>
                    </a:rPr>
                    <a:t>WS-6</a:t>
                  </a:r>
                </a:p>
              </p:txBody>
            </p:sp>
            <p:sp>
              <p:nvSpPr>
                <p:cNvPr id="78" name="Down Arrow 77">
                  <a:extLst>
                    <a:ext uri="{FF2B5EF4-FFF2-40B4-BE49-F238E27FC236}">
                      <a16:creationId xmlns:a16="http://schemas.microsoft.com/office/drawing/2014/main" id="{5CF1E0C2-CCA0-A9DC-2464-A97533439E89}"/>
                    </a:ext>
                  </a:extLst>
                </p:cNvPr>
                <p:cNvSpPr/>
                <p:nvPr/>
              </p:nvSpPr>
              <p:spPr>
                <a:xfrm rot="10800000">
                  <a:off x="8965035" y="4036702"/>
                  <a:ext cx="0" cy="256903"/>
                </a:xfrm>
                <a:prstGeom prst="down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2E691021-1A34-D5A6-ED9F-EABECC6FFDD0}"/>
                    </a:ext>
                  </a:extLst>
                </p:cNvPr>
                <p:cNvSpPr/>
                <p:nvPr/>
              </p:nvSpPr>
              <p:spPr>
                <a:xfrm>
                  <a:off x="7514635" y="4044582"/>
                  <a:ext cx="484239" cy="240080"/>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Timer</a:t>
                  </a:r>
                  <a:endParaRPr lang="en-US" sz="300" dirty="0">
                    <a:solidFill>
                      <a:schemeClr val="tx1"/>
                    </a:solidFill>
                  </a:endParaRPr>
                </a:p>
              </p:txBody>
            </p:sp>
            <p:grpSp>
              <p:nvGrpSpPr>
                <p:cNvPr id="80" name="Group 79">
                  <a:extLst>
                    <a:ext uri="{FF2B5EF4-FFF2-40B4-BE49-F238E27FC236}">
                      <a16:creationId xmlns:a16="http://schemas.microsoft.com/office/drawing/2014/main" id="{3EF93026-76C3-A138-C18F-CAAD5150E3FE}"/>
                    </a:ext>
                  </a:extLst>
                </p:cNvPr>
                <p:cNvGrpSpPr>
                  <a:grpSpLocks noChangeAspect="1"/>
                </p:cNvGrpSpPr>
                <p:nvPr/>
              </p:nvGrpSpPr>
              <p:grpSpPr>
                <a:xfrm>
                  <a:off x="7245592" y="3957793"/>
                  <a:ext cx="198461" cy="422114"/>
                  <a:chOff x="9632022" y="2447699"/>
                  <a:chExt cx="1247170" cy="2652656"/>
                </a:xfrm>
              </p:grpSpPr>
              <p:grpSp>
                <p:nvGrpSpPr>
                  <p:cNvPr id="82" name="Group 81">
                    <a:extLst>
                      <a:ext uri="{FF2B5EF4-FFF2-40B4-BE49-F238E27FC236}">
                        <a16:creationId xmlns:a16="http://schemas.microsoft.com/office/drawing/2014/main" id="{86CDB7BB-760C-0A3E-2285-76619D4AD7B7}"/>
                      </a:ext>
                    </a:extLst>
                  </p:cNvPr>
                  <p:cNvGrpSpPr/>
                  <p:nvPr/>
                </p:nvGrpSpPr>
                <p:grpSpPr>
                  <a:xfrm>
                    <a:off x="9681328" y="2447699"/>
                    <a:ext cx="1197864" cy="1197088"/>
                    <a:chOff x="9681328" y="2447699"/>
                    <a:chExt cx="1197864" cy="1197088"/>
                  </a:xfrm>
                </p:grpSpPr>
                <p:sp>
                  <p:nvSpPr>
                    <p:cNvPr id="84" name="Rectangle 83">
                      <a:extLst>
                        <a:ext uri="{FF2B5EF4-FFF2-40B4-BE49-F238E27FC236}">
                          <a16:creationId xmlns:a16="http://schemas.microsoft.com/office/drawing/2014/main" id="{8F95BA0C-216C-29D2-6D60-1934B5509A50}"/>
                        </a:ext>
                      </a:extLst>
                    </p:cNvPr>
                    <p:cNvSpPr/>
                    <p:nvPr/>
                  </p:nvSpPr>
                  <p:spPr>
                    <a:xfrm>
                      <a:off x="9681328" y="2447699"/>
                      <a:ext cx="1197864" cy="1197088"/>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CE68A3CA-9C4C-E679-1049-B3684BA655DD}"/>
                        </a:ext>
                      </a:extLst>
                    </p:cNvPr>
                    <p:cNvSpPr/>
                    <p:nvPr/>
                  </p:nvSpPr>
                  <p:spPr>
                    <a:xfrm>
                      <a:off x="10192701" y="2954803"/>
                      <a:ext cx="182880" cy="182880"/>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689D22C5-8D71-D78E-FE64-FCA6A8C6FFA3}"/>
                        </a:ext>
                      </a:extLst>
                    </p:cNvPr>
                    <p:cNvSpPr/>
                    <p:nvPr/>
                  </p:nvSpPr>
                  <p:spPr>
                    <a:xfrm>
                      <a:off x="9801669" y="3346406"/>
                      <a:ext cx="182880" cy="182880"/>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70E93DFD-16D0-539E-9FE1-2A32B35F318E}"/>
                        </a:ext>
                      </a:extLst>
                    </p:cNvPr>
                    <p:cNvSpPr/>
                    <p:nvPr/>
                  </p:nvSpPr>
                  <p:spPr>
                    <a:xfrm>
                      <a:off x="10605406" y="2597010"/>
                      <a:ext cx="182880" cy="182880"/>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Rectangle 82">
                    <a:extLst>
                      <a:ext uri="{FF2B5EF4-FFF2-40B4-BE49-F238E27FC236}">
                        <a16:creationId xmlns:a16="http://schemas.microsoft.com/office/drawing/2014/main" id="{4BEFDFC9-C008-A626-DBB3-ABD8AA3B0572}"/>
                      </a:ext>
                    </a:extLst>
                  </p:cNvPr>
                  <p:cNvSpPr/>
                  <p:nvPr/>
                </p:nvSpPr>
                <p:spPr>
                  <a:xfrm>
                    <a:off x="9632022" y="3903268"/>
                    <a:ext cx="1197864" cy="1197087"/>
                  </a:xfrm>
                  <a:prstGeom prst="rect">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00" dirty="0">
                      <a:solidFill>
                        <a:schemeClr val="bg1"/>
                      </a:solidFill>
                    </a:endParaRPr>
                  </a:p>
                </p:txBody>
              </p:sp>
            </p:grpSp>
            <p:sp>
              <p:nvSpPr>
                <p:cNvPr id="81" name="Rectangle 80">
                  <a:extLst>
                    <a:ext uri="{FF2B5EF4-FFF2-40B4-BE49-F238E27FC236}">
                      <a16:creationId xmlns:a16="http://schemas.microsoft.com/office/drawing/2014/main" id="{148C371B-377B-19D7-87C9-936364F32639}"/>
                    </a:ext>
                  </a:extLst>
                </p:cNvPr>
                <p:cNvSpPr/>
                <p:nvPr/>
              </p:nvSpPr>
              <p:spPr>
                <a:xfrm>
                  <a:off x="8050212" y="3912964"/>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69" name="Group 68">
                <a:extLst>
                  <a:ext uri="{FF2B5EF4-FFF2-40B4-BE49-F238E27FC236}">
                    <a16:creationId xmlns:a16="http://schemas.microsoft.com/office/drawing/2014/main" id="{1D04264F-2A2A-D9AD-82D2-FF77B3600B4B}"/>
                  </a:ext>
                </a:extLst>
              </p:cNvPr>
              <p:cNvGrpSpPr/>
              <p:nvPr/>
            </p:nvGrpSpPr>
            <p:grpSpPr>
              <a:xfrm rot="10800000">
                <a:off x="5694498" y="3950599"/>
                <a:ext cx="1239144" cy="1073653"/>
                <a:chOff x="5190378" y="2514741"/>
                <a:chExt cx="1239144" cy="1073653"/>
              </a:xfrm>
            </p:grpSpPr>
            <p:sp>
              <p:nvSpPr>
                <p:cNvPr id="71" name="Oval 70">
                  <a:extLst>
                    <a:ext uri="{FF2B5EF4-FFF2-40B4-BE49-F238E27FC236}">
                      <a16:creationId xmlns:a16="http://schemas.microsoft.com/office/drawing/2014/main" id="{EA92F379-8587-6E29-FB68-9CF5E7C2A39C}"/>
                    </a:ext>
                  </a:extLst>
                </p:cNvPr>
                <p:cNvSpPr/>
                <p:nvPr/>
              </p:nvSpPr>
              <p:spPr>
                <a:xfrm>
                  <a:off x="5292503" y="2825784"/>
                  <a:ext cx="23564" cy="171776"/>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Graphic 71" descr="Airplane with solid fill">
                  <a:extLst>
                    <a:ext uri="{FF2B5EF4-FFF2-40B4-BE49-F238E27FC236}">
                      <a16:creationId xmlns:a16="http://schemas.microsoft.com/office/drawing/2014/main" id="{E5540CDD-3BDD-1D2D-EFED-63791BA266C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90378" y="2974341"/>
                  <a:ext cx="227813" cy="227813"/>
                </a:xfrm>
                <a:prstGeom prst="rect">
                  <a:avLst/>
                </a:prstGeom>
              </p:spPr>
            </p:pic>
            <p:grpSp>
              <p:nvGrpSpPr>
                <p:cNvPr id="73" name="Group 72">
                  <a:extLst>
                    <a:ext uri="{FF2B5EF4-FFF2-40B4-BE49-F238E27FC236}">
                      <a16:creationId xmlns:a16="http://schemas.microsoft.com/office/drawing/2014/main" id="{5769BCCE-1615-F5CD-F759-0FCA0ACF5936}"/>
                    </a:ext>
                  </a:extLst>
                </p:cNvPr>
                <p:cNvGrpSpPr/>
                <p:nvPr/>
              </p:nvGrpSpPr>
              <p:grpSpPr>
                <a:xfrm>
                  <a:off x="5265772" y="2514741"/>
                  <a:ext cx="1163750" cy="1073653"/>
                  <a:chOff x="5265772" y="2514741"/>
                  <a:chExt cx="1163750" cy="1073653"/>
                </a:xfrm>
              </p:grpSpPr>
              <p:sp>
                <p:nvSpPr>
                  <p:cNvPr id="74" name="Rectangle 73">
                    <a:extLst>
                      <a:ext uri="{FF2B5EF4-FFF2-40B4-BE49-F238E27FC236}">
                        <a16:creationId xmlns:a16="http://schemas.microsoft.com/office/drawing/2014/main" id="{F9368FB9-94DE-D81D-7ABC-ABE62861C2E9}"/>
                      </a:ext>
                    </a:extLst>
                  </p:cNvPr>
                  <p:cNvSpPr/>
                  <p:nvPr/>
                </p:nvSpPr>
                <p:spPr>
                  <a:xfrm rot="10800000">
                    <a:off x="5602208" y="2514741"/>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WS-5</a:t>
                    </a:r>
                  </a:p>
                </p:txBody>
              </p:sp>
              <p:sp>
                <p:nvSpPr>
                  <p:cNvPr id="75" name="Rectangle 74">
                    <a:extLst>
                      <a:ext uri="{FF2B5EF4-FFF2-40B4-BE49-F238E27FC236}">
                        <a16:creationId xmlns:a16="http://schemas.microsoft.com/office/drawing/2014/main" id="{20B555F0-B445-43FD-4718-64B0A3BF3E87}"/>
                      </a:ext>
                    </a:extLst>
                  </p:cNvPr>
                  <p:cNvSpPr/>
                  <p:nvPr/>
                </p:nvSpPr>
                <p:spPr>
                  <a:xfrm rot="10800000">
                    <a:off x="5602208" y="3074588"/>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sp>
                <p:nvSpPr>
                  <p:cNvPr id="76" name="Rounded Rectangle 75">
                    <a:extLst>
                      <a:ext uri="{FF2B5EF4-FFF2-40B4-BE49-F238E27FC236}">
                        <a16:creationId xmlns:a16="http://schemas.microsoft.com/office/drawing/2014/main" id="{3C1FC93D-9544-015C-7F62-8DA54BC6C2C4}"/>
                      </a:ext>
                    </a:extLst>
                  </p:cNvPr>
                  <p:cNvSpPr/>
                  <p:nvPr/>
                </p:nvSpPr>
                <p:spPr>
                  <a:xfrm>
                    <a:off x="5265772" y="2544657"/>
                    <a:ext cx="77027" cy="298754"/>
                  </a:xfrm>
                  <a:prstGeom prst="roundRect">
                    <a:avLst/>
                  </a:prstGeom>
                  <a:solidFill>
                    <a:schemeClr val="bg2">
                      <a:lumMod val="5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70" name="Elbow Connector 69">
                <a:extLst>
                  <a:ext uri="{FF2B5EF4-FFF2-40B4-BE49-F238E27FC236}">
                    <a16:creationId xmlns:a16="http://schemas.microsoft.com/office/drawing/2014/main" id="{F5B48183-EBFF-5603-6700-1253907882B9}"/>
                  </a:ext>
                </a:extLst>
              </p:cNvPr>
              <p:cNvCxnSpPr>
                <a:cxnSpLocks/>
                <a:stCxn id="94" idx="0"/>
                <a:endCxn id="65" idx="2"/>
              </p:cNvCxnSpPr>
              <p:nvPr/>
            </p:nvCxnSpPr>
            <p:spPr>
              <a:xfrm rot="16200000" flipH="1" flipV="1">
                <a:off x="6911519" y="2739734"/>
                <a:ext cx="1472040" cy="900619"/>
              </a:xfrm>
              <a:prstGeom prst="bentConnector5">
                <a:avLst>
                  <a:gd name="adj1" fmla="val -6211"/>
                  <a:gd name="adj2" fmla="val 532268"/>
                  <a:gd name="adj3" fmla="val 182616"/>
                </a:avLst>
              </a:prstGeom>
              <a:ln w="38100">
                <a:solidFill>
                  <a:srgbClr val="C00000"/>
                </a:solidFill>
                <a:prstDash val="dash"/>
                <a:tailEnd type="triangle"/>
              </a:ln>
            </p:spPr>
            <p:style>
              <a:lnRef idx="2">
                <a:schemeClr val="accent1"/>
              </a:lnRef>
              <a:fillRef idx="0">
                <a:schemeClr val="accent1"/>
              </a:fillRef>
              <a:effectRef idx="1">
                <a:schemeClr val="accent1"/>
              </a:effectRef>
              <a:fontRef idx="minor">
                <a:schemeClr val="tx1"/>
              </a:fontRef>
            </p:style>
          </p:cxnSp>
        </p:grpSp>
        <p:sp>
          <p:nvSpPr>
            <p:cNvPr id="55" name="Chord 54">
              <a:extLst>
                <a:ext uri="{FF2B5EF4-FFF2-40B4-BE49-F238E27FC236}">
                  <a16:creationId xmlns:a16="http://schemas.microsoft.com/office/drawing/2014/main" id="{2F20DAF7-B8E7-8770-7EB3-6AFB0AC91001}"/>
                </a:ext>
              </a:extLst>
            </p:cNvPr>
            <p:cNvSpPr/>
            <p:nvPr/>
          </p:nvSpPr>
          <p:spPr>
            <a:xfrm>
              <a:off x="3125876" y="2514919"/>
              <a:ext cx="762884" cy="490386"/>
            </a:xfrm>
            <a:prstGeom prst="chord">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ln>
                    <a:solidFill>
                      <a:sysClr val="windowText" lastClr="000000"/>
                    </a:solidFill>
                  </a:ln>
                  <a:solidFill>
                    <a:sysClr val="windowText" lastClr="000000"/>
                  </a:solidFill>
                </a:rPr>
                <a:t>2x2 blocks</a:t>
              </a:r>
            </a:p>
          </p:txBody>
        </p:sp>
        <p:sp>
          <p:nvSpPr>
            <p:cNvPr id="54" name="Rectangle 53">
              <a:extLst>
                <a:ext uri="{FF2B5EF4-FFF2-40B4-BE49-F238E27FC236}">
                  <a16:creationId xmlns:a16="http://schemas.microsoft.com/office/drawing/2014/main" id="{CFDF5B09-301E-C5A4-7D75-F45E760AC35B}"/>
                </a:ext>
              </a:extLst>
            </p:cNvPr>
            <p:cNvSpPr/>
            <p:nvPr/>
          </p:nvSpPr>
          <p:spPr>
            <a:xfrm>
              <a:off x="8595896" y="3242507"/>
              <a:ext cx="399069" cy="398305"/>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2x4</a:t>
              </a:r>
            </a:p>
            <a:p>
              <a:pPr algn="ctr"/>
              <a:r>
                <a:rPr lang="en-US" sz="600" dirty="0">
                  <a:solidFill>
                    <a:schemeClr val="tx1"/>
                  </a:solidFill>
                </a:rPr>
                <a:t>blocks</a:t>
              </a:r>
              <a:endParaRPr lang="en-US" sz="300" dirty="0">
                <a:solidFill>
                  <a:schemeClr val="tx1"/>
                </a:solidFill>
              </a:endParaRPr>
            </a:p>
          </p:txBody>
        </p:sp>
      </p:grpSp>
    </p:spTree>
    <p:extLst>
      <p:ext uri="{BB962C8B-B14F-4D97-AF65-F5344CB8AC3E}">
        <p14:creationId xmlns:p14="http://schemas.microsoft.com/office/powerpoint/2010/main" val="2400173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AD6A4-C169-02C2-12D2-177B9C8A33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06B3C2-DE77-D9CA-A5A8-BE623BB27B3F}"/>
              </a:ext>
            </a:extLst>
          </p:cNvPr>
          <p:cNvSpPr>
            <a:spLocks noGrp="1"/>
          </p:cNvSpPr>
          <p:nvPr>
            <p:ph type="title"/>
          </p:nvPr>
        </p:nvSpPr>
        <p:spPr/>
        <p:txBody>
          <a:bodyPr>
            <a:normAutofit/>
          </a:bodyPr>
          <a:lstStyle/>
          <a:p>
            <a:r>
              <a:rPr lang="en-US" sz="3600" dirty="0"/>
              <a:t>PHASE-4 Production Rules</a:t>
            </a:r>
          </a:p>
        </p:txBody>
      </p:sp>
      <p:sp>
        <p:nvSpPr>
          <p:cNvPr id="3" name="Text Placeholder 2">
            <a:extLst>
              <a:ext uri="{FF2B5EF4-FFF2-40B4-BE49-F238E27FC236}">
                <a16:creationId xmlns:a16="http://schemas.microsoft.com/office/drawing/2014/main" id="{735C7E3B-A57E-BBAC-C37F-E31DF053CB4C}"/>
              </a:ext>
            </a:extLst>
          </p:cNvPr>
          <p:cNvSpPr>
            <a:spLocks noGrp="1"/>
          </p:cNvSpPr>
          <p:nvPr>
            <p:ph type="body" sz="quarter" idx="10"/>
          </p:nvPr>
        </p:nvSpPr>
        <p:spPr/>
        <p:txBody>
          <a:bodyPr>
            <a:normAutofit lnSpcReduction="10000"/>
          </a:bodyPr>
          <a:lstStyle/>
          <a:p>
            <a:r>
              <a:rPr lang="en-US" dirty="0">
                <a:latin typeface="Montserrat" panose="02000505000000020004" pitchFamily="2" charset="77"/>
              </a:rPr>
              <a:t>Aircraft must be assembled in batches of </a:t>
            </a:r>
            <a:r>
              <a:rPr lang="en-US" b="1" dirty="0">
                <a:latin typeface="Montserrat" panose="02000505000000020004" pitchFamily="2" charset="77"/>
              </a:rPr>
              <a:t>1.</a:t>
            </a:r>
          </a:p>
          <a:p>
            <a:r>
              <a:rPr lang="en-US" dirty="0">
                <a:latin typeface="Montserrat" panose="02000505000000020004" pitchFamily="2" charset="77"/>
              </a:rPr>
              <a:t>Workers can have only 1 assembly of each color at their workstation.</a:t>
            </a:r>
          </a:p>
          <a:p>
            <a:r>
              <a:rPr lang="en-US" dirty="0">
                <a:latin typeface="Montserrat" panose="02000505000000020004" pitchFamily="2" charset="77"/>
              </a:rPr>
              <a:t>Assemblies are passed to the next workstation only when that color is empty.</a:t>
            </a:r>
          </a:p>
          <a:p>
            <a:endParaRPr lang="en-US" dirty="0">
              <a:latin typeface="Montserrat" panose="02000505000000020004" pitchFamily="2" charset="77"/>
            </a:endParaRPr>
          </a:p>
          <a:p>
            <a:r>
              <a:rPr lang="en-US" dirty="0">
                <a:latin typeface="Montserrat" panose="02000505000000020004" pitchFamily="2" charset="77"/>
              </a:rPr>
              <a:t>Workers must use the PHASE-4 Instructions.</a:t>
            </a:r>
          </a:p>
          <a:p>
            <a:r>
              <a:rPr lang="en-US" dirty="0">
                <a:latin typeface="Montserrat" panose="02000505000000020004" pitchFamily="2" charset="77"/>
              </a:rPr>
              <a:t>Workers may assist the next workstation by performing additional duties.</a:t>
            </a:r>
          </a:p>
          <a:p>
            <a:r>
              <a:rPr lang="en-US" dirty="0">
                <a:latin typeface="Montserrat" panose="02000505000000020004" pitchFamily="2" charset="77"/>
              </a:rPr>
              <a:t>QC problems can be detected and repaired by any worker.</a:t>
            </a:r>
          </a:p>
          <a:p>
            <a:r>
              <a:rPr lang="en-US" dirty="0">
                <a:latin typeface="Montserrat" panose="02000505000000020004" pitchFamily="2" charset="77"/>
              </a:rPr>
              <a:t>QC problems that cannot be repaired must be set aside for rework. (Turned upside down)</a:t>
            </a:r>
          </a:p>
          <a:p>
            <a:r>
              <a:rPr lang="en-US" dirty="0">
                <a:latin typeface="Montserrat" panose="02000505000000020004" pitchFamily="2" charset="77"/>
              </a:rPr>
              <a:t>The Inspector will announce the completion of the first good airplane.</a:t>
            </a:r>
          </a:p>
        </p:txBody>
      </p:sp>
    </p:spTree>
    <p:extLst>
      <p:ext uri="{BB962C8B-B14F-4D97-AF65-F5344CB8AC3E}">
        <p14:creationId xmlns:p14="http://schemas.microsoft.com/office/powerpoint/2010/main" val="1132064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3A4B0-548F-98C2-C57A-3BB5E0F78D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48F0FE-C8B5-11B2-B2AF-CE3F8419AC38}"/>
              </a:ext>
            </a:extLst>
          </p:cNvPr>
          <p:cNvSpPr>
            <a:spLocks noGrp="1"/>
          </p:cNvSpPr>
          <p:nvPr>
            <p:ph type="title"/>
          </p:nvPr>
        </p:nvSpPr>
        <p:spPr/>
        <p:txBody>
          <a:bodyPr>
            <a:normAutofit/>
          </a:bodyPr>
          <a:lstStyle/>
          <a:p>
            <a:r>
              <a:rPr lang="en-US" sz="3600" dirty="0"/>
              <a:t>PHASE-4 Data</a:t>
            </a:r>
          </a:p>
        </p:txBody>
      </p:sp>
      <p:sp>
        <p:nvSpPr>
          <p:cNvPr id="3" name="Text Placeholder 2">
            <a:extLst>
              <a:ext uri="{FF2B5EF4-FFF2-40B4-BE49-F238E27FC236}">
                <a16:creationId xmlns:a16="http://schemas.microsoft.com/office/drawing/2014/main" id="{23B8CAC3-E4BE-6DC6-065A-F6BF87F20658}"/>
              </a:ext>
            </a:extLst>
          </p:cNvPr>
          <p:cNvSpPr>
            <a:spLocks noGrp="1"/>
          </p:cNvSpPr>
          <p:nvPr>
            <p:ph type="body" sz="quarter" idx="10"/>
          </p:nvPr>
        </p:nvSpPr>
        <p:spPr>
          <a:xfrm>
            <a:off x="838200" y="2395538"/>
            <a:ext cx="3514344" cy="3781425"/>
          </a:xfrm>
        </p:spPr>
        <p:txBody>
          <a:bodyPr/>
          <a:lstStyle/>
          <a:p>
            <a:r>
              <a:rPr lang="en-US" b="1" dirty="0"/>
              <a:t>Sold</a:t>
            </a:r>
            <a:r>
              <a:rPr lang="en-US" dirty="0"/>
              <a:t> -good planes that meet a customer order or portion of a customer order</a:t>
            </a:r>
          </a:p>
          <a:p>
            <a:r>
              <a:rPr lang="en-US" b="1" dirty="0"/>
              <a:t>Backorder</a:t>
            </a:r>
            <a:r>
              <a:rPr lang="en-US" dirty="0"/>
              <a:t> -the number of unfulfilled orders</a:t>
            </a:r>
          </a:p>
          <a:p>
            <a:r>
              <a:rPr lang="en-US" b="1" dirty="0"/>
              <a:t>Inventory</a:t>
            </a:r>
            <a:r>
              <a:rPr lang="en-US" dirty="0"/>
              <a:t> - any excess planes that were produced</a:t>
            </a:r>
          </a:p>
          <a:p>
            <a:r>
              <a:rPr lang="en-US" b="1" dirty="0"/>
              <a:t>Rework-</a:t>
            </a:r>
            <a:r>
              <a:rPr lang="en-US" dirty="0"/>
              <a:t> planes turned upside at workstations</a:t>
            </a:r>
          </a:p>
          <a:p>
            <a:r>
              <a:rPr lang="en-US" b="1" dirty="0"/>
              <a:t>WIP-</a:t>
            </a:r>
            <a:r>
              <a:rPr lang="en-US" dirty="0"/>
              <a:t> incomplete assemblies at workstations</a:t>
            </a:r>
          </a:p>
        </p:txBody>
      </p:sp>
      <p:graphicFrame>
        <p:nvGraphicFramePr>
          <p:cNvPr id="4" name="Table 3">
            <a:extLst>
              <a:ext uri="{FF2B5EF4-FFF2-40B4-BE49-F238E27FC236}">
                <a16:creationId xmlns:a16="http://schemas.microsoft.com/office/drawing/2014/main" id="{5E811ABD-5567-7C98-8591-CD5DB3F1E3F9}"/>
              </a:ext>
            </a:extLst>
          </p:cNvPr>
          <p:cNvGraphicFramePr>
            <a:graphicFrameLocks noGrp="1"/>
          </p:cNvGraphicFramePr>
          <p:nvPr>
            <p:extLst>
              <p:ext uri="{D42A27DB-BD31-4B8C-83A1-F6EECF244321}">
                <p14:modId xmlns:p14="http://schemas.microsoft.com/office/powerpoint/2010/main" val="2046221167"/>
              </p:ext>
            </p:extLst>
          </p:nvPr>
        </p:nvGraphicFramePr>
        <p:xfrm>
          <a:off x="4526281" y="2995299"/>
          <a:ext cx="7665721" cy="1571780"/>
        </p:xfrm>
        <a:graphic>
          <a:graphicData uri="http://schemas.openxmlformats.org/drawingml/2006/table">
            <a:tbl>
              <a:tblPr firstRow="1" bandRow="1">
                <a:tableStyleId>{21E4AEA4-8DFA-4A89-87EB-49C32662AFE0}</a:tableStyleId>
              </a:tblPr>
              <a:tblGrid>
                <a:gridCol w="1042280">
                  <a:extLst>
                    <a:ext uri="{9D8B030D-6E8A-4147-A177-3AD203B41FA5}">
                      <a16:colId xmlns:a16="http://schemas.microsoft.com/office/drawing/2014/main" val="804842486"/>
                    </a:ext>
                  </a:extLst>
                </a:gridCol>
                <a:gridCol w="776044">
                  <a:extLst>
                    <a:ext uri="{9D8B030D-6E8A-4147-A177-3AD203B41FA5}">
                      <a16:colId xmlns:a16="http://schemas.microsoft.com/office/drawing/2014/main" val="3780804478"/>
                    </a:ext>
                  </a:extLst>
                </a:gridCol>
                <a:gridCol w="1006630">
                  <a:extLst>
                    <a:ext uri="{9D8B030D-6E8A-4147-A177-3AD203B41FA5}">
                      <a16:colId xmlns:a16="http://schemas.microsoft.com/office/drawing/2014/main" val="3554110561"/>
                    </a:ext>
                  </a:extLst>
                </a:gridCol>
                <a:gridCol w="1267551">
                  <a:extLst>
                    <a:ext uri="{9D8B030D-6E8A-4147-A177-3AD203B41FA5}">
                      <a16:colId xmlns:a16="http://schemas.microsoft.com/office/drawing/2014/main" val="1071238722"/>
                    </a:ext>
                  </a:extLst>
                </a:gridCol>
                <a:gridCol w="1017976">
                  <a:extLst>
                    <a:ext uri="{9D8B030D-6E8A-4147-A177-3AD203B41FA5}">
                      <a16:colId xmlns:a16="http://schemas.microsoft.com/office/drawing/2014/main" val="1162469653"/>
                    </a:ext>
                  </a:extLst>
                </a:gridCol>
                <a:gridCol w="1277620">
                  <a:extLst>
                    <a:ext uri="{9D8B030D-6E8A-4147-A177-3AD203B41FA5}">
                      <a16:colId xmlns:a16="http://schemas.microsoft.com/office/drawing/2014/main" val="1059557568"/>
                    </a:ext>
                  </a:extLst>
                </a:gridCol>
                <a:gridCol w="1277620">
                  <a:extLst>
                    <a:ext uri="{9D8B030D-6E8A-4147-A177-3AD203B41FA5}">
                      <a16:colId xmlns:a16="http://schemas.microsoft.com/office/drawing/2014/main" val="1924194446"/>
                    </a:ext>
                  </a:extLst>
                </a:gridCol>
              </a:tblGrid>
              <a:tr h="411480">
                <a:tc rowSpan="2">
                  <a:txBody>
                    <a:bodyPr/>
                    <a:lstStyle/>
                    <a:p>
                      <a:pPr algn="ctr"/>
                      <a:endParaRPr lang="en-US" dirty="0">
                        <a:latin typeface="Montserrat" panose="02000505000000020004" pitchFamily="2" charset="77"/>
                      </a:endParaRPr>
                    </a:p>
                  </a:txBody>
                  <a:tcPr anchor="ctr"/>
                </a:tc>
                <a:tc rowSpan="2">
                  <a:txBody>
                    <a:bodyPr/>
                    <a:lstStyle/>
                    <a:p>
                      <a:pPr algn="ctr"/>
                      <a:r>
                        <a:rPr lang="en-US" sz="1200" dirty="0">
                          <a:latin typeface="Montserrat" panose="02000505000000020004" pitchFamily="2" charset="77"/>
                        </a:rPr>
                        <a:t>Time</a:t>
                      </a:r>
                    </a:p>
                  </a:txBody>
                  <a:tcPr anchor="ctr"/>
                </a:tc>
                <a:tc rowSpan="2">
                  <a:txBody>
                    <a:bodyPr/>
                    <a:lstStyle/>
                    <a:p>
                      <a:pPr algn="ctr"/>
                      <a:r>
                        <a:rPr lang="en-US" sz="1100" dirty="0">
                          <a:latin typeface="Montserrat" panose="02000505000000020004" pitchFamily="2" charset="77"/>
                        </a:rPr>
                        <a:t>Completed</a:t>
                      </a:r>
                      <a:r>
                        <a:rPr lang="en-US" sz="1200" dirty="0">
                          <a:latin typeface="Montserrat" panose="02000505000000020004" pitchFamily="2" charset="77"/>
                        </a:rPr>
                        <a:t> Planes</a:t>
                      </a:r>
                    </a:p>
                  </a:txBody>
                  <a:tcPr anchor="ctr"/>
                </a:tc>
                <a:tc>
                  <a:txBody>
                    <a:bodyPr/>
                    <a:lstStyle/>
                    <a:p>
                      <a:pPr algn="ctr"/>
                      <a:r>
                        <a:rPr lang="en-US" sz="1400" dirty="0">
                          <a:latin typeface="Montserrat" panose="02000505000000020004" pitchFamily="2" charset="77"/>
                        </a:rPr>
                        <a:t>Sold</a:t>
                      </a:r>
                    </a:p>
                  </a:txBody>
                  <a:tcPr anchor="ctr">
                    <a:lnB w="12700" cap="flat" cmpd="sng" algn="ctr">
                      <a:solidFill>
                        <a:schemeClr val="bg1"/>
                      </a:solidFill>
                      <a:prstDash val="solid"/>
                      <a:round/>
                      <a:headEnd type="none" w="med" len="med"/>
                      <a:tailEnd type="none" w="med" len="med"/>
                    </a:lnB>
                  </a:tcPr>
                </a:tc>
                <a:tc rowSpan="2">
                  <a:txBody>
                    <a:bodyPr/>
                    <a:lstStyle/>
                    <a:p>
                      <a:pPr algn="ctr"/>
                      <a:r>
                        <a:rPr lang="en-US" sz="1200" dirty="0">
                          <a:latin typeface="Montserrat" panose="02000505000000020004" pitchFamily="2" charset="77"/>
                        </a:rPr>
                        <a:t>Backorder</a:t>
                      </a:r>
                    </a:p>
                  </a:txBody>
                  <a:tcPr anchor="ctr"/>
                </a:tc>
                <a:tc rowSpan="2">
                  <a:txBody>
                    <a:bodyPr/>
                    <a:lstStyle/>
                    <a:p>
                      <a:pPr algn="ctr"/>
                      <a:r>
                        <a:rPr lang="en-US" sz="1200" dirty="0">
                          <a:latin typeface="Montserrat" panose="02000505000000020004" pitchFamily="2" charset="77"/>
                        </a:rPr>
                        <a:t>Rework</a:t>
                      </a:r>
                    </a:p>
                  </a:txBody>
                  <a:tcPr anchor="ctr"/>
                </a:tc>
                <a:tc rowSpan="2">
                  <a:txBody>
                    <a:bodyPr/>
                    <a:lstStyle/>
                    <a:p>
                      <a:pPr algn="ctr"/>
                      <a:r>
                        <a:rPr lang="en-US" sz="1200" dirty="0">
                          <a:latin typeface="Montserrat" panose="02000505000000020004" pitchFamily="2" charset="77"/>
                        </a:rPr>
                        <a:t>Work in Progress (WIP)</a:t>
                      </a:r>
                    </a:p>
                  </a:txBody>
                  <a:tcPr anchor="ctr"/>
                </a:tc>
                <a:extLst>
                  <a:ext uri="{0D108BD9-81ED-4DB2-BD59-A6C34878D82A}">
                    <a16:rowId xmlns:a16="http://schemas.microsoft.com/office/drawing/2014/main" val="630813323"/>
                  </a:ext>
                </a:extLst>
              </a:tr>
              <a:tr h="41148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200" b="1" dirty="0">
                          <a:solidFill>
                            <a:schemeClr val="bg1"/>
                          </a:solidFill>
                          <a:latin typeface="Montserrat" panose="02000505000000020004" pitchFamily="2" charset="77"/>
                        </a:rPr>
                        <a:t>Inventory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128456080"/>
                  </a:ext>
                </a:extLst>
              </a:tr>
              <a:tr h="374410">
                <a:tc rowSpan="2">
                  <a:txBody>
                    <a:bodyPr/>
                    <a:lstStyle/>
                    <a:p>
                      <a:pPr algn="ctr"/>
                      <a:r>
                        <a:rPr lang="en-US" sz="2000" b="1">
                          <a:latin typeface="Montserrat" panose="02000505000000020004" pitchFamily="2" charset="77"/>
                        </a:rPr>
                        <a:t>Phase-4</a:t>
                      </a:r>
                      <a:endParaRPr lang="en-US" sz="2000" b="1"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extLst>
                  <a:ext uri="{0D108BD9-81ED-4DB2-BD59-A6C34878D82A}">
                    <a16:rowId xmlns:a16="http://schemas.microsoft.com/office/drawing/2014/main" val="2420321841"/>
                  </a:ext>
                </a:extLst>
              </a:tr>
              <a:tr h="37441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endParaRPr lang="en-US" dirty="0">
                        <a:latin typeface="Montserrat" panose="02000505000000020004" pitchFamily="2" charset="77"/>
                      </a:endParaRPr>
                    </a:p>
                  </a:txBody>
                  <a:tcPr anchor="ctr">
                    <a:solidFill>
                      <a:schemeClr val="bg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47702522"/>
                  </a:ext>
                </a:extLst>
              </a:tr>
            </a:tbl>
          </a:graphicData>
        </a:graphic>
      </p:graphicFrame>
    </p:spTree>
    <p:extLst>
      <p:ext uri="{BB962C8B-B14F-4D97-AF65-F5344CB8AC3E}">
        <p14:creationId xmlns:p14="http://schemas.microsoft.com/office/powerpoint/2010/main" val="2631264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786A-2F20-67A8-4101-3C84071B6FB0}"/>
              </a:ext>
            </a:extLst>
          </p:cNvPr>
          <p:cNvSpPr>
            <a:spLocks noGrp="1"/>
          </p:cNvSpPr>
          <p:nvPr>
            <p:ph type="title"/>
          </p:nvPr>
        </p:nvSpPr>
        <p:spPr/>
        <p:txBody>
          <a:bodyPr>
            <a:normAutofit/>
          </a:bodyPr>
          <a:lstStyle/>
          <a:p>
            <a:r>
              <a:rPr lang="en-US" sz="3600" dirty="0"/>
              <a:t>Lean Manufacturing</a:t>
            </a:r>
          </a:p>
        </p:txBody>
      </p:sp>
      <p:sp>
        <p:nvSpPr>
          <p:cNvPr id="3" name="Text Placeholder 2">
            <a:extLst>
              <a:ext uri="{FF2B5EF4-FFF2-40B4-BE49-F238E27FC236}">
                <a16:creationId xmlns:a16="http://schemas.microsoft.com/office/drawing/2014/main" id="{E9EB9431-B46B-B5AD-53B1-5F4E7301A531}"/>
              </a:ext>
            </a:extLst>
          </p:cNvPr>
          <p:cNvSpPr>
            <a:spLocks noGrp="1"/>
          </p:cNvSpPr>
          <p:nvPr>
            <p:ph type="body" sz="quarter" idx="10"/>
          </p:nvPr>
        </p:nvSpPr>
        <p:spPr>
          <a:xfrm>
            <a:off x="838200" y="3412056"/>
            <a:ext cx="5425440" cy="1746694"/>
          </a:xfrm>
        </p:spPr>
        <p:txBody>
          <a:bodyPr>
            <a:normAutofit/>
          </a:bodyPr>
          <a:lstStyle/>
          <a:p>
            <a:r>
              <a:rPr lang="en-US" sz="2400" dirty="0">
                <a:latin typeface="Montserrat" panose="02000505000000020004" pitchFamily="2" charset="77"/>
              </a:rPr>
              <a:t>Maximize value for customer by eliminating waste</a:t>
            </a:r>
          </a:p>
          <a:p>
            <a:endParaRPr lang="en-US" sz="2400" dirty="0">
              <a:latin typeface="Montserrat" panose="02000505000000020004" pitchFamily="2" charset="77"/>
            </a:endParaRPr>
          </a:p>
          <a:p>
            <a:r>
              <a:rPr lang="en-US" sz="2400" dirty="0">
                <a:latin typeface="Montserrat" panose="02000505000000020004" pitchFamily="2" charset="77"/>
              </a:rPr>
              <a:t>Optimize processes</a:t>
            </a:r>
          </a:p>
        </p:txBody>
      </p:sp>
      <p:graphicFrame>
        <p:nvGraphicFramePr>
          <p:cNvPr id="4" name="Diagram 3">
            <a:extLst>
              <a:ext uri="{FF2B5EF4-FFF2-40B4-BE49-F238E27FC236}">
                <a16:creationId xmlns:a16="http://schemas.microsoft.com/office/drawing/2014/main" id="{9D1CAA0E-9F12-B420-D76E-855FE7CAED0E}"/>
              </a:ext>
            </a:extLst>
          </p:cNvPr>
          <p:cNvGraphicFramePr/>
          <p:nvPr>
            <p:extLst>
              <p:ext uri="{D42A27DB-BD31-4B8C-83A1-F6EECF244321}">
                <p14:modId xmlns:p14="http://schemas.microsoft.com/office/powerpoint/2010/main" val="822759421"/>
              </p:ext>
            </p:extLst>
          </p:nvPr>
        </p:nvGraphicFramePr>
        <p:xfrm>
          <a:off x="5056632" y="1847088"/>
          <a:ext cx="7517384" cy="4876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6593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5451A-2C68-F7C7-8962-192D6C46FB92}"/>
              </a:ext>
            </a:extLst>
          </p:cNvPr>
          <p:cNvSpPr>
            <a:spLocks noGrp="1"/>
          </p:cNvSpPr>
          <p:nvPr>
            <p:ph type="title"/>
          </p:nvPr>
        </p:nvSpPr>
        <p:spPr/>
        <p:txBody>
          <a:bodyPr>
            <a:normAutofit/>
          </a:bodyPr>
          <a:lstStyle/>
          <a:p>
            <a:r>
              <a:rPr lang="en-US" sz="3600" dirty="0">
                <a:solidFill>
                  <a:schemeClr val="tx1"/>
                </a:solidFill>
              </a:rPr>
              <a:t>Types of Waste</a:t>
            </a:r>
          </a:p>
        </p:txBody>
      </p:sp>
      <p:sp>
        <p:nvSpPr>
          <p:cNvPr id="5" name="Content Placeholder 4">
            <a:extLst>
              <a:ext uri="{FF2B5EF4-FFF2-40B4-BE49-F238E27FC236}">
                <a16:creationId xmlns:a16="http://schemas.microsoft.com/office/drawing/2014/main" id="{D84B7CB8-97D6-EEE9-2B12-23CF2203DC4C}"/>
              </a:ext>
            </a:extLst>
          </p:cNvPr>
          <p:cNvSpPr>
            <a:spLocks noGrp="1"/>
          </p:cNvSpPr>
          <p:nvPr>
            <p:ph idx="1"/>
          </p:nvPr>
        </p:nvSpPr>
        <p:spPr/>
        <p:txBody>
          <a:bodyPr/>
          <a:lstStyle/>
          <a:p>
            <a:endParaRPr lang="en-US"/>
          </a:p>
        </p:txBody>
      </p:sp>
      <p:pic>
        <p:nvPicPr>
          <p:cNvPr id="2050" name="Picture 2" descr="8 Wastes of Lean TIMWOODS - 6sigma">
            <a:extLst>
              <a:ext uri="{FF2B5EF4-FFF2-40B4-BE49-F238E27FC236}">
                <a16:creationId xmlns:a16="http://schemas.microsoft.com/office/drawing/2014/main" id="{FA0E093C-AFB3-FFCF-F3D9-CD403712F7FC}"/>
              </a:ext>
            </a:extLst>
          </p:cNvPr>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90447" y="2395538"/>
            <a:ext cx="8611106" cy="4223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318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D26CE-F165-5471-4C3A-0E496FEEBCA0}"/>
              </a:ext>
            </a:extLst>
          </p:cNvPr>
          <p:cNvSpPr>
            <a:spLocks noGrp="1"/>
          </p:cNvSpPr>
          <p:nvPr>
            <p:ph type="title"/>
          </p:nvPr>
        </p:nvSpPr>
        <p:spPr/>
        <p:txBody>
          <a:bodyPr>
            <a:normAutofit/>
          </a:bodyPr>
          <a:lstStyle/>
          <a:p>
            <a:r>
              <a:rPr lang="en-US" sz="3600" dirty="0"/>
              <a:t>Practice Round</a:t>
            </a:r>
          </a:p>
        </p:txBody>
      </p:sp>
      <p:sp>
        <p:nvSpPr>
          <p:cNvPr id="3" name="Text Placeholder 2">
            <a:extLst>
              <a:ext uri="{FF2B5EF4-FFF2-40B4-BE49-F238E27FC236}">
                <a16:creationId xmlns:a16="http://schemas.microsoft.com/office/drawing/2014/main" id="{00A5FDBD-3F89-917E-3ED8-FA37D77B4E98}"/>
              </a:ext>
            </a:extLst>
          </p:cNvPr>
          <p:cNvSpPr>
            <a:spLocks noGrp="1"/>
          </p:cNvSpPr>
          <p:nvPr>
            <p:ph type="body" sz="quarter" idx="10"/>
          </p:nvPr>
        </p:nvSpPr>
        <p:spPr>
          <a:xfrm>
            <a:off x="838200" y="2739827"/>
            <a:ext cx="5050536" cy="3236240"/>
          </a:xfrm>
        </p:spPr>
        <p:txBody>
          <a:bodyPr>
            <a:normAutofit lnSpcReduction="10000"/>
          </a:bodyPr>
          <a:lstStyle/>
          <a:p>
            <a:r>
              <a:rPr lang="en-US" sz="2400" dirty="0">
                <a:latin typeface="Montserrat" panose="02000505000000020004" pitchFamily="2" charset="77"/>
              </a:rPr>
              <a:t>Grey represents the assembly that is handed to you</a:t>
            </a:r>
          </a:p>
          <a:p>
            <a:pPr marL="0" indent="0">
              <a:buNone/>
            </a:pPr>
            <a:endParaRPr lang="en-US" sz="2400" dirty="0">
              <a:latin typeface="Montserrat" panose="02000505000000020004" pitchFamily="2" charset="77"/>
            </a:endParaRPr>
          </a:p>
          <a:p>
            <a:r>
              <a:rPr lang="en-US" sz="2400" dirty="0">
                <a:latin typeface="Montserrat" panose="02000505000000020004" pitchFamily="2" charset="77"/>
              </a:rPr>
              <a:t>Blue represents the new components to be added</a:t>
            </a:r>
          </a:p>
          <a:p>
            <a:pPr marL="0" indent="0">
              <a:buNone/>
            </a:pPr>
            <a:endParaRPr lang="en-US" sz="2400" dirty="0">
              <a:latin typeface="Montserrat" panose="02000505000000020004" pitchFamily="2" charset="77"/>
            </a:endParaRPr>
          </a:p>
          <a:p>
            <a:r>
              <a:rPr lang="en-US" sz="2400" dirty="0">
                <a:latin typeface="Montserrat" panose="02000505000000020004" pitchFamily="2" charset="77"/>
              </a:rPr>
              <a:t>Use the different view (top, side, front) to ensure that the bricks are properly placed.</a:t>
            </a:r>
          </a:p>
        </p:txBody>
      </p:sp>
      <p:pic>
        <p:nvPicPr>
          <p:cNvPr id="5" name="Picture 4">
            <a:extLst>
              <a:ext uri="{FF2B5EF4-FFF2-40B4-BE49-F238E27FC236}">
                <a16:creationId xmlns:a16="http://schemas.microsoft.com/office/drawing/2014/main" id="{BFBF81E6-C375-9EC9-C8FC-7F549EA87AE6}"/>
              </a:ext>
            </a:extLst>
          </p:cNvPr>
          <p:cNvPicPr>
            <a:picLocks noChangeAspect="1"/>
          </p:cNvPicPr>
          <p:nvPr/>
        </p:nvPicPr>
        <p:blipFill>
          <a:blip r:embed="rId2"/>
          <a:stretch>
            <a:fillRect/>
          </a:stretch>
        </p:blipFill>
        <p:spPr>
          <a:xfrm>
            <a:off x="5812536" y="1857895"/>
            <a:ext cx="6470725" cy="5000105"/>
          </a:xfrm>
          <a:prstGeom prst="rect">
            <a:avLst/>
          </a:prstGeom>
        </p:spPr>
      </p:pic>
    </p:spTree>
    <p:extLst>
      <p:ext uri="{BB962C8B-B14F-4D97-AF65-F5344CB8AC3E}">
        <p14:creationId xmlns:p14="http://schemas.microsoft.com/office/powerpoint/2010/main" val="162708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0058-C2E4-16BD-AF67-05599C515A99}"/>
              </a:ext>
            </a:extLst>
          </p:cNvPr>
          <p:cNvSpPr>
            <a:spLocks noGrp="1"/>
          </p:cNvSpPr>
          <p:nvPr>
            <p:ph type="title"/>
          </p:nvPr>
        </p:nvSpPr>
        <p:spPr/>
        <p:txBody>
          <a:bodyPr>
            <a:normAutofit/>
          </a:bodyPr>
          <a:lstStyle/>
          <a:p>
            <a:r>
              <a:rPr lang="en-US" sz="3600" dirty="0">
                <a:solidFill>
                  <a:schemeClr val="tx1"/>
                </a:solidFill>
              </a:rPr>
              <a:t>PHASE-1 Traditional Production Rules</a:t>
            </a:r>
          </a:p>
        </p:txBody>
      </p:sp>
      <p:sp>
        <p:nvSpPr>
          <p:cNvPr id="3" name="Text Placeholder 2">
            <a:extLst>
              <a:ext uri="{FF2B5EF4-FFF2-40B4-BE49-F238E27FC236}">
                <a16:creationId xmlns:a16="http://schemas.microsoft.com/office/drawing/2014/main" id="{E6B1BD77-2950-0FBC-78A0-A1C761F59448}"/>
              </a:ext>
            </a:extLst>
          </p:cNvPr>
          <p:cNvSpPr>
            <a:spLocks noGrp="1"/>
          </p:cNvSpPr>
          <p:nvPr>
            <p:ph idx="1"/>
          </p:nvPr>
        </p:nvSpPr>
        <p:spPr/>
        <p:txBody>
          <a:bodyPr/>
          <a:lstStyle/>
          <a:p>
            <a:r>
              <a:rPr lang="en-US" dirty="0">
                <a:latin typeface="Montserrat" panose="02000505000000020004" pitchFamily="2" charset="77"/>
              </a:rPr>
              <a:t>Aircraft must be assembled in batches of </a:t>
            </a:r>
            <a:r>
              <a:rPr lang="en-US" b="1" dirty="0">
                <a:latin typeface="Montserrat" panose="02000505000000020004" pitchFamily="2" charset="77"/>
              </a:rPr>
              <a:t>5.</a:t>
            </a:r>
          </a:p>
          <a:p>
            <a:r>
              <a:rPr lang="en-US" dirty="0">
                <a:latin typeface="Montserrat" panose="02000505000000020004" pitchFamily="2" charset="77"/>
              </a:rPr>
              <a:t>Each worker is responsible for refilling raw materials and raw materials can only be restocked once their current supply is fully empty.</a:t>
            </a:r>
          </a:p>
          <a:p>
            <a:endParaRPr lang="en-US" dirty="0">
              <a:latin typeface="Montserrat" panose="02000505000000020004" pitchFamily="2" charset="77"/>
            </a:endParaRPr>
          </a:p>
          <a:p>
            <a:r>
              <a:rPr lang="en-US" dirty="0">
                <a:latin typeface="Montserrat" panose="02000505000000020004" pitchFamily="2" charset="77"/>
              </a:rPr>
              <a:t>Workers must </a:t>
            </a:r>
            <a:r>
              <a:rPr lang="en-US" i="1" dirty="0">
                <a:latin typeface="Montserrat" panose="02000505000000020004" pitchFamily="2" charset="77"/>
              </a:rPr>
              <a:t>only</a:t>
            </a:r>
            <a:r>
              <a:rPr lang="en-US" dirty="0">
                <a:latin typeface="Montserrat" panose="02000505000000020004" pitchFamily="2" charset="77"/>
              </a:rPr>
              <a:t> perform their assigned jobs. (No Thinking!)</a:t>
            </a:r>
          </a:p>
          <a:p>
            <a:r>
              <a:rPr lang="en-US" dirty="0">
                <a:latin typeface="Montserrat" panose="02000505000000020004" pitchFamily="2" charset="77"/>
              </a:rPr>
              <a:t>All improperly assembled planes must be set aside for rework (Turned upside down)</a:t>
            </a:r>
          </a:p>
          <a:p>
            <a:r>
              <a:rPr lang="en-US" dirty="0">
                <a:latin typeface="Montserrat" panose="02000505000000020004" pitchFamily="2" charset="77"/>
              </a:rPr>
              <a:t>QC problems can only be detected by the Inspector (Build it if you can)</a:t>
            </a:r>
          </a:p>
        </p:txBody>
      </p:sp>
    </p:spTree>
    <p:extLst>
      <p:ext uri="{BB962C8B-B14F-4D97-AF65-F5344CB8AC3E}">
        <p14:creationId xmlns:p14="http://schemas.microsoft.com/office/powerpoint/2010/main" val="3482496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EFB6D-9B37-F9A6-4C72-42C953001299}"/>
              </a:ext>
            </a:extLst>
          </p:cNvPr>
          <p:cNvSpPr>
            <a:spLocks noGrp="1"/>
          </p:cNvSpPr>
          <p:nvPr>
            <p:ph type="title"/>
          </p:nvPr>
        </p:nvSpPr>
        <p:spPr/>
        <p:txBody>
          <a:bodyPr>
            <a:normAutofit/>
          </a:bodyPr>
          <a:lstStyle/>
          <a:p>
            <a:r>
              <a:rPr lang="en-US" sz="3600" dirty="0"/>
              <a:t>PHASE-1 Data</a:t>
            </a:r>
          </a:p>
        </p:txBody>
      </p:sp>
      <p:sp>
        <p:nvSpPr>
          <p:cNvPr id="3" name="Text Placeholder 2">
            <a:extLst>
              <a:ext uri="{FF2B5EF4-FFF2-40B4-BE49-F238E27FC236}">
                <a16:creationId xmlns:a16="http://schemas.microsoft.com/office/drawing/2014/main" id="{B8364464-9F65-37D9-ABF8-43E26DB20569}"/>
              </a:ext>
            </a:extLst>
          </p:cNvPr>
          <p:cNvSpPr>
            <a:spLocks noGrp="1"/>
          </p:cNvSpPr>
          <p:nvPr>
            <p:ph type="body" sz="quarter" idx="10"/>
          </p:nvPr>
        </p:nvSpPr>
        <p:spPr>
          <a:xfrm>
            <a:off x="838200" y="2395538"/>
            <a:ext cx="3514344" cy="3781425"/>
          </a:xfrm>
        </p:spPr>
        <p:txBody>
          <a:bodyPr/>
          <a:lstStyle/>
          <a:p>
            <a:r>
              <a:rPr lang="en-US" b="1" dirty="0"/>
              <a:t>Sold</a:t>
            </a:r>
            <a:r>
              <a:rPr lang="en-US" dirty="0"/>
              <a:t> -good planes that meet a customer order or portion of a customer order</a:t>
            </a:r>
          </a:p>
          <a:p>
            <a:r>
              <a:rPr lang="en-US" b="1" dirty="0"/>
              <a:t>Backorder</a:t>
            </a:r>
            <a:r>
              <a:rPr lang="en-US" dirty="0"/>
              <a:t> -the number of unfulfilled orders</a:t>
            </a:r>
          </a:p>
          <a:p>
            <a:r>
              <a:rPr lang="en-US" b="1" dirty="0"/>
              <a:t>Inventory</a:t>
            </a:r>
            <a:r>
              <a:rPr lang="en-US" dirty="0"/>
              <a:t> - any excess planes that were produced</a:t>
            </a:r>
          </a:p>
          <a:p>
            <a:r>
              <a:rPr lang="en-US" b="1" dirty="0"/>
              <a:t>Rework-</a:t>
            </a:r>
            <a:r>
              <a:rPr lang="en-US" dirty="0"/>
              <a:t> planes turned upside at workstations</a:t>
            </a:r>
          </a:p>
          <a:p>
            <a:r>
              <a:rPr lang="en-US" b="1" dirty="0"/>
              <a:t>WIP-</a:t>
            </a:r>
            <a:r>
              <a:rPr lang="en-US" dirty="0"/>
              <a:t> incomplete assemblies at workstations</a:t>
            </a:r>
          </a:p>
        </p:txBody>
      </p:sp>
      <p:graphicFrame>
        <p:nvGraphicFramePr>
          <p:cNvPr id="5" name="Table 4">
            <a:extLst>
              <a:ext uri="{FF2B5EF4-FFF2-40B4-BE49-F238E27FC236}">
                <a16:creationId xmlns:a16="http://schemas.microsoft.com/office/drawing/2014/main" id="{495FEEB2-408A-2184-2DFC-362C58FECA68}"/>
              </a:ext>
            </a:extLst>
          </p:cNvPr>
          <p:cNvGraphicFramePr>
            <a:graphicFrameLocks noGrp="1"/>
          </p:cNvGraphicFramePr>
          <p:nvPr>
            <p:extLst>
              <p:ext uri="{D42A27DB-BD31-4B8C-83A1-F6EECF244321}">
                <p14:modId xmlns:p14="http://schemas.microsoft.com/office/powerpoint/2010/main" val="3249258778"/>
              </p:ext>
            </p:extLst>
          </p:nvPr>
        </p:nvGraphicFramePr>
        <p:xfrm>
          <a:off x="4526279" y="3095883"/>
          <a:ext cx="7665721" cy="1571780"/>
        </p:xfrm>
        <a:graphic>
          <a:graphicData uri="http://schemas.openxmlformats.org/drawingml/2006/table">
            <a:tbl>
              <a:tblPr firstRow="1" bandRow="1">
                <a:tableStyleId>{21E4AEA4-8DFA-4A89-87EB-49C32662AFE0}</a:tableStyleId>
              </a:tblPr>
              <a:tblGrid>
                <a:gridCol w="1042280">
                  <a:extLst>
                    <a:ext uri="{9D8B030D-6E8A-4147-A177-3AD203B41FA5}">
                      <a16:colId xmlns:a16="http://schemas.microsoft.com/office/drawing/2014/main" val="804842486"/>
                    </a:ext>
                  </a:extLst>
                </a:gridCol>
                <a:gridCol w="776044">
                  <a:extLst>
                    <a:ext uri="{9D8B030D-6E8A-4147-A177-3AD203B41FA5}">
                      <a16:colId xmlns:a16="http://schemas.microsoft.com/office/drawing/2014/main" val="3780804478"/>
                    </a:ext>
                  </a:extLst>
                </a:gridCol>
                <a:gridCol w="1006630">
                  <a:extLst>
                    <a:ext uri="{9D8B030D-6E8A-4147-A177-3AD203B41FA5}">
                      <a16:colId xmlns:a16="http://schemas.microsoft.com/office/drawing/2014/main" val="3554110561"/>
                    </a:ext>
                  </a:extLst>
                </a:gridCol>
                <a:gridCol w="1267551">
                  <a:extLst>
                    <a:ext uri="{9D8B030D-6E8A-4147-A177-3AD203B41FA5}">
                      <a16:colId xmlns:a16="http://schemas.microsoft.com/office/drawing/2014/main" val="1071238722"/>
                    </a:ext>
                  </a:extLst>
                </a:gridCol>
                <a:gridCol w="1017976">
                  <a:extLst>
                    <a:ext uri="{9D8B030D-6E8A-4147-A177-3AD203B41FA5}">
                      <a16:colId xmlns:a16="http://schemas.microsoft.com/office/drawing/2014/main" val="1162469653"/>
                    </a:ext>
                  </a:extLst>
                </a:gridCol>
                <a:gridCol w="1277620">
                  <a:extLst>
                    <a:ext uri="{9D8B030D-6E8A-4147-A177-3AD203B41FA5}">
                      <a16:colId xmlns:a16="http://schemas.microsoft.com/office/drawing/2014/main" val="1059557568"/>
                    </a:ext>
                  </a:extLst>
                </a:gridCol>
                <a:gridCol w="1277620">
                  <a:extLst>
                    <a:ext uri="{9D8B030D-6E8A-4147-A177-3AD203B41FA5}">
                      <a16:colId xmlns:a16="http://schemas.microsoft.com/office/drawing/2014/main" val="1924194446"/>
                    </a:ext>
                  </a:extLst>
                </a:gridCol>
              </a:tblGrid>
              <a:tr h="411480">
                <a:tc rowSpan="2">
                  <a:txBody>
                    <a:bodyPr/>
                    <a:lstStyle/>
                    <a:p>
                      <a:pPr algn="ctr"/>
                      <a:endParaRPr lang="en-US" dirty="0">
                        <a:latin typeface="Montserrat" panose="02000505000000020004" pitchFamily="2" charset="77"/>
                      </a:endParaRPr>
                    </a:p>
                  </a:txBody>
                  <a:tcPr anchor="ctr"/>
                </a:tc>
                <a:tc rowSpan="2">
                  <a:txBody>
                    <a:bodyPr/>
                    <a:lstStyle/>
                    <a:p>
                      <a:pPr algn="ctr"/>
                      <a:r>
                        <a:rPr lang="en-US" sz="1200" dirty="0">
                          <a:latin typeface="Montserrat" panose="02000505000000020004" pitchFamily="2" charset="77"/>
                        </a:rPr>
                        <a:t>Time</a:t>
                      </a:r>
                    </a:p>
                  </a:txBody>
                  <a:tcPr anchor="ctr"/>
                </a:tc>
                <a:tc rowSpan="2">
                  <a:txBody>
                    <a:bodyPr/>
                    <a:lstStyle/>
                    <a:p>
                      <a:pPr algn="ctr"/>
                      <a:r>
                        <a:rPr lang="en-US" sz="1100" dirty="0">
                          <a:latin typeface="Montserrat" panose="02000505000000020004" pitchFamily="2" charset="77"/>
                        </a:rPr>
                        <a:t>Completed</a:t>
                      </a:r>
                      <a:r>
                        <a:rPr lang="en-US" sz="1200" dirty="0">
                          <a:latin typeface="Montserrat" panose="02000505000000020004" pitchFamily="2" charset="77"/>
                        </a:rPr>
                        <a:t> Planes</a:t>
                      </a:r>
                    </a:p>
                  </a:txBody>
                  <a:tcPr anchor="ctr"/>
                </a:tc>
                <a:tc>
                  <a:txBody>
                    <a:bodyPr/>
                    <a:lstStyle/>
                    <a:p>
                      <a:pPr algn="ctr"/>
                      <a:r>
                        <a:rPr lang="en-US" sz="1400" dirty="0">
                          <a:latin typeface="Montserrat" panose="02000505000000020004" pitchFamily="2" charset="77"/>
                        </a:rPr>
                        <a:t>Sold</a:t>
                      </a:r>
                    </a:p>
                  </a:txBody>
                  <a:tcPr anchor="ctr">
                    <a:lnB w="12700" cap="flat" cmpd="sng" algn="ctr">
                      <a:solidFill>
                        <a:schemeClr val="bg1"/>
                      </a:solidFill>
                      <a:prstDash val="solid"/>
                      <a:round/>
                      <a:headEnd type="none" w="med" len="med"/>
                      <a:tailEnd type="none" w="med" len="med"/>
                    </a:lnB>
                  </a:tcPr>
                </a:tc>
                <a:tc rowSpan="2">
                  <a:txBody>
                    <a:bodyPr/>
                    <a:lstStyle/>
                    <a:p>
                      <a:pPr algn="ctr"/>
                      <a:r>
                        <a:rPr lang="en-US" sz="1200" dirty="0">
                          <a:latin typeface="Montserrat" panose="02000505000000020004" pitchFamily="2" charset="77"/>
                        </a:rPr>
                        <a:t>Backorder</a:t>
                      </a:r>
                    </a:p>
                  </a:txBody>
                  <a:tcPr anchor="ctr"/>
                </a:tc>
                <a:tc rowSpan="2">
                  <a:txBody>
                    <a:bodyPr/>
                    <a:lstStyle/>
                    <a:p>
                      <a:pPr algn="ctr"/>
                      <a:r>
                        <a:rPr lang="en-US" sz="1200" dirty="0">
                          <a:latin typeface="Montserrat" panose="02000505000000020004" pitchFamily="2" charset="77"/>
                        </a:rPr>
                        <a:t>Rework</a:t>
                      </a:r>
                    </a:p>
                  </a:txBody>
                  <a:tcPr anchor="ctr"/>
                </a:tc>
                <a:tc rowSpan="2">
                  <a:txBody>
                    <a:bodyPr/>
                    <a:lstStyle/>
                    <a:p>
                      <a:pPr algn="ctr"/>
                      <a:r>
                        <a:rPr lang="en-US" sz="1200" dirty="0">
                          <a:latin typeface="Montserrat" panose="02000505000000020004" pitchFamily="2" charset="77"/>
                        </a:rPr>
                        <a:t>Work in Progress (WIP)</a:t>
                      </a:r>
                    </a:p>
                  </a:txBody>
                  <a:tcPr anchor="ctr"/>
                </a:tc>
                <a:extLst>
                  <a:ext uri="{0D108BD9-81ED-4DB2-BD59-A6C34878D82A}">
                    <a16:rowId xmlns:a16="http://schemas.microsoft.com/office/drawing/2014/main" val="630813323"/>
                  </a:ext>
                </a:extLst>
              </a:tr>
              <a:tr h="41148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200" b="1" dirty="0">
                          <a:solidFill>
                            <a:schemeClr val="bg1"/>
                          </a:solidFill>
                          <a:latin typeface="Montserrat" panose="02000505000000020004" pitchFamily="2" charset="77"/>
                        </a:rPr>
                        <a:t>Inventory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128456080"/>
                  </a:ext>
                </a:extLst>
              </a:tr>
              <a:tr h="374410">
                <a:tc rowSpan="2">
                  <a:txBody>
                    <a:bodyPr/>
                    <a:lstStyle/>
                    <a:p>
                      <a:pPr algn="ctr"/>
                      <a:r>
                        <a:rPr lang="en-US" sz="2000" b="1" dirty="0">
                          <a:latin typeface="Montserrat" panose="02000505000000020004" pitchFamily="2" charset="77"/>
                        </a:rPr>
                        <a:t>Phase-1</a:t>
                      </a: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extLst>
                  <a:ext uri="{0D108BD9-81ED-4DB2-BD59-A6C34878D82A}">
                    <a16:rowId xmlns:a16="http://schemas.microsoft.com/office/drawing/2014/main" val="2420321841"/>
                  </a:ext>
                </a:extLst>
              </a:tr>
              <a:tr h="37441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endParaRPr lang="en-US" dirty="0">
                        <a:latin typeface="Montserrat" panose="02000505000000020004" pitchFamily="2" charset="77"/>
                      </a:endParaRPr>
                    </a:p>
                  </a:txBody>
                  <a:tcPr anchor="ctr">
                    <a:solidFill>
                      <a:schemeClr val="bg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47702522"/>
                  </a:ext>
                </a:extLst>
              </a:tr>
            </a:tbl>
          </a:graphicData>
        </a:graphic>
      </p:graphicFrame>
    </p:spTree>
    <p:extLst>
      <p:ext uri="{BB962C8B-B14F-4D97-AF65-F5344CB8AC3E}">
        <p14:creationId xmlns:p14="http://schemas.microsoft.com/office/powerpoint/2010/main" val="355160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86DA3-CC70-03F9-2DAC-3D8A43515672}"/>
              </a:ext>
            </a:extLst>
          </p:cNvPr>
          <p:cNvSpPr>
            <a:spLocks noGrp="1"/>
          </p:cNvSpPr>
          <p:nvPr>
            <p:ph type="title"/>
          </p:nvPr>
        </p:nvSpPr>
        <p:spPr/>
        <p:txBody>
          <a:bodyPr>
            <a:normAutofit/>
          </a:bodyPr>
          <a:lstStyle/>
          <a:p>
            <a:r>
              <a:rPr lang="en-US" sz="3600" dirty="0">
                <a:solidFill>
                  <a:schemeClr val="tx1"/>
                </a:solidFill>
              </a:rPr>
              <a:t>Phase-2 Cellular Layout</a:t>
            </a:r>
          </a:p>
        </p:txBody>
      </p:sp>
      <p:sp>
        <p:nvSpPr>
          <p:cNvPr id="52" name="Content Placeholder 51">
            <a:extLst>
              <a:ext uri="{FF2B5EF4-FFF2-40B4-BE49-F238E27FC236}">
                <a16:creationId xmlns:a16="http://schemas.microsoft.com/office/drawing/2014/main" id="{6EA285EA-119A-EA7D-B88A-31E0BC34E10E}"/>
              </a:ext>
            </a:extLst>
          </p:cNvPr>
          <p:cNvSpPr>
            <a:spLocks noGrp="1"/>
          </p:cNvSpPr>
          <p:nvPr>
            <p:ph idx="1"/>
          </p:nvPr>
        </p:nvSpPr>
        <p:spPr/>
        <p:txBody>
          <a:bodyPr/>
          <a:lstStyle/>
          <a:p>
            <a:endParaRPr lang="en-US"/>
          </a:p>
        </p:txBody>
      </p:sp>
      <p:grpSp>
        <p:nvGrpSpPr>
          <p:cNvPr id="4" name="Group 3">
            <a:extLst>
              <a:ext uri="{FF2B5EF4-FFF2-40B4-BE49-F238E27FC236}">
                <a16:creationId xmlns:a16="http://schemas.microsoft.com/office/drawing/2014/main" id="{C372E7BE-A835-621F-8C3F-5B9B8A656A58}"/>
              </a:ext>
            </a:extLst>
          </p:cNvPr>
          <p:cNvGrpSpPr/>
          <p:nvPr/>
        </p:nvGrpSpPr>
        <p:grpSpPr>
          <a:xfrm>
            <a:off x="3096804" y="2395538"/>
            <a:ext cx="5998391" cy="3931917"/>
            <a:chOff x="3108960" y="1780858"/>
            <a:chExt cx="5998391" cy="3931917"/>
          </a:xfrm>
        </p:grpSpPr>
        <p:grpSp>
          <p:nvGrpSpPr>
            <p:cNvPr id="5" name="Group 4">
              <a:extLst>
                <a:ext uri="{FF2B5EF4-FFF2-40B4-BE49-F238E27FC236}">
                  <a16:creationId xmlns:a16="http://schemas.microsoft.com/office/drawing/2014/main" id="{DE20D79A-0E78-0807-270A-E3B3D13734B8}"/>
                </a:ext>
              </a:extLst>
            </p:cNvPr>
            <p:cNvGrpSpPr/>
            <p:nvPr/>
          </p:nvGrpSpPr>
          <p:grpSpPr>
            <a:xfrm>
              <a:off x="3447995" y="2392915"/>
              <a:ext cx="1444008" cy="1139337"/>
              <a:chOff x="7433518" y="2447699"/>
              <a:chExt cx="1444008" cy="1139337"/>
            </a:xfrm>
          </p:grpSpPr>
          <p:sp>
            <p:nvSpPr>
              <p:cNvPr id="49" name="Rectangle 48">
                <a:extLst>
                  <a:ext uri="{FF2B5EF4-FFF2-40B4-BE49-F238E27FC236}">
                    <a16:creationId xmlns:a16="http://schemas.microsoft.com/office/drawing/2014/main" id="{89EB715B-BF69-0135-D891-CF6992AEE215}"/>
                  </a:ext>
                </a:extLst>
              </p:cNvPr>
              <p:cNvSpPr/>
              <p:nvPr/>
            </p:nvSpPr>
            <p:spPr>
              <a:xfrm>
                <a:off x="7437301" y="2517368"/>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WS-3</a:t>
                </a:r>
              </a:p>
            </p:txBody>
          </p:sp>
          <p:sp>
            <p:nvSpPr>
              <p:cNvPr id="50" name="Rectangle 49">
                <a:extLst>
                  <a:ext uri="{FF2B5EF4-FFF2-40B4-BE49-F238E27FC236}">
                    <a16:creationId xmlns:a16="http://schemas.microsoft.com/office/drawing/2014/main" id="{2FFEED95-352E-0EBE-F00A-F9B1F89571ED}"/>
                  </a:ext>
                </a:extLst>
              </p:cNvPr>
              <p:cNvSpPr/>
              <p:nvPr/>
            </p:nvSpPr>
            <p:spPr>
              <a:xfrm rot="5400000">
                <a:off x="8206966" y="2604453"/>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sz="1050" dirty="0">
                    <a:latin typeface="Gotham Medium" panose="02000603030000020004" pitchFamily="2" charset="77"/>
                  </a:rPr>
                  <a:t>Intake area</a:t>
                </a:r>
              </a:p>
            </p:txBody>
          </p:sp>
          <p:sp>
            <p:nvSpPr>
              <p:cNvPr id="51" name="Rectangle 50">
                <a:extLst>
                  <a:ext uri="{FF2B5EF4-FFF2-40B4-BE49-F238E27FC236}">
                    <a16:creationId xmlns:a16="http://schemas.microsoft.com/office/drawing/2014/main" id="{024FEAEB-90E2-B16C-A52D-D6912AE83F98}"/>
                  </a:ext>
                </a:extLst>
              </p:cNvPr>
              <p:cNvSpPr/>
              <p:nvPr/>
            </p:nvSpPr>
            <p:spPr>
              <a:xfrm>
                <a:off x="7433518" y="3073230"/>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6" name="Group 5">
              <a:extLst>
                <a:ext uri="{FF2B5EF4-FFF2-40B4-BE49-F238E27FC236}">
                  <a16:creationId xmlns:a16="http://schemas.microsoft.com/office/drawing/2014/main" id="{BAC71B27-584C-DCDC-FD54-7C89973D5F7D}"/>
                </a:ext>
              </a:extLst>
            </p:cNvPr>
            <p:cNvGrpSpPr/>
            <p:nvPr/>
          </p:nvGrpSpPr>
          <p:grpSpPr>
            <a:xfrm>
              <a:off x="7684191" y="2454024"/>
              <a:ext cx="1310775" cy="1069077"/>
              <a:chOff x="3499440" y="2517959"/>
              <a:chExt cx="1310775" cy="1069077"/>
            </a:xfrm>
          </p:grpSpPr>
          <p:sp>
            <p:nvSpPr>
              <p:cNvPr id="46" name="Rectangle 45">
                <a:extLst>
                  <a:ext uri="{FF2B5EF4-FFF2-40B4-BE49-F238E27FC236}">
                    <a16:creationId xmlns:a16="http://schemas.microsoft.com/office/drawing/2014/main" id="{CB478305-8CA4-6BE6-FF0E-7CACA2621219}"/>
                  </a:ext>
                </a:extLst>
              </p:cNvPr>
              <p:cNvSpPr/>
              <p:nvPr/>
            </p:nvSpPr>
            <p:spPr>
              <a:xfrm>
                <a:off x="3499440" y="2517959"/>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WS-1</a:t>
                </a:r>
              </a:p>
            </p:txBody>
          </p:sp>
          <p:sp>
            <p:nvSpPr>
              <p:cNvPr id="47" name="Rectangle 46">
                <a:extLst>
                  <a:ext uri="{FF2B5EF4-FFF2-40B4-BE49-F238E27FC236}">
                    <a16:creationId xmlns:a16="http://schemas.microsoft.com/office/drawing/2014/main" id="{BF969BCF-CA63-9839-884E-24154153EF3F}"/>
                  </a:ext>
                </a:extLst>
              </p:cNvPr>
              <p:cNvSpPr/>
              <p:nvPr/>
            </p:nvSpPr>
            <p:spPr>
              <a:xfrm>
                <a:off x="4411146" y="2861356"/>
                <a:ext cx="399069" cy="398305"/>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2x8</a:t>
                </a:r>
              </a:p>
              <a:p>
                <a:pPr algn="ctr"/>
                <a:r>
                  <a:rPr lang="en-US" sz="600" dirty="0">
                    <a:solidFill>
                      <a:schemeClr val="tx1"/>
                    </a:solidFill>
                  </a:rPr>
                  <a:t>blocks</a:t>
                </a:r>
                <a:endParaRPr lang="en-US" sz="300" dirty="0">
                  <a:solidFill>
                    <a:schemeClr val="tx1"/>
                  </a:solidFill>
                </a:endParaRPr>
              </a:p>
            </p:txBody>
          </p:sp>
          <p:sp>
            <p:nvSpPr>
              <p:cNvPr id="48" name="Rectangle 47">
                <a:extLst>
                  <a:ext uri="{FF2B5EF4-FFF2-40B4-BE49-F238E27FC236}">
                    <a16:creationId xmlns:a16="http://schemas.microsoft.com/office/drawing/2014/main" id="{A800B92C-37AA-DF59-E716-43F7D0938672}"/>
                  </a:ext>
                </a:extLst>
              </p:cNvPr>
              <p:cNvSpPr/>
              <p:nvPr/>
            </p:nvSpPr>
            <p:spPr>
              <a:xfrm>
                <a:off x="3499440" y="3073230"/>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sp>
          <p:nvSpPr>
            <p:cNvPr id="7" name="Rounded Rectangle 6">
              <a:extLst>
                <a:ext uri="{FF2B5EF4-FFF2-40B4-BE49-F238E27FC236}">
                  <a16:creationId xmlns:a16="http://schemas.microsoft.com/office/drawing/2014/main" id="{AC5CC5DD-7E60-022C-87F7-ADACE9D6A1BE}"/>
                </a:ext>
              </a:extLst>
            </p:cNvPr>
            <p:cNvSpPr/>
            <p:nvPr/>
          </p:nvSpPr>
          <p:spPr>
            <a:xfrm>
              <a:off x="3108960" y="2312034"/>
              <a:ext cx="5998391" cy="2869565"/>
            </a:xfrm>
            <a:prstGeom prst="roundRect">
              <a:avLst/>
            </a:prstGeom>
            <a:noFill/>
            <a:ln w="38100">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8" name="Snip Same Side Corner Rectangle 7">
              <a:extLst>
                <a:ext uri="{FF2B5EF4-FFF2-40B4-BE49-F238E27FC236}">
                  <a16:creationId xmlns:a16="http://schemas.microsoft.com/office/drawing/2014/main" id="{F63B3EBF-2364-5D12-5EB9-1733775F8609}"/>
                </a:ext>
              </a:extLst>
            </p:cNvPr>
            <p:cNvSpPr/>
            <p:nvPr/>
          </p:nvSpPr>
          <p:spPr>
            <a:xfrm>
              <a:off x="3400334" y="1780858"/>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9" name="Snip Same Side Corner Rectangle 8">
              <a:extLst>
                <a:ext uri="{FF2B5EF4-FFF2-40B4-BE49-F238E27FC236}">
                  <a16:creationId xmlns:a16="http://schemas.microsoft.com/office/drawing/2014/main" id="{4EDA97C7-5AEB-F2E3-A844-8A556E942267}"/>
                </a:ext>
              </a:extLst>
            </p:cNvPr>
            <p:cNvSpPr/>
            <p:nvPr/>
          </p:nvSpPr>
          <p:spPr>
            <a:xfrm>
              <a:off x="5326334" y="1780858"/>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10" name="Snip Same Side Corner Rectangle 9">
              <a:extLst>
                <a:ext uri="{FF2B5EF4-FFF2-40B4-BE49-F238E27FC236}">
                  <a16:creationId xmlns:a16="http://schemas.microsoft.com/office/drawing/2014/main" id="{FD58E472-4BD4-5139-92B7-96395A97C221}"/>
                </a:ext>
              </a:extLst>
            </p:cNvPr>
            <p:cNvSpPr/>
            <p:nvPr/>
          </p:nvSpPr>
          <p:spPr>
            <a:xfrm>
              <a:off x="7252334" y="1781992"/>
              <a:ext cx="1625192"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11" name="Snip Same Side Corner Rectangle 10">
              <a:extLst>
                <a:ext uri="{FF2B5EF4-FFF2-40B4-BE49-F238E27FC236}">
                  <a16:creationId xmlns:a16="http://schemas.microsoft.com/office/drawing/2014/main" id="{6AD3F132-89F7-993E-68B8-3E635EE4CA28}"/>
                </a:ext>
              </a:extLst>
            </p:cNvPr>
            <p:cNvSpPr/>
            <p:nvPr/>
          </p:nvSpPr>
          <p:spPr>
            <a:xfrm rot="10800000">
              <a:off x="3400334" y="5230311"/>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12" name="Snip Same Side Corner Rectangle 11">
              <a:extLst>
                <a:ext uri="{FF2B5EF4-FFF2-40B4-BE49-F238E27FC236}">
                  <a16:creationId xmlns:a16="http://schemas.microsoft.com/office/drawing/2014/main" id="{E2D73E82-EB84-3104-79AD-5A70B5816DBD}"/>
                </a:ext>
              </a:extLst>
            </p:cNvPr>
            <p:cNvSpPr/>
            <p:nvPr/>
          </p:nvSpPr>
          <p:spPr>
            <a:xfrm rot="10800000">
              <a:off x="5326334" y="5230311"/>
              <a:ext cx="1539331"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13" name="Snip Same Side Corner Rectangle 12">
              <a:extLst>
                <a:ext uri="{FF2B5EF4-FFF2-40B4-BE49-F238E27FC236}">
                  <a16:creationId xmlns:a16="http://schemas.microsoft.com/office/drawing/2014/main" id="{6364F2B7-4C17-3919-2F0C-E82FB52FAA1B}"/>
                </a:ext>
              </a:extLst>
            </p:cNvPr>
            <p:cNvSpPr/>
            <p:nvPr/>
          </p:nvSpPr>
          <p:spPr>
            <a:xfrm rot="10800000">
              <a:off x="7252334" y="5231445"/>
              <a:ext cx="1625192" cy="481330"/>
            </a:xfrm>
            <a:prstGeom prst="snip2SameRect">
              <a:avLst/>
            </a:prstGeom>
            <a:solidFill>
              <a:srgbClr val="939598"/>
            </a:solidFill>
            <a:ln>
              <a:solidFill>
                <a:srgbClr val="4D4D4F"/>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otham Medium" panose="02000603030000020004" pitchFamily="2" charset="77"/>
              </a:endParaRPr>
            </a:p>
          </p:txBody>
        </p:sp>
        <p:sp>
          <p:nvSpPr>
            <p:cNvPr id="14" name="Rectangle 13">
              <a:extLst>
                <a:ext uri="{FF2B5EF4-FFF2-40B4-BE49-F238E27FC236}">
                  <a16:creationId xmlns:a16="http://schemas.microsoft.com/office/drawing/2014/main" id="{C366B956-A1D4-D0D4-C999-47538DE5F4DE}"/>
                </a:ext>
              </a:extLst>
            </p:cNvPr>
            <p:cNvSpPr/>
            <p:nvPr/>
          </p:nvSpPr>
          <p:spPr>
            <a:xfrm>
              <a:off x="6783572" y="3412258"/>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latin typeface="Gotham Medium" panose="02000603030000020004" pitchFamily="2" charset="77"/>
                </a:rPr>
                <a:t>Airplane staging area</a:t>
              </a:r>
            </a:p>
          </p:txBody>
        </p:sp>
        <p:grpSp>
          <p:nvGrpSpPr>
            <p:cNvPr id="15" name="Group 14">
              <a:extLst>
                <a:ext uri="{FF2B5EF4-FFF2-40B4-BE49-F238E27FC236}">
                  <a16:creationId xmlns:a16="http://schemas.microsoft.com/office/drawing/2014/main" id="{5DE81954-8325-3874-4E8C-E51F1AD8FB45}"/>
                </a:ext>
              </a:extLst>
            </p:cNvPr>
            <p:cNvGrpSpPr/>
            <p:nvPr/>
          </p:nvGrpSpPr>
          <p:grpSpPr>
            <a:xfrm>
              <a:off x="3400333" y="3825853"/>
              <a:ext cx="1440225" cy="1260940"/>
              <a:chOff x="3399291" y="3786860"/>
              <a:chExt cx="1440225" cy="1260940"/>
            </a:xfrm>
          </p:grpSpPr>
          <p:sp>
            <p:nvSpPr>
              <p:cNvPr id="42" name="Rectangle 41">
                <a:extLst>
                  <a:ext uri="{FF2B5EF4-FFF2-40B4-BE49-F238E27FC236}">
                    <a16:creationId xmlns:a16="http://schemas.microsoft.com/office/drawing/2014/main" id="{95F38064-F3BC-9CCA-2130-D07A37A7C4C6}"/>
                  </a:ext>
                </a:extLst>
              </p:cNvPr>
              <p:cNvSpPr/>
              <p:nvPr/>
            </p:nvSpPr>
            <p:spPr>
              <a:xfrm rot="5400000">
                <a:off x="3242537" y="4377240"/>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sz="1050" dirty="0">
                    <a:latin typeface="Gotham Medium" panose="02000603030000020004" pitchFamily="2" charset="77"/>
                  </a:rPr>
                  <a:t>Intake Area</a:t>
                </a:r>
              </a:p>
            </p:txBody>
          </p:sp>
          <p:sp>
            <p:nvSpPr>
              <p:cNvPr id="43" name="Rectangle 42">
                <a:extLst>
                  <a:ext uri="{FF2B5EF4-FFF2-40B4-BE49-F238E27FC236}">
                    <a16:creationId xmlns:a16="http://schemas.microsoft.com/office/drawing/2014/main" id="{59A7334A-9AFD-21C5-B141-FE79C53FBC71}"/>
                  </a:ext>
                </a:extLst>
              </p:cNvPr>
              <p:cNvSpPr/>
              <p:nvPr/>
            </p:nvSpPr>
            <p:spPr>
              <a:xfrm>
                <a:off x="4012202" y="4464325"/>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700" dirty="0">
                    <a:latin typeface="Gotham Medium" panose="02000603030000020004" pitchFamily="2" charset="77"/>
                  </a:rPr>
                  <a:t>WS-4</a:t>
                </a:r>
              </a:p>
            </p:txBody>
          </p:sp>
          <p:sp>
            <p:nvSpPr>
              <p:cNvPr id="44" name="Rectangle 43">
                <a:extLst>
                  <a:ext uri="{FF2B5EF4-FFF2-40B4-BE49-F238E27FC236}">
                    <a16:creationId xmlns:a16="http://schemas.microsoft.com/office/drawing/2014/main" id="{445F6006-655C-5EB0-7ACC-1279E5CE4B0F}"/>
                  </a:ext>
                </a:extLst>
              </p:cNvPr>
              <p:cNvSpPr/>
              <p:nvPr/>
            </p:nvSpPr>
            <p:spPr>
              <a:xfrm>
                <a:off x="3523134" y="3786860"/>
                <a:ext cx="399069" cy="398305"/>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2x2</a:t>
                </a:r>
              </a:p>
              <a:p>
                <a:pPr algn="ctr"/>
                <a:r>
                  <a:rPr lang="en-US" sz="600" dirty="0">
                    <a:solidFill>
                      <a:schemeClr val="tx1"/>
                    </a:solidFill>
                  </a:rPr>
                  <a:t>blocks</a:t>
                </a:r>
                <a:endParaRPr lang="en-US" sz="300" dirty="0">
                  <a:solidFill>
                    <a:schemeClr val="tx1"/>
                  </a:solidFill>
                </a:endParaRPr>
              </a:p>
            </p:txBody>
          </p:sp>
          <p:sp>
            <p:nvSpPr>
              <p:cNvPr id="45" name="Rectangle 44">
                <a:extLst>
                  <a:ext uri="{FF2B5EF4-FFF2-40B4-BE49-F238E27FC236}">
                    <a16:creationId xmlns:a16="http://schemas.microsoft.com/office/drawing/2014/main" id="{CBDB802B-47DC-5D96-BE4B-EABD1EFF3334}"/>
                  </a:ext>
                </a:extLst>
              </p:cNvPr>
              <p:cNvSpPr/>
              <p:nvPr/>
            </p:nvSpPr>
            <p:spPr>
              <a:xfrm>
                <a:off x="4006013" y="3912964"/>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16" name="Group 15">
              <a:extLst>
                <a:ext uri="{FF2B5EF4-FFF2-40B4-BE49-F238E27FC236}">
                  <a16:creationId xmlns:a16="http://schemas.microsoft.com/office/drawing/2014/main" id="{F3FF6E34-F952-AFB4-7EDF-C3CC5CA95AEC}"/>
                </a:ext>
              </a:extLst>
            </p:cNvPr>
            <p:cNvGrpSpPr/>
            <p:nvPr/>
          </p:nvGrpSpPr>
          <p:grpSpPr>
            <a:xfrm rot="10800000">
              <a:off x="4927264" y="2397886"/>
              <a:ext cx="2020941" cy="1301017"/>
              <a:chOff x="5325291" y="3746192"/>
              <a:chExt cx="2020941" cy="1301017"/>
            </a:xfrm>
          </p:grpSpPr>
          <p:sp>
            <p:nvSpPr>
              <p:cNvPr id="38" name="Rectangle 37">
                <a:extLst>
                  <a:ext uri="{FF2B5EF4-FFF2-40B4-BE49-F238E27FC236}">
                    <a16:creationId xmlns:a16="http://schemas.microsoft.com/office/drawing/2014/main" id="{B334BB4E-8F96-F517-66A1-3019C4720FD4}"/>
                  </a:ext>
                </a:extLst>
              </p:cNvPr>
              <p:cNvSpPr/>
              <p:nvPr/>
            </p:nvSpPr>
            <p:spPr>
              <a:xfrm rot="16200000">
                <a:off x="5168537" y="4376649"/>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sz="1050" dirty="0">
                    <a:latin typeface="Gotham Medium" panose="02000603030000020004" pitchFamily="2" charset="77"/>
                  </a:rPr>
                  <a:t>Intake Area</a:t>
                </a:r>
              </a:p>
            </p:txBody>
          </p:sp>
          <p:sp>
            <p:nvSpPr>
              <p:cNvPr id="39" name="Rectangle 38">
                <a:extLst>
                  <a:ext uri="{FF2B5EF4-FFF2-40B4-BE49-F238E27FC236}">
                    <a16:creationId xmlns:a16="http://schemas.microsoft.com/office/drawing/2014/main" id="{D867666B-55EE-7653-D12E-68713AA06169}"/>
                  </a:ext>
                </a:extLst>
              </p:cNvPr>
              <p:cNvSpPr/>
              <p:nvPr/>
            </p:nvSpPr>
            <p:spPr>
              <a:xfrm rot="10800000">
                <a:off x="5938202" y="4463734"/>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WS-2</a:t>
                </a:r>
              </a:p>
            </p:txBody>
          </p:sp>
          <p:sp>
            <p:nvSpPr>
              <p:cNvPr id="40" name="Rectangle 39">
                <a:extLst>
                  <a:ext uri="{FF2B5EF4-FFF2-40B4-BE49-F238E27FC236}">
                    <a16:creationId xmlns:a16="http://schemas.microsoft.com/office/drawing/2014/main" id="{1389B6DF-0759-F036-30F6-D1A41A40637F}"/>
                  </a:ext>
                </a:extLst>
              </p:cNvPr>
              <p:cNvSpPr/>
              <p:nvPr/>
            </p:nvSpPr>
            <p:spPr>
              <a:xfrm rot="10800000">
                <a:off x="6947163" y="3746192"/>
                <a:ext cx="399069" cy="398305"/>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2x4</a:t>
                </a:r>
              </a:p>
              <a:p>
                <a:pPr algn="ctr"/>
                <a:r>
                  <a:rPr lang="en-US" sz="600" dirty="0">
                    <a:solidFill>
                      <a:schemeClr val="tx1"/>
                    </a:solidFill>
                  </a:rPr>
                  <a:t>blocks</a:t>
                </a:r>
                <a:endParaRPr lang="en-US" sz="300" dirty="0">
                  <a:solidFill>
                    <a:schemeClr val="tx1"/>
                  </a:solidFill>
                </a:endParaRPr>
              </a:p>
            </p:txBody>
          </p:sp>
          <p:sp>
            <p:nvSpPr>
              <p:cNvPr id="41" name="Rectangle 40">
                <a:extLst>
                  <a:ext uri="{FF2B5EF4-FFF2-40B4-BE49-F238E27FC236}">
                    <a16:creationId xmlns:a16="http://schemas.microsoft.com/office/drawing/2014/main" id="{6BC40AAC-6130-2BA5-0C73-57B132F73E23}"/>
                  </a:ext>
                </a:extLst>
              </p:cNvPr>
              <p:cNvSpPr/>
              <p:nvPr/>
            </p:nvSpPr>
            <p:spPr>
              <a:xfrm rot="10800000">
                <a:off x="5934398" y="3912964"/>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17" name="Group 16">
              <a:extLst>
                <a:ext uri="{FF2B5EF4-FFF2-40B4-BE49-F238E27FC236}">
                  <a16:creationId xmlns:a16="http://schemas.microsoft.com/office/drawing/2014/main" id="{63488E22-90D3-DE1E-A6E0-904C944A4409}"/>
                </a:ext>
              </a:extLst>
            </p:cNvPr>
            <p:cNvGrpSpPr/>
            <p:nvPr/>
          </p:nvGrpSpPr>
          <p:grpSpPr>
            <a:xfrm>
              <a:off x="7245592" y="3912964"/>
              <a:ext cx="1719443" cy="1064576"/>
              <a:chOff x="7245592" y="3912964"/>
              <a:chExt cx="1719443" cy="1064576"/>
            </a:xfrm>
          </p:grpSpPr>
          <p:sp>
            <p:nvSpPr>
              <p:cNvPr id="27" name="Rectangle 26">
                <a:extLst>
                  <a:ext uri="{FF2B5EF4-FFF2-40B4-BE49-F238E27FC236}">
                    <a16:creationId xmlns:a16="http://schemas.microsoft.com/office/drawing/2014/main" id="{3940858B-6D04-B8A2-ADDC-31DCCACBCDA7}"/>
                  </a:ext>
                </a:extLst>
              </p:cNvPr>
              <p:cNvSpPr/>
              <p:nvPr/>
            </p:nvSpPr>
            <p:spPr>
              <a:xfrm>
                <a:off x="7651273" y="4463735"/>
                <a:ext cx="827314" cy="513805"/>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lang="en-US" sz="1700" dirty="0">
                    <a:latin typeface="Gotham Medium" panose="02000603030000020004" pitchFamily="2" charset="77"/>
                  </a:rPr>
                  <a:t>WS-6</a:t>
                </a:r>
              </a:p>
            </p:txBody>
          </p:sp>
          <p:sp>
            <p:nvSpPr>
              <p:cNvPr id="28" name="Down Arrow 27">
                <a:extLst>
                  <a:ext uri="{FF2B5EF4-FFF2-40B4-BE49-F238E27FC236}">
                    <a16:creationId xmlns:a16="http://schemas.microsoft.com/office/drawing/2014/main" id="{0366AEAE-7994-BE4F-0889-630B79DE9D9C}"/>
                  </a:ext>
                </a:extLst>
              </p:cNvPr>
              <p:cNvSpPr/>
              <p:nvPr/>
            </p:nvSpPr>
            <p:spPr>
              <a:xfrm rot="10800000">
                <a:off x="8965035" y="4036702"/>
                <a:ext cx="0" cy="256903"/>
              </a:xfrm>
              <a:prstGeom prst="down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A7DB85D-F7CA-37C1-B9A3-C020E3BAD0F5}"/>
                  </a:ext>
                </a:extLst>
              </p:cNvPr>
              <p:cNvSpPr/>
              <p:nvPr/>
            </p:nvSpPr>
            <p:spPr>
              <a:xfrm>
                <a:off x="7514635" y="4044582"/>
                <a:ext cx="484239" cy="240080"/>
              </a:xfrm>
              <a:prstGeom prst="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Timer</a:t>
                </a:r>
                <a:endParaRPr lang="en-US" sz="300" dirty="0">
                  <a:solidFill>
                    <a:schemeClr val="tx1"/>
                  </a:solidFill>
                </a:endParaRPr>
              </a:p>
            </p:txBody>
          </p:sp>
          <p:grpSp>
            <p:nvGrpSpPr>
              <p:cNvPr id="30" name="Group 29">
                <a:extLst>
                  <a:ext uri="{FF2B5EF4-FFF2-40B4-BE49-F238E27FC236}">
                    <a16:creationId xmlns:a16="http://schemas.microsoft.com/office/drawing/2014/main" id="{87B8C17E-95B8-C534-2D06-C674119D778D}"/>
                  </a:ext>
                </a:extLst>
              </p:cNvPr>
              <p:cNvGrpSpPr>
                <a:grpSpLocks noChangeAspect="1"/>
              </p:cNvGrpSpPr>
              <p:nvPr/>
            </p:nvGrpSpPr>
            <p:grpSpPr>
              <a:xfrm>
                <a:off x="7245592" y="3957793"/>
                <a:ext cx="198461" cy="422114"/>
                <a:chOff x="9632022" y="2447699"/>
                <a:chExt cx="1247170" cy="2652656"/>
              </a:xfrm>
            </p:grpSpPr>
            <p:grpSp>
              <p:nvGrpSpPr>
                <p:cNvPr id="32" name="Group 31">
                  <a:extLst>
                    <a:ext uri="{FF2B5EF4-FFF2-40B4-BE49-F238E27FC236}">
                      <a16:creationId xmlns:a16="http://schemas.microsoft.com/office/drawing/2014/main" id="{97B3A11D-C3F7-84D3-A6FD-ECDA38D58C61}"/>
                    </a:ext>
                  </a:extLst>
                </p:cNvPr>
                <p:cNvGrpSpPr/>
                <p:nvPr/>
              </p:nvGrpSpPr>
              <p:grpSpPr>
                <a:xfrm>
                  <a:off x="9681328" y="2447699"/>
                  <a:ext cx="1197864" cy="1197088"/>
                  <a:chOff x="9681328" y="2447699"/>
                  <a:chExt cx="1197864" cy="1197088"/>
                </a:xfrm>
              </p:grpSpPr>
              <p:sp>
                <p:nvSpPr>
                  <p:cNvPr id="34" name="Rectangle 33">
                    <a:extLst>
                      <a:ext uri="{FF2B5EF4-FFF2-40B4-BE49-F238E27FC236}">
                        <a16:creationId xmlns:a16="http://schemas.microsoft.com/office/drawing/2014/main" id="{6C44AEFF-738A-B27F-D78D-3BDBB3B6839D}"/>
                      </a:ext>
                    </a:extLst>
                  </p:cNvPr>
                  <p:cNvSpPr/>
                  <p:nvPr/>
                </p:nvSpPr>
                <p:spPr>
                  <a:xfrm>
                    <a:off x="9681328" y="2447699"/>
                    <a:ext cx="1197864" cy="1197088"/>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AC877658-2A6D-E16C-755F-63393D887437}"/>
                      </a:ext>
                    </a:extLst>
                  </p:cNvPr>
                  <p:cNvSpPr/>
                  <p:nvPr/>
                </p:nvSpPr>
                <p:spPr>
                  <a:xfrm>
                    <a:off x="10192701" y="2954803"/>
                    <a:ext cx="182880" cy="182880"/>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C3921EC5-5F57-D7A5-53C9-D895A1F04B3C}"/>
                      </a:ext>
                    </a:extLst>
                  </p:cNvPr>
                  <p:cNvSpPr/>
                  <p:nvPr/>
                </p:nvSpPr>
                <p:spPr>
                  <a:xfrm>
                    <a:off x="9801669" y="3346406"/>
                    <a:ext cx="182880" cy="182880"/>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B76EAFD-9F2C-1388-5EBB-D0E4A288ACF7}"/>
                      </a:ext>
                    </a:extLst>
                  </p:cNvPr>
                  <p:cNvSpPr/>
                  <p:nvPr/>
                </p:nvSpPr>
                <p:spPr>
                  <a:xfrm>
                    <a:off x="10605406" y="2597010"/>
                    <a:ext cx="182880" cy="182880"/>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a:extLst>
                    <a:ext uri="{FF2B5EF4-FFF2-40B4-BE49-F238E27FC236}">
                      <a16:creationId xmlns:a16="http://schemas.microsoft.com/office/drawing/2014/main" id="{DB4A2C44-9DC7-9E94-348F-63FA08271E5A}"/>
                    </a:ext>
                  </a:extLst>
                </p:cNvPr>
                <p:cNvSpPr/>
                <p:nvPr/>
              </p:nvSpPr>
              <p:spPr>
                <a:xfrm>
                  <a:off x="9632022" y="3903268"/>
                  <a:ext cx="1197864" cy="1197087"/>
                </a:xfrm>
                <a:prstGeom prst="rect">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00" dirty="0">
                    <a:solidFill>
                      <a:schemeClr val="bg1"/>
                    </a:solidFill>
                  </a:endParaRPr>
                </a:p>
              </p:txBody>
            </p:sp>
          </p:grpSp>
          <p:sp>
            <p:nvSpPr>
              <p:cNvPr id="31" name="Rectangle 30">
                <a:extLst>
                  <a:ext uri="{FF2B5EF4-FFF2-40B4-BE49-F238E27FC236}">
                    <a16:creationId xmlns:a16="http://schemas.microsoft.com/office/drawing/2014/main" id="{DD8BF2B4-4A15-943C-D43F-C8C4BC414E84}"/>
                  </a:ext>
                </a:extLst>
              </p:cNvPr>
              <p:cNvSpPr/>
              <p:nvPr/>
            </p:nvSpPr>
            <p:spPr>
              <a:xfrm>
                <a:off x="8050212" y="3912964"/>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grpSp>
        <p:grpSp>
          <p:nvGrpSpPr>
            <p:cNvPr id="18" name="Group 17">
              <a:extLst>
                <a:ext uri="{FF2B5EF4-FFF2-40B4-BE49-F238E27FC236}">
                  <a16:creationId xmlns:a16="http://schemas.microsoft.com/office/drawing/2014/main" id="{4655C917-1C26-ABF4-D62A-BB391559082E}"/>
                </a:ext>
              </a:extLst>
            </p:cNvPr>
            <p:cNvGrpSpPr/>
            <p:nvPr/>
          </p:nvGrpSpPr>
          <p:grpSpPr>
            <a:xfrm rot="10800000">
              <a:off x="5258355" y="3951957"/>
              <a:ext cx="1675287" cy="1139337"/>
              <a:chOff x="5190378" y="2447699"/>
              <a:chExt cx="1675287" cy="1139337"/>
            </a:xfrm>
          </p:grpSpPr>
          <p:sp>
            <p:nvSpPr>
              <p:cNvPr id="20" name="Oval 19">
                <a:extLst>
                  <a:ext uri="{FF2B5EF4-FFF2-40B4-BE49-F238E27FC236}">
                    <a16:creationId xmlns:a16="http://schemas.microsoft.com/office/drawing/2014/main" id="{9B4EEEB7-3E4B-9913-872A-A0A4008365EE}"/>
                  </a:ext>
                </a:extLst>
              </p:cNvPr>
              <p:cNvSpPr/>
              <p:nvPr/>
            </p:nvSpPr>
            <p:spPr>
              <a:xfrm>
                <a:off x="5292503" y="2825784"/>
                <a:ext cx="23564" cy="171776"/>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Airplane with solid fill">
                <a:extLst>
                  <a:ext uri="{FF2B5EF4-FFF2-40B4-BE49-F238E27FC236}">
                    <a16:creationId xmlns:a16="http://schemas.microsoft.com/office/drawing/2014/main" id="{3A761FA9-9903-71D1-F19F-D2D91570D8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90378" y="2974341"/>
                <a:ext cx="227813" cy="227813"/>
              </a:xfrm>
              <a:prstGeom prst="rect">
                <a:avLst/>
              </a:prstGeom>
            </p:spPr>
          </p:pic>
          <p:grpSp>
            <p:nvGrpSpPr>
              <p:cNvPr id="22" name="Group 21">
                <a:extLst>
                  <a:ext uri="{FF2B5EF4-FFF2-40B4-BE49-F238E27FC236}">
                    <a16:creationId xmlns:a16="http://schemas.microsoft.com/office/drawing/2014/main" id="{C6386B99-C175-FA97-D6BE-E4896B30FB78}"/>
                  </a:ext>
                </a:extLst>
              </p:cNvPr>
              <p:cNvGrpSpPr/>
              <p:nvPr/>
            </p:nvGrpSpPr>
            <p:grpSpPr>
              <a:xfrm>
                <a:off x="5265772" y="2447699"/>
                <a:ext cx="1599893" cy="1139337"/>
                <a:chOff x="5265772" y="2447699"/>
                <a:chExt cx="1599893" cy="1139337"/>
              </a:xfrm>
            </p:grpSpPr>
            <p:sp>
              <p:nvSpPr>
                <p:cNvPr id="23" name="Rectangle 22">
                  <a:extLst>
                    <a:ext uri="{FF2B5EF4-FFF2-40B4-BE49-F238E27FC236}">
                      <a16:creationId xmlns:a16="http://schemas.microsoft.com/office/drawing/2014/main" id="{E9F49A40-62F5-65BF-6CE5-99EA01E01015}"/>
                    </a:ext>
                  </a:extLst>
                </p:cNvPr>
                <p:cNvSpPr/>
                <p:nvPr/>
              </p:nvSpPr>
              <p:spPr>
                <a:xfrm rot="10800000">
                  <a:off x="5425440" y="2517368"/>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Gotham Medium" panose="02000603030000020004" pitchFamily="2" charset="77"/>
                    </a:rPr>
                    <a:t>WS-5</a:t>
                  </a:r>
                </a:p>
              </p:txBody>
            </p:sp>
            <p:sp>
              <p:nvSpPr>
                <p:cNvPr id="24" name="Rectangle 23">
                  <a:extLst>
                    <a:ext uri="{FF2B5EF4-FFF2-40B4-BE49-F238E27FC236}">
                      <a16:creationId xmlns:a16="http://schemas.microsoft.com/office/drawing/2014/main" id="{C90CCD07-D227-3860-99F1-DC7AB5B5C981}"/>
                    </a:ext>
                  </a:extLst>
                </p:cNvPr>
                <p:cNvSpPr/>
                <p:nvPr/>
              </p:nvSpPr>
              <p:spPr>
                <a:xfrm rot="16200000">
                  <a:off x="6195105" y="2604453"/>
                  <a:ext cx="827314" cy="513806"/>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sz="1050" dirty="0">
                      <a:latin typeface="Gotham Medium" panose="02000603030000020004" pitchFamily="2" charset="77"/>
                    </a:rPr>
                    <a:t>Intake Area</a:t>
                  </a:r>
                </a:p>
              </p:txBody>
            </p:sp>
            <p:sp>
              <p:nvSpPr>
                <p:cNvPr id="25" name="Rectangle 24">
                  <a:extLst>
                    <a:ext uri="{FF2B5EF4-FFF2-40B4-BE49-F238E27FC236}">
                      <a16:creationId xmlns:a16="http://schemas.microsoft.com/office/drawing/2014/main" id="{68D99C35-CF8E-B5B4-2672-A67C82CCB59D}"/>
                    </a:ext>
                  </a:extLst>
                </p:cNvPr>
                <p:cNvSpPr/>
                <p:nvPr/>
              </p:nvSpPr>
              <p:spPr>
                <a:xfrm rot="10800000">
                  <a:off x="5418191" y="3073230"/>
                  <a:ext cx="827314" cy="513806"/>
                </a:xfrm>
                <a:prstGeom prst="rect">
                  <a:avLst/>
                </a:prstGeom>
                <a:solidFill>
                  <a:schemeClr val="bg1"/>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Gotham Medium" panose="02000603030000020004" pitchFamily="2" charset="77"/>
                    </a:rPr>
                    <a:t>Work Instructions</a:t>
                  </a:r>
                </a:p>
              </p:txBody>
            </p:sp>
            <p:sp>
              <p:nvSpPr>
                <p:cNvPr id="26" name="Rounded Rectangle 25">
                  <a:extLst>
                    <a:ext uri="{FF2B5EF4-FFF2-40B4-BE49-F238E27FC236}">
                      <a16:creationId xmlns:a16="http://schemas.microsoft.com/office/drawing/2014/main" id="{3CE132A1-52EC-8DB5-7E6A-8394B7191928}"/>
                    </a:ext>
                  </a:extLst>
                </p:cNvPr>
                <p:cNvSpPr/>
                <p:nvPr/>
              </p:nvSpPr>
              <p:spPr>
                <a:xfrm>
                  <a:off x="5265772" y="2544657"/>
                  <a:ext cx="77027" cy="298754"/>
                </a:xfrm>
                <a:prstGeom prst="roundRect">
                  <a:avLst/>
                </a:prstGeom>
                <a:solidFill>
                  <a:schemeClr val="bg2">
                    <a:lumMod val="5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19" name="Elbow Connector 18">
              <a:extLst>
                <a:ext uri="{FF2B5EF4-FFF2-40B4-BE49-F238E27FC236}">
                  <a16:creationId xmlns:a16="http://schemas.microsoft.com/office/drawing/2014/main" id="{B06D86DF-B136-A44B-70EF-3BD42B12D0A2}"/>
                </a:ext>
              </a:extLst>
            </p:cNvPr>
            <p:cNvCxnSpPr>
              <a:cxnSpLocks/>
              <a:stCxn id="46" idx="0"/>
              <a:endCxn id="14" idx="2"/>
            </p:cNvCxnSpPr>
            <p:nvPr/>
          </p:nvCxnSpPr>
          <p:spPr>
            <a:xfrm rot="16200000" flipH="1" flipV="1">
              <a:off x="6911519" y="2739734"/>
              <a:ext cx="1472040" cy="900619"/>
            </a:xfrm>
            <a:prstGeom prst="bentConnector5">
              <a:avLst>
                <a:gd name="adj1" fmla="val -6211"/>
                <a:gd name="adj2" fmla="val 532268"/>
                <a:gd name="adj3" fmla="val 182616"/>
              </a:avLst>
            </a:prstGeom>
            <a:ln w="38100">
              <a:solidFill>
                <a:srgbClr val="C00000"/>
              </a:solidFill>
              <a:prstDash val="dash"/>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697802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9D549-2D74-2475-72E0-4F4127E36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574DEC-0235-59A7-92E6-BCC82DFA45BE}"/>
              </a:ext>
            </a:extLst>
          </p:cNvPr>
          <p:cNvSpPr>
            <a:spLocks noGrp="1"/>
          </p:cNvSpPr>
          <p:nvPr>
            <p:ph type="title"/>
          </p:nvPr>
        </p:nvSpPr>
        <p:spPr/>
        <p:txBody>
          <a:bodyPr>
            <a:normAutofit/>
          </a:bodyPr>
          <a:lstStyle/>
          <a:p>
            <a:r>
              <a:rPr lang="en-US" sz="3600" dirty="0"/>
              <a:t>PHASE-2 Production Rules</a:t>
            </a:r>
          </a:p>
        </p:txBody>
      </p:sp>
      <p:sp>
        <p:nvSpPr>
          <p:cNvPr id="3" name="Text Placeholder 2">
            <a:extLst>
              <a:ext uri="{FF2B5EF4-FFF2-40B4-BE49-F238E27FC236}">
                <a16:creationId xmlns:a16="http://schemas.microsoft.com/office/drawing/2014/main" id="{C538AA51-0B1C-A136-080D-1268257DF2C6}"/>
              </a:ext>
            </a:extLst>
          </p:cNvPr>
          <p:cNvSpPr>
            <a:spLocks noGrp="1"/>
          </p:cNvSpPr>
          <p:nvPr>
            <p:ph type="body" sz="quarter" idx="10"/>
          </p:nvPr>
        </p:nvSpPr>
        <p:spPr/>
        <p:txBody>
          <a:bodyPr/>
          <a:lstStyle/>
          <a:p>
            <a:r>
              <a:rPr lang="en-US" dirty="0">
                <a:latin typeface="Montserrat" panose="02000505000000020004" pitchFamily="2" charset="77"/>
              </a:rPr>
              <a:t>Aircraft must be assembled in batches of </a:t>
            </a:r>
            <a:r>
              <a:rPr lang="en-US" b="1" dirty="0">
                <a:latin typeface="Montserrat" panose="02000505000000020004" pitchFamily="2" charset="77"/>
              </a:rPr>
              <a:t>5.</a:t>
            </a:r>
          </a:p>
          <a:p>
            <a:r>
              <a:rPr lang="en-US" dirty="0">
                <a:latin typeface="Montserrat" panose="02000505000000020004" pitchFamily="2" charset="77"/>
              </a:rPr>
              <a:t>Each worker is responsible for refilling raw materials and raw materials can only be restocked at any time.</a:t>
            </a:r>
          </a:p>
          <a:p>
            <a:endParaRPr lang="en-US" dirty="0">
              <a:latin typeface="Montserrat" panose="02000505000000020004" pitchFamily="2" charset="77"/>
            </a:endParaRPr>
          </a:p>
          <a:p>
            <a:r>
              <a:rPr lang="en-US" dirty="0">
                <a:latin typeface="Montserrat" panose="02000505000000020004" pitchFamily="2" charset="77"/>
              </a:rPr>
              <a:t>Workers must </a:t>
            </a:r>
            <a:r>
              <a:rPr lang="en-US" i="1" dirty="0">
                <a:latin typeface="Montserrat" panose="02000505000000020004" pitchFamily="2" charset="77"/>
              </a:rPr>
              <a:t>only</a:t>
            </a:r>
            <a:r>
              <a:rPr lang="en-US" dirty="0">
                <a:latin typeface="Montserrat" panose="02000505000000020004" pitchFamily="2" charset="77"/>
              </a:rPr>
              <a:t> perform their assigned jobs. (No Thinking!)</a:t>
            </a:r>
          </a:p>
          <a:p>
            <a:r>
              <a:rPr lang="en-US" dirty="0">
                <a:latin typeface="Montserrat" panose="02000505000000020004" pitchFamily="2" charset="77"/>
              </a:rPr>
              <a:t>All QC problems must be set aside for rework. (Turned upside down)</a:t>
            </a:r>
          </a:p>
          <a:p>
            <a:r>
              <a:rPr lang="en-US" dirty="0">
                <a:latin typeface="Montserrat" panose="02000505000000020004" pitchFamily="2" charset="77"/>
              </a:rPr>
              <a:t>The Inspector verbalizes QC problems to the workers.</a:t>
            </a:r>
          </a:p>
          <a:p>
            <a:r>
              <a:rPr lang="en-US" dirty="0">
                <a:latin typeface="Montserrat" panose="02000505000000020004" pitchFamily="2" charset="77"/>
              </a:rPr>
              <a:t>The Inspector will announce the completion of the first good airplane.</a:t>
            </a:r>
          </a:p>
        </p:txBody>
      </p:sp>
    </p:spTree>
    <p:extLst>
      <p:ext uri="{BB962C8B-B14F-4D97-AF65-F5344CB8AC3E}">
        <p14:creationId xmlns:p14="http://schemas.microsoft.com/office/powerpoint/2010/main" val="3272266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AC049-809D-268E-8679-C5E05E3E43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BA782F-EA65-49CA-6D81-E2A20D7CA05C}"/>
              </a:ext>
            </a:extLst>
          </p:cNvPr>
          <p:cNvSpPr>
            <a:spLocks noGrp="1"/>
          </p:cNvSpPr>
          <p:nvPr>
            <p:ph type="title"/>
          </p:nvPr>
        </p:nvSpPr>
        <p:spPr/>
        <p:txBody>
          <a:bodyPr>
            <a:normAutofit/>
          </a:bodyPr>
          <a:lstStyle/>
          <a:p>
            <a:r>
              <a:rPr lang="en-US" sz="3600" dirty="0">
                <a:solidFill>
                  <a:schemeClr val="tx1"/>
                </a:solidFill>
              </a:rPr>
              <a:t>PHASE-2 Data</a:t>
            </a:r>
          </a:p>
        </p:txBody>
      </p:sp>
      <p:sp>
        <p:nvSpPr>
          <p:cNvPr id="3" name="Text Placeholder 2">
            <a:extLst>
              <a:ext uri="{FF2B5EF4-FFF2-40B4-BE49-F238E27FC236}">
                <a16:creationId xmlns:a16="http://schemas.microsoft.com/office/drawing/2014/main" id="{5B2D0840-7C51-E322-7BCD-217F3F040877}"/>
              </a:ext>
            </a:extLst>
          </p:cNvPr>
          <p:cNvSpPr>
            <a:spLocks noGrp="1"/>
          </p:cNvSpPr>
          <p:nvPr>
            <p:ph idx="1"/>
          </p:nvPr>
        </p:nvSpPr>
        <p:spPr>
          <a:xfrm>
            <a:off x="838200" y="2660905"/>
            <a:ext cx="3688080" cy="3516060"/>
          </a:xfrm>
        </p:spPr>
        <p:txBody>
          <a:bodyPr>
            <a:normAutofit fontScale="92500" lnSpcReduction="10000"/>
          </a:bodyPr>
          <a:lstStyle/>
          <a:p>
            <a:r>
              <a:rPr lang="en-US" b="1" dirty="0"/>
              <a:t>Sold</a:t>
            </a:r>
            <a:r>
              <a:rPr lang="en-US" dirty="0"/>
              <a:t> -good planes that meet a customer order or portion of a customer order</a:t>
            </a:r>
          </a:p>
          <a:p>
            <a:r>
              <a:rPr lang="en-US" b="1" dirty="0"/>
              <a:t>Backorder</a:t>
            </a:r>
            <a:r>
              <a:rPr lang="en-US" dirty="0"/>
              <a:t> -the number of unfulfilled orders</a:t>
            </a:r>
          </a:p>
          <a:p>
            <a:r>
              <a:rPr lang="en-US" b="1" dirty="0"/>
              <a:t>Inventory</a:t>
            </a:r>
            <a:r>
              <a:rPr lang="en-US" dirty="0"/>
              <a:t> - any excess planes that were produced</a:t>
            </a:r>
          </a:p>
          <a:p>
            <a:r>
              <a:rPr lang="en-US" b="1" dirty="0"/>
              <a:t>Rework-</a:t>
            </a:r>
            <a:r>
              <a:rPr lang="en-US" dirty="0"/>
              <a:t> planes turned upside at workstations</a:t>
            </a:r>
          </a:p>
          <a:p>
            <a:r>
              <a:rPr lang="en-US" b="1" dirty="0"/>
              <a:t>WIP-</a:t>
            </a:r>
            <a:r>
              <a:rPr lang="en-US" dirty="0"/>
              <a:t> incomplete assemblies at workstations</a:t>
            </a:r>
          </a:p>
        </p:txBody>
      </p:sp>
      <p:graphicFrame>
        <p:nvGraphicFramePr>
          <p:cNvPr id="5" name="Table 4">
            <a:extLst>
              <a:ext uri="{FF2B5EF4-FFF2-40B4-BE49-F238E27FC236}">
                <a16:creationId xmlns:a16="http://schemas.microsoft.com/office/drawing/2014/main" id="{70415BC3-4F42-6AE4-8A6F-30CD9C4A73E3}"/>
              </a:ext>
            </a:extLst>
          </p:cNvPr>
          <p:cNvGraphicFramePr>
            <a:graphicFrameLocks noGrp="1"/>
          </p:cNvGraphicFramePr>
          <p:nvPr>
            <p:extLst>
              <p:ext uri="{D42A27DB-BD31-4B8C-83A1-F6EECF244321}">
                <p14:modId xmlns:p14="http://schemas.microsoft.com/office/powerpoint/2010/main" val="3649050461"/>
              </p:ext>
            </p:extLst>
          </p:nvPr>
        </p:nvGraphicFramePr>
        <p:xfrm>
          <a:off x="4526281" y="2995299"/>
          <a:ext cx="7665721" cy="1571780"/>
        </p:xfrm>
        <a:graphic>
          <a:graphicData uri="http://schemas.openxmlformats.org/drawingml/2006/table">
            <a:tbl>
              <a:tblPr firstRow="1" bandRow="1">
                <a:tableStyleId>{21E4AEA4-8DFA-4A89-87EB-49C32662AFE0}</a:tableStyleId>
              </a:tblPr>
              <a:tblGrid>
                <a:gridCol w="1042280">
                  <a:extLst>
                    <a:ext uri="{9D8B030D-6E8A-4147-A177-3AD203B41FA5}">
                      <a16:colId xmlns:a16="http://schemas.microsoft.com/office/drawing/2014/main" val="804842486"/>
                    </a:ext>
                  </a:extLst>
                </a:gridCol>
                <a:gridCol w="776044">
                  <a:extLst>
                    <a:ext uri="{9D8B030D-6E8A-4147-A177-3AD203B41FA5}">
                      <a16:colId xmlns:a16="http://schemas.microsoft.com/office/drawing/2014/main" val="3780804478"/>
                    </a:ext>
                  </a:extLst>
                </a:gridCol>
                <a:gridCol w="1006630">
                  <a:extLst>
                    <a:ext uri="{9D8B030D-6E8A-4147-A177-3AD203B41FA5}">
                      <a16:colId xmlns:a16="http://schemas.microsoft.com/office/drawing/2014/main" val="3554110561"/>
                    </a:ext>
                  </a:extLst>
                </a:gridCol>
                <a:gridCol w="1267551">
                  <a:extLst>
                    <a:ext uri="{9D8B030D-6E8A-4147-A177-3AD203B41FA5}">
                      <a16:colId xmlns:a16="http://schemas.microsoft.com/office/drawing/2014/main" val="1071238722"/>
                    </a:ext>
                  </a:extLst>
                </a:gridCol>
                <a:gridCol w="1017976">
                  <a:extLst>
                    <a:ext uri="{9D8B030D-6E8A-4147-A177-3AD203B41FA5}">
                      <a16:colId xmlns:a16="http://schemas.microsoft.com/office/drawing/2014/main" val="1162469653"/>
                    </a:ext>
                  </a:extLst>
                </a:gridCol>
                <a:gridCol w="1277620">
                  <a:extLst>
                    <a:ext uri="{9D8B030D-6E8A-4147-A177-3AD203B41FA5}">
                      <a16:colId xmlns:a16="http://schemas.microsoft.com/office/drawing/2014/main" val="1059557568"/>
                    </a:ext>
                  </a:extLst>
                </a:gridCol>
                <a:gridCol w="1277620">
                  <a:extLst>
                    <a:ext uri="{9D8B030D-6E8A-4147-A177-3AD203B41FA5}">
                      <a16:colId xmlns:a16="http://schemas.microsoft.com/office/drawing/2014/main" val="1924194446"/>
                    </a:ext>
                  </a:extLst>
                </a:gridCol>
              </a:tblGrid>
              <a:tr h="411480">
                <a:tc rowSpan="2">
                  <a:txBody>
                    <a:bodyPr/>
                    <a:lstStyle/>
                    <a:p>
                      <a:pPr algn="ctr"/>
                      <a:endParaRPr lang="en-US" dirty="0">
                        <a:latin typeface="Montserrat" panose="02000505000000020004" pitchFamily="2" charset="77"/>
                      </a:endParaRPr>
                    </a:p>
                  </a:txBody>
                  <a:tcPr anchor="ctr"/>
                </a:tc>
                <a:tc rowSpan="2">
                  <a:txBody>
                    <a:bodyPr/>
                    <a:lstStyle/>
                    <a:p>
                      <a:pPr algn="ctr"/>
                      <a:r>
                        <a:rPr lang="en-US" sz="1200" dirty="0">
                          <a:latin typeface="Montserrat" panose="02000505000000020004" pitchFamily="2" charset="77"/>
                        </a:rPr>
                        <a:t>Time</a:t>
                      </a:r>
                    </a:p>
                  </a:txBody>
                  <a:tcPr anchor="ctr"/>
                </a:tc>
                <a:tc rowSpan="2">
                  <a:txBody>
                    <a:bodyPr/>
                    <a:lstStyle/>
                    <a:p>
                      <a:pPr algn="ctr"/>
                      <a:r>
                        <a:rPr lang="en-US" sz="1100" dirty="0">
                          <a:latin typeface="Montserrat" panose="02000505000000020004" pitchFamily="2" charset="77"/>
                        </a:rPr>
                        <a:t>Completed</a:t>
                      </a:r>
                      <a:r>
                        <a:rPr lang="en-US" sz="1200" dirty="0">
                          <a:latin typeface="Montserrat" panose="02000505000000020004" pitchFamily="2" charset="77"/>
                        </a:rPr>
                        <a:t> Planes</a:t>
                      </a:r>
                    </a:p>
                  </a:txBody>
                  <a:tcPr anchor="ctr"/>
                </a:tc>
                <a:tc>
                  <a:txBody>
                    <a:bodyPr/>
                    <a:lstStyle/>
                    <a:p>
                      <a:pPr algn="ctr"/>
                      <a:r>
                        <a:rPr lang="en-US" sz="1400" dirty="0">
                          <a:latin typeface="Montserrat" panose="02000505000000020004" pitchFamily="2" charset="77"/>
                        </a:rPr>
                        <a:t>Sold</a:t>
                      </a:r>
                    </a:p>
                  </a:txBody>
                  <a:tcPr anchor="ctr">
                    <a:lnB w="12700" cap="flat" cmpd="sng" algn="ctr">
                      <a:solidFill>
                        <a:schemeClr val="bg1"/>
                      </a:solidFill>
                      <a:prstDash val="solid"/>
                      <a:round/>
                      <a:headEnd type="none" w="med" len="med"/>
                      <a:tailEnd type="none" w="med" len="med"/>
                    </a:lnB>
                  </a:tcPr>
                </a:tc>
                <a:tc rowSpan="2">
                  <a:txBody>
                    <a:bodyPr/>
                    <a:lstStyle/>
                    <a:p>
                      <a:pPr algn="ctr"/>
                      <a:r>
                        <a:rPr lang="en-US" sz="1200" dirty="0">
                          <a:latin typeface="Montserrat" panose="02000505000000020004" pitchFamily="2" charset="77"/>
                        </a:rPr>
                        <a:t>Backorder</a:t>
                      </a:r>
                    </a:p>
                  </a:txBody>
                  <a:tcPr anchor="ctr"/>
                </a:tc>
                <a:tc rowSpan="2">
                  <a:txBody>
                    <a:bodyPr/>
                    <a:lstStyle/>
                    <a:p>
                      <a:pPr algn="ctr"/>
                      <a:r>
                        <a:rPr lang="en-US" sz="1200" dirty="0">
                          <a:latin typeface="Montserrat" panose="02000505000000020004" pitchFamily="2" charset="77"/>
                        </a:rPr>
                        <a:t>Rework</a:t>
                      </a:r>
                    </a:p>
                  </a:txBody>
                  <a:tcPr anchor="ctr"/>
                </a:tc>
                <a:tc rowSpan="2">
                  <a:txBody>
                    <a:bodyPr/>
                    <a:lstStyle/>
                    <a:p>
                      <a:pPr algn="ctr"/>
                      <a:r>
                        <a:rPr lang="en-US" sz="1200" dirty="0">
                          <a:latin typeface="Montserrat" panose="02000505000000020004" pitchFamily="2" charset="77"/>
                        </a:rPr>
                        <a:t>Work in Progress (WIP)</a:t>
                      </a:r>
                    </a:p>
                  </a:txBody>
                  <a:tcPr anchor="ctr"/>
                </a:tc>
                <a:extLst>
                  <a:ext uri="{0D108BD9-81ED-4DB2-BD59-A6C34878D82A}">
                    <a16:rowId xmlns:a16="http://schemas.microsoft.com/office/drawing/2014/main" val="630813323"/>
                  </a:ext>
                </a:extLst>
              </a:tr>
              <a:tr h="41148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200" b="1" dirty="0">
                          <a:solidFill>
                            <a:schemeClr val="bg1"/>
                          </a:solidFill>
                          <a:latin typeface="Montserrat" panose="02000505000000020004" pitchFamily="2" charset="77"/>
                        </a:rPr>
                        <a:t>Inventory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128456080"/>
                  </a:ext>
                </a:extLst>
              </a:tr>
              <a:tr h="374410">
                <a:tc rowSpan="2">
                  <a:txBody>
                    <a:bodyPr/>
                    <a:lstStyle/>
                    <a:p>
                      <a:pPr algn="ctr"/>
                      <a:r>
                        <a:rPr lang="en-US" sz="2000" b="1" dirty="0">
                          <a:latin typeface="Montserrat" panose="02000505000000020004" pitchFamily="2" charset="77"/>
                        </a:rPr>
                        <a:t>Phase-2</a:t>
                      </a: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a:txBody>
                    <a:bodyPr/>
                    <a:lstStyle/>
                    <a:p>
                      <a:pPr algn="ctr"/>
                      <a:endParaRPr lang="en-US" dirty="0">
                        <a:latin typeface="Montserrat" panose="02000505000000020004" pitchFamily="2" charset="77"/>
                      </a:endParaRPr>
                    </a:p>
                  </a:txBody>
                  <a:tcPr anchor="ctr"/>
                </a:tc>
                <a:tc rowSpan="2">
                  <a:txBody>
                    <a:bodyPr/>
                    <a:lstStyle/>
                    <a:p>
                      <a:pPr algn="ctr"/>
                      <a:endParaRPr lang="en-US" dirty="0">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tc rowSpan="2">
                  <a:txBody>
                    <a:bodyPr/>
                    <a:lstStyle/>
                    <a:p>
                      <a:pPr algn="ctr"/>
                      <a:endParaRPr lang="en-US">
                        <a:latin typeface="Montserrat" panose="02000505000000020004" pitchFamily="2" charset="77"/>
                      </a:endParaRPr>
                    </a:p>
                  </a:txBody>
                  <a:tcPr anchor="ctr"/>
                </a:tc>
                <a:extLst>
                  <a:ext uri="{0D108BD9-81ED-4DB2-BD59-A6C34878D82A}">
                    <a16:rowId xmlns:a16="http://schemas.microsoft.com/office/drawing/2014/main" val="2420321841"/>
                  </a:ext>
                </a:extLst>
              </a:tr>
              <a:tr h="37441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endParaRPr lang="en-US" dirty="0">
                        <a:latin typeface="Montserrat" panose="02000505000000020004" pitchFamily="2" charset="77"/>
                      </a:endParaRPr>
                    </a:p>
                  </a:txBody>
                  <a:tcPr anchor="ctr">
                    <a:solidFill>
                      <a:schemeClr val="bg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47702522"/>
                  </a:ext>
                </a:extLst>
              </a:tr>
            </a:tbl>
          </a:graphicData>
        </a:graphic>
      </p:graphicFrame>
    </p:spTree>
    <p:extLst>
      <p:ext uri="{BB962C8B-B14F-4D97-AF65-F5344CB8AC3E}">
        <p14:creationId xmlns:p14="http://schemas.microsoft.com/office/powerpoint/2010/main" val="2858802900"/>
      </p:ext>
    </p:extLst>
  </p:cSld>
  <p:clrMapOvr>
    <a:masterClrMapping/>
  </p:clrMapOvr>
</p:sld>
</file>

<file path=ppt/theme/theme1.xml><?xml version="1.0" encoding="utf-8"?>
<a:theme xmlns:a="http://schemas.openxmlformats.org/drawingml/2006/main" name="1_Office Theme">
  <a:themeElements>
    <a:clrScheme name="CAT MFG">
      <a:dk1>
        <a:srgbClr val="000000"/>
      </a:dk1>
      <a:lt1>
        <a:srgbClr val="FFFFFF"/>
      </a:lt1>
      <a:dk2>
        <a:srgbClr val="002D62"/>
      </a:dk2>
      <a:lt2>
        <a:srgbClr val="E8E8E8"/>
      </a:lt2>
      <a:accent1>
        <a:srgbClr val="0066A1"/>
      </a:accent1>
      <a:accent2>
        <a:srgbClr val="002C5F"/>
      </a:accent2>
      <a:accent3>
        <a:srgbClr val="FDB913"/>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CAT MFG">
      <a:dk1>
        <a:srgbClr val="000000"/>
      </a:dk1>
      <a:lt1>
        <a:srgbClr val="FFFFFF"/>
      </a:lt1>
      <a:dk2>
        <a:srgbClr val="002D62"/>
      </a:dk2>
      <a:lt2>
        <a:srgbClr val="E8E8E8"/>
      </a:lt2>
      <a:accent1>
        <a:srgbClr val="0066A1"/>
      </a:accent1>
      <a:accent2>
        <a:srgbClr val="002C5F"/>
      </a:accent2>
      <a:accent3>
        <a:srgbClr val="FDB913"/>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AT_ppt_v2" id="{1552456F-AF49-A342-9B85-7631631843C4}" vid="{A4AC83B4-3075-3144-9895-CBDD43B1CBC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457</TotalTime>
  <Words>1288</Words>
  <Application>Microsoft Macintosh PowerPoint</Application>
  <PresentationFormat>Widescreen</PresentationFormat>
  <Paragraphs>166</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Aptos</vt:lpstr>
      <vt:lpstr>Aptos Display</vt:lpstr>
      <vt:lpstr>Arial</vt:lpstr>
      <vt:lpstr>Gotham Medium</vt:lpstr>
      <vt:lpstr>Montserrat</vt:lpstr>
      <vt:lpstr>1_Office Theme</vt:lpstr>
      <vt:lpstr>2_Office Theme</vt:lpstr>
      <vt:lpstr>LEAN MANUFACTURING</vt:lpstr>
      <vt:lpstr>Lean Manufacturing</vt:lpstr>
      <vt:lpstr>Types of Waste</vt:lpstr>
      <vt:lpstr>Practice Round</vt:lpstr>
      <vt:lpstr>PHASE-1 Traditional Production Rules</vt:lpstr>
      <vt:lpstr>PHASE-1 Data</vt:lpstr>
      <vt:lpstr>Phase-2 Cellular Layout</vt:lpstr>
      <vt:lpstr>PHASE-2 Production Rules</vt:lpstr>
      <vt:lpstr>PHASE-2 Data</vt:lpstr>
      <vt:lpstr>PHASE-3 Pull System</vt:lpstr>
      <vt:lpstr>PHASE-3 Production Rules</vt:lpstr>
      <vt:lpstr>PHASE-3 Data</vt:lpstr>
      <vt:lpstr>Phase-4 Layout</vt:lpstr>
      <vt:lpstr>PHASE-4 Production Rules</vt:lpstr>
      <vt:lpstr>PHASE-4 Data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Kristin Diamantides</dc:creator>
  <cp:lastModifiedBy>Kristin Diamantides</cp:lastModifiedBy>
  <cp:revision>3</cp:revision>
  <dcterms:created xsi:type="dcterms:W3CDTF">2025-06-13T16:45:02Z</dcterms:created>
  <dcterms:modified xsi:type="dcterms:W3CDTF">2025-09-02T20:59:59Z</dcterms:modified>
</cp:coreProperties>
</file>