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5" r:id="rId2"/>
    <p:sldId id="302" r:id="rId3"/>
    <p:sldId id="274" r:id="rId4"/>
    <p:sldId id="303" r:id="rId5"/>
    <p:sldId id="309" r:id="rId6"/>
    <p:sldId id="310" r:id="rId7"/>
    <p:sldId id="312" r:id="rId8"/>
    <p:sldId id="311" r:id="rId9"/>
    <p:sldId id="304" r:id="rId10"/>
    <p:sldId id="305" r:id="rId11"/>
    <p:sldId id="306" r:id="rId12"/>
    <p:sldId id="307" r:id="rId13"/>
    <p:sldId id="313" r:id="rId14"/>
    <p:sldId id="30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Hong" initials="JH" lastIdx="1" clrIdx="0">
    <p:extLst>
      <p:ext uri="{19B8F6BF-5375-455C-9EA6-DF929625EA0E}">
        <p15:presenceInfo xmlns:p15="http://schemas.microsoft.com/office/powerpoint/2012/main" userId="S::james@learningundefeated.org::c644894a-bb46-4993-a6fe-c7415bfd08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E37222"/>
    <a:srgbClr val="BED600"/>
    <a:srgbClr val="3FCFD5"/>
    <a:srgbClr val="002C5F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019"/>
    <p:restoredTop sz="94532"/>
  </p:normalViewPr>
  <p:slideViewPr>
    <p:cSldViewPr snapToGrid="0" snapToObjects="1">
      <p:cViewPr varScale="1">
        <p:scale>
          <a:sx n="61" d="100"/>
          <a:sy n="61" d="100"/>
        </p:scale>
        <p:origin x="240" y="1824"/>
      </p:cViewPr>
      <p:guideLst>
        <p:guide orient="horz" pos="3456"/>
        <p:guide pos="3840"/>
        <p:guide orient="horz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553E3-1464-8746-AABA-65950C66BD05}" type="datetimeFigureOut">
              <a:rPr lang="en-US" smtClean="0"/>
              <a:t>9/28/21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A863B-B8A0-7F43-9496-FB13663BC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92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A863B-B8A0-7F43-9496-FB13663BCC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8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EB6F4-00DA-074C-8AD6-103F81F2C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163E0-49FA-C942-A3CE-01FC4820B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030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1357E-1FDF-004E-96C8-7ECCDB19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26D3F-4DCD-E145-96F9-A25CF63BA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522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48E9-1AF3-AF4B-93E3-AC32A6D4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6022F-AFBA-764D-9E9D-915651357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4889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A7B36F-B43B-FC48-A871-5AA9069923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7715" y="0"/>
            <a:ext cx="1927737" cy="8159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7D8738-D2CD-5A46-ADBC-9DE8C6CC6A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032" y="5775594"/>
            <a:ext cx="2535506" cy="85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D4824-6C0B-8645-A8C2-684DCE1D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A0503-468B-3F4D-99B7-F12AAF1E4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6873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1EF38-FFB7-2A48-836F-97DC1CD7C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6873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219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1557C-79BB-CE46-8489-0A27C6C17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1D6E7-0BDD-1545-BE48-D589BAA3E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51163-4C7D-4845-AE01-8789B11BC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8928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F33AB4-50F8-F647-AC99-08E36A8A2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8782F-BA6D-784F-94C6-F9484F6A4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8928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3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7D604-9B12-8F42-9D39-F43E5170B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250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4EF37E0-4D9E-D947-A4EB-51B9596BF0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alphaModFix amt="76000"/>
          </a:blip>
          <a:srcRect l="10809" t="12770" r="48823" b="6446"/>
          <a:stretch/>
        </p:blipFill>
        <p:spPr>
          <a:xfrm flipH="1">
            <a:off x="10659976" y="-2137783"/>
            <a:ext cx="3543382" cy="450578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EFA411-1032-8640-9D00-D931C51CA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68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B51B6-C50F-724F-90F6-C222536AC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27319"/>
            <a:ext cx="10515600" cy="382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59E8B2-E5D1-DA49-95F1-66F84ED23ED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20478" y="5877571"/>
            <a:ext cx="1558901" cy="5249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145589-A98A-6F48-8FFF-A154DE1A60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r="80263"/>
          <a:stretch/>
        </p:blipFill>
        <p:spPr>
          <a:xfrm>
            <a:off x="0" y="3388659"/>
            <a:ext cx="2349329" cy="6702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549DDC-501F-6D4E-9AAC-9CE9C293B3B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678494" y="5827237"/>
            <a:ext cx="1486125" cy="6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0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66A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29292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29292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29292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29292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29292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482679742?h=879506f144&amp;app_id=122963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heshres701.home.blog/2019/09/01/blog-4-computational-thinkin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/index.php?curid=62824163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L8Hictc3qdg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7072F0B-27DE-F34F-9206-A75B34211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670B663-DC0B-3047-80CE-655187589D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409" b="67349"/>
          <a:stretch/>
        </p:blipFill>
        <p:spPr>
          <a:xfrm>
            <a:off x="192215" y="31767"/>
            <a:ext cx="2144647" cy="22392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5A1DFE4-FBA7-D84E-B3C3-1DC0C04267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823" r="82409"/>
          <a:stretch/>
        </p:blipFill>
        <p:spPr>
          <a:xfrm>
            <a:off x="0" y="2947575"/>
            <a:ext cx="2144647" cy="39211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01519F-C39B-CA40-B64D-581FA67684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299" b="54601"/>
          <a:stretch/>
        </p:blipFill>
        <p:spPr>
          <a:xfrm>
            <a:off x="10155809" y="-10757"/>
            <a:ext cx="2036191" cy="31134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BD8124-4C57-C24F-AF8F-83C4FAD98C9D}"/>
              </a:ext>
            </a:extLst>
          </p:cNvPr>
          <p:cNvSpPr/>
          <p:nvPr/>
        </p:nvSpPr>
        <p:spPr>
          <a:xfrm>
            <a:off x="1581866" y="1181153"/>
            <a:ext cx="8573943" cy="1538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Do Now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061A5E-5FE0-2C42-ABD3-833E5A019B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68" t="57299" r="72595" b="22840"/>
          <a:stretch/>
        </p:blipFill>
        <p:spPr>
          <a:xfrm>
            <a:off x="6838073" y="5346046"/>
            <a:ext cx="2403836" cy="136207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963E27-E8F5-5C4C-9765-D1831EBAEC82}"/>
              </a:ext>
            </a:extLst>
          </p:cNvPr>
          <p:cNvSpPr/>
          <p:nvPr/>
        </p:nvSpPr>
        <p:spPr>
          <a:xfrm>
            <a:off x="1849295" y="2834898"/>
            <a:ext cx="8870429" cy="2223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 anchorCtr="0"/>
          <a:lstStyle/>
          <a:p>
            <a:r>
              <a:rPr lang="en-US" sz="2800" dirty="0">
                <a:latin typeface="Helvetica" pitchFamily="2" charset="0"/>
              </a:rPr>
              <a:t>Talk with a partner and answer the question:</a:t>
            </a:r>
          </a:p>
          <a:p>
            <a:pPr lvl="1"/>
            <a:r>
              <a:rPr lang="en-US" sz="2800" dirty="0">
                <a:latin typeface="Helvetica" pitchFamily="2" charset="0"/>
              </a:rPr>
              <a:t>What does computational thinking mean to you?</a:t>
            </a:r>
          </a:p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5A2585-7FCC-914D-A320-E0A32C7FF5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1909" y="5396675"/>
            <a:ext cx="2699863" cy="125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34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0F9F9-F486-BF47-82F9-BF056C2E8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Drone mapping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A2AFA-0AED-7848-B398-26B0D9969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Goal:</a:t>
            </a:r>
          </a:p>
          <a:p>
            <a:pPr lvl="1"/>
            <a:r>
              <a:rPr lang="en-US" sz="2000" dirty="0"/>
              <a:t>Have your drone cover as much ground as possible within 20 commands.</a:t>
            </a:r>
          </a:p>
          <a:p>
            <a:r>
              <a:rPr lang="en-US" sz="2000" dirty="0"/>
              <a:t>Flight Constraints:</a:t>
            </a:r>
          </a:p>
          <a:p>
            <a:pPr lvl="1"/>
            <a:r>
              <a:rPr lang="en-US" sz="2000" dirty="0"/>
              <a:t>You must begin where your drone is located on the map</a:t>
            </a:r>
          </a:p>
          <a:p>
            <a:pPr lvl="1"/>
            <a:r>
              <a:rPr lang="en-US" sz="2000" dirty="0"/>
              <a:t>You cannot repeat squares; you may only go over each square once</a:t>
            </a:r>
          </a:p>
          <a:p>
            <a:pPr lvl="1"/>
            <a:r>
              <a:rPr lang="en-US" sz="2000" dirty="0"/>
              <a:t>You cannot go over the mountains</a:t>
            </a:r>
          </a:p>
          <a:p>
            <a:pPr lvl="1"/>
            <a:r>
              <a:rPr lang="en-US" sz="2000" dirty="0"/>
              <a:t>You may only make 20 individual commands</a:t>
            </a:r>
          </a:p>
          <a:p>
            <a:pPr lvl="2"/>
            <a:r>
              <a:rPr lang="en-US" dirty="0"/>
              <a:t>Your commands may only include the following moves (1 move = 1 command):</a:t>
            </a:r>
          </a:p>
        </p:txBody>
      </p:sp>
      <p:graphicFrame>
        <p:nvGraphicFramePr>
          <p:cNvPr id="4" name="Table 25">
            <a:extLst>
              <a:ext uri="{FF2B5EF4-FFF2-40B4-BE49-F238E27FC236}">
                <a16:creationId xmlns:a16="http://schemas.microsoft.com/office/drawing/2014/main" id="{4BD76619-B127-6C4C-B0D8-355F8F3B4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636325"/>
              </p:ext>
            </p:extLst>
          </p:nvPr>
        </p:nvGraphicFramePr>
        <p:xfrm>
          <a:off x="3585028" y="5117513"/>
          <a:ext cx="5021943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0972">
                  <a:extLst>
                    <a:ext uri="{9D8B030D-6E8A-4147-A177-3AD203B41FA5}">
                      <a16:colId xmlns:a16="http://schemas.microsoft.com/office/drawing/2014/main" val="4032445516"/>
                    </a:ext>
                  </a:extLst>
                </a:gridCol>
                <a:gridCol w="2510971">
                  <a:extLst>
                    <a:ext uri="{9D8B030D-6E8A-4147-A177-3AD203B41FA5}">
                      <a16:colId xmlns:a16="http://schemas.microsoft.com/office/drawing/2014/main" val="184786307"/>
                    </a:ext>
                  </a:extLst>
                </a:gridCol>
              </a:tblGrid>
              <a:tr h="348276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" pitchFamily="2" charset="0"/>
                        </a:rPr>
                        <a:t>Move Up 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" pitchFamily="2" charset="0"/>
                        </a:rPr>
                        <a:t>Move Up 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958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" pitchFamily="2" charset="0"/>
                        </a:rPr>
                        <a:t>Move Right 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" pitchFamily="2" charset="0"/>
                        </a:rPr>
                        <a:t>Move Right 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2010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" pitchFamily="2" charset="0"/>
                        </a:rPr>
                        <a:t>Move Down 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" pitchFamily="2" charset="0"/>
                        </a:rPr>
                        <a:t>Move Down 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8686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" pitchFamily="2" charset="0"/>
                        </a:rPr>
                        <a:t>Move Left 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" pitchFamily="2" charset="0"/>
                        </a:rPr>
                        <a:t>Move Left 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0493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998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BDA6F-041D-3D40-A1A8-484CFB03B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Instructions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0C072-26B7-8D45-BBBB-4FE2DDBD1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2382"/>
            <a:ext cx="10515600" cy="38295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Break out into groups of 4</a:t>
            </a:r>
          </a:p>
          <a:p>
            <a:r>
              <a:rPr lang="en-US" dirty="0"/>
              <a:t>Make sure everyone in the group has the same map layout</a:t>
            </a:r>
          </a:p>
          <a:p>
            <a:pPr lvl="1"/>
            <a:r>
              <a:rPr lang="en-US" dirty="0"/>
              <a:t>Mountains should be in the same place for everyone in the group</a:t>
            </a:r>
          </a:p>
          <a:p>
            <a:r>
              <a:rPr lang="en-US" dirty="0"/>
              <a:t>Each student needs to be in a different starting location</a:t>
            </a:r>
          </a:p>
          <a:p>
            <a:pPr lvl="1"/>
            <a:r>
              <a:rPr lang="en-US" dirty="0"/>
              <a:t>NW, NE, SE, or SW corner</a:t>
            </a:r>
          </a:p>
          <a:p>
            <a:r>
              <a:rPr lang="en-US" dirty="0"/>
              <a:t>You will have approximately 10 minutes to solve and write your commands</a:t>
            </a:r>
          </a:p>
          <a:p>
            <a:r>
              <a:rPr lang="en-US" dirty="0"/>
              <a:t>After 10 minutes are up, switch with a group member and check their sequence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57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BC495-3853-CF44-A0EC-C7D906285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Debrief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C37A8-1F91-884E-A54F-8582BDCC1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was the highest number of squares covered?  State which map and starting location</a:t>
            </a:r>
          </a:p>
          <a:p>
            <a:r>
              <a:rPr lang="en-US" dirty="0"/>
              <a:t>What was easy? What was difficult?</a:t>
            </a:r>
          </a:p>
          <a:p>
            <a:r>
              <a:rPr lang="en-US" dirty="0"/>
              <a:t>What challenges did you face when trying to write your sequence?</a:t>
            </a:r>
          </a:p>
          <a:p>
            <a:r>
              <a:rPr lang="en-US" dirty="0"/>
              <a:t>Did you feel the starting point mattered significantly? Why or why not?</a:t>
            </a:r>
          </a:p>
          <a:p>
            <a:r>
              <a:rPr lang="en-US" dirty="0"/>
              <a:t>Which aspects of computational thinking were used in this activity?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46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9A8E4-B603-9940-8F59-A70A420FF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 with </a:t>
            </a:r>
            <a:r>
              <a:rPr lang="en-US" dirty="0" err="1"/>
              <a:t>Arizza</a:t>
            </a:r>
            <a:r>
              <a:rPr lang="en-US" dirty="0"/>
              <a:t> and Katie</a:t>
            </a:r>
          </a:p>
        </p:txBody>
      </p:sp>
      <p:pic>
        <p:nvPicPr>
          <p:cNvPr id="4" name="Online Media 3" descr="Tech Mania">
            <a:hlinkClick r:id="" action="ppaction://media"/>
            <a:extLst>
              <a:ext uri="{FF2B5EF4-FFF2-40B4-BE49-F238E27FC236}">
                <a16:creationId xmlns:a16="http://schemas.microsoft.com/office/drawing/2014/main" id="{823040E6-B5AA-1946-9388-48F5F54701B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86695" y="1925422"/>
            <a:ext cx="6796088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15750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0EE4B-2B1F-B342-A6CC-E1D6D9C65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6F7DA-4999-BC4C-B8CE-04D84413E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you leave, answer the following questions best you can: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What careers paths in stem are available?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What STEM opportunities do you think exist in your current career field of interest?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you think computational skills are applied outside of non-programming problems?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87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7072F0B-27DE-F34F-9206-A75B34211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670B663-DC0B-3047-80CE-655187589D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409" b="67349"/>
          <a:stretch/>
        </p:blipFill>
        <p:spPr>
          <a:xfrm>
            <a:off x="192215" y="31767"/>
            <a:ext cx="2144647" cy="22392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5A1DFE4-FBA7-D84E-B3C3-1DC0C04267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823" r="82409"/>
          <a:stretch/>
        </p:blipFill>
        <p:spPr>
          <a:xfrm>
            <a:off x="0" y="2947575"/>
            <a:ext cx="2144647" cy="39211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01519F-C39B-CA40-B64D-581FA67684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299" b="54601"/>
          <a:stretch/>
        </p:blipFill>
        <p:spPr>
          <a:xfrm>
            <a:off x="10155809" y="-10757"/>
            <a:ext cx="2036191" cy="31134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BD8124-4C57-C24F-AF8F-83C4FAD98C9D}"/>
              </a:ext>
            </a:extLst>
          </p:cNvPr>
          <p:cNvSpPr/>
          <p:nvPr/>
        </p:nvSpPr>
        <p:spPr>
          <a:xfrm>
            <a:off x="1581866" y="2104658"/>
            <a:ext cx="8573943" cy="1538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Think Like a Drone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061A5E-5FE0-2C42-ABD3-833E5A019B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68" t="57299" r="72595" b="22840"/>
          <a:stretch/>
        </p:blipFill>
        <p:spPr>
          <a:xfrm>
            <a:off x="6838073" y="5346046"/>
            <a:ext cx="2403836" cy="136207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963E27-E8F5-5C4C-9765-D1831EBAEC82}"/>
              </a:ext>
            </a:extLst>
          </p:cNvPr>
          <p:cNvSpPr/>
          <p:nvPr/>
        </p:nvSpPr>
        <p:spPr>
          <a:xfrm>
            <a:off x="2036191" y="3489229"/>
            <a:ext cx="8870429" cy="2223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 anchorCtr="0"/>
          <a:lstStyle/>
          <a:p>
            <a:r>
              <a:rPr lang="en-US" sz="2400" dirty="0">
                <a:latin typeface="Helvetica" pitchFamily="2" charset="0"/>
              </a:rPr>
              <a:t>Learning Undefeated and Northrop Grumman </a:t>
            </a:r>
          </a:p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5A2585-7FCC-914D-A320-E0A32C7FF5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1909" y="5396675"/>
            <a:ext cx="2699863" cy="125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22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D19FE-57FA-514B-B648-B60AA1874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6840"/>
            <a:ext cx="10515600" cy="1325563"/>
          </a:xfrm>
        </p:spPr>
        <p:txBody>
          <a:bodyPr/>
          <a:lstStyle/>
          <a:p>
            <a:r>
              <a:rPr lang="en-US" dirty="0"/>
              <a:t>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3E466-C851-6543-8FEA-A146F2094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11680"/>
            <a:ext cx="9332743" cy="4009479"/>
          </a:xfrm>
        </p:spPr>
        <p:txBody>
          <a:bodyPr>
            <a:normAutofit/>
          </a:bodyPr>
          <a:lstStyle/>
          <a:p>
            <a:r>
              <a:rPr lang="en-US" dirty="0"/>
              <a:t>Students will know:</a:t>
            </a:r>
          </a:p>
          <a:p>
            <a:pPr lvl="1"/>
            <a:r>
              <a:rPr lang="en-US" dirty="0"/>
              <a:t>What operation polar eye is, and how it’s achieving its goals</a:t>
            </a:r>
          </a:p>
          <a:p>
            <a:pPr lvl="1"/>
            <a:r>
              <a:rPr lang="en-US" dirty="0"/>
              <a:t>What computational thinking is</a:t>
            </a:r>
          </a:p>
          <a:p>
            <a:pPr lvl="1"/>
            <a:r>
              <a:rPr lang="en-US" dirty="0"/>
              <a:t>Stem careers related to operation polar eye</a:t>
            </a:r>
          </a:p>
          <a:p>
            <a:r>
              <a:rPr lang="en-US" dirty="0"/>
              <a:t>Students will understand</a:t>
            </a:r>
          </a:p>
          <a:p>
            <a:pPr lvl="1"/>
            <a:r>
              <a:rPr lang="en-US" dirty="0"/>
              <a:t>How computational thinking is used in stem</a:t>
            </a:r>
          </a:p>
          <a:p>
            <a:r>
              <a:rPr lang="en-US" dirty="0"/>
              <a:t>Students will be able to</a:t>
            </a:r>
          </a:p>
          <a:p>
            <a:pPr lvl="1"/>
            <a:r>
              <a:rPr lang="en-US" dirty="0"/>
              <a:t>Write a pseudo-code sequence</a:t>
            </a:r>
          </a:p>
          <a:p>
            <a:pPr lvl="1"/>
            <a:r>
              <a:rPr lang="en-US" dirty="0"/>
              <a:t>Debug another peer’s pseudo-code sequence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90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48552-6B5E-854B-8B84-2B37BBEDC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E009039-EA7F-194B-8391-D7D3EB3F7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61184" y="378768"/>
            <a:ext cx="5869632" cy="58696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F62DA7-359A-E849-85A6-E64D762AA15E}"/>
              </a:ext>
            </a:extLst>
          </p:cNvPr>
          <p:cNvSpPr txBox="1"/>
          <p:nvPr/>
        </p:nvSpPr>
        <p:spPr>
          <a:xfrm>
            <a:off x="3161184" y="6239746"/>
            <a:ext cx="414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maheshres701.home.blog/2019/09/01/blog-4-computational-thinkin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4967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4DC7D-4A52-C34E-B4DE-32000E62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in 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89759-B140-BE4C-9763-5B2CD5E8004D}"/>
              </a:ext>
            </a:extLst>
          </p:cNvPr>
          <p:cNvSpPr txBox="1">
            <a:spLocks/>
          </p:cNvSpPr>
          <p:nvPr/>
        </p:nvSpPr>
        <p:spPr>
          <a:xfrm>
            <a:off x="838199" y="2011680"/>
            <a:ext cx="9332743" cy="40094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29292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29292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29292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29292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29292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Decomposition – How does the US government’s system work?</a:t>
            </a:r>
          </a:p>
          <a:p>
            <a:pPr lvl="1"/>
            <a:r>
              <a:rPr lang="en-US" dirty="0"/>
              <a:t>Checks and Balances</a:t>
            </a:r>
          </a:p>
          <a:p>
            <a:pPr lvl="2"/>
            <a:r>
              <a:rPr lang="en-US" dirty="0"/>
              <a:t>Three branches of government</a:t>
            </a:r>
          </a:p>
          <a:p>
            <a:pPr lvl="3"/>
            <a:r>
              <a:rPr lang="en-US" dirty="0"/>
              <a:t>Legislative </a:t>
            </a:r>
          </a:p>
          <a:p>
            <a:pPr lvl="3"/>
            <a:r>
              <a:rPr lang="en-US" dirty="0"/>
              <a:t>Executive</a:t>
            </a:r>
          </a:p>
          <a:p>
            <a:pPr lvl="3"/>
            <a:r>
              <a:rPr lang="en-US" dirty="0"/>
              <a:t>Judicial 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5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F112-F10C-454B-ACE6-1E9A41997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in 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23F01-79F8-E843-8A55-19B6DA826DE0}"/>
              </a:ext>
            </a:extLst>
          </p:cNvPr>
          <p:cNvSpPr txBox="1">
            <a:spLocks/>
          </p:cNvSpPr>
          <p:nvPr/>
        </p:nvSpPr>
        <p:spPr>
          <a:xfrm>
            <a:off x="838199" y="2011680"/>
            <a:ext cx="9332743" cy="40094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29292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29292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29292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29292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29292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Pattern Recognition – What patterns do you find across government systems?  Look at different governments and see what is the same across of them.</a:t>
            </a:r>
          </a:p>
          <a:p>
            <a:pPr lvl="1"/>
            <a:r>
              <a:rPr lang="en-US" dirty="0"/>
              <a:t>Constitutions</a:t>
            </a:r>
          </a:p>
          <a:p>
            <a:pPr lvl="1"/>
            <a:r>
              <a:rPr lang="en-US" dirty="0"/>
              <a:t>Separation of powers</a:t>
            </a:r>
          </a:p>
          <a:p>
            <a:pPr lvl="2"/>
            <a:r>
              <a:rPr lang="en-US" dirty="0"/>
              <a:t>Judiciary is always independent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F112-F10C-454B-ACE6-1E9A41997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in 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23F01-79F8-E843-8A55-19B6DA826DE0}"/>
              </a:ext>
            </a:extLst>
          </p:cNvPr>
          <p:cNvSpPr txBox="1">
            <a:spLocks/>
          </p:cNvSpPr>
          <p:nvPr/>
        </p:nvSpPr>
        <p:spPr>
          <a:xfrm>
            <a:off x="838199" y="2011680"/>
            <a:ext cx="9332743" cy="40094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29292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29292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29292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29292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29292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Abstraction – Summarize</a:t>
            </a:r>
          </a:p>
          <a:p>
            <a:pPr lvl="1"/>
            <a:r>
              <a:rPr lang="en-US" dirty="0"/>
              <a:t>Fifth Amendment</a:t>
            </a:r>
          </a:p>
          <a:p>
            <a:pPr lvl="2"/>
            <a:r>
              <a:rPr lang="en-US" sz="1800" dirty="0"/>
              <a:t>“No person shall be held to answer for a capital, or otherwise infamous crime, unless on a presentment or indictment of a Grand Jury, except in cases arising in the land or naval forces, or in the Militia, when in actual service in time of War or public danger; nor shall any person be subject for the same offence to be twice put in jeopardy of life or limb; nor shall be compelled in any criminal case to be a witness against himself, nor be deprived of life, liberty, or property, without due process of law; nor shall private property be taken for public use, without just compensation.”</a:t>
            </a:r>
          </a:p>
          <a:p>
            <a:pPr lvl="3"/>
            <a:r>
              <a:rPr lang="en-US" dirty="0"/>
              <a:t>Double jeopardy</a:t>
            </a:r>
          </a:p>
          <a:p>
            <a:pPr lvl="3"/>
            <a:r>
              <a:rPr lang="en-US" dirty="0"/>
              <a:t>Right to a fair trial and its processes</a:t>
            </a:r>
          </a:p>
          <a:p>
            <a:pPr lvl="3"/>
            <a:r>
              <a:rPr lang="en-US" dirty="0"/>
              <a:t>Right to not testify against oneself; “I plead the fifth.”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39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F112-F10C-454B-ACE6-1E9A41997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in 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23F01-79F8-E843-8A55-19B6DA826DE0}"/>
              </a:ext>
            </a:extLst>
          </p:cNvPr>
          <p:cNvSpPr txBox="1">
            <a:spLocks/>
          </p:cNvSpPr>
          <p:nvPr/>
        </p:nvSpPr>
        <p:spPr>
          <a:xfrm>
            <a:off x="838200" y="2011680"/>
            <a:ext cx="6836230" cy="40094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29292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29292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29292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29292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29292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Algorithm – How are new laws created?</a:t>
            </a:r>
          </a:p>
          <a:p>
            <a:pPr lvl="1"/>
            <a:r>
              <a:rPr lang="en-US" dirty="0"/>
              <a:t>Draft and introduce bill</a:t>
            </a:r>
          </a:p>
          <a:p>
            <a:pPr lvl="1"/>
            <a:r>
              <a:rPr lang="en-US" dirty="0"/>
              <a:t>Discuss, review, and amend bill</a:t>
            </a:r>
          </a:p>
          <a:p>
            <a:pPr lvl="1"/>
            <a:r>
              <a:rPr lang="en-US" dirty="0"/>
              <a:t>Vote on bill</a:t>
            </a:r>
          </a:p>
          <a:p>
            <a:pPr lvl="1"/>
            <a:r>
              <a:rPr lang="en-US" dirty="0"/>
              <a:t>Referral to other chamber</a:t>
            </a:r>
          </a:p>
          <a:p>
            <a:pPr lvl="1"/>
            <a:r>
              <a:rPr lang="en-US" dirty="0"/>
              <a:t>President</a:t>
            </a:r>
          </a:p>
          <a:p>
            <a:pPr lvl="1"/>
            <a:r>
              <a:rPr lang="en-US" dirty="0"/>
              <a:t>*Override veto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of an animated boy and bill from Schoolhouse Rock!">
            <a:extLst>
              <a:ext uri="{FF2B5EF4-FFF2-40B4-BE49-F238E27FC236}">
                <a16:creationId xmlns:a16="http://schemas.microsoft.com/office/drawing/2014/main" id="{057A0A3C-1849-8F4B-B09A-D191E150F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821" y="1124857"/>
            <a:ext cx="3365500" cy="254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87576C-0A60-7A49-930A-874A32213E8B}"/>
              </a:ext>
            </a:extLst>
          </p:cNvPr>
          <p:cNvSpPr txBox="1"/>
          <p:nvPr/>
        </p:nvSpPr>
        <p:spPr>
          <a:xfrm>
            <a:off x="7783286" y="3712029"/>
            <a:ext cx="3363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By American Broadcasting Company - A screen shot from “Just a Bill”, Fair use, </a:t>
            </a:r>
            <a:r>
              <a:rPr lang="en-US" sz="800" dirty="0">
                <a:hlinkClick r:id="rId3"/>
              </a:rPr>
              <a:t>https://en.wikipedia.org/w/index.php?curid=62824163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8624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BD030-A516-FB4B-AECD-5137DC3DE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Polar Eye </a:t>
            </a:r>
          </a:p>
        </p:txBody>
      </p:sp>
      <p:pic>
        <p:nvPicPr>
          <p:cNvPr id="3" name="Online Media 3" descr="Operation PolarEye Episode 1: The Challenge">
            <a:hlinkClick r:id="" action="ppaction://media"/>
            <a:extLst>
              <a:ext uri="{FF2B5EF4-FFF2-40B4-BE49-F238E27FC236}">
                <a16:creationId xmlns:a16="http://schemas.microsoft.com/office/drawing/2014/main" id="{50C317A5-A5BB-904C-ABC1-878169D755F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4649" y="2267505"/>
            <a:ext cx="5554662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7715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4939</TotalTime>
  <Words>665</Words>
  <Application>Microsoft Macintosh PowerPoint</Application>
  <PresentationFormat>Widescreen</PresentationFormat>
  <Paragraphs>94</Paragraphs>
  <Slides>14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Helvetica</vt:lpstr>
      <vt:lpstr>Office Theme</vt:lpstr>
      <vt:lpstr>PowerPoint Presentation</vt:lpstr>
      <vt:lpstr>PowerPoint Presentation</vt:lpstr>
      <vt:lpstr>Objectives </vt:lpstr>
      <vt:lpstr>PowerPoint Presentation</vt:lpstr>
      <vt:lpstr>CT in Government</vt:lpstr>
      <vt:lpstr>CT in Government</vt:lpstr>
      <vt:lpstr>CT in Government</vt:lpstr>
      <vt:lpstr>CT in Government</vt:lpstr>
      <vt:lpstr>Operation Polar Eye </vt:lpstr>
      <vt:lpstr>Drone mapping activity</vt:lpstr>
      <vt:lpstr>Group Instructions </vt:lpstr>
      <vt:lpstr>Debrief </vt:lpstr>
      <vt:lpstr>Interview with Arizza and Katie</vt:lpstr>
      <vt:lpstr>Exit Ticket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Janee Pelletier</dc:creator>
  <cp:lastModifiedBy>Joseph Wilkerson</cp:lastModifiedBy>
  <cp:revision>197</cp:revision>
  <dcterms:created xsi:type="dcterms:W3CDTF">2019-01-25T15:04:50Z</dcterms:created>
  <dcterms:modified xsi:type="dcterms:W3CDTF">2021-09-28T15:04:04Z</dcterms:modified>
</cp:coreProperties>
</file>