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5" r:id="rId2"/>
    <p:sldId id="261" r:id="rId3"/>
    <p:sldId id="266" r:id="rId4"/>
    <p:sldId id="267" r:id="rId5"/>
    <p:sldId id="269" r:id="rId6"/>
    <p:sldId id="271" r:id="rId7"/>
    <p:sldId id="272" r:id="rId8"/>
    <p:sldId id="305" r:id="rId9"/>
    <p:sldId id="282" r:id="rId10"/>
    <p:sldId id="259" r:id="rId11"/>
    <p:sldId id="291" r:id="rId12"/>
    <p:sldId id="292" r:id="rId13"/>
    <p:sldId id="260" r:id="rId14"/>
    <p:sldId id="294" r:id="rId15"/>
    <p:sldId id="301" r:id="rId16"/>
    <p:sldId id="302" r:id="rId17"/>
    <p:sldId id="303" r:id="rId18"/>
    <p:sldId id="306" r:id="rId19"/>
    <p:sldId id="268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E"/>
    <a:srgbClr val="0066A1"/>
    <a:srgbClr val="E37222"/>
    <a:srgbClr val="BED600"/>
    <a:srgbClr val="3FCFD5"/>
    <a:srgbClr val="002C5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97"/>
    <p:restoredTop sz="94577"/>
  </p:normalViewPr>
  <p:slideViewPr>
    <p:cSldViewPr snapToGrid="0" snapToObjects="1">
      <p:cViewPr varScale="1">
        <p:scale>
          <a:sx n="102" d="100"/>
          <a:sy n="102" d="100"/>
        </p:scale>
        <p:origin x="208" y="400"/>
      </p:cViewPr>
      <p:guideLst>
        <p:guide orient="horz" pos="3456"/>
        <p:guide pos="3840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53187-3FBD-0745-81C2-BC96EB4B95F5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4CE3E-9B52-4C42-9D9A-122AF125F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0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B6F4-00DA-074C-8AD6-103F81F2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63E0-49FA-C942-A3CE-01FC4820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3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57E-1FDF-004E-96C8-7ECCDB1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6D3F-4DCD-E145-96F9-A25CF63B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22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8E9-1AF3-AF4B-93E3-AC32A6D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022F-AFBA-764D-9E9D-91565135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4889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7B36F-B43B-FC48-A871-5AA906992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7715" y="0"/>
            <a:ext cx="1927737" cy="815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D8738-D2CD-5A46-ADBC-9DE8C6CC6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032" y="5775594"/>
            <a:ext cx="2535506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4824-6C0B-8645-A8C2-684DCE1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0503-468B-3F4D-99B7-F12AAF1E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EF38-FFB7-2A48-836F-97DC1CD7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557C-79BB-CE46-8489-0A27C6C1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1D6E7-0BDD-1545-BE48-D589BAA3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1163-4C7D-4845-AE01-8789B11B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33AB4-50F8-F647-AC99-08E36A8A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8782F-BA6D-784F-94C6-F9484F6A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3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D604-9B12-8F42-9D39-F43E5170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EF37E0-4D9E-D947-A4EB-51B9596B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76000"/>
          </a:blip>
          <a:srcRect l="10809" t="12770" r="48823" b="6446"/>
          <a:stretch/>
        </p:blipFill>
        <p:spPr>
          <a:xfrm flipH="1">
            <a:off x="10659976" y="-2137783"/>
            <a:ext cx="3543382" cy="45057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FA411-1032-8640-9D00-D931C51C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51B6-C50F-724F-90F6-C222536A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7319"/>
            <a:ext cx="10515600" cy="382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9E8B2-E5D1-DA49-95F1-66F84ED23ED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20478" y="5877571"/>
            <a:ext cx="1558901" cy="52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45589-A98A-6F48-8FFF-A154DE1A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r="80263"/>
          <a:stretch/>
        </p:blipFill>
        <p:spPr>
          <a:xfrm>
            <a:off x="0" y="3388659"/>
            <a:ext cx="2349329" cy="670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49DDC-501F-6D4E-9AAC-9CE9C293B3B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78494" y="5827237"/>
            <a:ext cx="1486125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6A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7072F0B-27DE-F34F-9206-A75B34211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70B663-DC0B-3047-80CE-65518758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409" b="67349"/>
          <a:stretch/>
        </p:blipFill>
        <p:spPr>
          <a:xfrm>
            <a:off x="192215" y="31767"/>
            <a:ext cx="2144647" cy="2239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1DFE4-FBA7-D84E-B3C3-1DC0C0426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823" r="82409"/>
          <a:stretch/>
        </p:blipFill>
        <p:spPr>
          <a:xfrm>
            <a:off x="0" y="2947575"/>
            <a:ext cx="2144647" cy="39211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1519F-C39B-CA40-B64D-581FA67684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299" b="54601"/>
          <a:stretch/>
        </p:blipFill>
        <p:spPr>
          <a:xfrm>
            <a:off x="10155809" y="-10757"/>
            <a:ext cx="2036191" cy="31134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BD8124-4C57-C24F-AF8F-83C4FAD98C9D}"/>
              </a:ext>
            </a:extLst>
          </p:cNvPr>
          <p:cNvSpPr/>
          <p:nvPr/>
        </p:nvSpPr>
        <p:spPr>
          <a:xfrm>
            <a:off x="1264537" y="2405867"/>
            <a:ext cx="7507987" cy="83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Finding My Dance</a:t>
            </a:r>
            <a:endParaRPr lang="en-US" sz="4000" b="1" i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1A5E-5FE0-2C42-ABD3-833E5A019B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68" t="57299" r="72595" b="22840"/>
          <a:stretch/>
        </p:blipFill>
        <p:spPr>
          <a:xfrm>
            <a:off x="6838073" y="5346046"/>
            <a:ext cx="2403836" cy="1362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5A2585-7FCC-914D-A320-E0A32C7FF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909" y="5396675"/>
            <a:ext cx="2699863" cy="12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Ria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got invited to perform a new dance at an upcoming festival. She is looking for some musicians who can create unique instruments for her dance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.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The instruments must be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loud enough for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Ria to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hear them on a stage that’s 6 meters away.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Today, you are going to put on your engineering hat to build some instruments for Ria’s dance performance. You will build an instrument in 25 minutes,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create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a rhythm to communicate choreography to Ria while she dances, and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ensure that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the instrument can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be heard on a stage 6 meters away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4527AF-6395-B8F6-6D85-7FC34D748D6F}"/>
              </a:ext>
            </a:extLst>
          </p:cNvPr>
          <p:cNvGrpSpPr/>
          <p:nvPr/>
        </p:nvGrpSpPr>
        <p:grpSpPr>
          <a:xfrm>
            <a:off x="539663" y="5770877"/>
            <a:ext cx="5556337" cy="1087123"/>
            <a:chOff x="2660737" y="5770877"/>
            <a:chExt cx="5556337" cy="1087123"/>
          </a:xfrm>
        </p:grpSpPr>
        <p:sp>
          <p:nvSpPr>
            <p:cNvPr id="7" name="Freeform: Shape 2">
              <a:extLst>
                <a:ext uri="{FF2B5EF4-FFF2-40B4-BE49-F238E27FC236}">
                  <a16:creationId xmlns:a16="http://schemas.microsoft.com/office/drawing/2014/main" id="{BC5C398E-B819-75A6-A3F3-585E372ECC0C}"/>
                </a:ext>
              </a:extLst>
            </p:cNvPr>
            <p:cNvSpPr/>
            <p:nvPr/>
          </p:nvSpPr>
          <p:spPr>
            <a:xfrm>
              <a:off x="2660737" y="5770877"/>
              <a:ext cx="795517" cy="1087123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Identify</a:t>
              </a:r>
              <a:r>
                <a:rPr lang="en-US" sz="11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7E9E8537-4405-7868-7AB5-C6DF1DC4B4D4}"/>
                </a:ext>
              </a:extLst>
            </p:cNvPr>
            <p:cNvSpPr/>
            <p:nvPr/>
          </p:nvSpPr>
          <p:spPr>
            <a:xfrm>
              <a:off x="3456253" y="5771649"/>
              <a:ext cx="4760821" cy="706630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Helvetica" pitchFamily="2" charset="0"/>
                  <a:cs typeface="Arial" panose="020B0604020202020204" pitchFamily="34" charset="0"/>
                </a:rPr>
                <a:t>What is the problem? </a:t>
              </a:r>
              <a:endParaRPr lang="en-US" sz="1600" kern="1200" dirty="0">
                <a:solidFill>
                  <a:srgbClr val="F16038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What are the rules? (Criteria/Constraints)</a:t>
              </a:r>
              <a:endParaRPr lang="en-US" sz="16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46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 successful instrument design should include the following:</a:t>
            </a:r>
            <a:endParaRPr lang="en-US" sz="2000" b="1" dirty="0">
              <a:solidFill>
                <a:srgbClr val="000000"/>
              </a:solidFill>
              <a:cs typeface="Arial"/>
            </a:endParaRPr>
          </a:p>
          <a:p>
            <a:endParaRPr lang="en-US" sz="2000" b="1" dirty="0">
              <a:solidFill>
                <a:srgbClr val="000000"/>
              </a:solidFill>
              <a:ea typeface="Malgun Gothic"/>
              <a:cs typeface="Arial" panose="020B0604020202020204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 height of 20 centimeters tall or wide</a:t>
            </a:r>
            <a:endParaRPr lang="en-US" sz="1800" dirty="0">
              <a:solidFill>
                <a:srgbClr val="000000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At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 least 5 different materials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Be 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played without falling apart for 30 seconds during the </a:t>
            </a: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test </a:t>
            </a:r>
            <a:endParaRPr lang="en-US" sz="1800" dirty="0">
              <a:solidFill>
                <a:srgbClr val="000000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Be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 heard from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6 meters 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away when played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Create a rhythm that communicates choreography to Ria during the dance</a:t>
            </a: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ea typeface="Malgun Gothic"/>
              <a:cs typeface="Times New Roman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Bonus Points: The greater the number of different materials used to build the instrument the more bonus points students will receive.</a:t>
            </a:r>
            <a:endParaRPr lang="es" sz="20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13D5AC-053C-EAC5-3DB3-E2BFBAF0CB6B}"/>
              </a:ext>
            </a:extLst>
          </p:cNvPr>
          <p:cNvGrpSpPr/>
          <p:nvPr/>
        </p:nvGrpSpPr>
        <p:grpSpPr>
          <a:xfrm>
            <a:off x="539663" y="5770877"/>
            <a:ext cx="5556337" cy="1087123"/>
            <a:chOff x="2660737" y="5770877"/>
            <a:chExt cx="5556337" cy="1087123"/>
          </a:xfrm>
        </p:grpSpPr>
        <p:sp>
          <p:nvSpPr>
            <p:cNvPr id="12" name="Freeform: Shape 2">
              <a:extLst>
                <a:ext uri="{FF2B5EF4-FFF2-40B4-BE49-F238E27FC236}">
                  <a16:creationId xmlns:a16="http://schemas.microsoft.com/office/drawing/2014/main" id="{0971A783-D23F-9DD3-983C-5636FC725598}"/>
                </a:ext>
              </a:extLst>
            </p:cNvPr>
            <p:cNvSpPr/>
            <p:nvPr/>
          </p:nvSpPr>
          <p:spPr>
            <a:xfrm>
              <a:off x="2660737" y="5770877"/>
              <a:ext cx="795517" cy="1087123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Identify</a:t>
              </a:r>
              <a:r>
                <a:rPr lang="en-US" sz="11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20EC73BD-E552-95E1-E946-49153D468A5B}"/>
                </a:ext>
              </a:extLst>
            </p:cNvPr>
            <p:cNvSpPr/>
            <p:nvPr/>
          </p:nvSpPr>
          <p:spPr>
            <a:xfrm>
              <a:off x="3456253" y="5771649"/>
              <a:ext cx="4760821" cy="706630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Helvetica" pitchFamily="2" charset="0"/>
                  <a:cs typeface="Arial" panose="020B0604020202020204" pitchFamily="34" charset="0"/>
                </a:rPr>
                <a:t>What is the problem? </a:t>
              </a:r>
              <a:endParaRPr lang="en-US" sz="1600" kern="1200" dirty="0">
                <a:solidFill>
                  <a:srgbClr val="F16038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What are the rules? (Criteria/Constraints)</a:t>
              </a:r>
              <a:endParaRPr lang="en-US" sz="16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90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25 minutes to build the instrument.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 will use no more than 20 items to build your instrument.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Counters: </a:t>
            </a:r>
            <a:r>
              <a:rPr lang="en-US" sz="2400" dirty="0">
                <a:solidFill>
                  <a:srgbClr val="000000"/>
                </a:solidFill>
              </a:rPr>
              <a:t>You will have 20 counters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25-minute design phase.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BFCFBA-B2ED-F240-2DF6-D3BB9F911195}"/>
              </a:ext>
            </a:extLst>
          </p:cNvPr>
          <p:cNvGrpSpPr/>
          <p:nvPr/>
        </p:nvGrpSpPr>
        <p:grpSpPr>
          <a:xfrm>
            <a:off x="539663" y="5770877"/>
            <a:ext cx="5556337" cy="1087123"/>
            <a:chOff x="2660737" y="5770877"/>
            <a:chExt cx="5556337" cy="1087123"/>
          </a:xfrm>
        </p:grpSpPr>
        <p:sp>
          <p:nvSpPr>
            <p:cNvPr id="12" name="Freeform: Shape 2">
              <a:extLst>
                <a:ext uri="{FF2B5EF4-FFF2-40B4-BE49-F238E27FC236}">
                  <a16:creationId xmlns:a16="http://schemas.microsoft.com/office/drawing/2014/main" id="{12C5F84B-72A0-6BE5-C9E5-85A877B472F3}"/>
                </a:ext>
              </a:extLst>
            </p:cNvPr>
            <p:cNvSpPr/>
            <p:nvPr/>
          </p:nvSpPr>
          <p:spPr>
            <a:xfrm>
              <a:off x="2660737" y="5770877"/>
              <a:ext cx="795517" cy="1087123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Identify</a:t>
              </a:r>
              <a:r>
                <a:rPr lang="en-US" sz="11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CC1982E9-7937-C4D9-5BEE-417A9D3BAD3D}"/>
                </a:ext>
              </a:extLst>
            </p:cNvPr>
            <p:cNvSpPr/>
            <p:nvPr/>
          </p:nvSpPr>
          <p:spPr>
            <a:xfrm>
              <a:off x="3456253" y="5771649"/>
              <a:ext cx="4760821" cy="706630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Helvetica" pitchFamily="2" charset="0"/>
                  <a:cs typeface="Arial" panose="020B0604020202020204" pitchFamily="34" charset="0"/>
                </a:rPr>
                <a:t>What is the problem? </a:t>
              </a:r>
              <a:endParaRPr lang="en-US" sz="1600" kern="1200" dirty="0">
                <a:solidFill>
                  <a:srgbClr val="F16038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What are the rules? (Criteria/Constraints)</a:t>
              </a:r>
              <a:endParaRPr lang="en-US" sz="16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12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Materials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AF5A15-CD07-C20B-5F50-81C765E107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Can you classify them?   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What do they have in common?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1919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3980-0BFC-2031-9DAD-5B3ED2527D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83072"/>
              </p:ext>
            </p:extLst>
          </p:nvPr>
        </p:nvGraphicFramePr>
        <p:xfrm>
          <a:off x="5743990" y="1719294"/>
          <a:ext cx="6038019" cy="405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348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347671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  <a:latin typeface="Helvetica" pitchFamily="2" charset="0"/>
                        </a:rPr>
                        <a:t>Materials ​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  <a:latin typeface="Helvetica" pitchFamily="2" charset="0"/>
                        </a:rPr>
                        <a:t>Cost ​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Construction Paper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counter per sheet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Toilet Paper Rolls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counter per roll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Scotch Tape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 counters per roll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kern="120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Glue Sticks </a:t>
                      </a:r>
                      <a:endParaRPr lang="en-US" sz="1600" b="0" i="0" u="none" strike="noStrike" noProof="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4 counters per stick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Pony Beads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counters per 5 beads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Scissors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counter per pair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Markers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counter per marker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Plastic Eggs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 counters per egg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Plastic Spoon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1 counters per spoon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Bands 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counter per band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786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Popsicle Sticks 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counter per 2 sticks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0749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3609BC8-F309-3DBD-0192-85BC2D4EBFBE}"/>
              </a:ext>
            </a:extLst>
          </p:cNvPr>
          <p:cNvGrpSpPr/>
          <p:nvPr/>
        </p:nvGrpSpPr>
        <p:grpSpPr>
          <a:xfrm>
            <a:off x="539663" y="5770874"/>
            <a:ext cx="5556337" cy="1087126"/>
            <a:chOff x="3124200" y="2827632"/>
            <a:chExt cx="5556337" cy="1087126"/>
          </a:xfrm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30CB39F3-88B4-7F77-FEC9-5D3B5B9F3562}"/>
                </a:ext>
              </a:extLst>
            </p:cNvPr>
            <p:cNvSpPr/>
            <p:nvPr/>
          </p:nvSpPr>
          <p:spPr>
            <a:xfrm>
              <a:off x="3124200" y="2827636"/>
              <a:ext cx="795517" cy="1087122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Imagine</a:t>
              </a:r>
              <a:r>
                <a:rPr lang="en-US" sz="11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7CCFD3DA-D30B-60B4-26D3-4FA248576C7A}"/>
                </a:ext>
              </a:extLst>
            </p:cNvPr>
            <p:cNvSpPr/>
            <p:nvPr/>
          </p:nvSpPr>
          <p:spPr>
            <a:xfrm>
              <a:off x="3919716" y="2827632"/>
              <a:ext cx="4760821" cy="706638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Helvetica" pitchFamily="2" charset="0"/>
                  <a:cs typeface="Arial" panose="020B0604020202020204" pitchFamily="34" charset="0"/>
                </a:rPr>
                <a:t>Explore the materials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42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dirty="0">
                <a:solidFill>
                  <a:srgbClr val="000000"/>
                </a:solidFill>
              </a:rPr>
              <a:t>1 minute: Individual Design</a:t>
            </a:r>
          </a:p>
          <a:p>
            <a:pPr lvl="1">
              <a:lnSpc>
                <a:spcPct val="120000"/>
              </a:lnSpc>
            </a:pPr>
            <a:r>
              <a:rPr lang="en-US" sz="9600" dirty="0">
                <a:solidFill>
                  <a:srgbClr val="000000"/>
                </a:solidFill>
              </a:rPr>
              <a:t>Draw a plan of how you think the instrument for Ria should look.</a:t>
            </a:r>
            <a:endParaRPr lang="en-US" sz="960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1200" dirty="0">
                <a:solidFill>
                  <a:srgbClr val="000000"/>
                </a:solidFill>
              </a:rPr>
              <a:t>5 minutes: Each member presents their ideas to the group.</a:t>
            </a:r>
            <a:endParaRPr lang="en-US" sz="112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9600" dirty="0">
                <a:solidFill>
                  <a:srgbClr val="000000"/>
                </a:solidFill>
              </a:rPr>
              <a:t>Share your ideas and focus on things you like the most about your idea that you would like to see be used as a design element for the final design.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FF2090-E85C-0091-28CF-33D6C71BC510}"/>
              </a:ext>
            </a:extLst>
          </p:cNvPr>
          <p:cNvGrpSpPr/>
          <p:nvPr/>
        </p:nvGrpSpPr>
        <p:grpSpPr>
          <a:xfrm>
            <a:off x="539663" y="5770874"/>
            <a:ext cx="5556337" cy="1087126"/>
            <a:chOff x="3124200" y="2827632"/>
            <a:chExt cx="5556337" cy="1087126"/>
          </a:xfrm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D4CC2D1A-62DE-AB39-F106-01266533A138}"/>
                </a:ext>
              </a:extLst>
            </p:cNvPr>
            <p:cNvSpPr/>
            <p:nvPr/>
          </p:nvSpPr>
          <p:spPr>
            <a:xfrm>
              <a:off x="3124200" y="2827636"/>
              <a:ext cx="795517" cy="1087122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Imagine</a:t>
              </a:r>
              <a:r>
                <a:rPr lang="en-US" sz="11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9BECE38F-53AE-1983-66F2-B718B8560728}"/>
                </a:ext>
              </a:extLst>
            </p:cNvPr>
            <p:cNvSpPr/>
            <p:nvPr/>
          </p:nvSpPr>
          <p:spPr>
            <a:xfrm>
              <a:off x="3919716" y="2827632"/>
              <a:ext cx="4760821" cy="706638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Helvetica" pitchFamily="2" charset="0"/>
                  <a:cs typeface="Arial" panose="020B0604020202020204" pitchFamily="34" charset="0"/>
                </a:rPr>
                <a:t>Explore the materials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B59A9-8E1D-FF39-E535-8AED18327B6C}"/>
              </a:ext>
            </a:extLst>
          </p:cNvPr>
          <p:cNvSpPr txBox="1">
            <a:spLocks/>
          </p:cNvSpPr>
          <p:nvPr/>
        </p:nvSpPr>
        <p:spPr>
          <a:xfrm>
            <a:off x="825674" y="2214792"/>
            <a:ext cx="10515600" cy="3829587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</a:rPr>
              <a:t>A successful instrument design should include the following:</a:t>
            </a:r>
            <a:endParaRPr lang="en-US" sz="2000" b="1">
              <a:solidFill>
                <a:srgbClr val="000000"/>
              </a:solidFill>
              <a:cs typeface="Arial"/>
            </a:endParaRPr>
          </a:p>
          <a:p>
            <a:endParaRPr lang="en-US" sz="2000" b="1">
              <a:solidFill>
                <a:srgbClr val="000000"/>
              </a:solidFill>
              <a:ea typeface="Malgun Gothic"/>
              <a:cs typeface="Arial" panose="020B0604020202020204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solidFill>
                  <a:srgbClr val="000000"/>
                </a:solidFill>
                <a:ea typeface="Malgun Gothic"/>
                <a:cs typeface="Times New Roman"/>
              </a:rPr>
              <a:t>A height of 20 centimeters tall or wide</a:t>
            </a:r>
            <a:endParaRPr lang="en-US" sz="1800">
              <a:solidFill>
                <a:srgbClr val="000000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solidFill>
                  <a:srgbClr val="000000"/>
                </a:solidFill>
                <a:ea typeface="Malgun Gothic"/>
                <a:cs typeface="Times New Roman"/>
              </a:rPr>
              <a:t>At least 5 different materials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solidFill>
                  <a:srgbClr val="000000"/>
                </a:solidFill>
                <a:ea typeface="Malgun Gothic"/>
                <a:cs typeface="Times New Roman"/>
              </a:rPr>
              <a:t>Be played without falling apart for 30 seconds during the test </a:t>
            </a:r>
            <a:endParaRPr lang="en-US" sz="1800">
              <a:solidFill>
                <a:srgbClr val="000000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solidFill>
                  <a:srgbClr val="000000"/>
                </a:solidFill>
                <a:ea typeface="Malgun Gothic"/>
                <a:cs typeface="Times New Roman"/>
              </a:rPr>
              <a:t>Be heard from </a:t>
            </a:r>
            <a:r>
              <a:rPr lang="en-US" sz="1800">
                <a:solidFill>
                  <a:srgbClr val="000000"/>
                </a:solidFill>
                <a:ea typeface="Times New Roman" panose="02020603050405020304" pitchFamily="18" charset="0"/>
                <a:cs typeface="Times New Roman"/>
              </a:rPr>
              <a:t>6 meters </a:t>
            </a:r>
            <a:r>
              <a:rPr lang="en-US" sz="1800">
                <a:solidFill>
                  <a:srgbClr val="000000"/>
                </a:solidFill>
                <a:ea typeface="Malgun Gothic"/>
                <a:cs typeface="Times New Roman"/>
              </a:rPr>
              <a:t>away when played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>
                <a:solidFill>
                  <a:srgbClr val="000000"/>
                </a:solidFill>
                <a:ea typeface="Malgun Gothic"/>
                <a:cs typeface="Times New Roman"/>
              </a:rPr>
              <a:t>Create a rhythm that communicates choreography to Ria during the dance</a:t>
            </a: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>
              <a:solidFill>
                <a:srgbClr val="000000"/>
              </a:solidFill>
              <a:ea typeface="Malgun Gothic"/>
              <a:cs typeface="Times New Roman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ea typeface="Malgun Gothic"/>
                <a:cs typeface="Times New Roman"/>
              </a:rPr>
              <a:t>Bonus Points: The greater the number of different materials used to build the instrument the more bonus points students will receive.</a:t>
            </a:r>
            <a:endParaRPr lang="es" sz="200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F8B51C-A93E-FC73-6E9C-EBDDB9DC7FA2}"/>
              </a:ext>
            </a:extLst>
          </p:cNvPr>
          <p:cNvGrpSpPr/>
          <p:nvPr/>
        </p:nvGrpSpPr>
        <p:grpSpPr>
          <a:xfrm>
            <a:off x="539663" y="5769864"/>
            <a:ext cx="5556337" cy="1088136"/>
            <a:chOff x="3124200" y="3809497"/>
            <a:chExt cx="5556337" cy="1088136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632EF0EF-4132-0186-DC8C-A015ED1F84D5}"/>
                </a:ext>
              </a:extLst>
            </p:cNvPr>
            <p:cNvSpPr/>
            <p:nvPr/>
          </p:nvSpPr>
          <p:spPr>
            <a:xfrm>
              <a:off x="3124200" y="3810511"/>
              <a:ext cx="795517" cy="1087122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Plan</a:t>
              </a:r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66B2968F-ECBF-2EF4-6DED-A50EC0EEE700}"/>
                </a:ext>
              </a:extLst>
            </p:cNvPr>
            <p:cNvSpPr/>
            <p:nvPr/>
          </p:nvSpPr>
          <p:spPr>
            <a:xfrm>
              <a:off x="3919717" y="3809497"/>
              <a:ext cx="4760820" cy="708659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Think of an idea to share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Select a group idea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Gather materials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53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Member Responsibilities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000000"/>
                </a:solidFill>
              </a:rPr>
              <a:t>Assign responsibilities of each team member during the process.</a:t>
            </a:r>
            <a:endParaRPr lang="en-US" sz="2400" dirty="0">
              <a:solidFill>
                <a:srgbClr val="000000"/>
              </a:solidFill>
              <a:cs typeface="Arial" panose="020B0604020202020204"/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000000"/>
                </a:solidFill>
              </a:rPr>
              <a:t>Material Manager: </a:t>
            </a:r>
            <a:r>
              <a:rPr lang="en-US" dirty="0">
                <a:solidFill>
                  <a:srgbClr val="000000"/>
                </a:solidFill>
              </a:rPr>
              <a:t>collects materials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000000"/>
                </a:solidFill>
              </a:rPr>
              <a:t>Banker: </a:t>
            </a:r>
            <a:r>
              <a:rPr lang="en-US" dirty="0">
                <a:solidFill>
                  <a:srgbClr val="000000"/>
                </a:solidFill>
              </a:rPr>
              <a:t>manages the counters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000000"/>
                </a:solidFill>
              </a:rPr>
              <a:t>Head Engineer</a:t>
            </a:r>
            <a:r>
              <a:rPr lang="en-US" dirty="0">
                <a:solidFill>
                  <a:srgbClr val="000000"/>
                </a:solidFill>
              </a:rPr>
              <a:t>: measure the instrument 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000000"/>
                </a:solidFill>
              </a:rPr>
              <a:t>Quality Control Manager: </a:t>
            </a:r>
            <a:r>
              <a:rPr lang="en-US" dirty="0">
                <a:solidFill>
                  <a:srgbClr val="000000"/>
                </a:solidFill>
              </a:rPr>
              <a:t>match the design to the prototype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6C1AF9-C9BA-240B-C25D-D1E0D0ADDDCB}"/>
              </a:ext>
            </a:extLst>
          </p:cNvPr>
          <p:cNvGrpSpPr/>
          <p:nvPr/>
        </p:nvGrpSpPr>
        <p:grpSpPr>
          <a:xfrm>
            <a:off x="539663" y="5769864"/>
            <a:ext cx="5556337" cy="1088136"/>
            <a:chOff x="3124200" y="3809497"/>
            <a:chExt cx="5556337" cy="1088136"/>
          </a:xfrm>
        </p:grpSpPr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3A9BA115-8B62-275C-28C0-D46851C7699F}"/>
                </a:ext>
              </a:extLst>
            </p:cNvPr>
            <p:cNvSpPr/>
            <p:nvPr/>
          </p:nvSpPr>
          <p:spPr>
            <a:xfrm>
              <a:off x="3124200" y="3810511"/>
              <a:ext cx="795517" cy="1087122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Plan</a:t>
              </a:r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D234223D-07EC-EC82-284D-871AEE94B7F2}"/>
                </a:ext>
              </a:extLst>
            </p:cNvPr>
            <p:cNvSpPr/>
            <p:nvPr/>
          </p:nvSpPr>
          <p:spPr>
            <a:xfrm>
              <a:off x="3919717" y="3809497"/>
              <a:ext cx="4760820" cy="708659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Think of an idea to share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Select a group idea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Gather materials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9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Instrument!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492083B-26CB-516B-4697-EFB798D90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HAVE FUN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BE CREATIVE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WORK TOGETHER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DE2D73-1FE1-6072-E4D6-49FC4F1BEEBD}"/>
              </a:ext>
            </a:extLst>
          </p:cNvPr>
          <p:cNvGrpSpPr/>
          <p:nvPr/>
        </p:nvGrpSpPr>
        <p:grpSpPr>
          <a:xfrm>
            <a:off x="539663" y="5770100"/>
            <a:ext cx="5556337" cy="1087900"/>
            <a:chOff x="3124200" y="4791595"/>
            <a:chExt cx="5556337" cy="1087900"/>
          </a:xfrm>
        </p:grpSpPr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56E1B299-FB73-55AF-7A0A-4CF5B5F537C9}"/>
                </a:ext>
              </a:extLst>
            </p:cNvPr>
            <p:cNvSpPr/>
            <p:nvPr/>
          </p:nvSpPr>
          <p:spPr>
            <a:xfrm>
              <a:off x="3124200" y="4792373"/>
              <a:ext cx="795517" cy="1087122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Helvetica" pitchFamily="2" charset="0"/>
                </a:rPr>
                <a:t>Create </a:t>
              </a:r>
            </a:p>
          </p:txBody>
        </p:sp>
        <p:sp>
          <p:nvSpPr>
            <p:cNvPr id="4" name="Freeform: Shape 11">
              <a:extLst>
                <a:ext uri="{FF2B5EF4-FFF2-40B4-BE49-F238E27FC236}">
                  <a16:creationId xmlns:a16="http://schemas.microsoft.com/office/drawing/2014/main" id="{5F216203-C983-C0FE-6EFB-6F23D452A7AC}"/>
                </a:ext>
              </a:extLst>
            </p:cNvPr>
            <p:cNvSpPr/>
            <p:nvPr/>
          </p:nvSpPr>
          <p:spPr>
            <a:xfrm>
              <a:off x="3919716" y="4791595"/>
              <a:ext cx="4760821" cy="706630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>
                  <a:solidFill>
                    <a:srgbClr val="000000"/>
                  </a:solidFill>
                  <a:latin typeface="Helvetica" pitchFamily="2" charset="0"/>
                </a:rPr>
                <a:t>Create your idea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>
                  <a:solidFill>
                    <a:srgbClr val="000000"/>
                  </a:solidFill>
                  <a:latin typeface="Helvetica" pitchFamily="2" charset="0"/>
                </a:rPr>
                <a:t>Test your ideas </a:t>
              </a:r>
              <a:endParaRPr lang="en-US" kern="1200" dirty="0">
                <a:solidFill>
                  <a:schemeClr val="accent2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26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 successful instrument design should include the following:</a:t>
            </a:r>
            <a:endParaRPr lang="en-US" sz="2000" b="1" dirty="0">
              <a:solidFill>
                <a:srgbClr val="000000"/>
              </a:solidFill>
              <a:cs typeface="Arial"/>
            </a:endParaRPr>
          </a:p>
          <a:p>
            <a:endParaRPr lang="en-US" sz="2000" b="1" dirty="0">
              <a:solidFill>
                <a:srgbClr val="000000"/>
              </a:solidFill>
              <a:ea typeface="Malgun Gothic"/>
              <a:cs typeface="Arial" panose="020B0604020202020204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 height of 20 centimeters tall or wide</a:t>
            </a:r>
            <a:endParaRPr lang="en-US" sz="1800" dirty="0">
              <a:solidFill>
                <a:srgbClr val="000000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At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 least 5 different materials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Be 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played without falling apart for 30 seconds during the </a:t>
            </a: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test </a:t>
            </a:r>
            <a:endParaRPr lang="en-US" sz="1800" dirty="0">
              <a:solidFill>
                <a:srgbClr val="000000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a typeface="Malgun Gothic"/>
                <a:cs typeface="Times New Roman"/>
              </a:rPr>
              <a:t>Be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 heard from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/>
              </a:rPr>
              <a:t>6 meters </a:t>
            </a: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away when played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Create a rhythm that communicates choreography to Ria during the dance</a:t>
            </a: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ea typeface="Malgun Gothic"/>
              <a:cs typeface="Times New Roman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ea typeface="Malgun Gothic"/>
                <a:cs typeface="Times New Roman"/>
              </a:rPr>
              <a:t>Bonus Points: The greater the number of different materials used to build the instrument the more bonus points students will receive.</a:t>
            </a:r>
            <a:endParaRPr lang="es" sz="20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13D5AC-053C-EAC5-3DB3-E2BFBAF0CB6B}"/>
              </a:ext>
            </a:extLst>
          </p:cNvPr>
          <p:cNvGrpSpPr/>
          <p:nvPr/>
        </p:nvGrpSpPr>
        <p:grpSpPr>
          <a:xfrm>
            <a:off x="539663" y="5770877"/>
            <a:ext cx="5556337" cy="1087123"/>
            <a:chOff x="2660737" y="5770877"/>
            <a:chExt cx="5556337" cy="1087123"/>
          </a:xfrm>
        </p:grpSpPr>
        <p:sp>
          <p:nvSpPr>
            <p:cNvPr id="12" name="Freeform: Shape 2">
              <a:extLst>
                <a:ext uri="{FF2B5EF4-FFF2-40B4-BE49-F238E27FC236}">
                  <a16:creationId xmlns:a16="http://schemas.microsoft.com/office/drawing/2014/main" id="{0971A783-D23F-9DD3-983C-5636FC725598}"/>
                </a:ext>
              </a:extLst>
            </p:cNvPr>
            <p:cNvSpPr/>
            <p:nvPr/>
          </p:nvSpPr>
          <p:spPr>
            <a:xfrm>
              <a:off x="2660737" y="5770877"/>
              <a:ext cx="795517" cy="1087123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Identify</a:t>
              </a:r>
              <a:r>
                <a:rPr lang="en-US" sz="11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20EC73BD-E552-95E1-E946-49153D468A5B}"/>
                </a:ext>
              </a:extLst>
            </p:cNvPr>
            <p:cNvSpPr/>
            <p:nvPr/>
          </p:nvSpPr>
          <p:spPr>
            <a:xfrm>
              <a:off x="3456253" y="5771649"/>
              <a:ext cx="4760821" cy="706630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Helvetica" pitchFamily="2" charset="0"/>
                  <a:cs typeface="Arial" panose="020B0604020202020204" pitchFamily="34" charset="0"/>
                </a:rPr>
                <a:t>What is the problem? </a:t>
              </a:r>
              <a:endParaRPr lang="en-US" sz="1600" kern="1200" dirty="0">
                <a:solidFill>
                  <a:srgbClr val="F16038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What are the rules? (Criteria/Constraints)</a:t>
              </a:r>
              <a:endParaRPr lang="en-US" sz="16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18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986" y="500062"/>
            <a:ext cx="8867226" cy="1325563"/>
          </a:xfrm>
        </p:spPr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4BC1C4-685A-FD3A-1814-C117E6DAF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49610"/>
              </p:ext>
            </p:extLst>
          </p:nvPr>
        </p:nvGraphicFramePr>
        <p:xfrm>
          <a:off x="2683880" y="1475298"/>
          <a:ext cx="5934028" cy="4712139"/>
        </p:xfrm>
        <a:graphic>
          <a:graphicData uri="http://schemas.openxmlformats.org/drawingml/2006/table">
            <a:tbl>
              <a:tblPr firstRow="1" firstCol="1" bandRow="1"/>
              <a:tblGrid>
                <a:gridCol w="1293283">
                  <a:extLst>
                    <a:ext uri="{9D8B030D-6E8A-4147-A177-3AD203B41FA5}">
                      <a16:colId xmlns:a16="http://schemas.microsoft.com/office/drawing/2014/main" val="1774032874"/>
                    </a:ext>
                  </a:extLst>
                </a:gridCol>
                <a:gridCol w="1293283">
                  <a:extLst>
                    <a:ext uri="{9D8B030D-6E8A-4147-A177-3AD203B41FA5}">
                      <a16:colId xmlns:a16="http://schemas.microsoft.com/office/drawing/2014/main" val="3178613204"/>
                    </a:ext>
                  </a:extLst>
                </a:gridCol>
                <a:gridCol w="1293886">
                  <a:extLst>
                    <a:ext uri="{9D8B030D-6E8A-4147-A177-3AD203B41FA5}">
                      <a16:colId xmlns:a16="http://schemas.microsoft.com/office/drawing/2014/main" val="3635501811"/>
                    </a:ext>
                  </a:extLst>
                </a:gridCol>
                <a:gridCol w="1293886">
                  <a:extLst>
                    <a:ext uri="{9D8B030D-6E8A-4147-A177-3AD203B41FA5}">
                      <a16:colId xmlns:a16="http://schemas.microsoft.com/office/drawing/2014/main" val="429821445"/>
                    </a:ext>
                  </a:extLst>
                </a:gridCol>
                <a:gridCol w="759690">
                  <a:extLst>
                    <a:ext uri="{9D8B030D-6E8A-4147-A177-3AD203B41FA5}">
                      <a16:colId xmlns:a16="http://schemas.microsoft.com/office/drawing/2014/main" val="2567601959"/>
                    </a:ext>
                  </a:extLst>
                </a:gridCol>
              </a:tblGrid>
              <a:tr h="2013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CRITERIA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POINTS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SCORE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03005"/>
                  </a:ext>
                </a:extLst>
              </a:tr>
              <a:tr h="201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F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86304"/>
                  </a:ext>
                </a:extLst>
              </a:tr>
              <a:tr h="586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COLLABORATION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three team members.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two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does not have elements from each team member.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175385"/>
                  </a:ext>
                </a:extLst>
              </a:tr>
              <a:tr h="719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INSTRUMENT HEIGHT OR WIDTH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20 centimeters tall or wide.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less than 20 centimeters but more than 10 centimeters tall or wide.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10 centimeters or less tall or wide.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997719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NUMBER OF MATERIALS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trike="sng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made of 5 or more different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made of 3-4 materials.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made with 2 or fewer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595189"/>
                  </a:ext>
                </a:extLst>
              </a:tr>
              <a:tr h="586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PLAYABILITY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strong enough to be played for at least 30 seconds.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strong enough to be played for 15-29 seconds.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not strong enough to be played for more than 14 seconds.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648237"/>
                  </a:ext>
                </a:extLst>
              </a:tr>
              <a:tr h="586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DISTANCE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When played, instrument is able to be heard from at least 6 meters away.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When played, instrument is able to be heard from 3-5 meters away.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When played, instrument is cannot be heard over 3 meters away.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438502"/>
                  </a:ext>
                </a:extLst>
              </a:tr>
              <a:tr h="18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COUNTERS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14 counters or less.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15 – 19 counters.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 counters or more.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056598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CHOREOGRAPHY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Choreographed dance includes 5 or more moves.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Choreographed dance includes 1-4 moves.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There is no choreographed dance.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69536"/>
                  </a:ext>
                </a:extLst>
              </a:tr>
              <a:tr h="453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BONUS: NUMBER OF MATERIALS USED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trike="sng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made of 10 or more different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made of 7-9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instrument is made 5 with or fewer materials.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97349"/>
                  </a:ext>
                </a:extLst>
              </a:tr>
              <a:tr h="2013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66A1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>
                      <a:noFill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SCORE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Montserrat" pitchFamily="2" charset="77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711" marR="25711" marT="25711" marB="2571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70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619A-D23C-3646-9244-3A547D09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Aloud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D3815-BFE6-3DB8-9ABD-810C8DF64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BCB Finding My Dance | The Hangout">
            <a:extLst>
              <a:ext uri="{FF2B5EF4-FFF2-40B4-BE49-F238E27FC236}">
                <a16:creationId xmlns:a16="http://schemas.microsoft.com/office/drawing/2014/main" id="{A5802EEF-AE4C-EA15-A232-C799D5CC0D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5789" r="16161" b="16154"/>
          <a:stretch/>
        </p:blipFill>
        <p:spPr bwMode="auto">
          <a:xfrm>
            <a:off x="4148941" y="2227319"/>
            <a:ext cx="3894118" cy="3884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31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Redesign: Discussion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2D0F-7AF4-4167-8478-D3818B27D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3600" dirty="0">
                <a:solidFill>
                  <a:srgbClr val="000000"/>
                </a:solidFill>
              </a:rPr>
              <a:t>What worked?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What did not work?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What do you want to improve?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EAE9DD-22F2-26FD-0746-E31C8BC414A9}"/>
              </a:ext>
            </a:extLst>
          </p:cNvPr>
          <p:cNvGrpSpPr/>
          <p:nvPr/>
        </p:nvGrpSpPr>
        <p:grpSpPr>
          <a:xfrm>
            <a:off x="539663" y="5770878"/>
            <a:ext cx="5556337" cy="1087122"/>
            <a:chOff x="3124200" y="5774235"/>
            <a:chExt cx="5556337" cy="1087122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id="{A8EABFB6-D1D0-DE9C-5960-5319F12692ED}"/>
                </a:ext>
              </a:extLst>
            </p:cNvPr>
            <p:cNvSpPr/>
            <p:nvPr/>
          </p:nvSpPr>
          <p:spPr>
            <a:xfrm>
              <a:off x="3124200" y="5774235"/>
              <a:ext cx="795517" cy="1087122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4D4D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Helvetica" pitchFamily="2" charset="0"/>
                </a:rPr>
                <a:t>Improve</a:t>
              </a:r>
              <a:r>
                <a:rPr lang="en-US" sz="1100" b="1" kern="1200" dirty="0">
                  <a:latin typeface="Helvetica" pitchFamily="2" charset="0"/>
                </a:rPr>
                <a:t> </a:t>
              </a:r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C20EAE44-88C5-D769-EF7B-6CA9DE6C94DE}"/>
                </a:ext>
              </a:extLst>
            </p:cNvPr>
            <p:cNvSpPr/>
            <p:nvPr/>
          </p:nvSpPr>
          <p:spPr>
            <a:xfrm>
              <a:off x="3919716" y="5774235"/>
              <a:ext cx="4760821" cy="706630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rgbClr val="000000"/>
                  </a:solidFill>
                  <a:latin typeface="Helvetica" pitchFamily="2" charset="0"/>
                </a:rPr>
                <a:t>Look at the score 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rgbClr val="000000"/>
                  </a:solidFill>
                  <a:latin typeface="Helvetica" pitchFamily="2" charset="0"/>
                </a:rPr>
                <a:t>Make the design better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rgbClr val="000000"/>
                  </a:solidFill>
                  <a:latin typeface="Helvetica" pitchFamily="2" charset="0"/>
                </a:rPr>
                <a:t>Repeat if needed 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23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1F2B88-56E6-A5A6-B016-EA65708788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6372172" y="1255099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0F510-08E3-041C-74EB-595607AE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40D2-F7C8-5650-D537-896A42AD0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 is </a:t>
            </a:r>
            <a:r>
              <a:rPr lang="en-US" sz="3600" b="1" dirty="0">
                <a:solidFill>
                  <a:srgbClr val="0066A1"/>
                </a:solidFill>
              </a:rPr>
              <a:t>engineering?</a:t>
            </a:r>
          </a:p>
        </p:txBody>
      </p:sp>
    </p:spTree>
    <p:extLst>
      <p:ext uri="{BB962C8B-B14F-4D97-AF65-F5344CB8AC3E}">
        <p14:creationId xmlns:p14="http://schemas.microsoft.com/office/powerpoint/2010/main" val="121904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1F2B88-56E6-A5A6-B016-EA65708788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6372172" y="1255099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0F510-08E3-041C-74EB-595607AE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40D2-F7C8-5650-D537-896A42AD0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319"/>
            <a:ext cx="5712912" cy="3829587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is </a:t>
            </a:r>
            <a:r>
              <a:rPr lang="en-US" sz="3600" b="1" dirty="0">
                <a:solidFill>
                  <a:srgbClr val="0066A1"/>
                </a:solidFill>
              </a:rPr>
              <a:t>engineering?</a:t>
            </a:r>
          </a:p>
          <a:p>
            <a:endParaRPr lang="en-US" sz="3600" b="1" dirty="0">
              <a:solidFill>
                <a:srgbClr val="0066A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What are engineering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0066A1"/>
                </a:solidFill>
              </a:rPr>
              <a:t>jobs?</a:t>
            </a:r>
          </a:p>
          <a:p>
            <a:endParaRPr lang="en-US" b="1" dirty="0">
              <a:solidFill>
                <a:srgbClr val="0066A1"/>
              </a:solidFill>
            </a:endParaRPr>
          </a:p>
          <a:p>
            <a:endParaRPr lang="en-US" b="1" dirty="0">
              <a:solidFill>
                <a:srgbClr val="006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2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</a:t>
            </a:r>
          </a:p>
        </p:txBody>
      </p:sp>
      <p:pic>
        <p:nvPicPr>
          <p:cNvPr id="3076" name="Picture 4" descr="Acoustical Engineering | Acoustical Consultants | ABD Engineering &amp; Design">
            <a:extLst>
              <a:ext uri="{FF2B5EF4-FFF2-40B4-BE49-F238E27FC236}">
                <a16:creationId xmlns:a16="http://schemas.microsoft.com/office/drawing/2014/main" id="{CD87004E-2439-F487-3944-0DCA572F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1" y="2101753"/>
            <a:ext cx="6585238" cy="43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coustical engineering - Wikipedia">
            <a:extLst>
              <a:ext uri="{FF2B5EF4-FFF2-40B4-BE49-F238E27FC236}">
                <a16:creationId xmlns:a16="http://schemas.microsoft.com/office/drawing/2014/main" id="{DF92DDD5-5C1A-CA4D-0840-96B51CBAF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407" y="1627565"/>
            <a:ext cx="2684992" cy="40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0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</a:t>
            </a:r>
          </a:p>
        </p:txBody>
      </p:sp>
      <p:pic>
        <p:nvPicPr>
          <p:cNvPr id="2050" name="Picture 2" descr="Interfacio - C++ Software Developer, Music/Audio Production - France">
            <a:extLst>
              <a:ext uri="{FF2B5EF4-FFF2-40B4-BE49-F238E27FC236}">
                <a16:creationId xmlns:a16="http://schemas.microsoft.com/office/drawing/2014/main" id="{59B3AF15-12CB-0FF7-608C-D5076685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5" y="1840237"/>
            <a:ext cx="6316134" cy="38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 Best Digital Audio Workstation Software Applications (DAW) For Music  Producers &amp; Audio Engineers 2023 - Music Industry How To">
            <a:extLst>
              <a:ext uri="{FF2B5EF4-FFF2-40B4-BE49-F238E27FC236}">
                <a16:creationId xmlns:a16="http://schemas.microsoft.com/office/drawing/2014/main" id="{3A9F1EBF-4F0E-DFBF-2EAE-7385992A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1" y="2439207"/>
            <a:ext cx="5181600" cy="27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</a:t>
            </a:r>
          </a:p>
        </p:txBody>
      </p:sp>
      <p:pic>
        <p:nvPicPr>
          <p:cNvPr id="4098" name="Picture 2" descr="100+ Software Engineer Pictures [HD] | Download Free Images on Unsplash">
            <a:extLst>
              <a:ext uri="{FF2B5EF4-FFF2-40B4-BE49-F238E27FC236}">
                <a16:creationId xmlns:a16="http://schemas.microsoft.com/office/drawing/2014/main" id="{C1188DAE-1DA3-1F02-B179-AF994B05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33" y="2372400"/>
            <a:ext cx="434198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y at Work: Audio Engineer - YouTube">
            <a:extLst>
              <a:ext uri="{FF2B5EF4-FFF2-40B4-BE49-F238E27FC236}">
                <a16:creationId xmlns:a16="http://schemas.microsoft.com/office/drawing/2014/main" id="{3E1D5014-9C2B-9326-069D-50EA53B8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3" y="2067600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1F2B88-56E6-A5A6-B016-EA65708788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6372172" y="1255099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0F510-08E3-041C-74EB-595607AE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40D2-F7C8-5650-D537-896A42AD0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76" y="2227319"/>
            <a:ext cx="6075124" cy="3829587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is </a:t>
            </a:r>
            <a:r>
              <a:rPr lang="en-US" sz="3600" b="1" dirty="0">
                <a:solidFill>
                  <a:srgbClr val="0066A1"/>
                </a:solidFill>
              </a:rPr>
              <a:t>engineering?</a:t>
            </a:r>
          </a:p>
          <a:p>
            <a:endParaRPr lang="en-US" sz="3600" b="1" dirty="0">
              <a:solidFill>
                <a:srgbClr val="0066A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What are engineering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0066A1"/>
                </a:solidFill>
              </a:rPr>
              <a:t>jobs?</a:t>
            </a:r>
          </a:p>
          <a:p>
            <a:endParaRPr lang="en-US" sz="3600" b="1" dirty="0">
              <a:solidFill>
                <a:srgbClr val="0066A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Who can be an </a:t>
            </a:r>
            <a:r>
              <a:rPr lang="en-US" sz="3600" b="1" dirty="0">
                <a:solidFill>
                  <a:srgbClr val="0066A1"/>
                </a:solidFill>
              </a:rPr>
              <a:t>engineer?</a:t>
            </a:r>
          </a:p>
          <a:p>
            <a:endParaRPr lang="en-US" b="1" dirty="0">
              <a:solidFill>
                <a:srgbClr val="0066A1"/>
              </a:solidFill>
            </a:endParaRPr>
          </a:p>
          <a:p>
            <a:endParaRPr lang="en-US" b="1" dirty="0">
              <a:solidFill>
                <a:srgbClr val="006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4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66A7E-C626-E44B-A662-2D5F6AF6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Process 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19B1A3-3C1C-D814-2B10-55C3170F649D}"/>
              </a:ext>
            </a:extLst>
          </p:cNvPr>
          <p:cNvGrpSpPr>
            <a:grpSpLocks noChangeAspect="1"/>
          </p:cNvGrpSpPr>
          <p:nvPr/>
        </p:nvGrpSpPr>
        <p:grpSpPr>
          <a:xfrm>
            <a:off x="3124200" y="1844998"/>
            <a:ext cx="5556337" cy="5016359"/>
            <a:chOff x="3124200" y="1329914"/>
            <a:chExt cx="5851848" cy="552288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98AD042-2F2C-45B9-464E-4A06B3066D8C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Identify</a:t>
              </a:r>
              <a:r>
                <a:rPr lang="en-US" sz="11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74F7FCE-5B69-2E33-B3C6-277DC6E0B16B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Helvetica" pitchFamily="2" charset="0"/>
                  <a:cs typeface="Arial" panose="020B0604020202020204" pitchFamily="34" charset="0"/>
                </a:rPr>
                <a:t>What is the problem? </a:t>
              </a:r>
              <a:endParaRPr lang="en-US" sz="1600" kern="1200" dirty="0">
                <a:solidFill>
                  <a:srgbClr val="F16038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What are the rules? (Criteria/Constraints)</a:t>
              </a:r>
              <a:endParaRPr lang="en-US" sz="16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D35CE9-7E3B-25DB-A491-FF3EE1CECF90}"/>
                </a:ext>
              </a:extLst>
            </p:cNvPr>
            <p:cNvSpPr/>
            <p:nvPr/>
          </p:nvSpPr>
          <p:spPr>
            <a:xfrm>
              <a:off x="3124200" y="2411773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Imagine</a:t>
              </a:r>
              <a:r>
                <a:rPr lang="en-US" sz="11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09C317-AB9E-3FDD-A356-387808028492}"/>
                </a:ext>
              </a:extLst>
            </p:cNvPr>
            <p:cNvSpPr/>
            <p:nvPr/>
          </p:nvSpPr>
          <p:spPr>
            <a:xfrm>
              <a:off x="3962025" y="2411769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Helvetica" pitchFamily="2" charset="0"/>
                  <a:cs typeface="Arial" panose="020B0604020202020204" pitchFamily="34" charset="0"/>
                </a:rPr>
                <a:t>Explore the materials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1C0586-2FDE-F10E-D041-8FDD562C7654}"/>
                </a:ext>
              </a:extLst>
            </p:cNvPr>
            <p:cNvSpPr/>
            <p:nvPr/>
          </p:nvSpPr>
          <p:spPr>
            <a:xfrm>
              <a:off x="3124200" y="3493894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" lastClr="FFFFFF"/>
                  </a:solidFill>
                  <a:latin typeface="Helvetica" pitchFamily="2" charset="0"/>
                </a:rPr>
                <a:t>Plan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043260-8445-A3C3-67C8-8A54ACFCC6B4}"/>
                </a:ext>
              </a:extLst>
            </p:cNvPr>
            <p:cNvSpPr/>
            <p:nvPr/>
          </p:nvSpPr>
          <p:spPr>
            <a:xfrm>
              <a:off x="3962026" y="3492777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Think of an idea to share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Select a group idea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Helvetica" pitchFamily="2" charset="0"/>
                  <a:cs typeface="Arial" panose="020B0604020202020204" pitchFamily="34" charset="0"/>
                </a:rPr>
                <a:t>Gather materials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Helvetica" pitchFamily="2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E97F0E-C7B9-6432-D1F0-AA24B3EEEA76}"/>
                </a:ext>
              </a:extLst>
            </p:cNvPr>
            <p:cNvSpPr/>
            <p:nvPr/>
          </p:nvSpPr>
          <p:spPr>
            <a:xfrm>
              <a:off x="3124200" y="457489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Helvetica" pitchFamily="2" charset="0"/>
                </a:rPr>
                <a:t>Create 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61FC99-4298-09DA-3CCD-ED0E1CB7EE55}"/>
                </a:ext>
              </a:extLst>
            </p:cNvPr>
            <p:cNvSpPr/>
            <p:nvPr/>
          </p:nvSpPr>
          <p:spPr>
            <a:xfrm>
              <a:off x="3962025" y="4574042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>
                  <a:solidFill>
                    <a:srgbClr val="000000"/>
                  </a:solidFill>
                  <a:latin typeface="Helvetica" pitchFamily="2" charset="0"/>
                </a:rPr>
                <a:t>Create your idea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>
                  <a:solidFill>
                    <a:srgbClr val="000000"/>
                  </a:solidFill>
                  <a:latin typeface="Helvetica" pitchFamily="2" charset="0"/>
                </a:rPr>
                <a:t>Test your ideas </a:t>
              </a:r>
              <a:endParaRPr lang="en-US" kern="1200" dirty="0">
                <a:solidFill>
                  <a:schemeClr val="accent2"/>
                </a:solidFill>
                <a:latin typeface="Helvetica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668E16-76A7-F59D-EFD0-525993FF7D74}"/>
                </a:ext>
              </a:extLst>
            </p:cNvPr>
            <p:cNvSpPr/>
            <p:nvPr/>
          </p:nvSpPr>
          <p:spPr>
            <a:xfrm>
              <a:off x="3124200" y="5655903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4D4D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Helvetica" pitchFamily="2" charset="0"/>
                </a:rPr>
                <a:t>Improve</a:t>
              </a:r>
              <a:r>
                <a:rPr lang="en-US" sz="1100" b="1" kern="1200" dirty="0">
                  <a:latin typeface="Helvetica" pitchFamily="2" charset="0"/>
                </a:rPr>
                <a:t> 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65B6A5-8630-3B32-F000-CCC9DA6A391D}"/>
                </a:ext>
              </a:extLst>
            </p:cNvPr>
            <p:cNvSpPr/>
            <p:nvPr/>
          </p:nvSpPr>
          <p:spPr>
            <a:xfrm>
              <a:off x="3962025" y="5655903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rgbClr val="000000"/>
                  </a:solidFill>
                  <a:latin typeface="Helvetica" pitchFamily="2" charset="0"/>
                </a:rPr>
                <a:t>Look at the score 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rgbClr val="000000"/>
                  </a:solidFill>
                  <a:latin typeface="Helvetica" pitchFamily="2" charset="0"/>
                </a:rPr>
                <a:t>Make the design better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solidFill>
                    <a:srgbClr val="000000"/>
                  </a:solidFill>
                  <a:latin typeface="Helvetica" pitchFamily="2" charset="0"/>
                </a:rPr>
                <a:t>Repeat if needed </a:t>
              </a:r>
              <a:endParaRPr lang="en-US" sz="1500" kern="1200" dirty="0">
                <a:solidFill>
                  <a:schemeClr val="accent2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94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1171</Words>
  <Application>Microsoft Macintosh PowerPoint</Application>
  <PresentationFormat>Widescreen</PresentationFormat>
  <Paragraphs>235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Malgun Gothic</vt:lpstr>
      <vt:lpstr>Arial</vt:lpstr>
      <vt:lpstr>Calibri</vt:lpstr>
      <vt:lpstr>Helvetica</vt:lpstr>
      <vt:lpstr>Montserrat</vt:lpstr>
      <vt:lpstr>Symbol</vt:lpstr>
      <vt:lpstr>Times New Roman</vt:lpstr>
      <vt:lpstr>Wingdings</vt:lpstr>
      <vt:lpstr>Office Theme</vt:lpstr>
      <vt:lpstr>PowerPoint Presentation</vt:lpstr>
      <vt:lpstr>Read Aloud</vt:lpstr>
      <vt:lpstr>Engineering Design</vt:lpstr>
      <vt:lpstr>Engineering Design</vt:lpstr>
      <vt:lpstr>Engineering Jobs</vt:lpstr>
      <vt:lpstr>Engineering Jobs</vt:lpstr>
      <vt:lpstr>Engineering Jobs</vt:lpstr>
      <vt:lpstr>Engineering Design</vt:lpstr>
      <vt:lpstr>Engineering Design Process </vt:lpstr>
      <vt:lpstr>Problem</vt:lpstr>
      <vt:lpstr>Criteria (Desired Outcomes)</vt:lpstr>
      <vt:lpstr>Constraints (Limitations)</vt:lpstr>
      <vt:lpstr>Explore Materials</vt:lpstr>
      <vt:lpstr>Brainstorm</vt:lpstr>
      <vt:lpstr>Gather Materials</vt:lpstr>
      <vt:lpstr>Team Member Responsibilities</vt:lpstr>
      <vt:lpstr>Design Your Instrument! </vt:lpstr>
      <vt:lpstr>Criteria (Desired Outcomes)</vt:lpstr>
      <vt:lpstr>Scorecard</vt:lpstr>
      <vt:lpstr>Redesign: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Janee Pelletier</dc:creator>
  <cp:lastModifiedBy>Kristin Diamantides</cp:lastModifiedBy>
  <cp:revision>107</cp:revision>
  <dcterms:created xsi:type="dcterms:W3CDTF">2019-01-25T15:04:50Z</dcterms:created>
  <dcterms:modified xsi:type="dcterms:W3CDTF">2024-01-08T19:24:25Z</dcterms:modified>
</cp:coreProperties>
</file>