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306" r:id="rId3"/>
    <p:sldId id="340" r:id="rId4"/>
    <p:sldId id="260" r:id="rId5"/>
    <p:sldId id="267" r:id="rId6"/>
    <p:sldId id="287" r:id="rId7"/>
    <p:sldId id="288" r:id="rId8"/>
    <p:sldId id="342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E37222"/>
    <a:srgbClr val="BED600"/>
    <a:srgbClr val="3FCFD5"/>
    <a:srgbClr val="002C5F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46"/>
    <p:restoredTop sz="92988" autoAdjust="0"/>
  </p:normalViewPr>
  <p:slideViewPr>
    <p:cSldViewPr snapToGrid="0" snapToObjects="1">
      <p:cViewPr>
        <p:scale>
          <a:sx n="41" d="100"/>
          <a:sy n="41" d="100"/>
        </p:scale>
        <p:origin x="120" y="208"/>
      </p:cViewPr>
      <p:guideLst>
        <p:guide orient="horz" pos="3456"/>
        <p:guide pos="3840"/>
        <p:guide orient="horz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37" d="100"/>
          <a:sy n="37" d="100"/>
        </p:scale>
        <p:origin x="224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DB247-FFE2-481D-A6F0-AF25F70FDBA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1D0656-2E29-49B4-B708-B1E8D0F0A759}">
      <dgm:prSet phldrT="[Text]"/>
      <dgm:spPr>
        <a:xfrm rot="5400000">
          <a:off x="-176902" y="188160"/>
          <a:ext cx="1179352" cy="825546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gm:t>
    </dgm:pt>
    <dgm:pt modelId="{03573ECA-DBAF-4AED-A6F2-F1379C74FB0A}" type="par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ACFEC54-232E-4D2A-88C2-F63AE8A9B07F}" type="sibTrans" cxnId="{BFEDDFF0-9E87-46CF-8CD3-274A78C984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35B1886-97D2-4FF9-BA66-09DE5026F7D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85D00BA-3AFC-49C6-AF28-22D1B7070D98}" type="par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850627-BF87-465C-A681-103E238462ED}" type="sibTrans" cxnId="{5C2DAD30-5E71-49B1-AE8D-D1D15B1B1AB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6784EA-65FF-473B-8801-09FE9BA585DE}">
      <dgm:prSet phldrT="[Text]"/>
      <dgm:spPr>
        <a:xfrm rot="5400000">
          <a:off x="-176902" y="1254163"/>
          <a:ext cx="1179352" cy="825546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gm:t>
    </dgm:pt>
    <dgm:pt modelId="{FF35C47E-6E1A-428E-8BE9-ACB75A6445E7}" type="par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E2ECDD7-F6AF-4163-A330-B03407BD0F2B}" type="sibTrans" cxnId="{BA21FEE3-C7C8-479C-B400-312CD779B69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DCD886B-DD70-49F9-B875-37AFD57E058F}">
      <dgm:prSet phldrT="[Text]" custT="1"/>
      <dgm:spPr>
        <a:xfrm rot="5400000">
          <a:off x="2955404" y="-1052601"/>
          <a:ext cx="766586" cy="5026302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CC4D24D6-4F13-4EE8-A501-B04059B4E5E5}" type="par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E1E0F0-FB10-4808-BF56-E7A59AE0F6A6}" type="sibTrans" cxnId="{0DC41CF8-0B0C-4610-86C4-0A13A93EAA6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C89A732-FBDC-4763-B99C-A5F14A6859E7}">
      <dgm:prSet phldrT="[Text]"/>
      <dgm:spPr>
        <a:xfrm rot="5400000">
          <a:off x="-176902" y="2387569"/>
          <a:ext cx="1179352" cy="825546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gm:t>
    </dgm:pt>
    <dgm:pt modelId="{8B008903-B8F2-492E-B710-A720448D0E59}" type="par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C7851FA-D85C-4444-83AC-E788F451C3EC}" type="sibTrans" cxnId="{5E4CF415-29F8-4CDB-8716-2EB37AEE1B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5315060-03FB-4DD5-BFC2-1339F59E4F57}">
      <dgm:prSet phldrT="[Text]"/>
      <dgm:spPr>
        <a:xfrm rot="5400000">
          <a:off x="-176902" y="3452730"/>
          <a:ext cx="1179352" cy="825546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gm:t>
    </dgm:pt>
    <dgm:pt modelId="{99848BAD-1B59-4CC7-BB92-8D93915C83F3}" type="par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294BC86-6241-4B51-8DAA-45696580F83E}" type="sibTrans" cxnId="{5EFFFD65-777D-43DF-98CF-0EBCBA74F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F44278-0A6F-46C3-A790-395767ED15F2}">
      <dgm:prSet phldrT="[Text]" custT="1"/>
      <dgm:spPr>
        <a:xfrm rot="5400000">
          <a:off x="2955408" y="1145123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4210538C-6A39-464C-8424-BF61F9F52474}" type="par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4F38B09-7445-4685-9820-CE7876D87D0E}" type="sibTrans" cxnId="{866C9BF8-6A05-419D-8A8F-51A48D79693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56F25EE1-278C-428E-BA93-D9F9A35DDC71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 rot="5400000">
          <a:off x="-176902" y="4517892"/>
          <a:ext cx="1179352" cy="825546"/>
        </a:xfrm>
        <a:prstGeom prst="chevron">
          <a:avLst/>
        </a:prstGeom>
        <a:solidFill>
          <a:srgbClr val="4D4D4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gm:t>
    </dgm:pt>
    <dgm:pt modelId="{F3FE68B0-C67B-4462-A88A-03A0F9DA0930}" type="par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9DE0AF-0A47-4D88-9B22-78B2FC2E49EC}" type="sibTrans" cxnId="{D3A74AE4-229A-4395-944C-FE523052CC7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112CA9B-00A5-4ACC-A00A-65E2B4997DB2}">
      <dgm:prSet phldrT="[Text]" custT="1"/>
      <dgm:spPr>
        <a:xfrm rot="5400000">
          <a:off x="2955408" y="2211127"/>
          <a:ext cx="766579" cy="5026302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7065E735-941A-4D40-8F16-CB4FA3178F44}" type="par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0DFBD13-964D-423F-8994-62883B03847E}" type="sibTrans" cxnId="{1C555135-C645-43D1-979C-60BAE2617F9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2A5D7D-C865-4427-B92D-00DEF9C693F0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715A4A-3770-447E-9C58-066119CD02B2}" type="sib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D47F3C-F2E9-433A-9E5D-C796F19089BE}" type="parTrans" cxnId="{E54F1990-8E73-4A2A-BAAA-F684B088378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02781A-3D49-4DD7-9F52-3A234EAA2C93}">
      <dgm:prSet phldrT="[Text]" custT="1"/>
      <dgm:spPr>
        <a:xfrm rot="5400000">
          <a:off x="2955408" y="-2117766"/>
          <a:ext cx="766579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3112EE55-80D6-46BE-BBB3-C67D6EB64AAA}" type="par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F9D510-F587-47B4-82E1-00C4009B08D5}" type="sibTrans" cxnId="{A0036BBF-4832-4260-B084-42ED5C32B62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0081BC3-7431-4C03-98E9-05CF148FDBFF}">
      <dgm:prSet phldrT="[Text]" custT="1"/>
      <dgm:spPr>
        <a:xfrm rot="5400000">
          <a:off x="2955404" y="-1052601"/>
          <a:ext cx="766586" cy="50263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156B7A25-3E46-4173-AAAB-5C2FE04B85A0}" type="par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50682A-63FE-4ECB-BA4F-86BAAE276A3A}" type="sibTrans" cxnId="{A8F200C9-9E80-48E1-B815-2584DD6419F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3B790E-C466-4E7D-BD4D-76D0883E973D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A8C99DB2-1772-4372-A65A-8683F5B97F13}" type="par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A21F2D-E2F3-4197-9CC3-7671FB03737C}" type="sibTrans" cxnId="{1922BC0D-B5B2-4336-AFE8-C242DEF162D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2C47FF0-C8B3-4705-AF93-3BBC33A7E7E9}">
      <dgm:prSet phldrT="[Text]" custT="1"/>
      <dgm:spPr>
        <a:xfrm rot="5400000">
          <a:off x="2887163" y="80804"/>
          <a:ext cx="903068" cy="5026302"/>
        </a:xfr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gm:t>
    </dgm:pt>
    <dgm:pt modelId="{E0680FC4-3255-4BF6-9030-F69E2D513BDB}" type="par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401FBB7-D3C2-4EA9-90C9-AB1563684A55}" type="sibTrans" cxnId="{AA5324BA-4D9D-4158-B222-205AFE575B5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FF81BAB-02ED-40D4-B1A7-B3C24546ACA3}">
      <dgm:prSet phldrT="[Text]" custT="1"/>
      <dgm:spPr>
        <a:xfrm rot="5400000">
          <a:off x="2955408" y="1145123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3568BE2-9FEB-494F-A295-43F42AF5BD71}" type="par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A7E264-7008-45C8-910F-321BA9293AC2}" type="sibTrans" cxnId="{BDFC49F1-3770-4736-9618-62F2C595C39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48B6068-2594-48EB-A678-47C7E515043C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E867159-5B6A-4CAB-865D-6BC94133D930}" type="par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DD3CF07-7043-4CB7-B7BA-DC7AA2A9BEE8}" type="sibTrans" cxnId="{080D84E5-3EE1-4114-8D19-C87EB917119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DF3A051-3B2E-4548-8A83-CDAE943218F2}">
      <dgm:prSet phldrT="[Text]" custT="1"/>
      <dgm:spPr>
        <a:xfrm rot="5400000">
          <a:off x="2955408" y="2211127"/>
          <a:ext cx="766579" cy="5026302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sz="1600" b="0" i="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dirty="0">
            <a:solidFill>
              <a:srgbClr val="F16038"/>
            </a:solidFill>
            <a:latin typeface="+mn-lt"/>
            <a:ea typeface="+mn-ea"/>
            <a:cs typeface="+mn-cs"/>
          </a:endParaRPr>
        </a:p>
      </dgm:t>
    </dgm:pt>
    <dgm:pt modelId="{94D7C2BE-765E-4F08-AA6D-E441B2054B58}" type="par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F5AC09A-9D9D-4607-B09F-58DF1F64DE85}" type="sibTrans" cxnId="{ACFE59E0-E4F0-4331-9622-E1D5B910A65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AA2FCA8-1D62-4C41-80FA-6B4579129DCF}" type="pres">
      <dgm:prSet presAssocID="{18DDB247-FFE2-481D-A6F0-AF25F70FDBA2}" presName="linearFlow" presStyleCnt="0">
        <dgm:presLayoutVars>
          <dgm:dir/>
          <dgm:animLvl val="lvl"/>
          <dgm:resizeHandles val="exact"/>
        </dgm:presLayoutVars>
      </dgm:prSet>
      <dgm:spPr/>
    </dgm:pt>
    <dgm:pt modelId="{20AC0969-4DDD-4864-84BA-063C95E5BCA6}" type="pres">
      <dgm:prSet presAssocID="{9D1D0656-2E29-49B4-B708-B1E8D0F0A759}" presName="composite" presStyleCnt="0"/>
      <dgm:spPr/>
    </dgm:pt>
    <dgm:pt modelId="{06895307-049A-4274-A31B-E81D026FCFA4}" type="pres">
      <dgm:prSet presAssocID="{9D1D0656-2E29-49B4-B708-B1E8D0F0A759}" presName="parentText" presStyleLbl="alignNode1" presStyleIdx="0" presStyleCnt="5" custLinFactNeighborX="0" custLinFactNeighborY="-71">
        <dgm:presLayoutVars>
          <dgm:chMax val="1"/>
          <dgm:bulletEnabled val="1"/>
        </dgm:presLayoutVars>
      </dgm:prSet>
      <dgm:spPr/>
    </dgm:pt>
    <dgm:pt modelId="{1C4D4BC6-7487-4AF1-82B8-DAA6287394F9}" type="pres">
      <dgm:prSet presAssocID="{9D1D0656-2E29-49B4-B708-B1E8D0F0A759}" presName="descendantText" presStyleLbl="alignAcc1" presStyleIdx="0" presStyleCnt="5" custScaleY="100000" custLinFactNeighborX="0" custLinFactNeighborY="-456">
        <dgm:presLayoutVars>
          <dgm:bulletEnabled val="1"/>
        </dgm:presLayoutVars>
      </dgm:prSet>
      <dgm:spPr>
        <a:prstGeom prst="round2SameRect">
          <a:avLst/>
        </a:prstGeom>
      </dgm:spPr>
    </dgm:pt>
    <dgm:pt modelId="{D1926B51-3BA9-4C03-B5B1-6D00CFAC178A}" type="pres">
      <dgm:prSet presAssocID="{2ACFEC54-232E-4D2A-88C2-F63AE8A9B07F}" presName="sp" presStyleCnt="0"/>
      <dgm:spPr/>
    </dgm:pt>
    <dgm:pt modelId="{40D2C1D5-C1DA-4ACA-BFAF-E06E78F9591F}" type="pres">
      <dgm:prSet presAssocID="{046784EA-65FF-473B-8801-09FE9BA585DE}" presName="composite" presStyleCnt="0"/>
      <dgm:spPr/>
    </dgm:pt>
    <dgm:pt modelId="{AA20C47B-9F23-417D-9C83-BD49A3037EFD}" type="pres">
      <dgm:prSet presAssocID="{046784EA-65FF-473B-8801-09FE9BA585D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3A405A1-0425-462B-AE08-E21D6780E78D}" type="pres">
      <dgm:prSet presAssocID="{046784EA-65FF-473B-8801-09FE9BA585DE}" presName="descendantText" presStyleLbl="alignAcc1" presStyleIdx="1" presStyleCnt="5" custScaleY="100001" custLinFactNeighborX="416">
        <dgm:presLayoutVars>
          <dgm:bulletEnabled val="1"/>
        </dgm:presLayoutVars>
      </dgm:prSet>
      <dgm:spPr>
        <a:prstGeom prst="round2SameRect">
          <a:avLst/>
        </a:prstGeom>
      </dgm:spPr>
    </dgm:pt>
    <dgm:pt modelId="{72FC72C8-99AF-4B51-8233-68704154079E}" type="pres">
      <dgm:prSet presAssocID="{BE2ECDD7-F6AF-4163-A330-B03407BD0F2B}" presName="sp" presStyleCnt="0"/>
      <dgm:spPr/>
    </dgm:pt>
    <dgm:pt modelId="{542A9860-6C1C-41B9-A4F1-AD2E4E7C0DF2}" type="pres">
      <dgm:prSet presAssocID="{BC89A732-FBDC-4763-B99C-A5F14A6859E7}" presName="composite" presStyleCnt="0"/>
      <dgm:spPr/>
    </dgm:pt>
    <dgm:pt modelId="{2A0C5A49-8D0D-46CF-8B80-35F2EFA60C0F}" type="pres">
      <dgm:prSet presAssocID="{BC89A732-FBDC-4763-B99C-A5F14A6859E7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874836E-48A7-4FCA-92CA-350A1E8DD9A8}" type="pres">
      <dgm:prSet presAssocID="{BC89A732-FBDC-4763-B99C-A5F14A6859E7}" presName="descendantText" presStyleLbl="alignAcc1" presStyleIdx="2" presStyleCnt="5" custScaleY="98128">
        <dgm:presLayoutVars>
          <dgm:bulletEnabled val="1"/>
        </dgm:presLayoutVars>
      </dgm:prSet>
      <dgm:spPr>
        <a:prstGeom prst="round2SameRect">
          <a:avLst/>
        </a:prstGeom>
      </dgm:spPr>
    </dgm:pt>
    <dgm:pt modelId="{A7467639-99E6-4080-9760-0B624CD312F3}" type="pres">
      <dgm:prSet presAssocID="{AC7851FA-D85C-4444-83AC-E788F451C3EC}" presName="sp" presStyleCnt="0"/>
      <dgm:spPr/>
    </dgm:pt>
    <dgm:pt modelId="{32932BE8-9F01-4261-B0FE-25C74204ADEB}" type="pres">
      <dgm:prSet presAssocID="{85315060-03FB-4DD5-BFC2-1339F59E4F57}" presName="composite" presStyleCnt="0"/>
      <dgm:spPr/>
    </dgm:pt>
    <dgm:pt modelId="{7170A2DF-CCB3-4F81-A017-51F68A445B4B}" type="pres">
      <dgm:prSet presAssocID="{85315060-03FB-4DD5-BFC2-1339F59E4F5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3B059D2C-7943-4ABA-9DC4-4B5B3118440D}" type="pres">
      <dgm:prSet presAssocID="{85315060-03FB-4DD5-BFC2-1339F59E4F57}" presName="descendantText" presStyleLbl="alignAcc1" presStyleIdx="3" presStyleCnt="5" custLinFactNeighborX="0" custLinFactNeighborY="-110">
        <dgm:presLayoutVars>
          <dgm:bulletEnabled val="1"/>
        </dgm:presLayoutVars>
      </dgm:prSet>
      <dgm:spPr>
        <a:prstGeom prst="round2SameRect">
          <a:avLst/>
        </a:prstGeom>
      </dgm:spPr>
    </dgm:pt>
    <dgm:pt modelId="{39803883-3AEB-4086-A469-10F9D45FE65C}" type="pres">
      <dgm:prSet presAssocID="{1294BC86-6241-4B51-8DAA-45696580F83E}" presName="sp" presStyleCnt="0"/>
      <dgm:spPr/>
    </dgm:pt>
    <dgm:pt modelId="{C416377C-D1E6-40A1-AA0E-D035D7A21F39}" type="pres">
      <dgm:prSet presAssocID="{56F25EE1-278C-428E-BA93-D9F9A35DDC71}" presName="composite" presStyleCnt="0"/>
      <dgm:spPr/>
    </dgm:pt>
    <dgm:pt modelId="{9E5D38A8-95CB-4D23-90E9-68067DD66E40}" type="pres">
      <dgm:prSet presAssocID="{56F25EE1-278C-428E-BA93-D9F9A35DDC71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E4E4CBE-ED4C-4D0A-985F-6460517C251B}" type="pres">
      <dgm:prSet presAssocID="{56F25EE1-278C-428E-BA93-D9F9A35DDC71}" presName="descendantText" presStyleLbl="alignAcc1" presStyleIdx="4" presStyleCnt="5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1922BC0D-B5B2-4336-AFE8-C242DEF162D5}" srcId="{BC89A732-FBDC-4763-B99C-A5F14A6859E7}" destId="{143B790E-C466-4E7D-BD4D-76D0883E973D}" srcOrd="1" destOrd="0" parTransId="{A8C99DB2-1772-4372-A65A-8683F5B97F13}" sibTransId="{E2A21F2D-E2F3-4197-9CC3-7671FB03737C}"/>
    <dgm:cxn modelId="{5E4CF415-29F8-4CDB-8716-2EB37AEE1BAC}" srcId="{18DDB247-FFE2-481D-A6F0-AF25F70FDBA2}" destId="{BC89A732-FBDC-4763-B99C-A5F14A6859E7}" srcOrd="2" destOrd="0" parTransId="{8B008903-B8F2-492E-B710-A720448D0E59}" sibTransId="{AC7851FA-D85C-4444-83AC-E788F451C3EC}"/>
    <dgm:cxn modelId="{5C2DAD30-5E71-49B1-AE8D-D1D15B1B1ABA}" srcId="{9D1D0656-2E29-49B4-B708-B1E8D0F0A759}" destId="{635B1886-97D2-4FF9-BA66-09DE5026F7D3}" srcOrd="0" destOrd="0" parTransId="{185D00BA-3AFC-49C6-AF28-22D1B7070D98}" sibTransId="{73850627-BF87-465C-A681-103E238462ED}"/>
    <dgm:cxn modelId="{1C555135-C645-43D1-979C-60BAE2617F9C}" srcId="{56F25EE1-278C-428E-BA93-D9F9A35DDC71}" destId="{A112CA9B-00A5-4ACC-A00A-65E2B4997DB2}" srcOrd="0" destOrd="0" parTransId="{7065E735-941A-4D40-8F16-CB4FA3178F44}" sibTransId="{E0DFBD13-964D-423F-8994-62883B03847E}"/>
    <dgm:cxn modelId="{734F1936-BE0B-4631-80B1-BEFCACE4A840}" type="presOf" srcId="{56F25EE1-278C-428E-BA93-D9F9A35DDC71}" destId="{9E5D38A8-95CB-4D23-90E9-68067DD66E40}" srcOrd="0" destOrd="0" presId="urn:microsoft.com/office/officeart/2005/8/layout/chevron2"/>
    <dgm:cxn modelId="{15C42F40-2F75-429E-B58E-8EF873ABC55C}" type="presOf" srcId="{648B6068-2594-48EB-A678-47C7E515043C}" destId="{CE4E4CBE-ED4C-4D0A-985F-6460517C251B}" srcOrd="0" destOrd="1" presId="urn:microsoft.com/office/officeart/2005/8/layout/chevron2"/>
    <dgm:cxn modelId="{5EFFFD65-777D-43DF-98CF-0EBCBA74F520}" srcId="{18DDB247-FFE2-481D-A6F0-AF25F70FDBA2}" destId="{85315060-03FB-4DD5-BFC2-1339F59E4F57}" srcOrd="3" destOrd="0" parTransId="{99848BAD-1B59-4CC7-BB92-8D93915C83F3}" sibTransId="{1294BC86-6241-4B51-8DAA-45696580F83E}"/>
    <dgm:cxn modelId="{9115BB67-717B-407A-B5E8-47B1FCB60BE0}" type="presOf" srcId="{EB02781A-3D49-4DD7-9F52-3A234EAA2C93}" destId="{1C4D4BC6-7487-4AF1-82B8-DAA6287394F9}" srcOrd="0" destOrd="1" presId="urn:microsoft.com/office/officeart/2005/8/layout/chevron2"/>
    <dgm:cxn modelId="{58EF914B-FAB3-4340-B0CE-BAAFDDAD845F}" type="presOf" srcId="{18DDB247-FFE2-481D-A6F0-AF25F70FDBA2}" destId="{3AA2FCA8-1D62-4C41-80FA-6B4579129DCF}" srcOrd="0" destOrd="0" presId="urn:microsoft.com/office/officeart/2005/8/layout/chevron2"/>
    <dgm:cxn modelId="{E7850954-5302-4DE1-83B3-C2B8B70934F8}" type="presOf" srcId="{9D1D0656-2E29-49B4-B708-B1E8D0F0A759}" destId="{06895307-049A-4274-A31B-E81D026FCFA4}" srcOrd="0" destOrd="0" presId="urn:microsoft.com/office/officeart/2005/8/layout/chevron2"/>
    <dgm:cxn modelId="{57DF1D58-B8BA-480E-8515-70806025F8B5}" type="presOf" srcId="{635B1886-97D2-4FF9-BA66-09DE5026F7D3}" destId="{1C4D4BC6-7487-4AF1-82B8-DAA6287394F9}" srcOrd="0" destOrd="0" presId="urn:microsoft.com/office/officeart/2005/8/layout/chevron2"/>
    <dgm:cxn modelId="{E54F1990-8E73-4A2A-BAAA-F684B088378F}" srcId="{BC89A732-FBDC-4763-B99C-A5F14A6859E7}" destId="{CD2A5D7D-C865-4427-B92D-00DEF9C693F0}" srcOrd="0" destOrd="0" parTransId="{8BD47F3C-F2E9-433A-9E5D-C796F19089BE}" sibTransId="{E0715A4A-3770-447E-9C58-066119CD02B2}"/>
    <dgm:cxn modelId="{64084F91-F665-4AA6-9604-F8274275AC6B}" type="presOf" srcId="{90081BC3-7431-4C03-98E9-05CF148FDBFF}" destId="{53A405A1-0425-462B-AE08-E21D6780E78D}" srcOrd="0" destOrd="1" presId="urn:microsoft.com/office/officeart/2005/8/layout/chevron2"/>
    <dgm:cxn modelId="{533C8496-29F5-402A-B227-4B2FE91988A0}" type="presOf" srcId="{5DCD886B-DD70-49F9-B875-37AFD57E058F}" destId="{53A405A1-0425-462B-AE08-E21D6780E78D}" srcOrd="0" destOrd="0" presId="urn:microsoft.com/office/officeart/2005/8/layout/chevron2"/>
    <dgm:cxn modelId="{3DA8FB9D-BC35-469F-A1C0-0F90DEF6C4AB}" type="presOf" srcId="{BC89A732-FBDC-4763-B99C-A5F14A6859E7}" destId="{2A0C5A49-8D0D-46CF-8B80-35F2EFA60C0F}" srcOrd="0" destOrd="0" presId="urn:microsoft.com/office/officeart/2005/8/layout/chevron2"/>
    <dgm:cxn modelId="{C85901A5-DC6A-4833-B661-62C26FC07F5A}" type="presOf" srcId="{82C47FF0-C8B3-4705-AF93-3BBC33A7E7E9}" destId="{1874836E-48A7-4FCA-92CA-350A1E8DD9A8}" srcOrd="0" destOrd="2" presId="urn:microsoft.com/office/officeart/2005/8/layout/chevron2"/>
    <dgm:cxn modelId="{FECFC4B3-54A8-427E-8CCB-9C97C1F541D6}" type="presOf" srcId="{4EF44278-0A6F-46C3-A790-395767ED15F2}" destId="{3B059D2C-7943-4ABA-9DC4-4B5B3118440D}" srcOrd="0" destOrd="0" presId="urn:microsoft.com/office/officeart/2005/8/layout/chevron2"/>
    <dgm:cxn modelId="{AA5324BA-4D9D-4158-B222-205AFE575B56}" srcId="{BC89A732-FBDC-4763-B99C-A5F14A6859E7}" destId="{82C47FF0-C8B3-4705-AF93-3BBC33A7E7E9}" srcOrd="2" destOrd="0" parTransId="{E0680FC4-3255-4BF6-9030-F69E2D513BDB}" sibTransId="{E401FBB7-D3C2-4EA9-90C9-AB1563684A55}"/>
    <dgm:cxn modelId="{A0036BBF-4832-4260-B084-42ED5C32B625}" srcId="{9D1D0656-2E29-49B4-B708-B1E8D0F0A759}" destId="{EB02781A-3D49-4DD7-9F52-3A234EAA2C93}" srcOrd="1" destOrd="0" parTransId="{3112EE55-80D6-46BE-BBB3-C67D6EB64AAA}" sibTransId="{F9F9D510-F587-47B4-82E1-00C4009B08D5}"/>
    <dgm:cxn modelId="{749F75C1-D4A2-4DDA-8DAB-0075C84C1E3F}" type="presOf" srcId="{EDF3A051-3B2E-4548-8A83-CDAE943218F2}" destId="{CE4E4CBE-ED4C-4D0A-985F-6460517C251B}" srcOrd="0" destOrd="2" presId="urn:microsoft.com/office/officeart/2005/8/layout/chevron2"/>
    <dgm:cxn modelId="{7F048DC1-70AE-4BC4-BB79-C368EDF49ABF}" type="presOf" srcId="{CD2A5D7D-C865-4427-B92D-00DEF9C693F0}" destId="{1874836E-48A7-4FCA-92CA-350A1E8DD9A8}" srcOrd="0" destOrd="0" presId="urn:microsoft.com/office/officeart/2005/8/layout/chevron2"/>
    <dgm:cxn modelId="{425368C7-A052-4995-BDBC-6CC9891C50DA}" type="presOf" srcId="{046784EA-65FF-473B-8801-09FE9BA585DE}" destId="{AA20C47B-9F23-417D-9C83-BD49A3037EFD}" srcOrd="0" destOrd="0" presId="urn:microsoft.com/office/officeart/2005/8/layout/chevron2"/>
    <dgm:cxn modelId="{EAD617C8-37CF-48F4-A3D9-17C9AC4CBA37}" type="presOf" srcId="{143B790E-C466-4E7D-BD4D-76D0883E973D}" destId="{1874836E-48A7-4FCA-92CA-350A1E8DD9A8}" srcOrd="0" destOrd="1" presId="urn:microsoft.com/office/officeart/2005/8/layout/chevron2"/>
    <dgm:cxn modelId="{A8F200C9-9E80-48E1-B815-2584DD6419FE}" srcId="{046784EA-65FF-473B-8801-09FE9BA585DE}" destId="{90081BC3-7431-4C03-98E9-05CF148FDBFF}" srcOrd="1" destOrd="0" parTransId="{156B7A25-3E46-4173-AAAB-5C2FE04B85A0}" sibTransId="{6750682A-63FE-4ECB-BA4F-86BAAE276A3A}"/>
    <dgm:cxn modelId="{71974FDA-6DF7-44BA-82AD-51458EA42C4E}" type="presOf" srcId="{85315060-03FB-4DD5-BFC2-1339F59E4F57}" destId="{7170A2DF-CCB3-4F81-A017-51F68A445B4B}" srcOrd="0" destOrd="0" presId="urn:microsoft.com/office/officeart/2005/8/layout/chevron2"/>
    <dgm:cxn modelId="{ACFE59E0-E4F0-4331-9622-E1D5B910A650}" srcId="{56F25EE1-278C-428E-BA93-D9F9A35DDC71}" destId="{EDF3A051-3B2E-4548-8A83-CDAE943218F2}" srcOrd="2" destOrd="0" parTransId="{94D7C2BE-765E-4F08-AA6D-E441B2054B58}" sibTransId="{FF5AC09A-9D9D-4607-B09F-58DF1F64DE85}"/>
    <dgm:cxn modelId="{BA21FEE3-C7C8-479C-B400-312CD779B692}" srcId="{18DDB247-FFE2-481D-A6F0-AF25F70FDBA2}" destId="{046784EA-65FF-473B-8801-09FE9BA585DE}" srcOrd="1" destOrd="0" parTransId="{FF35C47E-6E1A-428E-8BE9-ACB75A6445E7}" sibTransId="{BE2ECDD7-F6AF-4163-A330-B03407BD0F2B}"/>
    <dgm:cxn modelId="{D3A74AE4-229A-4395-944C-FE523052CC7F}" srcId="{18DDB247-FFE2-481D-A6F0-AF25F70FDBA2}" destId="{56F25EE1-278C-428E-BA93-D9F9A35DDC71}" srcOrd="4" destOrd="0" parTransId="{F3FE68B0-C67B-4462-A88A-03A0F9DA0930}" sibTransId="{139DE0AF-0A47-4D88-9B22-78B2FC2E49EC}"/>
    <dgm:cxn modelId="{080D84E5-3EE1-4114-8D19-C87EB9171193}" srcId="{56F25EE1-278C-428E-BA93-D9F9A35DDC71}" destId="{648B6068-2594-48EB-A678-47C7E515043C}" srcOrd="1" destOrd="0" parTransId="{9E867159-5B6A-4CAB-865D-6BC94133D930}" sibTransId="{9DD3CF07-7043-4CB7-B7BA-DC7AA2A9BEE8}"/>
    <dgm:cxn modelId="{BFEDDFF0-9E87-46CF-8CD3-274A78C98470}" srcId="{18DDB247-FFE2-481D-A6F0-AF25F70FDBA2}" destId="{9D1D0656-2E29-49B4-B708-B1E8D0F0A759}" srcOrd="0" destOrd="0" parTransId="{03573ECA-DBAF-4AED-A6F2-F1379C74FB0A}" sibTransId="{2ACFEC54-232E-4D2A-88C2-F63AE8A9B07F}"/>
    <dgm:cxn modelId="{BDFC49F1-3770-4736-9618-62F2C595C391}" srcId="{85315060-03FB-4DD5-BFC2-1339F59E4F57}" destId="{2FF81BAB-02ED-40D4-B1A7-B3C24546ACA3}" srcOrd="1" destOrd="0" parTransId="{93568BE2-9FEB-494F-A295-43F42AF5BD71}" sibTransId="{6BA7E264-7008-45C8-910F-321BA9293AC2}"/>
    <dgm:cxn modelId="{0DC41CF8-0B0C-4610-86C4-0A13A93EAA68}" srcId="{046784EA-65FF-473B-8801-09FE9BA585DE}" destId="{5DCD886B-DD70-49F9-B875-37AFD57E058F}" srcOrd="0" destOrd="0" parTransId="{CC4D24D6-4F13-4EE8-A501-B04059B4E5E5}" sibTransId="{87E1E0F0-FB10-4808-BF56-E7A59AE0F6A6}"/>
    <dgm:cxn modelId="{35E67AF8-4ED6-4E3E-9622-755943E1BC9B}" type="presOf" srcId="{2FF81BAB-02ED-40D4-B1A7-B3C24546ACA3}" destId="{3B059D2C-7943-4ABA-9DC4-4B5B3118440D}" srcOrd="0" destOrd="1" presId="urn:microsoft.com/office/officeart/2005/8/layout/chevron2"/>
    <dgm:cxn modelId="{866C9BF8-6A05-419D-8A8F-51A48D796938}" srcId="{85315060-03FB-4DD5-BFC2-1339F59E4F57}" destId="{4EF44278-0A6F-46C3-A790-395767ED15F2}" srcOrd="0" destOrd="0" parTransId="{4210538C-6A39-464C-8424-BF61F9F52474}" sibTransId="{54F38B09-7445-4685-9820-CE7876D87D0E}"/>
    <dgm:cxn modelId="{4CCE95FA-C7CC-4970-A386-994C948C690D}" type="presOf" srcId="{A112CA9B-00A5-4ACC-A00A-65E2B4997DB2}" destId="{CE4E4CBE-ED4C-4D0A-985F-6460517C251B}" srcOrd="0" destOrd="0" presId="urn:microsoft.com/office/officeart/2005/8/layout/chevron2"/>
    <dgm:cxn modelId="{3FFCF394-AC77-47B1-BB05-CFA6B952F1E3}" type="presParOf" srcId="{3AA2FCA8-1D62-4C41-80FA-6B4579129DCF}" destId="{20AC0969-4DDD-4864-84BA-063C95E5BCA6}" srcOrd="0" destOrd="0" presId="urn:microsoft.com/office/officeart/2005/8/layout/chevron2"/>
    <dgm:cxn modelId="{DF9B4F6E-29D4-45E7-86E4-A937FFDB36F8}" type="presParOf" srcId="{20AC0969-4DDD-4864-84BA-063C95E5BCA6}" destId="{06895307-049A-4274-A31B-E81D026FCFA4}" srcOrd="0" destOrd="0" presId="urn:microsoft.com/office/officeart/2005/8/layout/chevron2"/>
    <dgm:cxn modelId="{3997F721-C828-4E5C-B858-C452A32778AE}" type="presParOf" srcId="{20AC0969-4DDD-4864-84BA-063C95E5BCA6}" destId="{1C4D4BC6-7487-4AF1-82B8-DAA6287394F9}" srcOrd="1" destOrd="0" presId="urn:microsoft.com/office/officeart/2005/8/layout/chevron2"/>
    <dgm:cxn modelId="{8B1BEF69-53A2-4576-8B67-40D6C069187A}" type="presParOf" srcId="{3AA2FCA8-1D62-4C41-80FA-6B4579129DCF}" destId="{D1926B51-3BA9-4C03-B5B1-6D00CFAC178A}" srcOrd="1" destOrd="0" presId="urn:microsoft.com/office/officeart/2005/8/layout/chevron2"/>
    <dgm:cxn modelId="{2180F899-CA3E-4C91-B617-B4EFA1EA83F0}" type="presParOf" srcId="{3AA2FCA8-1D62-4C41-80FA-6B4579129DCF}" destId="{40D2C1D5-C1DA-4ACA-BFAF-E06E78F9591F}" srcOrd="2" destOrd="0" presId="urn:microsoft.com/office/officeart/2005/8/layout/chevron2"/>
    <dgm:cxn modelId="{7AF50D5B-B0A2-4121-B338-B7E7D5521003}" type="presParOf" srcId="{40D2C1D5-C1DA-4ACA-BFAF-E06E78F9591F}" destId="{AA20C47B-9F23-417D-9C83-BD49A3037EFD}" srcOrd="0" destOrd="0" presId="urn:microsoft.com/office/officeart/2005/8/layout/chevron2"/>
    <dgm:cxn modelId="{E9490852-8B69-4AEC-ADEE-4CE890557C91}" type="presParOf" srcId="{40D2C1D5-C1DA-4ACA-BFAF-E06E78F9591F}" destId="{53A405A1-0425-462B-AE08-E21D6780E78D}" srcOrd="1" destOrd="0" presId="urn:microsoft.com/office/officeart/2005/8/layout/chevron2"/>
    <dgm:cxn modelId="{F7D8A270-7A9D-4FDD-98E3-5B5F27E1CF50}" type="presParOf" srcId="{3AA2FCA8-1D62-4C41-80FA-6B4579129DCF}" destId="{72FC72C8-99AF-4B51-8233-68704154079E}" srcOrd="3" destOrd="0" presId="urn:microsoft.com/office/officeart/2005/8/layout/chevron2"/>
    <dgm:cxn modelId="{682AE877-5D47-46A5-ADFD-E4A9E0C2A664}" type="presParOf" srcId="{3AA2FCA8-1D62-4C41-80FA-6B4579129DCF}" destId="{542A9860-6C1C-41B9-A4F1-AD2E4E7C0DF2}" srcOrd="4" destOrd="0" presId="urn:microsoft.com/office/officeart/2005/8/layout/chevron2"/>
    <dgm:cxn modelId="{3C29144B-8256-4A23-8060-E473DA10307A}" type="presParOf" srcId="{542A9860-6C1C-41B9-A4F1-AD2E4E7C0DF2}" destId="{2A0C5A49-8D0D-46CF-8B80-35F2EFA60C0F}" srcOrd="0" destOrd="0" presId="urn:microsoft.com/office/officeart/2005/8/layout/chevron2"/>
    <dgm:cxn modelId="{7EA34CF1-6400-4360-B75C-6A73125F3B36}" type="presParOf" srcId="{542A9860-6C1C-41B9-A4F1-AD2E4E7C0DF2}" destId="{1874836E-48A7-4FCA-92CA-350A1E8DD9A8}" srcOrd="1" destOrd="0" presId="urn:microsoft.com/office/officeart/2005/8/layout/chevron2"/>
    <dgm:cxn modelId="{F4FBC5AA-7AD3-4A83-BC99-E43576D17373}" type="presParOf" srcId="{3AA2FCA8-1D62-4C41-80FA-6B4579129DCF}" destId="{A7467639-99E6-4080-9760-0B624CD312F3}" srcOrd="5" destOrd="0" presId="urn:microsoft.com/office/officeart/2005/8/layout/chevron2"/>
    <dgm:cxn modelId="{E34D1C75-5FCD-405B-B202-C5E0C5612869}" type="presParOf" srcId="{3AA2FCA8-1D62-4C41-80FA-6B4579129DCF}" destId="{32932BE8-9F01-4261-B0FE-25C74204ADEB}" srcOrd="6" destOrd="0" presId="urn:microsoft.com/office/officeart/2005/8/layout/chevron2"/>
    <dgm:cxn modelId="{42E5294F-CF0C-4EC6-BA64-4D27EFE538C0}" type="presParOf" srcId="{32932BE8-9F01-4261-B0FE-25C74204ADEB}" destId="{7170A2DF-CCB3-4F81-A017-51F68A445B4B}" srcOrd="0" destOrd="0" presId="urn:microsoft.com/office/officeart/2005/8/layout/chevron2"/>
    <dgm:cxn modelId="{6D2CEAFA-4DFE-412E-AC4B-289C76E4750D}" type="presParOf" srcId="{32932BE8-9F01-4261-B0FE-25C74204ADEB}" destId="{3B059D2C-7943-4ABA-9DC4-4B5B3118440D}" srcOrd="1" destOrd="0" presId="urn:microsoft.com/office/officeart/2005/8/layout/chevron2"/>
    <dgm:cxn modelId="{A5EA4EEE-74F9-4DFC-8634-BE26B7495126}" type="presParOf" srcId="{3AA2FCA8-1D62-4C41-80FA-6B4579129DCF}" destId="{39803883-3AEB-4086-A469-10F9D45FE65C}" srcOrd="7" destOrd="0" presId="urn:microsoft.com/office/officeart/2005/8/layout/chevron2"/>
    <dgm:cxn modelId="{A543A1F7-FC1A-4D23-9EF2-9AE690F72F85}" type="presParOf" srcId="{3AA2FCA8-1D62-4C41-80FA-6B4579129DCF}" destId="{C416377C-D1E6-40A1-AA0E-D035D7A21F39}" srcOrd="8" destOrd="0" presId="urn:microsoft.com/office/officeart/2005/8/layout/chevron2"/>
    <dgm:cxn modelId="{3C9AF5A7-40C8-4F55-B4ED-077200E91133}" type="presParOf" srcId="{C416377C-D1E6-40A1-AA0E-D035D7A21F39}" destId="{9E5D38A8-95CB-4D23-90E9-68067DD66E40}" srcOrd="0" destOrd="0" presId="urn:microsoft.com/office/officeart/2005/8/layout/chevron2"/>
    <dgm:cxn modelId="{EDFCC8EE-1B39-4BCC-836C-AFFA1C8B25B6}" type="presParOf" srcId="{C416377C-D1E6-40A1-AA0E-D035D7A21F39}" destId="{CE4E4CBE-ED4C-4D0A-985F-6460517C2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95307-049A-4274-A31B-E81D026FCFA4}">
      <dsp:nvSpPr>
        <dsp:cNvPr id="0" name=""/>
        <dsp:cNvSpPr/>
      </dsp:nvSpPr>
      <dsp:spPr>
        <a:xfrm rot="5400000">
          <a:off x="-185916" y="188712"/>
          <a:ext cx="1239440" cy="867608"/>
        </a:xfrm>
        <a:prstGeom prst="chevron">
          <a:avLst/>
        </a:prstGeom>
        <a:solidFill>
          <a:srgbClr val="82C34D">
            <a:hueOff val="0"/>
            <a:satOff val="0"/>
            <a:lumOff val="0"/>
            <a:alphaOff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Identify</a:t>
          </a:r>
        </a:p>
      </dsp:txBody>
      <dsp:txXfrm rot="-5400000">
        <a:off x="0" y="436600"/>
        <a:ext cx="867608" cy="371832"/>
      </dsp:txXfrm>
    </dsp:sp>
    <dsp:sp modelId="{1C4D4BC6-7487-4AF1-82B8-DAA6287394F9}">
      <dsp:nvSpPr>
        <dsp:cNvPr id="0" name=""/>
        <dsp:cNvSpPr/>
      </dsp:nvSpPr>
      <dsp:spPr>
        <a:xfrm rot="5400000">
          <a:off x="3041459" y="-2173848"/>
          <a:ext cx="805636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82C3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Problem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Identify the Criteria and Constraints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39331"/>
        <a:ext cx="5114010" cy="726980"/>
      </dsp:txXfrm>
    </dsp:sp>
    <dsp:sp modelId="{AA20C47B-9F23-417D-9C83-BD49A3037EFD}">
      <dsp:nvSpPr>
        <dsp:cNvPr id="0" name=""/>
        <dsp:cNvSpPr/>
      </dsp:nvSpPr>
      <dsp:spPr>
        <a:xfrm rot="5400000">
          <a:off x="-185916" y="1313408"/>
          <a:ext cx="1239440" cy="867608"/>
        </a:xfrm>
        <a:prstGeom prst="chevron">
          <a:avLst/>
        </a:prstGeom>
        <a:solidFill>
          <a:srgbClr val="00578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Imagine</a:t>
          </a:r>
        </a:p>
      </dsp:txBody>
      <dsp:txXfrm rot="-5400000">
        <a:off x="0" y="1561296"/>
        <a:ext cx="867608" cy="371832"/>
      </dsp:txXfrm>
    </dsp:sp>
    <dsp:sp modelId="{53A405A1-0425-462B-AE08-E21D6780E78D}">
      <dsp:nvSpPr>
        <dsp:cNvPr id="0" name=""/>
        <dsp:cNvSpPr/>
      </dsp:nvSpPr>
      <dsp:spPr>
        <a:xfrm rot="5400000">
          <a:off x="3041455" y="-1046358"/>
          <a:ext cx="805644" cy="515333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00578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rPr>
            <a:t>Explore the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Brainstorm ideas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1166817"/>
        <a:ext cx="5114010" cy="726988"/>
      </dsp:txXfrm>
    </dsp:sp>
    <dsp:sp modelId="{2A0C5A49-8D0D-46CF-8B80-35F2EFA60C0F}">
      <dsp:nvSpPr>
        <dsp:cNvPr id="0" name=""/>
        <dsp:cNvSpPr/>
      </dsp:nvSpPr>
      <dsp:spPr>
        <a:xfrm rot="5400000">
          <a:off x="-185916" y="2437220"/>
          <a:ext cx="1239440" cy="867608"/>
        </a:xfrm>
        <a:prstGeom prst="chevron">
          <a:avLst/>
        </a:prstGeom>
        <a:solidFill>
          <a:srgbClr val="824D9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Plan</a:t>
          </a:r>
        </a:p>
      </dsp:txBody>
      <dsp:txXfrm rot="-5400000">
        <a:off x="0" y="2685108"/>
        <a:ext cx="867608" cy="371832"/>
      </dsp:txXfrm>
    </dsp:sp>
    <dsp:sp modelId="{1874836E-48A7-4FCA-92CA-350A1E8DD9A8}">
      <dsp:nvSpPr>
        <dsp:cNvPr id="0" name=""/>
        <dsp:cNvSpPr/>
      </dsp:nvSpPr>
      <dsp:spPr>
        <a:xfrm rot="5400000">
          <a:off x="3049000" y="77453"/>
          <a:ext cx="790554" cy="5153338"/>
        </a:xfrm>
        <a:prstGeom prst="round2SameRect">
          <a:avLst/>
        </a:prstGeom>
        <a:noFill/>
        <a:ln w="12700" cap="flat" cmpd="sng" algn="ctr">
          <a:solidFill>
            <a:srgbClr val="824D9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Create a plan individually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Select a group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Arial" panose="020B0604020202020204" pitchFamily="34" charset="0"/>
            </a:rPr>
            <a:t>Gather materials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Arial" panose="020B0604020202020204" pitchFamily="34" charset="0"/>
          </a:endParaRPr>
        </a:p>
      </dsp:txBody>
      <dsp:txXfrm rot="-5400000">
        <a:off x="867608" y="2297437"/>
        <a:ext cx="5114746" cy="713370"/>
      </dsp:txXfrm>
    </dsp:sp>
    <dsp:sp modelId="{7170A2DF-CCB3-4F81-A017-51F68A445B4B}">
      <dsp:nvSpPr>
        <dsp:cNvPr id="0" name=""/>
        <dsp:cNvSpPr/>
      </dsp:nvSpPr>
      <dsp:spPr>
        <a:xfrm rot="5400000">
          <a:off x="-185916" y="3561032"/>
          <a:ext cx="1239440" cy="867608"/>
        </a:xfrm>
        <a:prstGeom prst="chevron">
          <a:avLst/>
        </a:prstGeom>
        <a:solidFill>
          <a:srgbClr val="E95E0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Create</a:t>
          </a:r>
        </a:p>
      </dsp:txBody>
      <dsp:txXfrm rot="-5400000">
        <a:off x="0" y="3808920"/>
        <a:ext cx="867608" cy="371832"/>
      </dsp:txXfrm>
    </dsp:sp>
    <dsp:sp modelId="{3B059D2C-7943-4ABA-9DC4-4B5B3118440D}">
      <dsp:nvSpPr>
        <dsp:cNvPr id="0" name=""/>
        <dsp:cNvSpPr/>
      </dsp:nvSpPr>
      <dsp:spPr>
        <a:xfrm rot="5400000">
          <a:off x="3041459" y="1200378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E95E0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Build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+mn-lt"/>
              <a:ea typeface="+mn-ea"/>
              <a:cs typeface="+mn-cs"/>
            </a:rPr>
            <a:t>Test the product/prototype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3413557"/>
        <a:ext cx="5114010" cy="726980"/>
      </dsp:txXfrm>
    </dsp:sp>
    <dsp:sp modelId="{9E5D38A8-95CB-4D23-90E9-68067DD66E40}">
      <dsp:nvSpPr>
        <dsp:cNvPr id="0" name=""/>
        <dsp:cNvSpPr/>
      </dsp:nvSpPr>
      <dsp:spPr>
        <a:xfrm rot="5400000">
          <a:off x="-185916" y="4684844"/>
          <a:ext cx="1239440" cy="867608"/>
        </a:xfrm>
        <a:prstGeom prst="chevron">
          <a:avLst/>
        </a:prstGeom>
        <a:solidFill>
          <a:srgbClr val="4D4D4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rgbClr val="FFFFFF"/>
              </a:solidFill>
              <a:latin typeface="+mn-lt"/>
              <a:ea typeface="+mn-ea"/>
              <a:cs typeface="+mn-cs"/>
            </a:rPr>
            <a:t>Improve </a:t>
          </a:r>
        </a:p>
      </dsp:txBody>
      <dsp:txXfrm rot="-5400000">
        <a:off x="0" y="4932732"/>
        <a:ext cx="867608" cy="371832"/>
      </dsp:txXfrm>
    </dsp:sp>
    <dsp:sp modelId="{CE4E4CBE-ED4C-4D0A-985F-6460517C251B}">
      <dsp:nvSpPr>
        <dsp:cNvPr id="0" name=""/>
        <dsp:cNvSpPr/>
      </dsp:nvSpPr>
      <dsp:spPr>
        <a:xfrm rot="5400000">
          <a:off x="3041459" y="2325076"/>
          <a:ext cx="805636" cy="5153338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91919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Analyze results from test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Modify process or design to make it better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>
              <a:solidFill>
                <a:srgbClr val="000000"/>
              </a:solidFill>
              <a:latin typeface="+mn-lt"/>
              <a:cs typeface="Arial" panose="020B0604020202020204" pitchFamily="34" charset="0"/>
            </a:rPr>
            <a:t>Repeat as many times as needed</a:t>
          </a:r>
          <a:endParaRPr lang="en-US" sz="1600" kern="1200" dirty="0">
            <a:solidFill>
              <a:srgbClr val="F16038"/>
            </a:solidFill>
            <a:latin typeface="+mn-lt"/>
            <a:ea typeface="+mn-ea"/>
            <a:cs typeface="+mn-cs"/>
          </a:endParaRPr>
        </a:p>
      </dsp:txBody>
      <dsp:txXfrm rot="-5400000">
        <a:off x="867608" y="4538255"/>
        <a:ext cx="5114010" cy="72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D311AD-E657-3A15-6950-B2F98ABEF0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839623-6062-2C35-D341-F1888A3375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52F70-4EEF-4EB1-911F-8F732AF56833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05E168-4382-9F8A-41A4-E7126994C5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1CD95-740B-EDEA-1C61-6B85A1B3F1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FBC5-DE2D-45DB-9B57-E8AA01BE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3243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A8D781-AB3C-4471-B615-EE28F2563069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94047-1358-4FBD-8C92-EF27DE3FD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1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02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743F7-5FEE-5149-BDA4-2CF8DCBF6F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6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4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7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5D090-BA02-4F73-AC62-92E90EE199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0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0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22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4889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7715" y="0"/>
            <a:ext cx="1927737" cy="8159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032" y="5775594"/>
            <a:ext cx="2535506" cy="85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87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19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928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3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250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0659976" y="-2137783"/>
            <a:ext cx="3543382" cy="450578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681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27319"/>
            <a:ext cx="10515600" cy="382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20478" y="5877571"/>
            <a:ext cx="1558901" cy="5249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0" y="3388659"/>
            <a:ext cx="2349329" cy="67024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678494" y="5827237"/>
            <a:ext cx="1486125" cy="62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0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humannhealth.com/get-smell-toilet/357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echanical_engineering" TargetMode="External"/><Relationship Id="rId5" Type="http://schemas.openxmlformats.org/officeDocument/2006/relationships/image" Target="../media/image16.jpg"/><Relationship Id="rId4" Type="http://schemas.openxmlformats.org/officeDocument/2006/relationships/hyperlink" Target="http://peafrost2.wikidot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Expedition_36_flight_engineer_Chris_Cassidy.jpg" TargetMode="External"/><Relationship Id="rId3" Type="http://schemas.openxmlformats.org/officeDocument/2006/relationships/image" Target="../media/image17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7117" TargetMode="External"/><Relationship Id="rId5" Type="http://schemas.openxmlformats.org/officeDocument/2006/relationships/image" Target="../media/image18.jpg"/><Relationship Id="rId4" Type="http://schemas.openxmlformats.org/officeDocument/2006/relationships/hyperlink" Target="https://www.pexels.com/photo/aerospace-engineering-exploration-launch-34521/" TargetMode="External"/><Relationship Id="rId9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20.jpg"/><Relationship Id="rId7" Type="http://schemas.openxmlformats.org/officeDocument/2006/relationships/hyperlink" Target="https://simple.wikipedia.org/wiki/Chemical_enginee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hyperlink" Target="https://creativecommons.org/licenses/by-sa/3.0/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en.wikipedia.org/wiki/Chemical_engineering" TargetMode="External"/><Relationship Id="rId9" Type="http://schemas.openxmlformats.org/officeDocument/2006/relationships/hyperlink" Target="https://www.harperapprenticeships.org/news/wanted-factory-workers-degree-required/05work1-master768-v2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white car&#10;&#10;Description automatically generated">
            <a:extLst>
              <a:ext uri="{FF2B5EF4-FFF2-40B4-BE49-F238E27FC236}">
                <a16:creationId xmlns:a16="http://schemas.microsoft.com/office/drawing/2014/main" id="{7531B3B5-22B0-205C-177C-6D9B421CF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586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072F0B-27DE-F34F-9206-A75B342112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193"/>
          <a:stretch/>
        </p:blipFill>
        <p:spPr>
          <a:xfrm>
            <a:off x="0" y="4713514"/>
            <a:ext cx="12192000" cy="2112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A1DFE4-FBA7-D84E-B3C3-1DC0C04267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2823" r="82409"/>
          <a:stretch/>
        </p:blipFill>
        <p:spPr>
          <a:xfrm>
            <a:off x="0" y="2947575"/>
            <a:ext cx="2144647" cy="3921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BD8124-4C57-C24F-AF8F-83C4FAD98C9D}"/>
              </a:ext>
            </a:extLst>
          </p:cNvPr>
          <p:cNvSpPr/>
          <p:nvPr/>
        </p:nvSpPr>
        <p:spPr>
          <a:xfrm>
            <a:off x="250228" y="4670989"/>
            <a:ext cx="9447006" cy="838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i="1" dirty="0">
                <a:solidFill>
                  <a:schemeClr val="bg1"/>
                </a:solidFill>
                <a:latin typeface="Helvetica" pitchFamily="2" charset="0"/>
              </a:rPr>
              <a:t>Bottle Rocket Truck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061A5E-5FE0-2C42-ABD3-833E5A019B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8" t="57299" r="72595" b="22840"/>
          <a:stretch/>
        </p:blipFill>
        <p:spPr>
          <a:xfrm>
            <a:off x="6838073" y="5346046"/>
            <a:ext cx="2403836" cy="13620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A2585-7FCC-914D-A320-E0A32C7FF5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1909" y="5396675"/>
            <a:ext cx="2699863" cy="12562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70B663-DC0B-3047-80CE-655187589D7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2409" b="67349"/>
          <a:stretch/>
        </p:blipFill>
        <p:spPr>
          <a:xfrm>
            <a:off x="14333438" y="260368"/>
            <a:ext cx="2144647" cy="22392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01519F-C39B-CA40-B64D-581FA67684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3299" b="54601"/>
          <a:stretch/>
        </p:blipFill>
        <p:spPr>
          <a:xfrm>
            <a:off x="10155809" y="0"/>
            <a:ext cx="2036191" cy="311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2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F0D8BE-CF67-9D74-17F1-1952F1CAF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946094"/>
              </p:ext>
            </p:extLst>
          </p:nvPr>
        </p:nvGraphicFramePr>
        <p:xfrm>
          <a:off x="2169150" y="982140"/>
          <a:ext cx="6020947" cy="5742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3953ACBC-95E9-E781-7F36-FF3A3D90D274}"/>
              </a:ext>
            </a:extLst>
          </p:cNvPr>
          <p:cNvSpPr txBox="1">
            <a:spLocks/>
          </p:cNvSpPr>
          <p:nvPr/>
        </p:nvSpPr>
        <p:spPr>
          <a:xfrm>
            <a:off x="373636" y="-89210"/>
            <a:ext cx="88672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j-lt"/>
              </a:rPr>
              <a:t>Engineering Design Process </a:t>
            </a:r>
            <a:br>
              <a:rPr lang="en-US" dirty="0">
                <a:latin typeface="+mj-lt"/>
              </a:rPr>
            </a:br>
            <a:endParaRPr lang="en-US" dirty="0">
              <a:solidFill>
                <a:srgbClr val="F1603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7227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EAF6-947D-2255-5F6D-9601808D0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10BCA-A43E-3897-882B-F6464266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81" y="1803572"/>
            <a:ext cx="10515600" cy="38295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Jennifer’s transportation company is currently trying to figure out how to maximize the output of her trucks. They travel far distances with a lot of goods and do not want to waste any fuel.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Today, you will put on your engineering hat to build a truck that will travel an exact distance on a single tank of gas.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B13CBC6-9EA0-176A-C1FC-479632E45E0E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64BD059D-97FC-8BC6-A635-AB2F4031D6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F43717A6-AB0E-8E39-19AD-BF588048B70B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483F9F3-64A1-C03E-085A-D086BF213F97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6F26B63-66E9-3A23-65EE-8CCA470FEBE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7AE9355E-ED3B-CAF5-59D9-91FA3195FA86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165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Criteria: (Desired Outcomes)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619" y="1606972"/>
            <a:ext cx="10515600" cy="3829587"/>
          </a:xfr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truck must: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 self-propelled by the chemical reaction occurring in the water bottle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Stop after traveling 2.5 meters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Not crash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**Bonus points: The truck delivers payloads of 50 mL, 100 mL, and 150 mL of water while traveling 2.5 meters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92929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3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2D6C0-6AE5-DDB2-3B87-B16E0C06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11647"/>
            <a:ext cx="10515600" cy="1325563"/>
          </a:xfrm>
        </p:spPr>
        <p:txBody>
          <a:bodyPr/>
          <a:lstStyle/>
          <a:p>
            <a:r>
              <a:rPr lang="en-US" dirty="0"/>
              <a:t>Constraints: (Limitations)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810C-5D64-B78D-9874-104030734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14206"/>
            <a:ext cx="10798629" cy="3829587"/>
          </a:xfrm>
        </p:spPr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/>
                </a:solidFill>
              </a:rPr>
              <a:t>Time Limit</a:t>
            </a:r>
            <a:r>
              <a:rPr lang="en-US" sz="2400" dirty="0">
                <a:solidFill>
                  <a:schemeClr val="tx1"/>
                </a:solidFill>
              </a:rPr>
              <a:t>: You will have 25 minutes to build the truck.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Materials</a:t>
            </a:r>
            <a:r>
              <a:rPr lang="en-US" sz="2400" dirty="0">
                <a:solidFill>
                  <a:schemeClr val="tx1"/>
                </a:solidFill>
              </a:rPr>
              <a:t>: You can only use the materials available. 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Budget: </a:t>
            </a:r>
            <a:r>
              <a:rPr lang="en-US" sz="2400" dirty="0">
                <a:solidFill>
                  <a:schemeClr val="tx1"/>
                </a:solidFill>
              </a:rPr>
              <a:t>You will have $500 to complete this challenge.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Collaboration</a:t>
            </a:r>
            <a:r>
              <a:rPr lang="en-US" sz="2400" dirty="0">
                <a:solidFill>
                  <a:schemeClr val="tx1"/>
                </a:solidFill>
              </a:rPr>
              <a:t>: One design element from each team member must be used in the final design.</a:t>
            </a:r>
          </a:p>
          <a:p>
            <a:r>
              <a:rPr lang="en-US" sz="2400" u="sng" dirty="0">
                <a:solidFill>
                  <a:schemeClr val="tx1"/>
                </a:solidFill>
              </a:rPr>
              <a:t>Redesign</a:t>
            </a:r>
            <a:r>
              <a:rPr lang="en-US" sz="2400" dirty="0">
                <a:solidFill>
                  <a:schemeClr val="tx1"/>
                </a:solidFill>
              </a:rPr>
              <a:t>: Each team can test their prototype as many times as needed during the 25-minute design phase.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824C9AF-CA0D-4FE9-69A4-99377CE048AD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5E2284BA-C7D8-15C9-DE0E-28ECCDA24AF0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AD94C968-C648-6A3B-4EE4-1D1903B062CE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78814EE-F38F-8A06-4EA1-E30C22742541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B2789A87-4A4F-4E70-49CB-FEBC95BF4587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34AC768C-6BE1-53AF-A8A7-46FFBB6AD80F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8202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D26D9-4F0E-2ABA-5F7F-6BC4A4F6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4037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Explore Materials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F41BD2-F69E-F5F8-A58D-D9061EE49174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C42CA638-FC62-5729-2BB1-CD4067CD5578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8B6E90D7-C690-509E-CEF8-E2850842EE1E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C358C9D-2FBF-8E95-80B2-4FA257B98C7D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ACB32107-94CE-723B-C2CD-727E435DECB0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A69799C8-312A-46F5-6FE0-9A1A8ED908EC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BC15560F-35CD-4894-1224-6BD9830568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812701"/>
              </p:ext>
            </p:extLst>
          </p:nvPr>
        </p:nvGraphicFramePr>
        <p:xfrm>
          <a:off x="1442844" y="1306995"/>
          <a:ext cx="3183835" cy="328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3835">
                  <a:extLst>
                    <a:ext uri="{9D8B030D-6E8A-4147-A177-3AD203B41FA5}">
                      <a16:colId xmlns:a16="http://schemas.microsoft.com/office/drawing/2014/main" val="3248202669"/>
                    </a:ext>
                  </a:extLst>
                </a:gridCol>
              </a:tblGrid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/>
                        </a:rPr>
                        <a:t>Free materials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412402"/>
                  </a:ext>
                </a:extLst>
              </a:tr>
              <a:tr h="49372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Water bottle + cap - 750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3360468"/>
                  </a:ext>
                </a:extLst>
              </a:tr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Water </a:t>
                      </a:r>
                      <a:endParaRPr lang="en-US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76684"/>
                  </a:ext>
                </a:extLst>
              </a:tr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Thumbtack or push pin </a:t>
                      </a:r>
                      <a:endParaRPr lang="en-US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115918"/>
                  </a:ext>
                </a:extLst>
              </a:tr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Tissue paper </a:t>
                      </a:r>
                      <a:endParaRPr lang="en-US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95715"/>
                  </a:ext>
                </a:extLst>
              </a:tr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Safety goggles </a:t>
                      </a:r>
                      <a:endParaRPr lang="en-US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72978"/>
                  </a:ext>
                </a:extLst>
              </a:tr>
              <a:tr h="46540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Lab gloves </a:t>
                      </a:r>
                      <a:endParaRPr lang="en-US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25753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6AFB5A43-1898-812F-BD7A-F9C1BBB0A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40032"/>
              </p:ext>
            </p:extLst>
          </p:nvPr>
        </p:nvGraphicFramePr>
        <p:xfrm>
          <a:off x="5179975" y="1158508"/>
          <a:ext cx="6041321" cy="4177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9913">
                  <a:extLst>
                    <a:ext uri="{9D8B030D-6E8A-4147-A177-3AD203B41FA5}">
                      <a16:colId xmlns:a16="http://schemas.microsoft.com/office/drawing/2014/main" val="2891972378"/>
                    </a:ext>
                  </a:extLst>
                </a:gridCol>
                <a:gridCol w="2491408">
                  <a:extLst>
                    <a:ext uri="{9D8B030D-6E8A-4147-A177-3AD203B41FA5}">
                      <a16:colId xmlns:a16="http://schemas.microsoft.com/office/drawing/2014/main" val="31618986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/>
                        </a:rPr>
                        <a:t>Materials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/>
                        </a:rPr>
                        <a:t>Cost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864290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</a:rPr>
                        <a:t>Sodium bicarbonate (Max: 25 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5 grams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728437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</a:rPr>
                        <a:t>Acetic acid (Max: 125 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25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81357"/>
                  </a:ext>
                </a:extLst>
              </a:tr>
              <a:tr h="4281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wheels (small/medium/large)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$10/$20/$30 per wheel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140134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axle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 per axle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640008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long chassis</a:t>
                      </a:r>
                      <a:r>
                        <a:rPr lang="en-US" sz="1600" dirty="0">
                          <a:solidFill>
                            <a:srgbClr val="F16038"/>
                          </a:solidFill>
                          <a:latin typeface="Arial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- White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$50 per chassis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2704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Lego short chassis - Blue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$25 per chassis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44345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Straw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 per straw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1617284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Tape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$15 per 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176401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Scissors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$10 per pair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6362996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Thick foam sheet or cardboard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$50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22656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Construction paper or cardstock </a:t>
                      </a:r>
                      <a:endParaRPr lang="en-US" sz="1600" dirty="0">
                        <a:solidFill>
                          <a:srgbClr val="F16038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/>
                        </a:rPr>
                        <a:t>$25 per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95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51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3874-2141-3B5C-2B8A-8176408FB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9876"/>
            <a:ext cx="10515600" cy="1325563"/>
          </a:xfrm>
        </p:spPr>
        <p:txBody>
          <a:bodyPr/>
          <a:lstStyle/>
          <a:p>
            <a:r>
              <a:rPr lang="en-US" dirty="0"/>
              <a:t>Brainstorm!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75A70D0-C69F-FA13-EF4A-BADD5CC76EE0}"/>
              </a:ext>
            </a:extLst>
          </p:cNvPr>
          <p:cNvGrpSpPr/>
          <p:nvPr/>
        </p:nvGrpSpPr>
        <p:grpSpPr>
          <a:xfrm>
            <a:off x="1735698" y="5601868"/>
            <a:ext cx="867608" cy="1239440"/>
            <a:chOff x="0" y="1127492"/>
            <a:chExt cx="867608" cy="1239440"/>
          </a:xfrm>
        </p:grpSpPr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D9898A0E-4349-CBF0-092C-2A3F1F448D32}"/>
                </a:ext>
              </a:extLst>
            </p:cNvPr>
            <p:cNvSpPr/>
            <p:nvPr/>
          </p:nvSpPr>
          <p:spPr>
            <a:xfrm rot="5400000">
              <a:off x="-185916" y="1313408"/>
              <a:ext cx="1239440" cy="867608"/>
            </a:xfrm>
            <a:prstGeom prst="chevron">
              <a:avLst/>
            </a:prstGeom>
            <a:solidFill>
              <a:srgbClr val="005786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Arrow: Chevron 4">
              <a:extLst>
                <a:ext uri="{FF2B5EF4-FFF2-40B4-BE49-F238E27FC236}">
                  <a16:creationId xmlns:a16="http://schemas.microsoft.com/office/drawing/2014/main" id="{9AD4D4C2-67FC-85FC-7708-62DF2695B033}"/>
                </a:ext>
              </a:extLst>
            </p:cNvPr>
            <p:cNvSpPr txBox="1"/>
            <p:nvPr/>
          </p:nvSpPr>
          <p:spPr>
            <a:xfrm>
              <a:off x="0" y="1561296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Imagine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42F2ACE-68A6-7938-14B2-C0A4AA48B58A}"/>
              </a:ext>
            </a:extLst>
          </p:cNvPr>
          <p:cNvGrpSpPr/>
          <p:nvPr/>
        </p:nvGrpSpPr>
        <p:grpSpPr>
          <a:xfrm>
            <a:off x="2603306" y="5601865"/>
            <a:ext cx="5153338" cy="805644"/>
            <a:chOff x="867608" y="1127489"/>
            <a:chExt cx="5153338" cy="805644"/>
          </a:xfrm>
        </p:grpSpPr>
        <p:sp>
          <p:nvSpPr>
            <p:cNvPr id="9" name="Rectangle: Top Corners Rounded 8">
              <a:extLst>
                <a:ext uri="{FF2B5EF4-FFF2-40B4-BE49-F238E27FC236}">
                  <a16:creationId xmlns:a16="http://schemas.microsoft.com/office/drawing/2014/main" id="{AEB7CBD5-A059-6A5D-1FCA-0CC876FFDC3C}"/>
                </a:ext>
              </a:extLst>
            </p:cNvPr>
            <p:cNvSpPr/>
            <p:nvPr/>
          </p:nvSpPr>
          <p:spPr>
            <a:xfrm rot="5400000">
              <a:off x="3041455" y="-1046358"/>
              <a:ext cx="805644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005786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: Top Corners Rounded 6">
              <a:extLst>
                <a:ext uri="{FF2B5EF4-FFF2-40B4-BE49-F238E27FC236}">
                  <a16:creationId xmlns:a16="http://schemas.microsoft.com/office/drawing/2014/main" id="{F315BC2A-ADE3-BF50-08DA-0674302E8BF6}"/>
                </a:ext>
              </a:extLst>
            </p:cNvPr>
            <p:cNvSpPr txBox="1"/>
            <p:nvPr/>
          </p:nvSpPr>
          <p:spPr>
            <a:xfrm>
              <a:off x="867608" y="1166817"/>
              <a:ext cx="5114010" cy="7269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Explore the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Brainstorm ideas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ED6916D-DA87-307D-686A-7C1B22A76E26}"/>
              </a:ext>
            </a:extLst>
          </p:cNvPr>
          <p:cNvSpPr txBox="1"/>
          <p:nvPr/>
        </p:nvSpPr>
        <p:spPr>
          <a:xfrm>
            <a:off x="1096603" y="1594366"/>
            <a:ext cx="9998793" cy="2739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minute: Individual Design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Draw a plan of how you think Jennifer should design her truck.</a:t>
            </a:r>
            <a:endParaRPr lang="en-US" sz="24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minutes: Each member presents their ideas to the group.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Share your ideas and focus on things you like the most about your idea that you would like to see be used as a design element for the final design</a:t>
            </a:r>
          </a:p>
        </p:txBody>
      </p:sp>
    </p:spTree>
    <p:extLst>
      <p:ext uri="{BB962C8B-B14F-4D97-AF65-F5344CB8AC3E}">
        <p14:creationId xmlns:p14="http://schemas.microsoft.com/office/powerpoint/2010/main" val="2702920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9C11-C97E-1B9F-208C-7ED3354F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7147"/>
            <a:ext cx="10515600" cy="1325563"/>
          </a:xfrm>
        </p:spPr>
        <p:txBody>
          <a:bodyPr/>
          <a:lstStyle/>
          <a:p>
            <a:r>
              <a:rPr lang="en-US" dirty="0"/>
              <a:t>Gather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AADBE-6847-9235-3A75-A820664DB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4" y="1221007"/>
            <a:ext cx="10515600" cy="3971290"/>
          </a:xfrm>
        </p:spPr>
        <p:txBody>
          <a:bodyPr>
            <a:normAutofit fontScale="40000" lnSpcReduction="20000"/>
          </a:bodyPr>
          <a:lstStyle/>
          <a:p>
            <a:r>
              <a:rPr lang="en-US" sz="9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Score card and criteria</a:t>
            </a:r>
          </a:p>
          <a:p>
            <a:pPr lvl="1"/>
            <a:r>
              <a:rPr lang="en-US" sz="6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The truck must:</a:t>
            </a:r>
          </a:p>
          <a:p>
            <a:pPr lvl="2"/>
            <a:r>
              <a:rPr lang="en-US" sz="6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Be self-propelled by the chemical reaction occurring in the water bottle</a:t>
            </a:r>
          </a:p>
          <a:p>
            <a:pPr lvl="2"/>
            <a:r>
              <a:rPr lang="en-US" sz="6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Stop after traveling 2.5 meters</a:t>
            </a:r>
          </a:p>
          <a:p>
            <a:pPr lvl="2"/>
            <a:r>
              <a:rPr lang="en-US" sz="6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Not crash</a:t>
            </a:r>
          </a:p>
          <a:p>
            <a:pPr lvl="2"/>
            <a:r>
              <a:rPr lang="en-US" sz="6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Bonus points: The truck delivers payloads of 50 mL, 100 mL, and 150 mL of water while traveling 2.5 meters</a:t>
            </a:r>
          </a:p>
          <a:p>
            <a:pPr marL="914400" lvl="2" indent="0">
              <a:buNone/>
            </a:pPr>
            <a:endParaRPr lang="en-US" sz="60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sz="96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Select what materials will be used for the design</a:t>
            </a:r>
          </a:p>
          <a:p>
            <a:endParaRPr lang="en-US" sz="9600" dirty="0">
              <a:solidFill>
                <a:srgbClr val="F16038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4FA11A-2BB0-4ECF-5539-89E89FCBCF13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FC0F82D2-972E-C396-C169-E448C624518F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B98733C1-14F9-73A3-F7A9-52678144B4CC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B428C17-ECC2-634D-10BA-64AD3341CB9A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77E49B-9283-A886-DB2A-5D69DFA8C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63C2C70C-C669-2935-7816-A855A6F473A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11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D84A-BE39-500D-BAA0-80271A57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Member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9B773-2D88-D831-52FA-43BBC471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062"/>
            <a:ext cx="10515600" cy="3520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Assign responsibilities of each team member during the process</a:t>
            </a:r>
          </a:p>
          <a:p>
            <a:pPr marL="0" indent="0"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Material Manager: collects materials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Banker: manages the budget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 Engineer: measure the </a:t>
            </a: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height of the barriers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Quality Control Manager: match the design to the prototype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35AC4F-6CF4-BDEE-66A8-F45E68215C89}"/>
              </a:ext>
            </a:extLst>
          </p:cNvPr>
          <p:cNvGrpSpPr/>
          <p:nvPr/>
        </p:nvGrpSpPr>
        <p:grpSpPr>
          <a:xfrm>
            <a:off x="1746584" y="5618560"/>
            <a:ext cx="867608" cy="1239440"/>
            <a:chOff x="0" y="2251304"/>
            <a:chExt cx="867608" cy="1239440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E727A9CA-42A8-7E69-4EAA-4D0E61CB368B}"/>
                </a:ext>
              </a:extLst>
            </p:cNvPr>
            <p:cNvSpPr/>
            <p:nvPr/>
          </p:nvSpPr>
          <p:spPr>
            <a:xfrm rot="5400000">
              <a:off x="-185916" y="2437220"/>
              <a:ext cx="1239440" cy="867608"/>
            </a:xfrm>
            <a:prstGeom prst="chevron">
              <a:avLst/>
            </a:prstGeom>
            <a:solidFill>
              <a:srgbClr val="824D94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915939E0-2A9E-2534-93A1-BBBA0BF11276}"/>
                </a:ext>
              </a:extLst>
            </p:cNvPr>
            <p:cNvSpPr txBox="1"/>
            <p:nvPr/>
          </p:nvSpPr>
          <p:spPr>
            <a:xfrm>
              <a:off x="0" y="2685108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CC0DD4E-CED2-4F44-A202-0D5E06B89B59}"/>
              </a:ext>
            </a:extLst>
          </p:cNvPr>
          <p:cNvGrpSpPr/>
          <p:nvPr/>
        </p:nvGrpSpPr>
        <p:grpSpPr>
          <a:xfrm>
            <a:off x="2614192" y="5626101"/>
            <a:ext cx="5153338" cy="790554"/>
            <a:chOff x="867608" y="2258845"/>
            <a:chExt cx="5153338" cy="790554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2958059C-02DE-37DF-5644-B864D4438F81}"/>
                </a:ext>
              </a:extLst>
            </p:cNvPr>
            <p:cNvSpPr/>
            <p:nvPr/>
          </p:nvSpPr>
          <p:spPr>
            <a:xfrm rot="5400000">
              <a:off x="3049000" y="77453"/>
              <a:ext cx="790554" cy="5153338"/>
            </a:xfrm>
            <a:prstGeom prst="round2SameRect">
              <a:avLst/>
            </a:prstGeom>
            <a:noFill/>
            <a:ln w="12700" cap="flat" cmpd="sng" algn="ctr">
              <a:solidFill>
                <a:srgbClr val="824D94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Top Corners Rounded 6">
              <a:extLst>
                <a:ext uri="{FF2B5EF4-FFF2-40B4-BE49-F238E27FC236}">
                  <a16:creationId xmlns:a16="http://schemas.microsoft.com/office/drawing/2014/main" id="{7397EF2B-AC8C-D267-CA61-5B5522BC6B5E}"/>
                </a:ext>
              </a:extLst>
            </p:cNvPr>
            <p:cNvSpPr txBox="1"/>
            <p:nvPr/>
          </p:nvSpPr>
          <p:spPr>
            <a:xfrm>
              <a:off x="867608" y="2297437"/>
              <a:ext cx="5114746" cy="713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Create a plan individually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Select a group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latin typeface="+mn-lt"/>
                  <a:ea typeface="+mn-ea"/>
                  <a:cs typeface="Arial" panose="020B0604020202020204" pitchFamily="34" charset="0"/>
                </a:rPr>
                <a:t>Gather materials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6372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E4BDA-CEDD-38A9-6DAF-3AB710B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Your Truck!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75D7-866C-DB77-8DBF-7B7DD0B54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HAVE FUN</a:t>
            </a:r>
            <a:endParaRPr lang="en-US" sz="2800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BE CREATIVE</a:t>
            </a:r>
            <a:endParaRPr lang="en-US" sz="2800" b="1">
              <a:solidFill>
                <a:srgbClr val="F16038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280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WORK TOGETHER</a:t>
            </a:r>
            <a:endParaRPr lang="en-US" sz="2800" b="1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DFE933-A919-4272-B337-B8B06991EF69}"/>
              </a:ext>
            </a:extLst>
          </p:cNvPr>
          <p:cNvGrpSpPr/>
          <p:nvPr/>
        </p:nvGrpSpPr>
        <p:grpSpPr>
          <a:xfrm>
            <a:off x="1703041" y="5572123"/>
            <a:ext cx="867608" cy="1239440"/>
            <a:chOff x="0" y="337511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9FDAB9A-A93E-FE46-1576-8A81F9F00CFA}"/>
                </a:ext>
              </a:extLst>
            </p:cNvPr>
            <p:cNvSpPr/>
            <p:nvPr/>
          </p:nvSpPr>
          <p:spPr>
            <a:xfrm rot="5400000">
              <a:off x="-185916" y="3561032"/>
              <a:ext cx="1239440" cy="867608"/>
            </a:xfrm>
            <a:prstGeom prst="chevron">
              <a:avLst/>
            </a:prstGeom>
            <a:solidFill>
              <a:srgbClr val="E95E0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9AA43ED2-5306-A235-FC65-48BD8D1BE744}"/>
                </a:ext>
              </a:extLst>
            </p:cNvPr>
            <p:cNvSpPr txBox="1"/>
            <p:nvPr/>
          </p:nvSpPr>
          <p:spPr>
            <a:xfrm>
              <a:off x="0" y="380892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Create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77B2876-607A-4F55-4581-64AF27464A36}"/>
              </a:ext>
            </a:extLst>
          </p:cNvPr>
          <p:cNvGrpSpPr/>
          <p:nvPr/>
        </p:nvGrpSpPr>
        <p:grpSpPr>
          <a:xfrm>
            <a:off x="2570649" y="5571236"/>
            <a:ext cx="5153338" cy="805636"/>
            <a:chOff x="867608" y="3374229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4A9FAAC0-79B8-CEB7-11CE-D305CD6431FF}"/>
                </a:ext>
              </a:extLst>
            </p:cNvPr>
            <p:cNvSpPr/>
            <p:nvPr/>
          </p:nvSpPr>
          <p:spPr>
            <a:xfrm rot="5400000">
              <a:off x="3041459" y="1200378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E95E09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C47B941D-F694-EF92-5213-88DCEB8698C9}"/>
                </a:ext>
              </a:extLst>
            </p:cNvPr>
            <p:cNvSpPr txBox="1"/>
            <p:nvPr/>
          </p:nvSpPr>
          <p:spPr>
            <a:xfrm>
              <a:off x="867608" y="3413557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Build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>
                  <a:solidFill>
                    <a:srgbClr val="000000"/>
                  </a:solidFill>
                  <a:latin typeface="+mn-lt"/>
                  <a:ea typeface="+mn-ea"/>
                  <a:cs typeface="+mn-cs"/>
                </a:rPr>
                <a:t>Test the product/prototype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750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D76C-C084-D786-CE53-892618DF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108" y="180374"/>
            <a:ext cx="2340429" cy="694518"/>
          </a:xfrm>
        </p:spPr>
        <p:txBody>
          <a:bodyPr>
            <a:normAutofit/>
          </a:bodyPr>
          <a:lstStyle/>
          <a:p>
            <a:r>
              <a:rPr lang="en-US" sz="3200" dirty="0"/>
              <a:t>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CF007-2E9E-A10E-D6DB-95B59F28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88" y="941369"/>
            <a:ext cx="5655498" cy="3397977"/>
          </a:xfrm>
        </p:spPr>
        <p:txBody>
          <a:bodyPr anchor="t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 self-propelled by the chemical reaction occurring in the water bottle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Stop after traveling 2.5 meters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crash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**Bonus points: The truck delivers payloads of 50 mL, 100 mL, and 150 mL of water while traveling 2.5 meters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77EA7B-E1BE-BE65-5347-4DF7FF2474E6}"/>
              </a:ext>
            </a:extLst>
          </p:cNvPr>
          <p:cNvGrpSpPr/>
          <p:nvPr/>
        </p:nvGrpSpPr>
        <p:grpSpPr>
          <a:xfrm>
            <a:off x="2604931" y="5688363"/>
            <a:ext cx="3491069" cy="805636"/>
            <a:chOff x="867608" y="3"/>
            <a:chExt cx="5153338" cy="805636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E7A15D6B-0175-51D6-069F-B508858BDF52}"/>
                </a:ext>
              </a:extLst>
            </p:cNvPr>
            <p:cNvSpPr/>
            <p:nvPr/>
          </p:nvSpPr>
          <p:spPr>
            <a:xfrm rot="5400000">
              <a:off x="3041459" y="-2173848"/>
              <a:ext cx="805636" cy="5153338"/>
            </a:xfrm>
            <a:prstGeom prst="round2SameRect">
              <a:avLst/>
            </a:prstGeom>
            <a:solidFill>
              <a:sysClr val="window" lastClr="FFFFFF">
                <a:alpha val="90000"/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82C34D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Top Corners Rounded 4">
              <a:extLst>
                <a:ext uri="{FF2B5EF4-FFF2-40B4-BE49-F238E27FC236}">
                  <a16:creationId xmlns:a16="http://schemas.microsoft.com/office/drawing/2014/main" id="{14B97AD9-DCFA-B258-C5FE-73FCF1D1681F}"/>
                </a:ext>
              </a:extLst>
            </p:cNvPr>
            <p:cNvSpPr txBox="1"/>
            <p:nvPr/>
          </p:nvSpPr>
          <p:spPr>
            <a:xfrm>
              <a:off x="867608" y="39331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Problem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rPr>
                <a:t>Identify the Criteria and Constraints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6253EC-CC44-DEB6-ABE5-A4AEB4D16E73}"/>
              </a:ext>
            </a:extLst>
          </p:cNvPr>
          <p:cNvGrpSpPr/>
          <p:nvPr/>
        </p:nvGrpSpPr>
        <p:grpSpPr>
          <a:xfrm>
            <a:off x="1737323" y="5618560"/>
            <a:ext cx="867608" cy="1239440"/>
            <a:chOff x="0" y="2796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08F43881-952A-6364-41B8-CB8411489535}"/>
                </a:ext>
              </a:extLst>
            </p:cNvPr>
            <p:cNvSpPr/>
            <p:nvPr/>
          </p:nvSpPr>
          <p:spPr>
            <a:xfrm rot="5400000">
              <a:off x="-185916" y="188712"/>
              <a:ext cx="1239440" cy="867608"/>
            </a:xfrm>
            <a:prstGeom prst="chevron">
              <a:avLst/>
            </a:prstGeom>
            <a:solidFill>
              <a:srgbClr val="82C34D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49D87DD7-61BE-7C09-55F1-54FC96260F18}"/>
                </a:ext>
              </a:extLst>
            </p:cNvPr>
            <p:cNvSpPr txBox="1"/>
            <p:nvPr/>
          </p:nvSpPr>
          <p:spPr>
            <a:xfrm>
              <a:off x="0" y="436600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rPr>
                <a:t>Identify</a:t>
              </a: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ED7B6C90-227B-4CED-248B-0CA03D3E14BA}"/>
              </a:ext>
            </a:extLst>
          </p:cNvPr>
          <p:cNvSpPr txBox="1">
            <a:spLocks/>
          </p:cNvSpPr>
          <p:nvPr/>
        </p:nvSpPr>
        <p:spPr>
          <a:xfrm>
            <a:off x="5702515" y="211950"/>
            <a:ext cx="3124199" cy="694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Constraints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FDCED4-F90F-8209-7CBD-09607C9EDDF6}"/>
              </a:ext>
            </a:extLst>
          </p:cNvPr>
          <p:cNvSpPr txBox="1"/>
          <p:nvPr/>
        </p:nvSpPr>
        <p:spPr>
          <a:xfrm>
            <a:off x="5695625" y="860698"/>
            <a:ext cx="626217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u="sng" dirty="0">
                <a:solidFill>
                  <a:schemeClr val="tx1"/>
                </a:solidFill>
              </a:rPr>
              <a:t>Time Limit</a:t>
            </a:r>
            <a:r>
              <a:rPr lang="en-US" sz="2200" dirty="0">
                <a:solidFill>
                  <a:schemeClr val="tx1"/>
                </a:solidFill>
              </a:rPr>
              <a:t>: You will have 25 minutes to build the truck.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Materials</a:t>
            </a:r>
            <a:r>
              <a:rPr lang="en-US" sz="2200" dirty="0">
                <a:solidFill>
                  <a:schemeClr val="tx1"/>
                </a:solidFill>
              </a:rPr>
              <a:t>: You can only use the materials available. </a:t>
            </a:r>
          </a:p>
          <a:p>
            <a:r>
              <a:rPr lang="en-US" sz="2200" u="sng" dirty="0">
                <a:solidFill>
                  <a:schemeClr val="tx1"/>
                </a:solidFill>
              </a:rPr>
              <a:t>Budget: </a:t>
            </a:r>
            <a:r>
              <a:rPr lang="en-US" sz="2200" dirty="0">
                <a:solidFill>
                  <a:schemeClr val="tx1"/>
                </a:solidFill>
              </a:rPr>
              <a:t>You will have $500 to complete this challenge.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Collaboration</a:t>
            </a:r>
            <a:r>
              <a:rPr lang="en-US" sz="2200" dirty="0">
                <a:solidFill>
                  <a:schemeClr val="tx1"/>
                </a:solidFill>
              </a:rPr>
              <a:t>: One design element from each team member must be used in the final design.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Redesign</a:t>
            </a:r>
            <a:r>
              <a:rPr lang="en-US" sz="2200" dirty="0">
                <a:solidFill>
                  <a:schemeClr val="tx1"/>
                </a:solidFill>
              </a:rPr>
              <a:t>: Each team can test their prototype as many times as needed during the 25-minute design phase.</a:t>
            </a:r>
          </a:p>
        </p:txBody>
      </p:sp>
    </p:spTree>
    <p:extLst>
      <p:ext uri="{BB962C8B-B14F-4D97-AF65-F5344CB8AC3E}">
        <p14:creationId xmlns:p14="http://schemas.microsoft.com/office/powerpoint/2010/main" val="153761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50B3-CFB4-41A4-AC9E-B6B0E527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89"/>
            <a:ext cx="8867226" cy="1325563"/>
          </a:xfrm>
        </p:spPr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82273-E735-4305-9303-C689F46233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10350"/>
            <a:ext cx="10515600" cy="4581761"/>
          </a:xfrm>
        </p:spPr>
        <p:txBody>
          <a:bodyPr>
            <a:norm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000000"/>
                </a:solidFill>
                <a:effectLst/>
                <a:ea typeface="Malgun Gothic" panose="020B0503020000020004" pitchFamily="34" charset="-127"/>
                <a:cs typeface="Arial" panose="020B0604020202020204" pitchFamily="34" charset="0"/>
              </a:rPr>
              <a:t>The students will be able to: </a:t>
            </a:r>
            <a:endParaRPr lang="en-US" sz="3300" dirty="0">
              <a:solidFill>
                <a:srgbClr val="000000"/>
              </a:solidFill>
              <a:effectLst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Investigate how evidence of chemical reactions indicates that new substances with different properties are formed, and how that relates to the conservation of mass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Demonstrate how unbalanced forces change the speed or direction of an object’s motion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Investigate and describe applications of Newton’s three laws of motion</a:t>
            </a:r>
          </a:p>
          <a:p>
            <a:pPr lvl="0"/>
            <a:r>
              <a:rPr lang="en-US" sz="2800" dirty="0">
                <a:solidFill>
                  <a:schemeClr val="tx1"/>
                </a:solidFill>
              </a:rPr>
              <a:t>Solve a problem using the engineering design process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801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03E77BB-F4AD-70B8-8367-26518CE30517}"/>
              </a:ext>
            </a:extLst>
          </p:cNvPr>
          <p:cNvSpPr txBox="1"/>
          <p:nvPr/>
        </p:nvSpPr>
        <p:spPr>
          <a:xfrm>
            <a:off x="10156371" y="2106777"/>
            <a:ext cx="13144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A1"/>
                </a:solidFill>
              </a:rPr>
              <a:t>Test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FBF9EE7-AE3A-987D-22AF-8320BB736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804643"/>
              </p:ext>
            </p:extLst>
          </p:nvPr>
        </p:nvGraphicFramePr>
        <p:xfrm>
          <a:off x="1766807" y="179676"/>
          <a:ext cx="7977081" cy="5608325"/>
        </p:xfrm>
        <a:graphic>
          <a:graphicData uri="http://schemas.openxmlformats.org/drawingml/2006/table">
            <a:tbl>
              <a:tblPr firstRow="1" firstCol="1" bandRow="1"/>
              <a:tblGrid>
                <a:gridCol w="1725631">
                  <a:extLst>
                    <a:ext uri="{9D8B030D-6E8A-4147-A177-3AD203B41FA5}">
                      <a16:colId xmlns:a16="http://schemas.microsoft.com/office/drawing/2014/main" val="738169556"/>
                    </a:ext>
                  </a:extLst>
                </a:gridCol>
                <a:gridCol w="1807982">
                  <a:extLst>
                    <a:ext uri="{9D8B030D-6E8A-4147-A177-3AD203B41FA5}">
                      <a16:colId xmlns:a16="http://schemas.microsoft.com/office/drawing/2014/main" val="963118436"/>
                    </a:ext>
                  </a:extLst>
                </a:gridCol>
                <a:gridCol w="2169763">
                  <a:extLst>
                    <a:ext uri="{9D8B030D-6E8A-4147-A177-3AD203B41FA5}">
                      <a16:colId xmlns:a16="http://schemas.microsoft.com/office/drawing/2014/main" val="2581984814"/>
                    </a:ext>
                  </a:extLst>
                </a:gridCol>
                <a:gridCol w="1797803">
                  <a:extLst>
                    <a:ext uri="{9D8B030D-6E8A-4147-A177-3AD203B41FA5}">
                      <a16:colId xmlns:a16="http://schemas.microsoft.com/office/drawing/2014/main" val="3590729531"/>
                    </a:ext>
                  </a:extLst>
                </a:gridCol>
                <a:gridCol w="475902">
                  <a:extLst>
                    <a:ext uri="{9D8B030D-6E8A-4147-A177-3AD203B41FA5}">
                      <a16:colId xmlns:a16="http://schemas.microsoft.com/office/drawing/2014/main" val="637399396"/>
                    </a:ext>
                  </a:extLst>
                </a:gridCol>
              </a:tblGrid>
              <a:tr h="20991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\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SCORE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119960"/>
                  </a:ext>
                </a:extLst>
              </a:tr>
              <a:tr h="2099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722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1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C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484111"/>
                  </a:ext>
                </a:extLst>
              </a:tr>
              <a:tr h="8474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COLLABORATION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all team members.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three team members.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design has elements contributed by two team members.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458563"/>
                  </a:ext>
                </a:extLst>
              </a:tr>
              <a:tr h="37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TEST: CRASH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did not crash.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grazed the wall.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hit the wall.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328557"/>
                  </a:ext>
                </a:extLst>
              </a:tr>
              <a:tr h="688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TEST: DISTANCE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2.5 meters.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10 cm of the destination line.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20 cm of the destination line.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553864"/>
                  </a:ext>
                </a:extLst>
              </a:tr>
              <a:tr h="11654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TEST: SELF-PROPULSION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did not receive any assistance after removing the thumb tack.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required assistance to make minor adjustments after removing the thumb tack, i.e. re-align axels.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required outside assistance to begin initial movement after removing the thumb tack.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2439728"/>
                  </a:ext>
                </a:extLst>
              </a:tr>
              <a:tr h="370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COST OF MATERIALS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$350 or less.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$351 - $499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$400 – $500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0447528"/>
                  </a:ext>
                </a:extLst>
              </a:tr>
              <a:tr h="688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BONUS POINTS: Payload 1</a:t>
                      </a:r>
                      <a:endParaRPr lang="en-US" sz="12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2.5 meters.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10 cm of the destination line.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20 cm of the destination line.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69530"/>
                  </a:ext>
                </a:extLst>
              </a:tr>
              <a:tr h="7723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66A1"/>
                          </a:solidFill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BONUS POINTS: Payload 2</a:t>
                      </a:r>
                      <a:endParaRPr lang="en-US" sz="12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2.5 meters.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10 cm of the destination line.</a:t>
                      </a:r>
                      <a:endParaRPr lang="en-US" sz="110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j-lt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The truck travelled within 20 cm of the destination line.</a:t>
                      </a:r>
                      <a:endParaRPr lang="en-US" sz="1100" dirty="0">
                        <a:effectLst/>
                        <a:latin typeface="+mj-lt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979146"/>
                  </a:ext>
                </a:extLst>
              </a:tr>
              <a:tr h="24722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TOTAL 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 anchor="ctr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A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Montserrat" panose="00000500000000000000" pitchFamily="2" charset="0"/>
                          <a:ea typeface="Malgun Gothic" panose="020B0503020000020004" pitchFamily="34" charset="-127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24001" marR="24001" marT="24001" marB="24001">
                    <a:lnL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6C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2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5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1A27-E31C-C08A-3FAE-FCCCFBE4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191"/>
            <a:ext cx="10515600" cy="132556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6CB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Redesign: Discussion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971BE-16EB-ABE7-9415-FA8728BAF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502"/>
            <a:ext cx="10515600" cy="382958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worked?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did not work?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do you want to improve?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C2A423-D3AD-4988-1F9D-030DABDAC154}"/>
              </a:ext>
            </a:extLst>
          </p:cNvPr>
          <p:cNvGrpSpPr/>
          <p:nvPr/>
        </p:nvGrpSpPr>
        <p:grpSpPr>
          <a:xfrm>
            <a:off x="1670384" y="5618560"/>
            <a:ext cx="867608" cy="1239440"/>
            <a:chOff x="0" y="4498928"/>
            <a:chExt cx="867608" cy="123944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54AB6EF1-4D6A-CE71-73BC-C1306ECB26C8}"/>
                </a:ext>
              </a:extLst>
            </p:cNvPr>
            <p:cNvSpPr/>
            <p:nvPr/>
          </p:nvSpPr>
          <p:spPr>
            <a:xfrm rot="5400000">
              <a:off x="-185916" y="4684844"/>
              <a:ext cx="1239440" cy="867608"/>
            </a:xfrm>
            <a:prstGeom prst="chevron">
              <a:avLst/>
            </a:prstGeom>
            <a:solidFill>
              <a:srgbClr val="4D4D4F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Arrow: Chevron 4">
              <a:extLst>
                <a:ext uri="{FF2B5EF4-FFF2-40B4-BE49-F238E27FC236}">
                  <a16:creationId xmlns:a16="http://schemas.microsoft.com/office/drawing/2014/main" id="{CCFB9105-D2F6-43FB-3653-5507C8F273E8}"/>
                </a:ext>
              </a:extLst>
            </p:cNvPr>
            <p:cNvSpPr txBox="1"/>
            <p:nvPr/>
          </p:nvSpPr>
          <p:spPr>
            <a:xfrm>
              <a:off x="0" y="4932732"/>
              <a:ext cx="867608" cy="371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b="1" kern="1200" dirty="0">
                  <a:solidFill>
                    <a:srgbClr val="FFFFFF"/>
                  </a:solidFill>
                  <a:latin typeface="+mn-lt"/>
                  <a:ea typeface="+mn-ea"/>
                  <a:cs typeface="+mn-cs"/>
                </a:rPr>
                <a:t>Improve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422667-8992-134D-ED21-0A144C748A15}"/>
              </a:ext>
            </a:extLst>
          </p:cNvPr>
          <p:cNvGrpSpPr/>
          <p:nvPr/>
        </p:nvGrpSpPr>
        <p:grpSpPr>
          <a:xfrm>
            <a:off x="2537992" y="5618559"/>
            <a:ext cx="5153338" cy="805636"/>
            <a:chOff x="867608" y="4498927"/>
            <a:chExt cx="5153338" cy="805636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CD1A448A-A4FE-74F4-AD7D-685AF1A91B8E}"/>
                </a:ext>
              </a:extLst>
            </p:cNvPr>
            <p:cNvSpPr/>
            <p:nvPr/>
          </p:nvSpPr>
          <p:spPr>
            <a:xfrm rot="5400000">
              <a:off x="3041459" y="2325076"/>
              <a:ext cx="805636" cy="5153338"/>
            </a:xfrm>
            <a:prstGeom prst="round2SameRect">
              <a:avLst/>
            </a:prstGeom>
            <a:solidFill>
              <a:srgbClr val="FFFFFF">
                <a:alpha val="90000"/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rgbClr val="919191"/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356F1B40-6F9C-69C3-9727-74CC68A2BE9C}"/>
                </a:ext>
              </a:extLst>
            </p:cNvPr>
            <p:cNvSpPr txBox="1"/>
            <p:nvPr/>
          </p:nvSpPr>
          <p:spPr>
            <a:xfrm>
              <a:off x="867608" y="4538255"/>
              <a:ext cx="5114010" cy="7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Analyze results from test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Modify process or design to make it better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b="0" i="0" kern="1200" dirty="0">
                  <a:solidFill>
                    <a:srgbClr val="000000"/>
                  </a:solidFill>
                  <a:latin typeface="+mn-lt"/>
                  <a:cs typeface="Arial" panose="020B0604020202020204" pitchFamily="34" charset="0"/>
                </a:rPr>
                <a:t>Repeat as many times as needed</a:t>
              </a:r>
              <a:endParaRPr lang="en-US" sz="1600" kern="1200" dirty="0">
                <a:solidFill>
                  <a:srgbClr val="F16038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158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63597-ADEE-439F-84B5-4CC5E027C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04037"/>
            <a:ext cx="10515600" cy="1325563"/>
          </a:xfrm>
        </p:spPr>
        <p:txBody>
          <a:bodyPr/>
          <a:lstStyle/>
          <a:p>
            <a:r>
              <a:rPr lang="en-US" dirty="0"/>
              <a:t>Newton’s Laws 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E7CD-85A6-4E99-B2DC-3E2D4B6F545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358900"/>
            <a:ext cx="9896475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Newton’s First Law: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object in motion will remain in motion until influenced by an outside force.</a:t>
            </a: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Newton’s Second Law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equals mass times acceleration (F=ma).</a:t>
            </a:r>
          </a:p>
          <a:p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Newton’s Third Law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every action there is an equal and opposite reaction.</a:t>
            </a:r>
          </a:p>
        </p:txBody>
      </p:sp>
    </p:spTree>
    <p:extLst>
      <p:ext uri="{BB962C8B-B14F-4D97-AF65-F5344CB8AC3E}">
        <p14:creationId xmlns:p14="http://schemas.microsoft.com/office/powerpoint/2010/main" val="26909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1FA6-2717-4F3F-B55C-7A889571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61994"/>
            <a:ext cx="10515600" cy="1325563"/>
          </a:xfrm>
        </p:spPr>
        <p:txBody>
          <a:bodyPr/>
          <a:lstStyle/>
          <a:p>
            <a:r>
              <a:rPr lang="en-US" dirty="0"/>
              <a:t>Reaction in a Bag</a:t>
            </a:r>
            <a:endParaRPr lang="en-US" dirty="0">
              <a:solidFill>
                <a:srgbClr val="F16038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9178-4E53-4E5B-A15B-53DD3DC3BF9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" y="1327854"/>
            <a:ext cx="10515600" cy="382958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What happens when we combine acetic acid and sodium bicarbonate?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24A0B3-9B31-53B2-EB5D-27ED75AE2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1299" y="2536868"/>
            <a:ext cx="5167786" cy="3933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29067-5170-F1FC-8AF8-33E2C5EF6F51}"/>
              </a:ext>
            </a:extLst>
          </p:cNvPr>
          <p:cNvSpPr txBox="1"/>
          <p:nvPr/>
        </p:nvSpPr>
        <p:spPr>
          <a:xfrm>
            <a:off x="3765199" y="6516361"/>
            <a:ext cx="4630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humannhealth.com/get-smell-toilet/3579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06987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930131" y="3960029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02" y="161297"/>
            <a:ext cx="10515600" cy="1325563"/>
          </a:xfrm>
        </p:spPr>
        <p:txBody>
          <a:bodyPr/>
          <a:lstStyle/>
          <a:p>
            <a:r>
              <a:rPr lang="en-US" dirty="0"/>
              <a:t>Engineering Jobs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F87929-F1B6-4169-BDA5-EA303A59E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315126"/>
            <a:ext cx="5345902" cy="3568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8B814F-2762-4079-8E27-FFF3A1BB7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8235" y="1315126"/>
            <a:ext cx="4855220" cy="36414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37BEF-9AEF-4DB6-A489-BF12827936B5}"/>
              </a:ext>
            </a:extLst>
          </p:cNvPr>
          <p:cNvSpPr txBox="1"/>
          <p:nvPr/>
        </p:nvSpPr>
        <p:spPr>
          <a:xfrm>
            <a:off x="6408942" y="5063375"/>
            <a:ext cx="50836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6" tooltip="https://en.wikipedia.org/wiki/Mechan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265144-819C-4D0D-8C20-741E58C042CF}"/>
              </a:ext>
            </a:extLst>
          </p:cNvPr>
          <p:cNvSpPr txBox="1"/>
          <p:nvPr/>
        </p:nvSpPr>
        <p:spPr>
          <a:xfrm>
            <a:off x="927051" y="5140308"/>
            <a:ext cx="46375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peafrost2.wikidot.com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7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438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14344"/>
            <a:ext cx="10515600" cy="1325563"/>
          </a:xfrm>
        </p:spPr>
        <p:txBody>
          <a:bodyPr/>
          <a:lstStyle/>
          <a:p>
            <a:r>
              <a:rPr lang="en-US" dirty="0"/>
              <a:t>Engineering Jobs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751B31-827B-4338-B399-8437F34ED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69438" y="150541"/>
            <a:ext cx="4927312" cy="3278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464BD8-C69C-4AA7-B0AF-DFB1ACDD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822951" y="3281236"/>
            <a:ext cx="4728343" cy="32176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5B18B4-0CA0-4CD9-8C3E-591DD981EA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66700" y="1154247"/>
            <a:ext cx="4150614" cy="2756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6ADE4D-8FA0-4585-88C1-C6C2A3A42365}"/>
              </a:ext>
            </a:extLst>
          </p:cNvPr>
          <p:cNvSpPr txBox="1"/>
          <p:nvPr/>
        </p:nvSpPr>
        <p:spPr>
          <a:xfrm>
            <a:off x="4563491" y="6501696"/>
            <a:ext cx="306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8" tooltip="http://commons.wikimedia.org/wiki/File:Expedition_36_flight_engineer_Chris_Cassidy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9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811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C68F-6350-407B-82AE-D63240E7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" y="104037"/>
            <a:ext cx="10515600" cy="1325563"/>
          </a:xfrm>
        </p:spPr>
        <p:txBody>
          <a:bodyPr/>
          <a:lstStyle/>
          <a:p>
            <a:r>
              <a:rPr lang="en-US" dirty="0"/>
              <a:t>Engineering Jobs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ACAEF-92D7-45BF-8A2E-1C947805E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66341" y="1097431"/>
            <a:ext cx="3426097" cy="4513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5BC3B-D8FC-4F0B-9429-D8D2E5B025F4}"/>
              </a:ext>
            </a:extLst>
          </p:cNvPr>
          <p:cNvSpPr txBox="1"/>
          <p:nvPr/>
        </p:nvSpPr>
        <p:spPr>
          <a:xfrm>
            <a:off x="6433503" y="5621566"/>
            <a:ext cx="2491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en.wikipedia.org/wiki/Chem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33658-D0DF-44E1-A4D2-FA79F9D66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95702" y="3707073"/>
            <a:ext cx="3568215" cy="28361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D5FA74-537B-4D29-8194-D8346861A6AB}"/>
              </a:ext>
            </a:extLst>
          </p:cNvPr>
          <p:cNvSpPr txBox="1"/>
          <p:nvPr/>
        </p:nvSpPr>
        <p:spPr>
          <a:xfrm>
            <a:off x="2123536" y="6638547"/>
            <a:ext cx="3657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7" tooltip="https://simple.wikipedia.org/wiki/Chemical_engineeri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E4090E-B269-4DDA-8CA7-6605BF919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2095702" y="1097431"/>
            <a:ext cx="3568216" cy="23788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E4363C-DA8A-4B3D-9643-2929E3A9775A}"/>
              </a:ext>
            </a:extLst>
          </p:cNvPr>
          <p:cNvSpPr txBox="1"/>
          <p:nvPr/>
        </p:nvSpPr>
        <p:spPr>
          <a:xfrm>
            <a:off x="2095704" y="3476241"/>
            <a:ext cx="3444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9" tooltip="https://www.harperapprenticeships.org/news/wanted-factory-workers-degree-required/05work1-master768-v2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0" tooltip="https://creativecommons.org/licenses/by/3.0/"/>
              </a:rPr>
              <a:t>CC BY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6431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35B59E-7302-9336-EF60-01BC380A07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b="1986"/>
          <a:stretch/>
        </p:blipFill>
        <p:spPr bwMode="auto">
          <a:xfrm>
            <a:off x="934090" y="1185864"/>
            <a:ext cx="5843641" cy="48618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9">
            <a:extLst>
              <a:ext uri="{FF2B5EF4-FFF2-40B4-BE49-F238E27FC236}">
                <a16:creationId xmlns:a16="http://schemas.microsoft.com/office/drawing/2014/main" id="{3A5C7E08-8B7B-0F17-43E4-A2DDD4D515F8}"/>
              </a:ext>
            </a:extLst>
          </p:cNvPr>
          <p:cNvSpPr txBox="1">
            <a:spLocks/>
          </p:cNvSpPr>
          <p:nvPr/>
        </p:nvSpPr>
        <p:spPr>
          <a:xfrm>
            <a:off x="5472114" y="254219"/>
            <a:ext cx="59571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66A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b="1" dirty="0"/>
              <a:t>Engineering Design</a:t>
            </a:r>
            <a:endParaRPr lang="en-US" b="1" dirty="0">
              <a:solidFill>
                <a:srgbClr val="F16038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54FF9-3AB8-C338-29C0-1972F8FBF709}"/>
              </a:ext>
            </a:extLst>
          </p:cNvPr>
          <p:cNvSpPr txBox="1"/>
          <p:nvPr/>
        </p:nvSpPr>
        <p:spPr>
          <a:xfrm>
            <a:off x="6777731" y="2457135"/>
            <a:ext cx="480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is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E2E6C-DE1C-AEB9-6EA0-6ADECC862802}"/>
              </a:ext>
            </a:extLst>
          </p:cNvPr>
          <p:cNvSpPr txBox="1"/>
          <p:nvPr/>
        </p:nvSpPr>
        <p:spPr>
          <a:xfrm>
            <a:off x="6668429" y="4684738"/>
            <a:ext cx="5070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Who can be an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542F19-3827-BAF7-F3D0-7386BD087725}"/>
              </a:ext>
            </a:extLst>
          </p:cNvPr>
          <p:cNvSpPr txBox="1"/>
          <p:nvPr/>
        </p:nvSpPr>
        <p:spPr>
          <a:xfrm>
            <a:off x="6853930" y="3222610"/>
            <a:ext cx="48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What are </a:t>
            </a:r>
            <a:r>
              <a:rPr lang="en-US" sz="3200" b="1" dirty="0">
                <a:solidFill>
                  <a:schemeClr val="accent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engineering</a:t>
            </a:r>
            <a:r>
              <a:rPr lang="en-US" sz="3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jobs?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298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1256</Words>
  <Application>Microsoft Office PowerPoint</Application>
  <PresentationFormat>Widescreen</PresentationFormat>
  <Paragraphs>229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Malgun Gothic</vt:lpstr>
      <vt:lpstr>Arial</vt:lpstr>
      <vt:lpstr>Calibri</vt:lpstr>
      <vt:lpstr>Helvetica</vt:lpstr>
      <vt:lpstr>Montserrat</vt:lpstr>
      <vt:lpstr>Office Theme</vt:lpstr>
      <vt:lpstr>PowerPoint Presentation</vt:lpstr>
      <vt:lpstr>Objectives </vt:lpstr>
      <vt:lpstr>Newton’s Laws </vt:lpstr>
      <vt:lpstr>Reaction in a Bag</vt:lpstr>
      <vt:lpstr>PowerPoint Presentation</vt:lpstr>
      <vt:lpstr>Engineering Jobs</vt:lpstr>
      <vt:lpstr>Engineering Jobs </vt:lpstr>
      <vt:lpstr>Engineering Jobs</vt:lpstr>
      <vt:lpstr>PowerPoint Presentation</vt:lpstr>
      <vt:lpstr>PowerPoint Presentation</vt:lpstr>
      <vt:lpstr>Problem</vt:lpstr>
      <vt:lpstr>Criteria: (Desired Outcomes)  </vt:lpstr>
      <vt:lpstr>Constraints: (Limitations)</vt:lpstr>
      <vt:lpstr>Explore Materials</vt:lpstr>
      <vt:lpstr>Brainstorm!</vt:lpstr>
      <vt:lpstr>Gather Materials</vt:lpstr>
      <vt:lpstr>Team Member Responsibilities</vt:lpstr>
      <vt:lpstr>Design Your Truck!</vt:lpstr>
      <vt:lpstr>Criteria</vt:lpstr>
      <vt:lpstr>PowerPoint Presentation</vt:lpstr>
      <vt:lpstr>Redesign: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Janee Pelletier</dc:creator>
  <cp:lastModifiedBy>Benedetta Naglieri</cp:lastModifiedBy>
  <cp:revision>130</cp:revision>
  <dcterms:created xsi:type="dcterms:W3CDTF">2019-01-25T15:04:50Z</dcterms:created>
  <dcterms:modified xsi:type="dcterms:W3CDTF">2024-02-03T16:47:19Z</dcterms:modified>
</cp:coreProperties>
</file>