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2"/>
  </p:handoutMasterIdLst>
  <p:sldIdLst>
    <p:sldId id="265" r:id="rId2"/>
    <p:sldId id="266" r:id="rId3"/>
    <p:sldId id="285" r:id="rId4"/>
    <p:sldId id="267" r:id="rId5"/>
    <p:sldId id="268" r:id="rId6"/>
    <p:sldId id="269" r:id="rId7"/>
    <p:sldId id="284" r:id="rId8"/>
    <p:sldId id="271" r:id="rId9"/>
    <p:sldId id="270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E37222"/>
    <a:srgbClr val="BED600"/>
    <a:srgbClr val="3FCFD5"/>
    <a:srgbClr val="002C5F"/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46"/>
    <p:restoredTop sz="92988" autoAdjust="0"/>
  </p:normalViewPr>
  <p:slideViewPr>
    <p:cSldViewPr snapToGrid="0" snapToObjects="1">
      <p:cViewPr varScale="1">
        <p:scale>
          <a:sx n="67" d="100"/>
          <a:sy n="67" d="100"/>
        </p:scale>
        <p:origin x="32" y="176"/>
      </p:cViewPr>
      <p:guideLst>
        <p:guide orient="horz" pos="3456"/>
        <p:guide pos="3840"/>
        <p:guide orient="horz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37" d="100"/>
          <a:sy n="37" d="100"/>
        </p:scale>
        <p:origin x="224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DDB247-FFE2-481D-A6F0-AF25F70FDBA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1D0656-2E29-49B4-B708-B1E8D0F0A759}">
      <dgm:prSet phldrT="[Text]"/>
      <dgm:spPr>
        <a:xfrm rot="5400000">
          <a:off x="-176902" y="188160"/>
          <a:ext cx="1179352" cy="825546"/>
        </a:xfrm>
        <a:prstGeom prst="chevron">
          <a:avLst/>
        </a:prstGeom>
        <a:solidFill>
          <a:srgbClr val="82C34D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Identify</a:t>
          </a:r>
        </a:p>
      </dgm:t>
    </dgm:pt>
    <dgm:pt modelId="{03573ECA-DBAF-4AED-A6F2-F1379C74FB0A}" type="parTrans" cxnId="{BFEDDFF0-9E87-46CF-8CD3-274A78C9847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ACFEC54-232E-4D2A-88C2-F63AE8A9B07F}" type="sibTrans" cxnId="{BFEDDFF0-9E87-46CF-8CD3-274A78C9847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35B1886-97D2-4FF9-BA66-09DE5026F7D3}">
      <dgm:prSet phldrT="[Text]" custT="1"/>
      <dgm:spPr>
        <a:xfrm rot="5400000">
          <a:off x="2955408" y="-2117766"/>
          <a:ext cx="766579" cy="50263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82C34D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b="0" i="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rPr>
            <a:t>Identify the Problem</a:t>
          </a:r>
          <a:endParaRPr lang="en-US" sz="16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185D00BA-3AFC-49C6-AF28-22D1B7070D98}" type="parTrans" cxnId="{5C2DAD30-5E71-49B1-AE8D-D1D15B1B1AB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3850627-BF87-465C-A681-103E238462ED}" type="sibTrans" cxnId="{5C2DAD30-5E71-49B1-AE8D-D1D15B1B1AB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46784EA-65FF-473B-8801-09FE9BA585DE}">
      <dgm:prSet phldrT="[Text]"/>
      <dgm:spPr>
        <a:xfrm rot="5400000">
          <a:off x="-176902" y="1254163"/>
          <a:ext cx="1179352" cy="825546"/>
        </a:xfrm>
        <a:prstGeom prst="chevron">
          <a:avLst/>
        </a:prstGeom>
        <a:solidFill>
          <a:srgbClr val="005786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Imagine</a:t>
          </a:r>
        </a:p>
      </dgm:t>
    </dgm:pt>
    <dgm:pt modelId="{FF35C47E-6E1A-428E-8BE9-ACB75A6445E7}" type="parTrans" cxnId="{BA21FEE3-C7C8-479C-B400-312CD779B69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E2ECDD7-F6AF-4163-A330-B03407BD0F2B}" type="sibTrans" cxnId="{BA21FEE3-C7C8-479C-B400-312CD779B69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DCD886B-DD70-49F9-B875-37AFD57E058F}">
      <dgm:prSet phldrT="[Text]" custT="1"/>
      <dgm:spPr>
        <a:xfrm rot="5400000">
          <a:off x="2955404" y="-1052601"/>
          <a:ext cx="766586" cy="5026302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5786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rPr>
            <a:t>Explore the materials</a:t>
          </a:r>
          <a:endParaRPr lang="en-US" sz="16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CC4D24D6-4F13-4EE8-A501-B04059B4E5E5}" type="parTrans" cxnId="{0DC41CF8-0B0C-4610-86C4-0A13A93EAA6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7E1E0F0-FB10-4808-BF56-E7A59AE0F6A6}" type="sibTrans" cxnId="{0DC41CF8-0B0C-4610-86C4-0A13A93EAA6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C89A732-FBDC-4763-B99C-A5F14A6859E7}">
      <dgm:prSet phldrT="[Text]"/>
      <dgm:spPr>
        <a:xfrm rot="5400000">
          <a:off x="-176902" y="2387569"/>
          <a:ext cx="1179352" cy="825546"/>
        </a:xfrm>
        <a:prstGeom prst="chevron">
          <a:avLst/>
        </a:prstGeom>
        <a:solidFill>
          <a:srgbClr val="824D94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Plan</a:t>
          </a:r>
        </a:p>
      </dgm:t>
    </dgm:pt>
    <dgm:pt modelId="{8B008903-B8F2-492E-B710-A720448D0E59}" type="parTrans" cxnId="{5E4CF415-29F8-4CDB-8716-2EB37AEE1BA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C7851FA-D85C-4444-83AC-E788F451C3EC}" type="sibTrans" cxnId="{5E4CF415-29F8-4CDB-8716-2EB37AEE1BA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5315060-03FB-4DD5-BFC2-1339F59E4F57}">
      <dgm:prSet phldrT="[Text]"/>
      <dgm:spPr>
        <a:xfrm rot="5400000">
          <a:off x="-176902" y="3452730"/>
          <a:ext cx="1179352" cy="825546"/>
        </a:xfrm>
        <a:prstGeom prst="chevron">
          <a:avLst/>
        </a:prstGeom>
        <a:solidFill>
          <a:srgbClr val="E95E09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rgbClr val="FFFFFF"/>
              </a:solidFill>
              <a:latin typeface="+mn-lt"/>
              <a:ea typeface="+mn-ea"/>
              <a:cs typeface="+mn-cs"/>
            </a:rPr>
            <a:t>Create</a:t>
          </a:r>
        </a:p>
      </dgm:t>
    </dgm:pt>
    <dgm:pt modelId="{99848BAD-1B59-4CC7-BB92-8D93915C83F3}" type="parTrans" cxnId="{5EFFFD65-777D-43DF-98CF-0EBCBA74F52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294BC86-6241-4B51-8DAA-45696580F83E}" type="sibTrans" cxnId="{5EFFFD65-777D-43DF-98CF-0EBCBA74F52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EF44278-0A6F-46C3-A790-395767ED15F2}">
      <dgm:prSet phldrT="[Text]" custT="1"/>
      <dgm:spPr>
        <a:xfrm rot="5400000">
          <a:off x="2955408" y="1145123"/>
          <a:ext cx="766579" cy="5026302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95E09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rgbClr val="000000"/>
              </a:solidFill>
              <a:latin typeface="+mn-lt"/>
              <a:ea typeface="+mn-ea"/>
              <a:cs typeface="+mn-cs"/>
            </a:rPr>
            <a:t>Build the product/prototype</a:t>
          </a:r>
          <a:endParaRPr lang="en-US" sz="1600" dirty="0">
            <a:solidFill>
              <a:srgbClr val="F16038"/>
            </a:solidFill>
            <a:latin typeface="+mn-lt"/>
            <a:ea typeface="+mn-ea"/>
            <a:cs typeface="+mn-cs"/>
          </a:endParaRPr>
        </a:p>
      </dgm:t>
    </dgm:pt>
    <dgm:pt modelId="{4210538C-6A39-464C-8424-BF61F9F52474}" type="parTrans" cxnId="{866C9BF8-6A05-419D-8A8F-51A48D79693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4F38B09-7445-4685-9820-CE7876D87D0E}" type="sibTrans" cxnId="{866C9BF8-6A05-419D-8A8F-51A48D79693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6F25EE1-278C-428E-BA93-D9F9A35DDC71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xfrm rot="5400000">
          <a:off x="-176902" y="4517892"/>
          <a:ext cx="1179352" cy="825546"/>
        </a:xfrm>
        <a:prstGeom prst="chevron">
          <a:avLst/>
        </a:prstGeom>
        <a:solidFill>
          <a:srgbClr val="4D4D4F"/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rgbClr val="FFFFFF"/>
              </a:solidFill>
              <a:latin typeface="+mn-lt"/>
              <a:ea typeface="+mn-ea"/>
              <a:cs typeface="+mn-cs"/>
            </a:rPr>
            <a:t>Improve </a:t>
          </a:r>
        </a:p>
      </dgm:t>
    </dgm:pt>
    <dgm:pt modelId="{F3FE68B0-C67B-4462-A88A-03A0F9DA0930}" type="parTrans" cxnId="{D3A74AE4-229A-4395-944C-FE523052CC7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39DE0AF-0A47-4D88-9B22-78B2FC2E49EC}" type="sibTrans" cxnId="{D3A74AE4-229A-4395-944C-FE523052CC7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112CA9B-00A5-4ACC-A00A-65E2B4997DB2}">
      <dgm:prSet phldrT="[Text]" custT="1"/>
      <dgm:spPr>
        <a:xfrm rot="5400000">
          <a:off x="2955408" y="2211127"/>
          <a:ext cx="766579" cy="5026302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19191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b="0" i="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Analyze results from test</a:t>
          </a:r>
          <a:endParaRPr lang="en-US" sz="1600" dirty="0">
            <a:solidFill>
              <a:srgbClr val="F16038"/>
            </a:solidFill>
            <a:latin typeface="+mn-lt"/>
            <a:ea typeface="+mn-ea"/>
            <a:cs typeface="+mn-cs"/>
          </a:endParaRPr>
        </a:p>
      </dgm:t>
    </dgm:pt>
    <dgm:pt modelId="{7065E735-941A-4D40-8F16-CB4FA3178F44}" type="parTrans" cxnId="{1C555135-C645-43D1-979C-60BAE2617F9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0DFBD13-964D-423F-8994-62883B03847E}" type="sibTrans" cxnId="{1C555135-C645-43D1-979C-60BAE2617F9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D2A5D7D-C865-4427-B92D-00DEF9C693F0}">
      <dgm:prSet phldrT="[Text]" custT="1"/>
      <dgm:spPr>
        <a:xfrm rot="5400000">
          <a:off x="2887163" y="80804"/>
          <a:ext cx="903068" cy="5026302"/>
        </a:xfrm>
        <a:noFill/>
        <a:ln w="12700" cap="flat" cmpd="sng" algn="ctr">
          <a:solidFill>
            <a:srgbClr val="824D94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Create a plan individually</a:t>
          </a:r>
          <a:endParaRPr lang="en-US" sz="16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E0715A4A-3770-447E-9C58-066119CD02B2}" type="sibTrans" cxnId="{E54F1990-8E73-4A2A-BAAA-F684B088378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BD47F3C-F2E9-433A-9E5D-C796F19089BE}" type="parTrans" cxnId="{E54F1990-8E73-4A2A-BAAA-F684B088378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B02781A-3D49-4DD7-9F52-3A234EAA2C93}">
      <dgm:prSet phldrT="[Text]" custT="1"/>
      <dgm:spPr>
        <a:xfrm rot="5400000">
          <a:off x="2955408" y="-2117766"/>
          <a:ext cx="766579" cy="50263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82C34D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b="0" i="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rPr>
            <a:t>Identify the Criteria and Constraints</a:t>
          </a:r>
          <a:endParaRPr lang="en-US" sz="16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3112EE55-80D6-46BE-BBB3-C67D6EB64AAA}" type="parTrans" cxnId="{A0036BBF-4832-4260-B084-42ED5C32B62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9F9D510-F587-47B4-82E1-00C4009B08D5}" type="sibTrans" cxnId="{A0036BBF-4832-4260-B084-42ED5C32B62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0081BC3-7431-4C03-98E9-05CF148FDBFF}">
      <dgm:prSet phldrT="[Text]" custT="1"/>
      <dgm:spPr>
        <a:xfrm rot="5400000">
          <a:off x="2955404" y="-1052601"/>
          <a:ext cx="766586" cy="50263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5786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Brainstorm ideas</a:t>
          </a:r>
          <a:endParaRPr lang="en-US" sz="16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156B7A25-3E46-4173-AAAB-5C2FE04B85A0}" type="parTrans" cxnId="{A8F200C9-9E80-48E1-B815-2584DD6419F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750682A-63FE-4ECB-BA4F-86BAAE276A3A}" type="sibTrans" cxnId="{A8F200C9-9E80-48E1-B815-2584DD6419F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43B790E-C466-4E7D-BD4D-76D0883E973D}">
      <dgm:prSet phldrT="[Text]" custT="1"/>
      <dgm:spPr>
        <a:xfrm rot="5400000">
          <a:off x="2887163" y="80804"/>
          <a:ext cx="903068" cy="5026302"/>
        </a:xfrm>
        <a:noFill/>
        <a:ln w="12700" cap="flat" cmpd="sng" algn="ctr">
          <a:solidFill>
            <a:srgbClr val="824D94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Select a group</a:t>
          </a:r>
          <a:endParaRPr lang="en-US" sz="16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A8C99DB2-1772-4372-A65A-8683F5B97F13}" type="parTrans" cxnId="{1922BC0D-B5B2-4336-AFE8-C242DEF162D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2A21F2D-E2F3-4197-9CC3-7671FB03737C}" type="sibTrans" cxnId="{1922BC0D-B5B2-4336-AFE8-C242DEF162D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2C47FF0-C8B3-4705-AF93-3BBC33A7E7E9}">
      <dgm:prSet phldrT="[Text]" custT="1"/>
      <dgm:spPr>
        <a:xfrm rot="5400000">
          <a:off x="2887163" y="80804"/>
          <a:ext cx="903068" cy="5026302"/>
        </a:xfrm>
        <a:noFill/>
        <a:ln w="12700" cap="flat" cmpd="sng" algn="ctr">
          <a:solidFill>
            <a:srgbClr val="824D94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Gather materials</a:t>
          </a:r>
          <a:endParaRPr lang="en-US" sz="16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E0680FC4-3255-4BF6-9030-F69E2D513BDB}" type="parTrans" cxnId="{AA5324BA-4D9D-4158-B222-205AFE575B5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401FBB7-D3C2-4EA9-90C9-AB1563684A55}" type="sibTrans" cxnId="{AA5324BA-4D9D-4158-B222-205AFE575B5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FF81BAB-02ED-40D4-B1A7-B3C24546ACA3}">
      <dgm:prSet phldrT="[Text]" custT="1"/>
      <dgm:spPr>
        <a:xfrm rot="5400000">
          <a:off x="2955408" y="1145123"/>
          <a:ext cx="766579" cy="502630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95E09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rgbClr val="000000"/>
              </a:solidFill>
              <a:latin typeface="+mn-lt"/>
              <a:ea typeface="+mn-ea"/>
              <a:cs typeface="+mn-cs"/>
            </a:rPr>
            <a:t>Test the product/prototype</a:t>
          </a:r>
          <a:endParaRPr lang="en-US" sz="1600" dirty="0">
            <a:solidFill>
              <a:srgbClr val="F16038"/>
            </a:solidFill>
            <a:latin typeface="+mn-lt"/>
            <a:ea typeface="+mn-ea"/>
            <a:cs typeface="+mn-cs"/>
          </a:endParaRPr>
        </a:p>
      </dgm:t>
    </dgm:pt>
    <dgm:pt modelId="{93568BE2-9FEB-494F-A295-43F42AF5BD71}" type="parTrans" cxnId="{BDFC49F1-3770-4736-9618-62F2C595C39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BA7E264-7008-45C8-910F-321BA9293AC2}" type="sibTrans" cxnId="{BDFC49F1-3770-4736-9618-62F2C595C39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48B6068-2594-48EB-A678-47C7E515043C}">
      <dgm:prSet phldrT="[Text]" custT="1"/>
      <dgm:spPr>
        <a:xfrm rot="5400000">
          <a:off x="2955408" y="2211127"/>
          <a:ext cx="766579" cy="502630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19191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b="0" i="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Modify process or design to make it better</a:t>
          </a:r>
          <a:endParaRPr lang="en-US" sz="1600" dirty="0">
            <a:solidFill>
              <a:srgbClr val="F16038"/>
            </a:solidFill>
            <a:latin typeface="+mn-lt"/>
            <a:ea typeface="+mn-ea"/>
            <a:cs typeface="+mn-cs"/>
          </a:endParaRPr>
        </a:p>
      </dgm:t>
    </dgm:pt>
    <dgm:pt modelId="{9E867159-5B6A-4CAB-865D-6BC94133D930}" type="parTrans" cxnId="{080D84E5-3EE1-4114-8D19-C87EB917119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DD3CF07-7043-4CB7-B7BA-DC7AA2A9BEE8}" type="sibTrans" cxnId="{080D84E5-3EE1-4114-8D19-C87EB917119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DF3A051-3B2E-4548-8A83-CDAE943218F2}">
      <dgm:prSet phldrT="[Text]" custT="1"/>
      <dgm:spPr>
        <a:xfrm rot="5400000">
          <a:off x="2955408" y="2211127"/>
          <a:ext cx="766579" cy="502630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19191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b="0" i="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Repeat as many times as needed</a:t>
          </a:r>
          <a:endParaRPr lang="en-US" sz="1600" dirty="0">
            <a:solidFill>
              <a:srgbClr val="F16038"/>
            </a:solidFill>
            <a:latin typeface="+mn-lt"/>
            <a:ea typeface="+mn-ea"/>
            <a:cs typeface="+mn-cs"/>
          </a:endParaRPr>
        </a:p>
      </dgm:t>
    </dgm:pt>
    <dgm:pt modelId="{94D7C2BE-765E-4F08-AA6D-E441B2054B58}" type="parTrans" cxnId="{ACFE59E0-E4F0-4331-9622-E1D5B910A65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F5AC09A-9D9D-4607-B09F-58DF1F64DE85}" type="sibTrans" cxnId="{ACFE59E0-E4F0-4331-9622-E1D5B910A65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AA2FCA8-1D62-4C41-80FA-6B4579129DCF}" type="pres">
      <dgm:prSet presAssocID="{18DDB247-FFE2-481D-A6F0-AF25F70FDBA2}" presName="linearFlow" presStyleCnt="0">
        <dgm:presLayoutVars>
          <dgm:dir/>
          <dgm:animLvl val="lvl"/>
          <dgm:resizeHandles val="exact"/>
        </dgm:presLayoutVars>
      </dgm:prSet>
      <dgm:spPr/>
    </dgm:pt>
    <dgm:pt modelId="{20AC0969-4DDD-4864-84BA-063C95E5BCA6}" type="pres">
      <dgm:prSet presAssocID="{9D1D0656-2E29-49B4-B708-B1E8D0F0A759}" presName="composite" presStyleCnt="0"/>
      <dgm:spPr/>
    </dgm:pt>
    <dgm:pt modelId="{06895307-049A-4274-A31B-E81D026FCFA4}" type="pres">
      <dgm:prSet presAssocID="{9D1D0656-2E29-49B4-B708-B1E8D0F0A759}" presName="parentText" presStyleLbl="alignNode1" presStyleIdx="0" presStyleCnt="5" custLinFactNeighborX="0" custLinFactNeighborY="-71">
        <dgm:presLayoutVars>
          <dgm:chMax val="1"/>
          <dgm:bulletEnabled val="1"/>
        </dgm:presLayoutVars>
      </dgm:prSet>
      <dgm:spPr/>
    </dgm:pt>
    <dgm:pt modelId="{1C4D4BC6-7487-4AF1-82B8-DAA6287394F9}" type="pres">
      <dgm:prSet presAssocID="{9D1D0656-2E29-49B4-B708-B1E8D0F0A759}" presName="descendantText" presStyleLbl="alignAcc1" presStyleIdx="0" presStyleCnt="5" custScaleY="100000" custLinFactNeighborX="0" custLinFactNeighborY="-456">
        <dgm:presLayoutVars>
          <dgm:bulletEnabled val="1"/>
        </dgm:presLayoutVars>
      </dgm:prSet>
      <dgm:spPr>
        <a:prstGeom prst="round2SameRect">
          <a:avLst/>
        </a:prstGeom>
      </dgm:spPr>
    </dgm:pt>
    <dgm:pt modelId="{D1926B51-3BA9-4C03-B5B1-6D00CFAC178A}" type="pres">
      <dgm:prSet presAssocID="{2ACFEC54-232E-4D2A-88C2-F63AE8A9B07F}" presName="sp" presStyleCnt="0"/>
      <dgm:spPr/>
    </dgm:pt>
    <dgm:pt modelId="{40D2C1D5-C1DA-4ACA-BFAF-E06E78F9591F}" type="pres">
      <dgm:prSet presAssocID="{046784EA-65FF-473B-8801-09FE9BA585DE}" presName="composite" presStyleCnt="0"/>
      <dgm:spPr/>
    </dgm:pt>
    <dgm:pt modelId="{AA20C47B-9F23-417D-9C83-BD49A3037EFD}" type="pres">
      <dgm:prSet presAssocID="{046784EA-65FF-473B-8801-09FE9BA585DE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53A405A1-0425-462B-AE08-E21D6780E78D}" type="pres">
      <dgm:prSet presAssocID="{046784EA-65FF-473B-8801-09FE9BA585DE}" presName="descendantText" presStyleLbl="alignAcc1" presStyleIdx="1" presStyleCnt="5" custScaleY="100001" custLinFactNeighborX="416">
        <dgm:presLayoutVars>
          <dgm:bulletEnabled val="1"/>
        </dgm:presLayoutVars>
      </dgm:prSet>
      <dgm:spPr>
        <a:prstGeom prst="round2SameRect">
          <a:avLst/>
        </a:prstGeom>
      </dgm:spPr>
    </dgm:pt>
    <dgm:pt modelId="{72FC72C8-99AF-4B51-8233-68704154079E}" type="pres">
      <dgm:prSet presAssocID="{BE2ECDD7-F6AF-4163-A330-B03407BD0F2B}" presName="sp" presStyleCnt="0"/>
      <dgm:spPr/>
    </dgm:pt>
    <dgm:pt modelId="{542A9860-6C1C-41B9-A4F1-AD2E4E7C0DF2}" type="pres">
      <dgm:prSet presAssocID="{BC89A732-FBDC-4763-B99C-A5F14A6859E7}" presName="composite" presStyleCnt="0"/>
      <dgm:spPr/>
    </dgm:pt>
    <dgm:pt modelId="{2A0C5A49-8D0D-46CF-8B80-35F2EFA60C0F}" type="pres">
      <dgm:prSet presAssocID="{BC89A732-FBDC-4763-B99C-A5F14A6859E7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1874836E-48A7-4FCA-92CA-350A1E8DD9A8}" type="pres">
      <dgm:prSet presAssocID="{BC89A732-FBDC-4763-B99C-A5F14A6859E7}" presName="descendantText" presStyleLbl="alignAcc1" presStyleIdx="2" presStyleCnt="5" custScaleY="98128">
        <dgm:presLayoutVars>
          <dgm:bulletEnabled val="1"/>
        </dgm:presLayoutVars>
      </dgm:prSet>
      <dgm:spPr>
        <a:prstGeom prst="round2SameRect">
          <a:avLst/>
        </a:prstGeom>
      </dgm:spPr>
    </dgm:pt>
    <dgm:pt modelId="{A7467639-99E6-4080-9760-0B624CD312F3}" type="pres">
      <dgm:prSet presAssocID="{AC7851FA-D85C-4444-83AC-E788F451C3EC}" presName="sp" presStyleCnt="0"/>
      <dgm:spPr/>
    </dgm:pt>
    <dgm:pt modelId="{32932BE8-9F01-4261-B0FE-25C74204ADEB}" type="pres">
      <dgm:prSet presAssocID="{85315060-03FB-4DD5-BFC2-1339F59E4F57}" presName="composite" presStyleCnt="0"/>
      <dgm:spPr/>
    </dgm:pt>
    <dgm:pt modelId="{7170A2DF-CCB3-4F81-A017-51F68A445B4B}" type="pres">
      <dgm:prSet presAssocID="{85315060-03FB-4DD5-BFC2-1339F59E4F57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3B059D2C-7943-4ABA-9DC4-4B5B3118440D}" type="pres">
      <dgm:prSet presAssocID="{85315060-03FB-4DD5-BFC2-1339F59E4F57}" presName="descendantText" presStyleLbl="alignAcc1" presStyleIdx="3" presStyleCnt="5" custLinFactNeighborX="0" custLinFactNeighborY="-110">
        <dgm:presLayoutVars>
          <dgm:bulletEnabled val="1"/>
        </dgm:presLayoutVars>
      </dgm:prSet>
      <dgm:spPr>
        <a:prstGeom prst="round2SameRect">
          <a:avLst/>
        </a:prstGeom>
      </dgm:spPr>
    </dgm:pt>
    <dgm:pt modelId="{39803883-3AEB-4086-A469-10F9D45FE65C}" type="pres">
      <dgm:prSet presAssocID="{1294BC86-6241-4B51-8DAA-45696580F83E}" presName="sp" presStyleCnt="0"/>
      <dgm:spPr/>
    </dgm:pt>
    <dgm:pt modelId="{C416377C-D1E6-40A1-AA0E-D035D7A21F39}" type="pres">
      <dgm:prSet presAssocID="{56F25EE1-278C-428E-BA93-D9F9A35DDC71}" presName="composite" presStyleCnt="0"/>
      <dgm:spPr/>
    </dgm:pt>
    <dgm:pt modelId="{9E5D38A8-95CB-4D23-90E9-68067DD66E40}" type="pres">
      <dgm:prSet presAssocID="{56F25EE1-278C-428E-BA93-D9F9A35DDC71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CE4E4CBE-ED4C-4D0A-985F-6460517C251B}" type="pres">
      <dgm:prSet presAssocID="{56F25EE1-278C-428E-BA93-D9F9A35DDC71}" presName="descendantText" presStyleLbl="alignAcc1" presStyleIdx="4" presStyleCnt="5">
        <dgm:presLayoutVars>
          <dgm:bulletEnabled val="1"/>
        </dgm:presLayoutVars>
      </dgm:prSet>
      <dgm:spPr>
        <a:prstGeom prst="round2SameRect">
          <a:avLst/>
        </a:prstGeom>
      </dgm:spPr>
    </dgm:pt>
  </dgm:ptLst>
  <dgm:cxnLst>
    <dgm:cxn modelId="{1922BC0D-B5B2-4336-AFE8-C242DEF162D5}" srcId="{BC89A732-FBDC-4763-B99C-A5F14A6859E7}" destId="{143B790E-C466-4E7D-BD4D-76D0883E973D}" srcOrd="1" destOrd="0" parTransId="{A8C99DB2-1772-4372-A65A-8683F5B97F13}" sibTransId="{E2A21F2D-E2F3-4197-9CC3-7671FB03737C}"/>
    <dgm:cxn modelId="{5E4CF415-29F8-4CDB-8716-2EB37AEE1BAC}" srcId="{18DDB247-FFE2-481D-A6F0-AF25F70FDBA2}" destId="{BC89A732-FBDC-4763-B99C-A5F14A6859E7}" srcOrd="2" destOrd="0" parTransId="{8B008903-B8F2-492E-B710-A720448D0E59}" sibTransId="{AC7851FA-D85C-4444-83AC-E788F451C3EC}"/>
    <dgm:cxn modelId="{5C2DAD30-5E71-49B1-AE8D-D1D15B1B1ABA}" srcId="{9D1D0656-2E29-49B4-B708-B1E8D0F0A759}" destId="{635B1886-97D2-4FF9-BA66-09DE5026F7D3}" srcOrd="0" destOrd="0" parTransId="{185D00BA-3AFC-49C6-AF28-22D1B7070D98}" sibTransId="{73850627-BF87-465C-A681-103E238462ED}"/>
    <dgm:cxn modelId="{1C555135-C645-43D1-979C-60BAE2617F9C}" srcId="{56F25EE1-278C-428E-BA93-D9F9A35DDC71}" destId="{A112CA9B-00A5-4ACC-A00A-65E2B4997DB2}" srcOrd="0" destOrd="0" parTransId="{7065E735-941A-4D40-8F16-CB4FA3178F44}" sibTransId="{E0DFBD13-964D-423F-8994-62883B03847E}"/>
    <dgm:cxn modelId="{734F1936-BE0B-4631-80B1-BEFCACE4A840}" type="presOf" srcId="{56F25EE1-278C-428E-BA93-D9F9A35DDC71}" destId="{9E5D38A8-95CB-4D23-90E9-68067DD66E40}" srcOrd="0" destOrd="0" presId="urn:microsoft.com/office/officeart/2005/8/layout/chevron2"/>
    <dgm:cxn modelId="{15C42F40-2F75-429E-B58E-8EF873ABC55C}" type="presOf" srcId="{648B6068-2594-48EB-A678-47C7E515043C}" destId="{CE4E4CBE-ED4C-4D0A-985F-6460517C251B}" srcOrd="0" destOrd="1" presId="urn:microsoft.com/office/officeart/2005/8/layout/chevron2"/>
    <dgm:cxn modelId="{5EFFFD65-777D-43DF-98CF-0EBCBA74F520}" srcId="{18DDB247-FFE2-481D-A6F0-AF25F70FDBA2}" destId="{85315060-03FB-4DD5-BFC2-1339F59E4F57}" srcOrd="3" destOrd="0" parTransId="{99848BAD-1B59-4CC7-BB92-8D93915C83F3}" sibTransId="{1294BC86-6241-4B51-8DAA-45696580F83E}"/>
    <dgm:cxn modelId="{9115BB67-717B-407A-B5E8-47B1FCB60BE0}" type="presOf" srcId="{EB02781A-3D49-4DD7-9F52-3A234EAA2C93}" destId="{1C4D4BC6-7487-4AF1-82B8-DAA6287394F9}" srcOrd="0" destOrd="1" presId="urn:microsoft.com/office/officeart/2005/8/layout/chevron2"/>
    <dgm:cxn modelId="{58EF914B-FAB3-4340-B0CE-BAAFDDAD845F}" type="presOf" srcId="{18DDB247-FFE2-481D-A6F0-AF25F70FDBA2}" destId="{3AA2FCA8-1D62-4C41-80FA-6B4579129DCF}" srcOrd="0" destOrd="0" presId="urn:microsoft.com/office/officeart/2005/8/layout/chevron2"/>
    <dgm:cxn modelId="{E7850954-5302-4DE1-83B3-C2B8B70934F8}" type="presOf" srcId="{9D1D0656-2E29-49B4-B708-B1E8D0F0A759}" destId="{06895307-049A-4274-A31B-E81D026FCFA4}" srcOrd="0" destOrd="0" presId="urn:microsoft.com/office/officeart/2005/8/layout/chevron2"/>
    <dgm:cxn modelId="{57DF1D58-B8BA-480E-8515-70806025F8B5}" type="presOf" srcId="{635B1886-97D2-4FF9-BA66-09DE5026F7D3}" destId="{1C4D4BC6-7487-4AF1-82B8-DAA6287394F9}" srcOrd="0" destOrd="0" presId="urn:microsoft.com/office/officeart/2005/8/layout/chevron2"/>
    <dgm:cxn modelId="{E54F1990-8E73-4A2A-BAAA-F684B088378F}" srcId="{BC89A732-FBDC-4763-B99C-A5F14A6859E7}" destId="{CD2A5D7D-C865-4427-B92D-00DEF9C693F0}" srcOrd="0" destOrd="0" parTransId="{8BD47F3C-F2E9-433A-9E5D-C796F19089BE}" sibTransId="{E0715A4A-3770-447E-9C58-066119CD02B2}"/>
    <dgm:cxn modelId="{64084F91-F665-4AA6-9604-F8274275AC6B}" type="presOf" srcId="{90081BC3-7431-4C03-98E9-05CF148FDBFF}" destId="{53A405A1-0425-462B-AE08-E21D6780E78D}" srcOrd="0" destOrd="1" presId="urn:microsoft.com/office/officeart/2005/8/layout/chevron2"/>
    <dgm:cxn modelId="{533C8496-29F5-402A-B227-4B2FE91988A0}" type="presOf" srcId="{5DCD886B-DD70-49F9-B875-37AFD57E058F}" destId="{53A405A1-0425-462B-AE08-E21D6780E78D}" srcOrd="0" destOrd="0" presId="urn:microsoft.com/office/officeart/2005/8/layout/chevron2"/>
    <dgm:cxn modelId="{3DA8FB9D-BC35-469F-A1C0-0F90DEF6C4AB}" type="presOf" srcId="{BC89A732-FBDC-4763-B99C-A5F14A6859E7}" destId="{2A0C5A49-8D0D-46CF-8B80-35F2EFA60C0F}" srcOrd="0" destOrd="0" presId="urn:microsoft.com/office/officeart/2005/8/layout/chevron2"/>
    <dgm:cxn modelId="{C85901A5-DC6A-4833-B661-62C26FC07F5A}" type="presOf" srcId="{82C47FF0-C8B3-4705-AF93-3BBC33A7E7E9}" destId="{1874836E-48A7-4FCA-92CA-350A1E8DD9A8}" srcOrd="0" destOrd="2" presId="urn:microsoft.com/office/officeart/2005/8/layout/chevron2"/>
    <dgm:cxn modelId="{FECFC4B3-54A8-427E-8CCB-9C97C1F541D6}" type="presOf" srcId="{4EF44278-0A6F-46C3-A790-395767ED15F2}" destId="{3B059D2C-7943-4ABA-9DC4-4B5B3118440D}" srcOrd="0" destOrd="0" presId="urn:microsoft.com/office/officeart/2005/8/layout/chevron2"/>
    <dgm:cxn modelId="{AA5324BA-4D9D-4158-B222-205AFE575B56}" srcId="{BC89A732-FBDC-4763-B99C-A5F14A6859E7}" destId="{82C47FF0-C8B3-4705-AF93-3BBC33A7E7E9}" srcOrd="2" destOrd="0" parTransId="{E0680FC4-3255-4BF6-9030-F69E2D513BDB}" sibTransId="{E401FBB7-D3C2-4EA9-90C9-AB1563684A55}"/>
    <dgm:cxn modelId="{A0036BBF-4832-4260-B084-42ED5C32B625}" srcId="{9D1D0656-2E29-49B4-B708-B1E8D0F0A759}" destId="{EB02781A-3D49-4DD7-9F52-3A234EAA2C93}" srcOrd="1" destOrd="0" parTransId="{3112EE55-80D6-46BE-BBB3-C67D6EB64AAA}" sibTransId="{F9F9D510-F587-47B4-82E1-00C4009B08D5}"/>
    <dgm:cxn modelId="{749F75C1-D4A2-4DDA-8DAB-0075C84C1E3F}" type="presOf" srcId="{EDF3A051-3B2E-4548-8A83-CDAE943218F2}" destId="{CE4E4CBE-ED4C-4D0A-985F-6460517C251B}" srcOrd="0" destOrd="2" presId="urn:microsoft.com/office/officeart/2005/8/layout/chevron2"/>
    <dgm:cxn modelId="{7F048DC1-70AE-4BC4-BB79-C368EDF49ABF}" type="presOf" srcId="{CD2A5D7D-C865-4427-B92D-00DEF9C693F0}" destId="{1874836E-48A7-4FCA-92CA-350A1E8DD9A8}" srcOrd="0" destOrd="0" presId="urn:microsoft.com/office/officeart/2005/8/layout/chevron2"/>
    <dgm:cxn modelId="{425368C7-A052-4995-BDBC-6CC9891C50DA}" type="presOf" srcId="{046784EA-65FF-473B-8801-09FE9BA585DE}" destId="{AA20C47B-9F23-417D-9C83-BD49A3037EFD}" srcOrd="0" destOrd="0" presId="urn:microsoft.com/office/officeart/2005/8/layout/chevron2"/>
    <dgm:cxn modelId="{EAD617C8-37CF-48F4-A3D9-17C9AC4CBA37}" type="presOf" srcId="{143B790E-C466-4E7D-BD4D-76D0883E973D}" destId="{1874836E-48A7-4FCA-92CA-350A1E8DD9A8}" srcOrd="0" destOrd="1" presId="urn:microsoft.com/office/officeart/2005/8/layout/chevron2"/>
    <dgm:cxn modelId="{A8F200C9-9E80-48E1-B815-2584DD6419FE}" srcId="{046784EA-65FF-473B-8801-09FE9BA585DE}" destId="{90081BC3-7431-4C03-98E9-05CF148FDBFF}" srcOrd="1" destOrd="0" parTransId="{156B7A25-3E46-4173-AAAB-5C2FE04B85A0}" sibTransId="{6750682A-63FE-4ECB-BA4F-86BAAE276A3A}"/>
    <dgm:cxn modelId="{71974FDA-6DF7-44BA-82AD-51458EA42C4E}" type="presOf" srcId="{85315060-03FB-4DD5-BFC2-1339F59E4F57}" destId="{7170A2DF-CCB3-4F81-A017-51F68A445B4B}" srcOrd="0" destOrd="0" presId="urn:microsoft.com/office/officeart/2005/8/layout/chevron2"/>
    <dgm:cxn modelId="{ACFE59E0-E4F0-4331-9622-E1D5B910A650}" srcId="{56F25EE1-278C-428E-BA93-D9F9A35DDC71}" destId="{EDF3A051-3B2E-4548-8A83-CDAE943218F2}" srcOrd="2" destOrd="0" parTransId="{94D7C2BE-765E-4F08-AA6D-E441B2054B58}" sibTransId="{FF5AC09A-9D9D-4607-B09F-58DF1F64DE85}"/>
    <dgm:cxn modelId="{BA21FEE3-C7C8-479C-B400-312CD779B692}" srcId="{18DDB247-FFE2-481D-A6F0-AF25F70FDBA2}" destId="{046784EA-65FF-473B-8801-09FE9BA585DE}" srcOrd="1" destOrd="0" parTransId="{FF35C47E-6E1A-428E-8BE9-ACB75A6445E7}" sibTransId="{BE2ECDD7-F6AF-4163-A330-B03407BD0F2B}"/>
    <dgm:cxn modelId="{D3A74AE4-229A-4395-944C-FE523052CC7F}" srcId="{18DDB247-FFE2-481D-A6F0-AF25F70FDBA2}" destId="{56F25EE1-278C-428E-BA93-D9F9A35DDC71}" srcOrd="4" destOrd="0" parTransId="{F3FE68B0-C67B-4462-A88A-03A0F9DA0930}" sibTransId="{139DE0AF-0A47-4D88-9B22-78B2FC2E49EC}"/>
    <dgm:cxn modelId="{080D84E5-3EE1-4114-8D19-C87EB9171193}" srcId="{56F25EE1-278C-428E-BA93-D9F9A35DDC71}" destId="{648B6068-2594-48EB-A678-47C7E515043C}" srcOrd="1" destOrd="0" parTransId="{9E867159-5B6A-4CAB-865D-6BC94133D930}" sibTransId="{9DD3CF07-7043-4CB7-B7BA-DC7AA2A9BEE8}"/>
    <dgm:cxn modelId="{BFEDDFF0-9E87-46CF-8CD3-274A78C98470}" srcId="{18DDB247-FFE2-481D-A6F0-AF25F70FDBA2}" destId="{9D1D0656-2E29-49B4-B708-B1E8D0F0A759}" srcOrd="0" destOrd="0" parTransId="{03573ECA-DBAF-4AED-A6F2-F1379C74FB0A}" sibTransId="{2ACFEC54-232E-4D2A-88C2-F63AE8A9B07F}"/>
    <dgm:cxn modelId="{BDFC49F1-3770-4736-9618-62F2C595C391}" srcId="{85315060-03FB-4DD5-BFC2-1339F59E4F57}" destId="{2FF81BAB-02ED-40D4-B1A7-B3C24546ACA3}" srcOrd="1" destOrd="0" parTransId="{93568BE2-9FEB-494F-A295-43F42AF5BD71}" sibTransId="{6BA7E264-7008-45C8-910F-321BA9293AC2}"/>
    <dgm:cxn modelId="{0DC41CF8-0B0C-4610-86C4-0A13A93EAA68}" srcId="{046784EA-65FF-473B-8801-09FE9BA585DE}" destId="{5DCD886B-DD70-49F9-B875-37AFD57E058F}" srcOrd="0" destOrd="0" parTransId="{CC4D24D6-4F13-4EE8-A501-B04059B4E5E5}" sibTransId="{87E1E0F0-FB10-4808-BF56-E7A59AE0F6A6}"/>
    <dgm:cxn modelId="{35E67AF8-4ED6-4E3E-9622-755943E1BC9B}" type="presOf" srcId="{2FF81BAB-02ED-40D4-B1A7-B3C24546ACA3}" destId="{3B059D2C-7943-4ABA-9DC4-4B5B3118440D}" srcOrd="0" destOrd="1" presId="urn:microsoft.com/office/officeart/2005/8/layout/chevron2"/>
    <dgm:cxn modelId="{866C9BF8-6A05-419D-8A8F-51A48D796938}" srcId="{85315060-03FB-4DD5-BFC2-1339F59E4F57}" destId="{4EF44278-0A6F-46C3-A790-395767ED15F2}" srcOrd="0" destOrd="0" parTransId="{4210538C-6A39-464C-8424-BF61F9F52474}" sibTransId="{54F38B09-7445-4685-9820-CE7876D87D0E}"/>
    <dgm:cxn modelId="{4CCE95FA-C7CC-4970-A386-994C948C690D}" type="presOf" srcId="{A112CA9B-00A5-4ACC-A00A-65E2B4997DB2}" destId="{CE4E4CBE-ED4C-4D0A-985F-6460517C251B}" srcOrd="0" destOrd="0" presId="urn:microsoft.com/office/officeart/2005/8/layout/chevron2"/>
    <dgm:cxn modelId="{3FFCF394-AC77-47B1-BB05-CFA6B952F1E3}" type="presParOf" srcId="{3AA2FCA8-1D62-4C41-80FA-6B4579129DCF}" destId="{20AC0969-4DDD-4864-84BA-063C95E5BCA6}" srcOrd="0" destOrd="0" presId="urn:microsoft.com/office/officeart/2005/8/layout/chevron2"/>
    <dgm:cxn modelId="{DF9B4F6E-29D4-45E7-86E4-A937FFDB36F8}" type="presParOf" srcId="{20AC0969-4DDD-4864-84BA-063C95E5BCA6}" destId="{06895307-049A-4274-A31B-E81D026FCFA4}" srcOrd="0" destOrd="0" presId="urn:microsoft.com/office/officeart/2005/8/layout/chevron2"/>
    <dgm:cxn modelId="{3997F721-C828-4E5C-B858-C452A32778AE}" type="presParOf" srcId="{20AC0969-4DDD-4864-84BA-063C95E5BCA6}" destId="{1C4D4BC6-7487-4AF1-82B8-DAA6287394F9}" srcOrd="1" destOrd="0" presId="urn:microsoft.com/office/officeart/2005/8/layout/chevron2"/>
    <dgm:cxn modelId="{8B1BEF69-53A2-4576-8B67-40D6C069187A}" type="presParOf" srcId="{3AA2FCA8-1D62-4C41-80FA-6B4579129DCF}" destId="{D1926B51-3BA9-4C03-B5B1-6D00CFAC178A}" srcOrd="1" destOrd="0" presId="urn:microsoft.com/office/officeart/2005/8/layout/chevron2"/>
    <dgm:cxn modelId="{2180F899-CA3E-4C91-B617-B4EFA1EA83F0}" type="presParOf" srcId="{3AA2FCA8-1D62-4C41-80FA-6B4579129DCF}" destId="{40D2C1D5-C1DA-4ACA-BFAF-E06E78F9591F}" srcOrd="2" destOrd="0" presId="urn:microsoft.com/office/officeart/2005/8/layout/chevron2"/>
    <dgm:cxn modelId="{7AF50D5B-B0A2-4121-B338-B7E7D5521003}" type="presParOf" srcId="{40D2C1D5-C1DA-4ACA-BFAF-E06E78F9591F}" destId="{AA20C47B-9F23-417D-9C83-BD49A3037EFD}" srcOrd="0" destOrd="0" presId="urn:microsoft.com/office/officeart/2005/8/layout/chevron2"/>
    <dgm:cxn modelId="{E9490852-8B69-4AEC-ADEE-4CE890557C91}" type="presParOf" srcId="{40D2C1D5-C1DA-4ACA-BFAF-E06E78F9591F}" destId="{53A405A1-0425-462B-AE08-E21D6780E78D}" srcOrd="1" destOrd="0" presId="urn:microsoft.com/office/officeart/2005/8/layout/chevron2"/>
    <dgm:cxn modelId="{F7D8A270-7A9D-4FDD-98E3-5B5F27E1CF50}" type="presParOf" srcId="{3AA2FCA8-1D62-4C41-80FA-6B4579129DCF}" destId="{72FC72C8-99AF-4B51-8233-68704154079E}" srcOrd="3" destOrd="0" presId="urn:microsoft.com/office/officeart/2005/8/layout/chevron2"/>
    <dgm:cxn modelId="{682AE877-5D47-46A5-ADFD-E4A9E0C2A664}" type="presParOf" srcId="{3AA2FCA8-1D62-4C41-80FA-6B4579129DCF}" destId="{542A9860-6C1C-41B9-A4F1-AD2E4E7C0DF2}" srcOrd="4" destOrd="0" presId="urn:microsoft.com/office/officeart/2005/8/layout/chevron2"/>
    <dgm:cxn modelId="{3C29144B-8256-4A23-8060-E473DA10307A}" type="presParOf" srcId="{542A9860-6C1C-41B9-A4F1-AD2E4E7C0DF2}" destId="{2A0C5A49-8D0D-46CF-8B80-35F2EFA60C0F}" srcOrd="0" destOrd="0" presId="urn:microsoft.com/office/officeart/2005/8/layout/chevron2"/>
    <dgm:cxn modelId="{7EA34CF1-6400-4360-B75C-6A73125F3B36}" type="presParOf" srcId="{542A9860-6C1C-41B9-A4F1-AD2E4E7C0DF2}" destId="{1874836E-48A7-4FCA-92CA-350A1E8DD9A8}" srcOrd="1" destOrd="0" presId="urn:microsoft.com/office/officeart/2005/8/layout/chevron2"/>
    <dgm:cxn modelId="{F4FBC5AA-7AD3-4A83-BC99-E43576D17373}" type="presParOf" srcId="{3AA2FCA8-1D62-4C41-80FA-6B4579129DCF}" destId="{A7467639-99E6-4080-9760-0B624CD312F3}" srcOrd="5" destOrd="0" presId="urn:microsoft.com/office/officeart/2005/8/layout/chevron2"/>
    <dgm:cxn modelId="{E34D1C75-5FCD-405B-B202-C5E0C5612869}" type="presParOf" srcId="{3AA2FCA8-1D62-4C41-80FA-6B4579129DCF}" destId="{32932BE8-9F01-4261-B0FE-25C74204ADEB}" srcOrd="6" destOrd="0" presId="urn:microsoft.com/office/officeart/2005/8/layout/chevron2"/>
    <dgm:cxn modelId="{42E5294F-CF0C-4EC6-BA64-4D27EFE538C0}" type="presParOf" srcId="{32932BE8-9F01-4261-B0FE-25C74204ADEB}" destId="{7170A2DF-CCB3-4F81-A017-51F68A445B4B}" srcOrd="0" destOrd="0" presId="urn:microsoft.com/office/officeart/2005/8/layout/chevron2"/>
    <dgm:cxn modelId="{6D2CEAFA-4DFE-412E-AC4B-289C76E4750D}" type="presParOf" srcId="{32932BE8-9F01-4261-B0FE-25C74204ADEB}" destId="{3B059D2C-7943-4ABA-9DC4-4B5B3118440D}" srcOrd="1" destOrd="0" presId="urn:microsoft.com/office/officeart/2005/8/layout/chevron2"/>
    <dgm:cxn modelId="{A5EA4EEE-74F9-4DFC-8634-BE26B7495126}" type="presParOf" srcId="{3AA2FCA8-1D62-4C41-80FA-6B4579129DCF}" destId="{39803883-3AEB-4086-A469-10F9D45FE65C}" srcOrd="7" destOrd="0" presId="urn:microsoft.com/office/officeart/2005/8/layout/chevron2"/>
    <dgm:cxn modelId="{A543A1F7-FC1A-4D23-9EF2-9AE690F72F85}" type="presParOf" srcId="{3AA2FCA8-1D62-4C41-80FA-6B4579129DCF}" destId="{C416377C-D1E6-40A1-AA0E-D035D7A21F39}" srcOrd="8" destOrd="0" presId="urn:microsoft.com/office/officeart/2005/8/layout/chevron2"/>
    <dgm:cxn modelId="{3C9AF5A7-40C8-4F55-B4ED-077200E91133}" type="presParOf" srcId="{C416377C-D1E6-40A1-AA0E-D035D7A21F39}" destId="{9E5D38A8-95CB-4D23-90E9-68067DD66E40}" srcOrd="0" destOrd="0" presId="urn:microsoft.com/office/officeart/2005/8/layout/chevron2"/>
    <dgm:cxn modelId="{EDFCC8EE-1B39-4BCC-836C-AFFA1C8B25B6}" type="presParOf" srcId="{C416377C-D1E6-40A1-AA0E-D035D7A21F39}" destId="{CE4E4CBE-ED4C-4D0A-985F-6460517C251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95307-049A-4274-A31B-E81D026FCFA4}">
      <dsp:nvSpPr>
        <dsp:cNvPr id="0" name=""/>
        <dsp:cNvSpPr/>
      </dsp:nvSpPr>
      <dsp:spPr>
        <a:xfrm rot="5400000">
          <a:off x="-185916" y="188712"/>
          <a:ext cx="1239440" cy="867608"/>
        </a:xfrm>
        <a:prstGeom prst="chevron">
          <a:avLst/>
        </a:prstGeom>
        <a:solidFill>
          <a:srgbClr val="82C34D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Identify</a:t>
          </a:r>
        </a:p>
      </dsp:txBody>
      <dsp:txXfrm rot="-5400000">
        <a:off x="0" y="436600"/>
        <a:ext cx="867608" cy="371832"/>
      </dsp:txXfrm>
    </dsp:sp>
    <dsp:sp modelId="{1C4D4BC6-7487-4AF1-82B8-DAA6287394F9}">
      <dsp:nvSpPr>
        <dsp:cNvPr id="0" name=""/>
        <dsp:cNvSpPr/>
      </dsp:nvSpPr>
      <dsp:spPr>
        <a:xfrm rot="5400000">
          <a:off x="3041459" y="-2173848"/>
          <a:ext cx="805636" cy="5153338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82C3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rPr>
            <a:t>Identify the Problem</a:t>
          </a:r>
          <a:endParaRPr lang="en-US" sz="1600" kern="12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rPr>
            <a:t>Identify the Criteria and Constraints</a:t>
          </a:r>
          <a:endParaRPr lang="en-US" sz="1600" kern="12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</dsp:txBody>
      <dsp:txXfrm rot="-5400000">
        <a:off x="867608" y="39331"/>
        <a:ext cx="5114010" cy="726980"/>
      </dsp:txXfrm>
    </dsp:sp>
    <dsp:sp modelId="{AA20C47B-9F23-417D-9C83-BD49A3037EFD}">
      <dsp:nvSpPr>
        <dsp:cNvPr id="0" name=""/>
        <dsp:cNvSpPr/>
      </dsp:nvSpPr>
      <dsp:spPr>
        <a:xfrm rot="5400000">
          <a:off x="-185916" y="1313408"/>
          <a:ext cx="1239440" cy="867608"/>
        </a:xfrm>
        <a:prstGeom prst="chevron">
          <a:avLst/>
        </a:prstGeom>
        <a:solidFill>
          <a:srgbClr val="00578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Imagine</a:t>
          </a:r>
        </a:p>
      </dsp:txBody>
      <dsp:txXfrm rot="-5400000">
        <a:off x="0" y="1561296"/>
        <a:ext cx="867608" cy="371832"/>
      </dsp:txXfrm>
    </dsp:sp>
    <dsp:sp modelId="{53A405A1-0425-462B-AE08-E21D6780E78D}">
      <dsp:nvSpPr>
        <dsp:cNvPr id="0" name=""/>
        <dsp:cNvSpPr/>
      </dsp:nvSpPr>
      <dsp:spPr>
        <a:xfrm rot="5400000">
          <a:off x="3041455" y="-1046358"/>
          <a:ext cx="805644" cy="5153338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578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rPr>
            <a:t>Explore the materials</a:t>
          </a:r>
          <a:endParaRPr lang="en-US" sz="1600" kern="12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Brainstorm ideas</a:t>
          </a:r>
          <a:endParaRPr lang="en-US" sz="1600" kern="12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</dsp:txBody>
      <dsp:txXfrm rot="-5400000">
        <a:off x="867608" y="1166817"/>
        <a:ext cx="5114010" cy="726988"/>
      </dsp:txXfrm>
    </dsp:sp>
    <dsp:sp modelId="{2A0C5A49-8D0D-46CF-8B80-35F2EFA60C0F}">
      <dsp:nvSpPr>
        <dsp:cNvPr id="0" name=""/>
        <dsp:cNvSpPr/>
      </dsp:nvSpPr>
      <dsp:spPr>
        <a:xfrm rot="5400000">
          <a:off x="-185916" y="2437220"/>
          <a:ext cx="1239440" cy="867608"/>
        </a:xfrm>
        <a:prstGeom prst="chevron">
          <a:avLst/>
        </a:prstGeom>
        <a:solidFill>
          <a:srgbClr val="824D9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Plan</a:t>
          </a:r>
        </a:p>
      </dsp:txBody>
      <dsp:txXfrm rot="-5400000">
        <a:off x="0" y="2685108"/>
        <a:ext cx="867608" cy="371832"/>
      </dsp:txXfrm>
    </dsp:sp>
    <dsp:sp modelId="{1874836E-48A7-4FCA-92CA-350A1E8DD9A8}">
      <dsp:nvSpPr>
        <dsp:cNvPr id="0" name=""/>
        <dsp:cNvSpPr/>
      </dsp:nvSpPr>
      <dsp:spPr>
        <a:xfrm rot="5400000">
          <a:off x="3049000" y="77453"/>
          <a:ext cx="790554" cy="5153338"/>
        </a:xfrm>
        <a:prstGeom prst="round2SameRect">
          <a:avLst/>
        </a:prstGeom>
        <a:noFill/>
        <a:ln w="12700" cap="flat" cmpd="sng" algn="ctr">
          <a:solidFill>
            <a:srgbClr val="824D9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Create a plan individually</a:t>
          </a:r>
          <a:endParaRPr lang="en-US" sz="1600" kern="12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Select a group</a:t>
          </a:r>
          <a:endParaRPr lang="en-US" sz="1600" kern="12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Gather materials</a:t>
          </a:r>
          <a:endParaRPr lang="en-US" sz="1600" kern="12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</dsp:txBody>
      <dsp:txXfrm rot="-5400000">
        <a:off x="867608" y="2297437"/>
        <a:ext cx="5114746" cy="713370"/>
      </dsp:txXfrm>
    </dsp:sp>
    <dsp:sp modelId="{7170A2DF-CCB3-4F81-A017-51F68A445B4B}">
      <dsp:nvSpPr>
        <dsp:cNvPr id="0" name=""/>
        <dsp:cNvSpPr/>
      </dsp:nvSpPr>
      <dsp:spPr>
        <a:xfrm rot="5400000">
          <a:off x="-185916" y="3561032"/>
          <a:ext cx="1239440" cy="867608"/>
        </a:xfrm>
        <a:prstGeom prst="chevron">
          <a:avLst/>
        </a:prstGeom>
        <a:solidFill>
          <a:srgbClr val="E95E0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Create</a:t>
          </a:r>
        </a:p>
      </dsp:txBody>
      <dsp:txXfrm rot="-5400000">
        <a:off x="0" y="3808920"/>
        <a:ext cx="867608" cy="371832"/>
      </dsp:txXfrm>
    </dsp:sp>
    <dsp:sp modelId="{3B059D2C-7943-4ABA-9DC4-4B5B3118440D}">
      <dsp:nvSpPr>
        <dsp:cNvPr id="0" name=""/>
        <dsp:cNvSpPr/>
      </dsp:nvSpPr>
      <dsp:spPr>
        <a:xfrm rot="5400000">
          <a:off x="3041459" y="1200378"/>
          <a:ext cx="805636" cy="5153338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95E0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+mn-lt"/>
              <a:ea typeface="+mn-ea"/>
              <a:cs typeface="+mn-cs"/>
            </a:rPr>
            <a:t>Build the product/prototype</a:t>
          </a:r>
          <a:endParaRPr lang="en-US" sz="1600" kern="1200" dirty="0">
            <a:solidFill>
              <a:srgbClr val="F16038"/>
            </a:solidFill>
            <a:latin typeface="+mn-lt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+mn-lt"/>
              <a:ea typeface="+mn-ea"/>
              <a:cs typeface="+mn-cs"/>
            </a:rPr>
            <a:t>Test the product/prototype</a:t>
          </a:r>
          <a:endParaRPr lang="en-US" sz="1600" kern="1200" dirty="0">
            <a:solidFill>
              <a:srgbClr val="F16038"/>
            </a:solidFill>
            <a:latin typeface="+mn-lt"/>
            <a:ea typeface="+mn-ea"/>
            <a:cs typeface="+mn-cs"/>
          </a:endParaRPr>
        </a:p>
      </dsp:txBody>
      <dsp:txXfrm rot="-5400000">
        <a:off x="867608" y="3413557"/>
        <a:ext cx="5114010" cy="726980"/>
      </dsp:txXfrm>
    </dsp:sp>
    <dsp:sp modelId="{9E5D38A8-95CB-4D23-90E9-68067DD66E40}">
      <dsp:nvSpPr>
        <dsp:cNvPr id="0" name=""/>
        <dsp:cNvSpPr/>
      </dsp:nvSpPr>
      <dsp:spPr>
        <a:xfrm rot="5400000">
          <a:off x="-185916" y="4684844"/>
          <a:ext cx="1239440" cy="867608"/>
        </a:xfrm>
        <a:prstGeom prst="chevron">
          <a:avLst/>
        </a:prstGeom>
        <a:solidFill>
          <a:srgbClr val="4D4D4F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Improve </a:t>
          </a:r>
        </a:p>
      </dsp:txBody>
      <dsp:txXfrm rot="-5400000">
        <a:off x="0" y="4932732"/>
        <a:ext cx="867608" cy="371832"/>
      </dsp:txXfrm>
    </dsp:sp>
    <dsp:sp modelId="{CE4E4CBE-ED4C-4D0A-985F-6460517C251B}">
      <dsp:nvSpPr>
        <dsp:cNvPr id="0" name=""/>
        <dsp:cNvSpPr/>
      </dsp:nvSpPr>
      <dsp:spPr>
        <a:xfrm rot="5400000">
          <a:off x="3041459" y="2325076"/>
          <a:ext cx="805636" cy="5153338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1919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Analyze results from test</a:t>
          </a:r>
          <a:endParaRPr lang="en-US" sz="1600" kern="1200" dirty="0">
            <a:solidFill>
              <a:srgbClr val="F16038"/>
            </a:solidFill>
            <a:latin typeface="+mn-lt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Modify process or design to make it better</a:t>
          </a:r>
          <a:endParaRPr lang="en-US" sz="1600" kern="1200" dirty="0">
            <a:solidFill>
              <a:srgbClr val="F16038"/>
            </a:solidFill>
            <a:latin typeface="+mn-lt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Repeat as many times as needed</a:t>
          </a:r>
          <a:endParaRPr lang="en-US" sz="1600" kern="1200" dirty="0">
            <a:solidFill>
              <a:srgbClr val="F16038"/>
            </a:solidFill>
            <a:latin typeface="+mn-lt"/>
            <a:ea typeface="+mn-ea"/>
            <a:cs typeface="+mn-cs"/>
          </a:endParaRPr>
        </a:p>
      </dsp:txBody>
      <dsp:txXfrm rot="-5400000">
        <a:off x="867608" y="4538255"/>
        <a:ext cx="5114010" cy="726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D311AD-E657-3A15-6950-B2F98ABEF0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839623-6062-2C35-D341-F1888A3375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52F70-4EEF-4EB1-911F-8F732AF56833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5E168-4382-9F8A-41A4-E7126994C5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1CD95-740B-EDEA-1C61-6B85A1B3F1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1FBC5-DE2D-45DB-9B57-E8AA01BE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3243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EB6F4-00DA-074C-8AD6-103F81F2C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E163E0-49FA-C942-A3CE-01FC4820B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0307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1357E-1FDF-004E-96C8-7ECCDB19A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26D3F-4DCD-E145-96F9-A25CF63BA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522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D48E9-1AF3-AF4B-93E3-AC32A6D43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6022F-AFBA-764D-9E9D-915651357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48897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A7B36F-B43B-FC48-A871-5AA9069923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7715" y="0"/>
            <a:ext cx="1927737" cy="8159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7D8738-D2CD-5A46-ADBC-9DE8C6CC6A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8032" y="5775594"/>
            <a:ext cx="2535506" cy="85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D4824-6C0B-8645-A8C2-684DCE1D5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A0503-468B-3F4D-99B7-F12AAF1E4F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6873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01EF38-FFB7-2A48-836F-97DC1CD7C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6873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219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1557C-79BB-CE46-8489-0A27C6C17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1D6E7-0BDD-1545-BE48-D589BAA3E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51163-4C7D-4845-AE01-8789B11BC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8928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F33AB4-50F8-F647-AC99-08E36A8A26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8782F-BA6D-784F-94C6-F9484F6A4C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8928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3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7D604-9B12-8F42-9D39-F43E5170B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250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4EF37E0-4D9E-D947-A4EB-51B9596BF0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alphaModFix amt="76000"/>
          </a:blip>
          <a:srcRect l="10809" t="12770" r="48823" b="6446"/>
          <a:stretch/>
        </p:blipFill>
        <p:spPr>
          <a:xfrm flipH="1">
            <a:off x="10659976" y="-2137783"/>
            <a:ext cx="3543382" cy="450578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EFA411-1032-8640-9D00-D931C51CA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68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B51B6-C50F-724F-90F6-C222536AC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27319"/>
            <a:ext cx="10515600" cy="382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59E8B2-E5D1-DA49-95F1-66F84ED23ED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320478" y="5877571"/>
            <a:ext cx="1558901" cy="5249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145589-A98A-6F48-8FFF-A154DE1A60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/>
          </a:blip>
          <a:srcRect r="80263"/>
          <a:stretch/>
        </p:blipFill>
        <p:spPr>
          <a:xfrm>
            <a:off x="0" y="3388659"/>
            <a:ext cx="2349329" cy="6702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549DDC-501F-6D4E-9AAC-9CE9C293B3B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678494" y="5827237"/>
            <a:ext cx="1486125" cy="62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0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66A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929292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929292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929292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29292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29292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hyperlink" Target="https://www.blogbyben.com/2017/07/indoor-ballistics-catapult-you-need-to.html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hyperlink" Target="https://creativecommons.org/licenses/by/3.0/" TargetMode="External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eesaw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G8M-VK4Hzc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nextmove.org/profile/summary/17-2141.00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uclnews/24641055516" TargetMode="External"/><Relationship Id="rId5" Type="http://schemas.openxmlformats.org/officeDocument/2006/relationships/image" Target="../media/image17.jpg"/><Relationship Id="rId4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575627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exels.com/photo/civil-engineer-at-theme-park-ride-3862369/" TargetMode="Externa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nextmove.org/profile/summary/17-2131.00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xfuel.com/en/search?q=graphene" TargetMode="External"/><Relationship Id="rId5" Type="http://schemas.openxmlformats.org/officeDocument/2006/relationships/image" Target="../media/image21.jpg"/><Relationship Id="rId4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380DF8-BFB0-1BB7-8900-531A575F3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9738" y="0"/>
            <a:ext cx="12211738" cy="58709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0C9CB2-CFD7-B69A-434C-6FEBCF234807}"/>
              </a:ext>
            </a:extLst>
          </p:cNvPr>
          <p:cNvSpPr txBox="1"/>
          <p:nvPr/>
        </p:nvSpPr>
        <p:spPr>
          <a:xfrm>
            <a:off x="8" y="5836461"/>
            <a:ext cx="12460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  <a:hlinkClick r:id="rId3" tooltip="https://www.blogbyben.com/2017/07/indoor-ballistics-catapult-you-need-to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 dirty="0">
                <a:solidFill>
                  <a:srgbClr val="FF0000"/>
                </a:solidFill>
              </a:rPr>
              <a:t> by Unknown Author is licensed under </a:t>
            </a:r>
            <a:r>
              <a:rPr lang="en-US" sz="900" dirty="0">
                <a:solidFill>
                  <a:srgbClr val="FF0000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900" dirty="0">
              <a:solidFill>
                <a:srgbClr val="FF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7072F0B-27DE-F34F-9206-A75B342112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9193"/>
          <a:stretch/>
        </p:blipFill>
        <p:spPr>
          <a:xfrm>
            <a:off x="0" y="4713514"/>
            <a:ext cx="12192000" cy="2112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5A1DFE4-FBA7-D84E-B3C3-1DC0C04267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2823" r="82409"/>
          <a:stretch/>
        </p:blipFill>
        <p:spPr>
          <a:xfrm>
            <a:off x="0" y="2947575"/>
            <a:ext cx="2144647" cy="39211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BD8124-4C57-C24F-AF8F-83C4FAD98C9D}"/>
              </a:ext>
            </a:extLst>
          </p:cNvPr>
          <p:cNvSpPr/>
          <p:nvPr/>
        </p:nvSpPr>
        <p:spPr>
          <a:xfrm>
            <a:off x="250228" y="4670989"/>
            <a:ext cx="9447006" cy="838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bg1"/>
                </a:solidFill>
                <a:latin typeface="Helvetica" pitchFamily="2" charset="0"/>
              </a:rPr>
              <a:t>Care Package Launch</a:t>
            </a:r>
            <a:endParaRPr lang="en-US" sz="4000" b="1" i="1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061A5E-5FE0-2C42-ABD3-833E5A019B3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668" t="57299" r="72595" b="22840"/>
          <a:stretch/>
        </p:blipFill>
        <p:spPr>
          <a:xfrm>
            <a:off x="6838073" y="5346046"/>
            <a:ext cx="2403836" cy="13620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5A2585-7FCC-914D-A320-E0A32C7FF5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41909" y="5396675"/>
            <a:ext cx="2699863" cy="12562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670B663-DC0B-3047-80CE-655187589D7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82409" b="67349"/>
          <a:stretch/>
        </p:blipFill>
        <p:spPr>
          <a:xfrm>
            <a:off x="14333438" y="260368"/>
            <a:ext cx="2144647" cy="22392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E01519F-C39B-CA40-B64D-581FA67684C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3299" b="54601"/>
          <a:stretch/>
        </p:blipFill>
        <p:spPr>
          <a:xfrm>
            <a:off x="10155809" y="0"/>
            <a:ext cx="2036191" cy="311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2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CEAF6-947D-2255-5F6D-9601808D0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10BCA-A43E-3897-882B-F64642664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981" y="1803572"/>
            <a:ext cx="10515600" cy="3829587"/>
          </a:xfrm>
        </p:spPr>
        <p:txBody>
          <a:bodyPr/>
          <a:lstStyle/>
          <a:p>
            <a:r>
              <a:rPr lang="en-US" sz="2800" b="1" dirty="0">
                <a:solidFill>
                  <a:srgbClr val="000000"/>
                </a:solidFill>
                <a:latin typeface="+mj-lt"/>
                <a:cs typeface="Arial"/>
              </a:rPr>
              <a:t>The Kingdom of </a:t>
            </a:r>
            <a:r>
              <a:rPr lang="en-US" sz="2800" b="1" dirty="0" err="1">
                <a:solidFill>
                  <a:srgbClr val="000000"/>
                </a:solidFill>
                <a:latin typeface="+mj-lt"/>
                <a:cs typeface="Arial"/>
              </a:rPr>
              <a:t>Raventown</a:t>
            </a:r>
            <a:r>
              <a:rPr lang="en-US" sz="2800" b="1" dirty="0">
                <a:solidFill>
                  <a:srgbClr val="000000"/>
                </a:solidFill>
                <a:latin typeface="+mj-lt"/>
                <a:cs typeface="Arial"/>
              </a:rPr>
              <a:t> is looking to deliver care packages to the town of Oriola but is prevented by a canyon. </a:t>
            </a:r>
            <a:r>
              <a:rPr lang="en-US" sz="2800" b="1" dirty="0" err="1">
                <a:solidFill>
                  <a:srgbClr val="000000"/>
                </a:solidFill>
                <a:latin typeface="+mj-lt"/>
                <a:cs typeface="Arial"/>
              </a:rPr>
              <a:t>Raventown</a:t>
            </a:r>
            <a:r>
              <a:rPr lang="en-US" sz="2800" b="1" dirty="0">
                <a:solidFill>
                  <a:srgbClr val="000000"/>
                </a:solidFill>
                <a:latin typeface="+mj-lt"/>
                <a:cs typeface="Arial"/>
              </a:rPr>
              <a:t> needs your help in figuring out how to send the care packages over the canyon.</a:t>
            </a:r>
          </a:p>
          <a:p>
            <a:r>
              <a:rPr lang="en-US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Today, you will put on your engineering hat to help </a:t>
            </a:r>
            <a:r>
              <a:rPr lang="en-US" sz="28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Raventown</a:t>
            </a:r>
            <a:r>
              <a:rPr lang="en-US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build a catapult that can send care packages to two different locations in the town of Oriola. 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13CBC6-9EA0-176A-C1FC-479632E45E0E}"/>
              </a:ext>
            </a:extLst>
          </p:cNvPr>
          <p:cNvGrpSpPr/>
          <p:nvPr/>
        </p:nvGrpSpPr>
        <p:grpSpPr>
          <a:xfrm>
            <a:off x="2604931" y="5688363"/>
            <a:ext cx="3491069" cy="805636"/>
            <a:chOff x="867608" y="3"/>
            <a:chExt cx="5153338" cy="805636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64BD059D-97FC-8BC6-A635-AB2F4031D6F0}"/>
                </a:ext>
              </a:extLst>
            </p:cNvPr>
            <p:cNvSpPr/>
            <p:nvPr/>
          </p:nvSpPr>
          <p:spPr>
            <a:xfrm rot="5400000">
              <a:off x="3041459" y="-2173848"/>
              <a:ext cx="805636" cy="5153338"/>
            </a:xfrm>
            <a:prstGeom prst="round2Same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82C34D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ectangle: Top Corners Rounded 4">
              <a:extLst>
                <a:ext uri="{FF2B5EF4-FFF2-40B4-BE49-F238E27FC236}">
                  <a16:creationId xmlns:a16="http://schemas.microsoft.com/office/drawing/2014/main" id="{F43717A6-AB0E-8E39-19AD-BF588048B70B}"/>
                </a:ext>
              </a:extLst>
            </p:cNvPr>
            <p:cNvSpPr txBox="1"/>
            <p:nvPr/>
          </p:nvSpPr>
          <p:spPr>
            <a:xfrm>
              <a:off x="867608" y="39331"/>
              <a:ext cx="5114010" cy="7269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0" i="0" kern="1200" dirty="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rPr>
                <a:t>Identify the Problem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0" i="0" kern="1200" dirty="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rPr>
                <a:t>Identify the Criteria and Constraints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483F9F3-64A1-C03E-085A-D086BF213F97}"/>
              </a:ext>
            </a:extLst>
          </p:cNvPr>
          <p:cNvGrpSpPr/>
          <p:nvPr/>
        </p:nvGrpSpPr>
        <p:grpSpPr>
          <a:xfrm>
            <a:off x="1737323" y="5618560"/>
            <a:ext cx="867608" cy="1239440"/>
            <a:chOff x="0" y="2796"/>
            <a:chExt cx="867608" cy="1239440"/>
          </a:xfrm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56F26B63-66E9-3A23-65EE-8CCA470FEBE5}"/>
                </a:ext>
              </a:extLst>
            </p:cNvPr>
            <p:cNvSpPr/>
            <p:nvPr/>
          </p:nvSpPr>
          <p:spPr>
            <a:xfrm rot="5400000">
              <a:off x="-185916" y="188712"/>
              <a:ext cx="1239440" cy="867608"/>
            </a:xfrm>
            <a:prstGeom prst="chevron">
              <a:avLst/>
            </a:prstGeom>
            <a:solidFill>
              <a:srgbClr val="82C34D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Arrow: Chevron 4">
              <a:extLst>
                <a:ext uri="{FF2B5EF4-FFF2-40B4-BE49-F238E27FC236}">
                  <a16:creationId xmlns:a16="http://schemas.microsoft.com/office/drawing/2014/main" id="{7AE9355E-ED3B-CAF5-59D9-91FA3195FA86}"/>
                </a:ext>
              </a:extLst>
            </p:cNvPr>
            <p:cNvSpPr txBox="1"/>
            <p:nvPr/>
          </p:nvSpPr>
          <p:spPr>
            <a:xfrm>
              <a:off x="0" y="436600"/>
              <a:ext cx="867608" cy="371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b="1" kern="1200" dirty="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rPr>
                <a:t>Identify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1659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FD76C-C084-D786-CE53-892618DFF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3804"/>
            <a:ext cx="10515600" cy="1325563"/>
          </a:xfrm>
        </p:spPr>
        <p:txBody>
          <a:bodyPr/>
          <a:lstStyle/>
          <a:p>
            <a:r>
              <a:rPr lang="en-US" dirty="0"/>
              <a:t>Criteria: (Desired Outcomes)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CF007-2E9E-A10E-D6DB-95B59F28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4313"/>
            <a:ext cx="10711555" cy="412071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2400" b="1" dirty="0">
                <a:solidFill>
                  <a:srgbClr val="000000"/>
                </a:solidFill>
                <a:effectLst/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A successful catapult design should include the following: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effectLst/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A seat for the care package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effectLst/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An accurate launch system (measured by the package landing in both locations, as indicated by the tape, within five tries)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A lever</a:t>
            </a:r>
            <a:endParaRPr lang="en-US" dirty="0">
              <a:solidFill>
                <a:srgbClr val="000000"/>
              </a:solidFill>
              <a:effectLst/>
              <a:latin typeface="+mj-lt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effectLst/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Maintain structural integrity during use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Three different materials</a:t>
            </a:r>
            <a:endParaRPr lang="en-US" dirty="0">
              <a:solidFill>
                <a:srgbClr val="000000"/>
              </a:solidFill>
              <a:effectLst/>
              <a:latin typeface="+mj-lt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9250" lvl="2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Bonus points will be awarded if the catapult can successfully send a larger care package to the two locations.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77EA7B-E1BE-BE65-5347-4DF7FF2474E6}"/>
              </a:ext>
            </a:extLst>
          </p:cNvPr>
          <p:cNvGrpSpPr/>
          <p:nvPr/>
        </p:nvGrpSpPr>
        <p:grpSpPr>
          <a:xfrm>
            <a:off x="2604931" y="5688363"/>
            <a:ext cx="3491069" cy="805636"/>
            <a:chOff x="867608" y="3"/>
            <a:chExt cx="5153338" cy="805636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E7A15D6B-0175-51D6-069F-B508858BDF52}"/>
                </a:ext>
              </a:extLst>
            </p:cNvPr>
            <p:cNvSpPr/>
            <p:nvPr/>
          </p:nvSpPr>
          <p:spPr>
            <a:xfrm rot="5400000">
              <a:off x="3041459" y="-2173848"/>
              <a:ext cx="805636" cy="5153338"/>
            </a:xfrm>
            <a:prstGeom prst="round2Same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82C34D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ectangle: Top Corners Rounded 4">
              <a:extLst>
                <a:ext uri="{FF2B5EF4-FFF2-40B4-BE49-F238E27FC236}">
                  <a16:creationId xmlns:a16="http://schemas.microsoft.com/office/drawing/2014/main" id="{14B97AD9-DCFA-B258-C5FE-73FCF1D1681F}"/>
                </a:ext>
              </a:extLst>
            </p:cNvPr>
            <p:cNvSpPr txBox="1"/>
            <p:nvPr/>
          </p:nvSpPr>
          <p:spPr>
            <a:xfrm>
              <a:off x="867608" y="39331"/>
              <a:ext cx="5114010" cy="7269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0" i="0" kern="1200" dirty="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rPr>
                <a:t>Identify the Problem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0" i="0" kern="1200" dirty="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rPr>
                <a:t>Identify the Criteria and Constraints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76253EC-CC44-DEB6-ABE5-A4AEB4D16E73}"/>
              </a:ext>
            </a:extLst>
          </p:cNvPr>
          <p:cNvGrpSpPr/>
          <p:nvPr/>
        </p:nvGrpSpPr>
        <p:grpSpPr>
          <a:xfrm>
            <a:off x="1737323" y="5618560"/>
            <a:ext cx="867608" cy="1239440"/>
            <a:chOff x="0" y="2796"/>
            <a:chExt cx="867608" cy="1239440"/>
          </a:xfrm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08F43881-952A-6364-41B8-CB8411489535}"/>
                </a:ext>
              </a:extLst>
            </p:cNvPr>
            <p:cNvSpPr/>
            <p:nvPr/>
          </p:nvSpPr>
          <p:spPr>
            <a:xfrm rot="5400000">
              <a:off x="-185916" y="188712"/>
              <a:ext cx="1239440" cy="867608"/>
            </a:xfrm>
            <a:prstGeom prst="chevron">
              <a:avLst/>
            </a:prstGeom>
            <a:solidFill>
              <a:srgbClr val="82C34D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Arrow: Chevron 4">
              <a:extLst>
                <a:ext uri="{FF2B5EF4-FFF2-40B4-BE49-F238E27FC236}">
                  <a16:creationId xmlns:a16="http://schemas.microsoft.com/office/drawing/2014/main" id="{49D87DD7-61BE-7C09-55F1-54FC96260F18}"/>
                </a:ext>
              </a:extLst>
            </p:cNvPr>
            <p:cNvSpPr txBox="1"/>
            <p:nvPr/>
          </p:nvSpPr>
          <p:spPr>
            <a:xfrm>
              <a:off x="0" y="436600"/>
              <a:ext cx="867608" cy="371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b="1" kern="1200" dirty="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rPr>
                <a:t>Identify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5030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2D6C0-6AE5-DDB2-3B87-B16E0C061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211647"/>
            <a:ext cx="10515600" cy="1325563"/>
          </a:xfrm>
        </p:spPr>
        <p:txBody>
          <a:bodyPr/>
          <a:lstStyle/>
          <a:p>
            <a:r>
              <a:rPr lang="en-US" dirty="0"/>
              <a:t>Constraints: (Limitations)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4810C-5D64-B78D-9874-104030734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4206"/>
            <a:ext cx="10798629" cy="3829587"/>
          </a:xfrm>
        </p:spPr>
        <p:txBody>
          <a:bodyPr>
            <a:normAutofit/>
          </a:bodyPr>
          <a:lstStyle/>
          <a:p>
            <a:r>
              <a:rPr lang="en-US" sz="2400" u="sng" dirty="0">
                <a:solidFill>
                  <a:srgbClr val="000000"/>
                </a:solidFill>
              </a:rPr>
              <a:t>Time Limit</a:t>
            </a:r>
            <a:r>
              <a:rPr lang="en-US" sz="2400" dirty="0">
                <a:solidFill>
                  <a:srgbClr val="000000"/>
                </a:solidFill>
              </a:rPr>
              <a:t>: You will have 30 minutes to build the catapult.</a:t>
            </a:r>
          </a:p>
          <a:p>
            <a:r>
              <a:rPr lang="en-US" sz="2400" u="sng" dirty="0">
                <a:solidFill>
                  <a:srgbClr val="000000"/>
                </a:solidFill>
              </a:rPr>
              <a:t>Materials</a:t>
            </a:r>
            <a:r>
              <a:rPr lang="en-US" sz="2400" dirty="0">
                <a:solidFill>
                  <a:srgbClr val="000000"/>
                </a:solidFill>
              </a:rPr>
              <a:t>: You may only use the available materials.</a:t>
            </a:r>
          </a:p>
          <a:p>
            <a:r>
              <a:rPr lang="en-US" sz="2400" u="sng" dirty="0">
                <a:solidFill>
                  <a:srgbClr val="000000"/>
                </a:solidFill>
              </a:rPr>
              <a:t>Budget</a:t>
            </a:r>
            <a:r>
              <a:rPr lang="en-US" sz="2400" dirty="0">
                <a:solidFill>
                  <a:srgbClr val="000000"/>
                </a:solidFill>
              </a:rPr>
              <a:t>: You will have $100 to complete this challenge.</a:t>
            </a:r>
            <a:endParaRPr lang="en-US" sz="2400" dirty="0">
              <a:solidFill>
                <a:srgbClr val="000000"/>
              </a:solidFill>
              <a:cs typeface="Arial"/>
            </a:endParaRPr>
          </a:p>
          <a:p>
            <a:r>
              <a:rPr lang="en-US" sz="2400" u="sng" dirty="0">
                <a:solidFill>
                  <a:srgbClr val="000000"/>
                </a:solidFill>
              </a:rPr>
              <a:t>Collaboration</a:t>
            </a:r>
            <a:r>
              <a:rPr lang="en-US" sz="2400" dirty="0">
                <a:solidFill>
                  <a:srgbClr val="000000"/>
                </a:solidFill>
              </a:rPr>
              <a:t>: One design element from each team member must be used in the final design.</a:t>
            </a:r>
          </a:p>
          <a:p>
            <a:r>
              <a:rPr lang="en-US" sz="2400" u="sng" dirty="0">
                <a:solidFill>
                  <a:srgbClr val="000000"/>
                </a:solidFill>
              </a:rPr>
              <a:t>Redesign</a:t>
            </a:r>
            <a:r>
              <a:rPr lang="en-US" sz="2400" dirty="0">
                <a:solidFill>
                  <a:srgbClr val="000000"/>
                </a:solidFill>
              </a:rPr>
              <a:t>: Each team can test their prototype as many times as needed during the 30-minute design phase.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24C9AF-CA0D-4FE9-69A4-99377CE048AD}"/>
              </a:ext>
            </a:extLst>
          </p:cNvPr>
          <p:cNvGrpSpPr/>
          <p:nvPr/>
        </p:nvGrpSpPr>
        <p:grpSpPr>
          <a:xfrm>
            <a:off x="2604931" y="5688363"/>
            <a:ext cx="3491069" cy="805636"/>
            <a:chOff x="867608" y="3"/>
            <a:chExt cx="5153338" cy="805636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5E2284BA-C7D8-15C9-DE0E-28ECCDA24AF0}"/>
                </a:ext>
              </a:extLst>
            </p:cNvPr>
            <p:cNvSpPr/>
            <p:nvPr/>
          </p:nvSpPr>
          <p:spPr>
            <a:xfrm rot="5400000">
              <a:off x="3041459" y="-2173848"/>
              <a:ext cx="805636" cy="5153338"/>
            </a:xfrm>
            <a:prstGeom prst="round2Same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82C34D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ectangle: Top Corners Rounded 4">
              <a:extLst>
                <a:ext uri="{FF2B5EF4-FFF2-40B4-BE49-F238E27FC236}">
                  <a16:creationId xmlns:a16="http://schemas.microsoft.com/office/drawing/2014/main" id="{AD94C968-C648-6A3B-4EE4-1D1903B062CE}"/>
                </a:ext>
              </a:extLst>
            </p:cNvPr>
            <p:cNvSpPr txBox="1"/>
            <p:nvPr/>
          </p:nvSpPr>
          <p:spPr>
            <a:xfrm>
              <a:off x="867608" y="39331"/>
              <a:ext cx="5114010" cy="7269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0" i="0" kern="1200" dirty="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rPr>
                <a:t>Identify the Problem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0" i="0" kern="1200" dirty="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rPr>
                <a:t>Identify the Criteria and Constraints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78814EE-F38F-8A06-4EA1-E30C22742541}"/>
              </a:ext>
            </a:extLst>
          </p:cNvPr>
          <p:cNvGrpSpPr/>
          <p:nvPr/>
        </p:nvGrpSpPr>
        <p:grpSpPr>
          <a:xfrm>
            <a:off x="1737323" y="5618560"/>
            <a:ext cx="867608" cy="1239440"/>
            <a:chOff x="0" y="2796"/>
            <a:chExt cx="867608" cy="1239440"/>
          </a:xfrm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B2789A87-4A4F-4E70-49CB-FEBC95BF4587}"/>
                </a:ext>
              </a:extLst>
            </p:cNvPr>
            <p:cNvSpPr/>
            <p:nvPr/>
          </p:nvSpPr>
          <p:spPr>
            <a:xfrm rot="5400000">
              <a:off x="-185916" y="188712"/>
              <a:ext cx="1239440" cy="867608"/>
            </a:xfrm>
            <a:prstGeom prst="chevron">
              <a:avLst/>
            </a:prstGeom>
            <a:solidFill>
              <a:srgbClr val="82C34D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Arrow: Chevron 4">
              <a:extLst>
                <a:ext uri="{FF2B5EF4-FFF2-40B4-BE49-F238E27FC236}">
                  <a16:creationId xmlns:a16="http://schemas.microsoft.com/office/drawing/2014/main" id="{34AC768C-6BE1-53AF-A8A7-46FFBB6AD80F}"/>
                </a:ext>
              </a:extLst>
            </p:cNvPr>
            <p:cNvSpPr txBox="1"/>
            <p:nvPr/>
          </p:nvSpPr>
          <p:spPr>
            <a:xfrm>
              <a:off x="0" y="436600"/>
              <a:ext cx="867608" cy="371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b="1" kern="1200" dirty="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rPr>
                <a:t>Identify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8202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D26D9-4F0E-2ABA-5F7F-6BC4A4F64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04037"/>
            <a:ext cx="10515600" cy="1325563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Explore Materials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EF41BD2-F69E-F5F8-A58D-D9061EE49174}"/>
              </a:ext>
            </a:extLst>
          </p:cNvPr>
          <p:cNvGrpSpPr/>
          <p:nvPr/>
        </p:nvGrpSpPr>
        <p:grpSpPr>
          <a:xfrm>
            <a:off x="1735698" y="5601868"/>
            <a:ext cx="867608" cy="1239440"/>
            <a:chOff x="0" y="1127492"/>
            <a:chExt cx="867608" cy="1239440"/>
          </a:xfrm>
        </p:grpSpPr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C42CA638-FC62-5729-2BB1-CD4067CD5578}"/>
                </a:ext>
              </a:extLst>
            </p:cNvPr>
            <p:cNvSpPr/>
            <p:nvPr/>
          </p:nvSpPr>
          <p:spPr>
            <a:xfrm rot="5400000">
              <a:off x="-185916" y="1313408"/>
              <a:ext cx="1239440" cy="867608"/>
            </a:xfrm>
            <a:prstGeom prst="chevron">
              <a:avLst/>
            </a:prstGeom>
            <a:solidFill>
              <a:srgbClr val="00578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Arrow: Chevron 4">
              <a:extLst>
                <a:ext uri="{FF2B5EF4-FFF2-40B4-BE49-F238E27FC236}">
                  <a16:creationId xmlns:a16="http://schemas.microsoft.com/office/drawing/2014/main" id="{8B6E90D7-C690-509E-CEF8-E2850842EE1E}"/>
                </a:ext>
              </a:extLst>
            </p:cNvPr>
            <p:cNvSpPr txBox="1"/>
            <p:nvPr/>
          </p:nvSpPr>
          <p:spPr>
            <a:xfrm>
              <a:off x="0" y="1561296"/>
              <a:ext cx="867608" cy="371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b="1" kern="1200" dirty="0">
                  <a:solidFill>
                    <a:sysClr val="window" lastClr="FFFFFF"/>
                  </a:solidFill>
                  <a:latin typeface="+mn-lt"/>
                  <a:ea typeface="+mn-ea"/>
                  <a:cs typeface="Arial" panose="020B0604020202020204" pitchFamily="34" charset="0"/>
                </a:rPr>
                <a:t>Imagine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358C9D-2FBF-8E95-80B2-4FA257B98C7D}"/>
              </a:ext>
            </a:extLst>
          </p:cNvPr>
          <p:cNvGrpSpPr/>
          <p:nvPr/>
        </p:nvGrpSpPr>
        <p:grpSpPr>
          <a:xfrm>
            <a:off x="2603306" y="5601865"/>
            <a:ext cx="5153338" cy="805644"/>
            <a:chOff x="867608" y="1127489"/>
            <a:chExt cx="5153338" cy="805644"/>
          </a:xfrm>
        </p:grpSpPr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ACB32107-94CE-723B-C2CD-727E435DECB0}"/>
                </a:ext>
              </a:extLst>
            </p:cNvPr>
            <p:cNvSpPr/>
            <p:nvPr/>
          </p:nvSpPr>
          <p:spPr>
            <a:xfrm rot="5400000">
              <a:off x="3041455" y="-1046358"/>
              <a:ext cx="805644" cy="5153338"/>
            </a:xfrm>
            <a:prstGeom prst="round2Same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005786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ectangle: Top Corners Rounded 6">
              <a:extLst>
                <a:ext uri="{FF2B5EF4-FFF2-40B4-BE49-F238E27FC236}">
                  <a16:creationId xmlns:a16="http://schemas.microsoft.com/office/drawing/2014/main" id="{A69799C8-312A-46F5-6FE0-9A1A8ED908EC}"/>
                </a:ext>
              </a:extLst>
            </p:cNvPr>
            <p:cNvSpPr txBox="1"/>
            <p:nvPr/>
          </p:nvSpPr>
          <p:spPr>
            <a:xfrm>
              <a:off x="867608" y="1166817"/>
              <a:ext cx="5114010" cy="7269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rPr>
                <a:t>Explore the materials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Arial" panose="020B0604020202020204" pitchFamily="34" charset="0"/>
                </a:rPr>
                <a:t>Brainstorm ideas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A6F84FD-26C0-79F7-FAC0-A6C194C8EC4F}"/>
              </a:ext>
            </a:extLst>
          </p:cNvPr>
          <p:cNvSpPr txBox="1"/>
          <p:nvPr/>
        </p:nvSpPr>
        <p:spPr>
          <a:xfrm>
            <a:off x="152400" y="1151074"/>
            <a:ext cx="5791200" cy="1346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Here are the materials we will be using. 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 could be used for a beam?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/>
              </a:rPr>
              <a:t>Or a fulcrum?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33EBFF1-CB05-283C-CEEA-8EEF14209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619314"/>
              </p:ext>
            </p:extLst>
          </p:nvPr>
        </p:nvGraphicFramePr>
        <p:xfrm>
          <a:off x="5867400" y="1183729"/>
          <a:ext cx="5153338" cy="3148557"/>
        </p:xfrm>
        <a:graphic>
          <a:graphicData uri="http://schemas.openxmlformats.org/drawingml/2006/table">
            <a:tbl>
              <a:tblPr firstRow="1" bandRow="1"/>
              <a:tblGrid>
                <a:gridCol w="2667000">
                  <a:extLst>
                    <a:ext uri="{9D8B030D-6E8A-4147-A177-3AD203B41FA5}">
                      <a16:colId xmlns:a16="http://schemas.microsoft.com/office/drawing/2014/main" val="685035288"/>
                    </a:ext>
                  </a:extLst>
                </a:gridCol>
                <a:gridCol w="2486338">
                  <a:extLst>
                    <a:ext uri="{9D8B030D-6E8A-4147-A177-3AD203B41FA5}">
                      <a16:colId xmlns:a16="http://schemas.microsoft.com/office/drawing/2014/main" val="3675114989"/>
                    </a:ext>
                  </a:extLst>
                </a:gridCol>
              </a:tblGrid>
              <a:tr h="2190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ase"/>
                      <a:r>
                        <a:rPr lang="en-US" sz="1600" dirty="0">
                          <a:effectLst/>
                          <a:latin typeface="+mj-lt"/>
                        </a:rPr>
                        <a:t>Materials ​</a:t>
                      </a:r>
                      <a:endParaRPr lang="en-US" sz="1600" b="1" i="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ase"/>
                      <a:r>
                        <a:rPr lang="en-US" sz="1600" dirty="0">
                          <a:effectLst/>
                          <a:latin typeface="+mj-lt"/>
                        </a:rPr>
                        <a:t>Cost </a:t>
                      </a:r>
                      <a:endParaRPr lang="en-US" sz="1600" b="1" i="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58347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Care Package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Free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01287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Small Popsicle Sticks 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$10 for 10 sticks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60528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Large Popsicle Sticks 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$30 for 10 sticks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71057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kern="1200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Straw</a:t>
                      </a:r>
                      <a:endParaRPr lang="en-US" sz="1400" b="0" i="0" u="none" strike="noStrike" noProof="0" dirty="0">
                        <a:solidFill>
                          <a:srgbClr val="F16038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$10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1050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Glue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$20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28134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Hot Glue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$30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95951"/>
                  </a:ext>
                </a:extLst>
              </a:tr>
              <a:tr h="34630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Rubber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Bands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$10 for 10 bands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297170"/>
                  </a:ext>
                </a:extLst>
              </a:tr>
              <a:tr h="21771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Bottle Cap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$10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37863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Plastic Spoon</a:t>
                      </a:r>
                      <a:endParaRPr lang="es" sz="1400" b="0" i="0" u="none" strike="noStrike" noProof="0" dirty="0">
                        <a:solidFill>
                          <a:srgbClr val="F16038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$20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807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511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93874-2141-3B5C-2B8A-8176408FB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9876"/>
            <a:ext cx="10515600" cy="1325563"/>
          </a:xfrm>
        </p:spPr>
        <p:txBody>
          <a:bodyPr/>
          <a:lstStyle/>
          <a:p>
            <a:r>
              <a:rPr lang="en-US" dirty="0"/>
              <a:t>Brainstorm!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75A70D0-C69F-FA13-EF4A-BADD5CC76EE0}"/>
              </a:ext>
            </a:extLst>
          </p:cNvPr>
          <p:cNvGrpSpPr/>
          <p:nvPr/>
        </p:nvGrpSpPr>
        <p:grpSpPr>
          <a:xfrm>
            <a:off x="1735698" y="5601868"/>
            <a:ext cx="867608" cy="1239440"/>
            <a:chOff x="0" y="1127492"/>
            <a:chExt cx="867608" cy="1239440"/>
          </a:xfrm>
        </p:grpSpPr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D9898A0E-4349-CBF0-092C-2A3F1F448D32}"/>
                </a:ext>
              </a:extLst>
            </p:cNvPr>
            <p:cNvSpPr/>
            <p:nvPr/>
          </p:nvSpPr>
          <p:spPr>
            <a:xfrm rot="5400000">
              <a:off x="-185916" y="1313408"/>
              <a:ext cx="1239440" cy="867608"/>
            </a:xfrm>
            <a:prstGeom prst="chevron">
              <a:avLst/>
            </a:prstGeom>
            <a:solidFill>
              <a:srgbClr val="00578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Arrow: Chevron 4">
              <a:extLst>
                <a:ext uri="{FF2B5EF4-FFF2-40B4-BE49-F238E27FC236}">
                  <a16:creationId xmlns:a16="http://schemas.microsoft.com/office/drawing/2014/main" id="{9AD4D4C2-67FC-85FC-7708-62DF2695B033}"/>
                </a:ext>
              </a:extLst>
            </p:cNvPr>
            <p:cNvSpPr txBox="1"/>
            <p:nvPr/>
          </p:nvSpPr>
          <p:spPr>
            <a:xfrm>
              <a:off x="0" y="1561296"/>
              <a:ext cx="867608" cy="371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b="1" kern="1200" dirty="0">
                  <a:solidFill>
                    <a:sysClr val="window" lastClr="FFFFFF"/>
                  </a:solidFill>
                  <a:latin typeface="+mn-lt"/>
                  <a:ea typeface="+mn-ea"/>
                  <a:cs typeface="Arial" panose="020B0604020202020204" pitchFamily="34" charset="0"/>
                </a:rPr>
                <a:t>Imagine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42F2ACE-68A6-7938-14B2-C0A4AA48B58A}"/>
              </a:ext>
            </a:extLst>
          </p:cNvPr>
          <p:cNvGrpSpPr/>
          <p:nvPr/>
        </p:nvGrpSpPr>
        <p:grpSpPr>
          <a:xfrm>
            <a:off x="2603306" y="5601865"/>
            <a:ext cx="5153338" cy="805644"/>
            <a:chOff x="867608" y="1127489"/>
            <a:chExt cx="5153338" cy="805644"/>
          </a:xfrm>
        </p:grpSpPr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AEB7CBD5-A059-6A5D-1FCA-0CC876FFDC3C}"/>
                </a:ext>
              </a:extLst>
            </p:cNvPr>
            <p:cNvSpPr/>
            <p:nvPr/>
          </p:nvSpPr>
          <p:spPr>
            <a:xfrm rot="5400000">
              <a:off x="3041455" y="-1046358"/>
              <a:ext cx="805644" cy="5153338"/>
            </a:xfrm>
            <a:prstGeom prst="round2Same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005786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Rectangle: Top Corners Rounded 6">
              <a:extLst>
                <a:ext uri="{FF2B5EF4-FFF2-40B4-BE49-F238E27FC236}">
                  <a16:creationId xmlns:a16="http://schemas.microsoft.com/office/drawing/2014/main" id="{F315BC2A-ADE3-BF50-08DA-0674302E8BF6}"/>
                </a:ext>
              </a:extLst>
            </p:cNvPr>
            <p:cNvSpPr txBox="1"/>
            <p:nvPr/>
          </p:nvSpPr>
          <p:spPr>
            <a:xfrm>
              <a:off x="867608" y="1166817"/>
              <a:ext cx="5114010" cy="7269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rPr>
                <a:t>Explore the materials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Arial" panose="020B0604020202020204" pitchFamily="34" charset="0"/>
                </a:rPr>
                <a:t>Brainstorm ideas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ED6916D-DA87-307D-686A-7C1B22A76E26}"/>
              </a:ext>
            </a:extLst>
          </p:cNvPr>
          <p:cNvSpPr txBox="1"/>
          <p:nvPr/>
        </p:nvSpPr>
        <p:spPr>
          <a:xfrm>
            <a:off x="745407" y="1351567"/>
            <a:ext cx="9998793" cy="3153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</a:rPr>
              <a:t>1 minute: Individual Design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</a:rPr>
              <a:t>Draw a plan of how you think the catapult should look like.</a:t>
            </a:r>
          </a:p>
          <a:p>
            <a:pPr lvl="1">
              <a:lnSpc>
                <a:spcPct val="120000"/>
              </a:lnSpc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</a:rPr>
              <a:t>5 minutes: Each member presents their ideas to the group.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</a:rPr>
              <a:t>Share your ideas and focus on things you like the most about your idea that you would like to see be used as a design element for the final design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920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39C11-C97E-1B9F-208C-7ED3354F8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5" y="369100"/>
            <a:ext cx="10515600" cy="1325563"/>
          </a:xfrm>
        </p:spPr>
        <p:txBody>
          <a:bodyPr/>
          <a:lstStyle/>
          <a:p>
            <a:r>
              <a:rPr lang="en-US" dirty="0"/>
              <a:t>Gather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AADBE-6847-9235-3A75-A820664DB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2710"/>
            <a:ext cx="10515600" cy="39712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A successful catapult design should include the following: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A seat for the care package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An accurate launch system (measured by the package landing in both locations, as indicated by the tape, within five tries)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A lever</a:t>
            </a:r>
            <a:endParaRPr lang="en-US" sz="2200" dirty="0">
              <a:solidFill>
                <a:srgbClr val="000000"/>
              </a:solidFill>
              <a:effectLst/>
              <a:latin typeface="+mj-lt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Maintain structural integrity during use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Three different materials</a:t>
            </a:r>
            <a:endParaRPr lang="en-US" sz="2200" dirty="0">
              <a:solidFill>
                <a:srgbClr val="000000"/>
              </a:solidFill>
              <a:effectLst/>
              <a:latin typeface="+mj-lt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9250" lvl="2" indent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**Bonus points will be awarded if the catapult can successfully send a larger care package to the two locations.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04FA11A-2BB0-4ECF-5539-89E89FCBCF13}"/>
              </a:ext>
            </a:extLst>
          </p:cNvPr>
          <p:cNvGrpSpPr/>
          <p:nvPr/>
        </p:nvGrpSpPr>
        <p:grpSpPr>
          <a:xfrm>
            <a:off x="1746584" y="5618560"/>
            <a:ext cx="867608" cy="1239440"/>
            <a:chOff x="0" y="2251304"/>
            <a:chExt cx="867608" cy="1239440"/>
          </a:xfrm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FC0F82D2-972E-C396-C169-E448C624518F}"/>
                </a:ext>
              </a:extLst>
            </p:cNvPr>
            <p:cNvSpPr/>
            <p:nvPr/>
          </p:nvSpPr>
          <p:spPr>
            <a:xfrm rot="5400000">
              <a:off x="-185916" y="2437220"/>
              <a:ext cx="1239440" cy="867608"/>
            </a:xfrm>
            <a:prstGeom prst="chevron">
              <a:avLst/>
            </a:prstGeom>
            <a:solidFill>
              <a:srgbClr val="824D94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Arrow: Chevron 4">
              <a:extLst>
                <a:ext uri="{FF2B5EF4-FFF2-40B4-BE49-F238E27FC236}">
                  <a16:creationId xmlns:a16="http://schemas.microsoft.com/office/drawing/2014/main" id="{B98733C1-14F9-73A3-F7A9-52678144B4CC}"/>
                </a:ext>
              </a:extLst>
            </p:cNvPr>
            <p:cNvSpPr txBox="1"/>
            <p:nvPr/>
          </p:nvSpPr>
          <p:spPr>
            <a:xfrm>
              <a:off x="0" y="2685108"/>
              <a:ext cx="867608" cy="371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b="1" kern="1200" dirty="0">
                  <a:solidFill>
                    <a:sysClr val="window" lastClr="FFFFFF"/>
                  </a:solidFill>
                  <a:latin typeface="+mn-lt"/>
                  <a:ea typeface="+mn-ea"/>
                  <a:cs typeface="Arial" panose="020B0604020202020204" pitchFamily="34" charset="0"/>
                </a:rPr>
                <a:t>Plan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B428C17-ECC2-634D-10BA-64AD3341CB9A}"/>
              </a:ext>
            </a:extLst>
          </p:cNvPr>
          <p:cNvGrpSpPr/>
          <p:nvPr/>
        </p:nvGrpSpPr>
        <p:grpSpPr>
          <a:xfrm>
            <a:off x="2614192" y="5626101"/>
            <a:ext cx="5153338" cy="790554"/>
            <a:chOff x="867608" y="2258845"/>
            <a:chExt cx="5153338" cy="790554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5D77E49B-9283-A886-DB2A-5D69DFA8CF81}"/>
                </a:ext>
              </a:extLst>
            </p:cNvPr>
            <p:cNvSpPr/>
            <p:nvPr/>
          </p:nvSpPr>
          <p:spPr>
            <a:xfrm rot="5400000">
              <a:off x="3049000" y="77453"/>
              <a:ext cx="790554" cy="5153338"/>
            </a:xfrm>
            <a:prstGeom prst="round2SameRect">
              <a:avLst/>
            </a:prstGeom>
            <a:noFill/>
            <a:ln w="12700" cap="flat" cmpd="sng" algn="ctr">
              <a:solidFill>
                <a:srgbClr val="824D94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63C2C70C-C669-2935-7816-A855A6F473AE}"/>
                </a:ext>
              </a:extLst>
            </p:cNvPr>
            <p:cNvSpPr txBox="1"/>
            <p:nvPr/>
          </p:nvSpPr>
          <p:spPr>
            <a:xfrm>
              <a:off x="867608" y="2297437"/>
              <a:ext cx="5114746" cy="713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Arial" panose="020B0604020202020204" pitchFamily="34" charset="0"/>
                </a:rPr>
                <a:t>Create a plan individually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Arial" panose="020B0604020202020204" pitchFamily="34" charset="0"/>
                </a:rPr>
                <a:t>Select a group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Arial" panose="020B0604020202020204" pitchFamily="34" charset="0"/>
                </a:rPr>
                <a:t>Gather materials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111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DD84A-BE39-500D-BAA0-80271A57F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Member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9B773-2D88-D831-52FA-43BBC471C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6062"/>
            <a:ext cx="10515600" cy="3520338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000000"/>
                </a:solidFill>
              </a:rPr>
              <a:t>Assign responsibilities of each team member during the process</a:t>
            </a:r>
          </a:p>
          <a:p>
            <a:pPr marL="0" indent="0">
              <a:buNone/>
            </a:pPr>
            <a:endParaRPr lang="en-US" sz="2600" dirty="0">
              <a:solidFill>
                <a:srgbClr val="000000"/>
              </a:solidFill>
            </a:endParaRPr>
          </a:p>
          <a:p>
            <a:pPr lvl="1"/>
            <a:r>
              <a:rPr lang="en-US" u="sng" dirty="0">
                <a:solidFill>
                  <a:srgbClr val="000000"/>
                </a:solidFill>
              </a:rPr>
              <a:t>Material Manager:</a:t>
            </a:r>
            <a:r>
              <a:rPr lang="en-US" dirty="0">
                <a:solidFill>
                  <a:srgbClr val="000000"/>
                </a:solidFill>
              </a:rPr>
              <a:t> collects materials</a:t>
            </a:r>
          </a:p>
          <a:p>
            <a:pPr lvl="1"/>
            <a:r>
              <a:rPr lang="en-US" u="sng" dirty="0">
                <a:solidFill>
                  <a:srgbClr val="000000"/>
                </a:solidFill>
              </a:rPr>
              <a:t>Banker:</a:t>
            </a:r>
            <a:r>
              <a:rPr lang="en-US" dirty="0">
                <a:solidFill>
                  <a:srgbClr val="000000"/>
                </a:solidFill>
              </a:rPr>
              <a:t> manages the counters</a:t>
            </a:r>
          </a:p>
          <a:p>
            <a:pPr lvl="1"/>
            <a:r>
              <a:rPr lang="en-US" u="sng" dirty="0">
                <a:solidFill>
                  <a:srgbClr val="000000"/>
                </a:solidFill>
              </a:rPr>
              <a:t>Head Engineer:</a:t>
            </a:r>
            <a:r>
              <a:rPr lang="en-US" dirty="0">
                <a:solidFill>
                  <a:srgbClr val="000000"/>
                </a:solidFill>
              </a:rPr>
              <a:t> ensure accurate launch system</a:t>
            </a:r>
          </a:p>
          <a:p>
            <a:pPr lvl="1"/>
            <a:r>
              <a:rPr lang="en-US" u="sng" dirty="0">
                <a:solidFill>
                  <a:srgbClr val="000000"/>
                </a:solidFill>
              </a:rPr>
              <a:t>Quality Control Manager:</a:t>
            </a:r>
            <a:r>
              <a:rPr lang="en-US" dirty="0">
                <a:solidFill>
                  <a:srgbClr val="000000"/>
                </a:solidFill>
              </a:rPr>
              <a:t> match the design to the prototype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35AC4F-6CF4-BDEE-66A8-F45E68215C89}"/>
              </a:ext>
            </a:extLst>
          </p:cNvPr>
          <p:cNvGrpSpPr/>
          <p:nvPr/>
        </p:nvGrpSpPr>
        <p:grpSpPr>
          <a:xfrm>
            <a:off x="1746584" y="5618560"/>
            <a:ext cx="867608" cy="1239440"/>
            <a:chOff x="0" y="2251304"/>
            <a:chExt cx="867608" cy="1239440"/>
          </a:xfrm>
        </p:grpSpPr>
        <p:sp>
          <p:nvSpPr>
            <p:cNvPr id="5" name="Arrow: Chevron 4">
              <a:extLst>
                <a:ext uri="{FF2B5EF4-FFF2-40B4-BE49-F238E27FC236}">
                  <a16:creationId xmlns:a16="http://schemas.microsoft.com/office/drawing/2014/main" id="{E727A9CA-42A8-7E69-4EAA-4D0E61CB368B}"/>
                </a:ext>
              </a:extLst>
            </p:cNvPr>
            <p:cNvSpPr/>
            <p:nvPr/>
          </p:nvSpPr>
          <p:spPr>
            <a:xfrm rot="5400000">
              <a:off x="-185916" y="2437220"/>
              <a:ext cx="1239440" cy="867608"/>
            </a:xfrm>
            <a:prstGeom prst="chevron">
              <a:avLst/>
            </a:prstGeom>
            <a:solidFill>
              <a:srgbClr val="824D94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Arrow: Chevron 4">
              <a:extLst>
                <a:ext uri="{FF2B5EF4-FFF2-40B4-BE49-F238E27FC236}">
                  <a16:creationId xmlns:a16="http://schemas.microsoft.com/office/drawing/2014/main" id="{915939E0-2A9E-2534-93A1-BBBA0BF11276}"/>
                </a:ext>
              </a:extLst>
            </p:cNvPr>
            <p:cNvSpPr txBox="1"/>
            <p:nvPr/>
          </p:nvSpPr>
          <p:spPr>
            <a:xfrm>
              <a:off x="0" y="2685108"/>
              <a:ext cx="867608" cy="371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b="1" kern="1200" dirty="0">
                  <a:solidFill>
                    <a:sysClr val="window" lastClr="FFFFFF"/>
                  </a:solidFill>
                  <a:latin typeface="+mn-lt"/>
                  <a:ea typeface="+mn-ea"/>
                  <a:cs typeface="Arial" panose="020B0604020202020204" pitchFamily="34" charset="0"/>
                </a:rPr>
                <a:t>Plan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CC0DD4E-CED2-4F44-A202-0D5E06B89B59}"/>
              </a:ext>
            </a:extLst>
          </p:cNvPr>
          <p:cNvGrpSpPr/>
          <p:nvPr/>
        </p:nvGrpSpPr>
        <p:grpSpPr>
          <a:xfrm>
            <a:off x="2614192" y="5626101"/>
            <a:ext cx="5153338" cy="790554"/>
            <a:chOff x="867608" y="2258845"/>
            <a:chExt cx="5153338" cy="790554"/>
          </a:xfrm>
        </p:grpSpPr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2958059C-02DE-37DF-5644-B864D4438F81}"/>
                </a:ext>
              </a:extLst>
            </p:cNvPr>
            <p:cNvSpPr/>
            <p:nvPr/>
          </p:nvSpPr>
          <p:spPr>
            <a:xfrm rot="5400000">
              <a:off x="3049000" y="77453"/>
              <a:ext cx="790554" cy="5153338"/>
            </a:xfrm>
            <a:prstGeom prst="round2SameRect">
              <a:avLst/>
            </a:prstGeom>
            <a:noFill/>
            <a:ln w="12700" cap="flat" cmpd="sng" algn="ctr">
              <a:solidFill>
                <a:srgbClr val="824D94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ectangle: Top Corners Rounded 6">
              <a:extLst>
                <a:ext uri="{FF2B5EF4-FFF2-40B4-BE49-F238E27FC236}">
                  <a16:creationId xmlns:a16="http://schemas.microsoft.com/office/drawing/2014/main" id="{7397EF2B-AC8C-D267-CA61-5B5522BC6B5E}"/>
                </a:ext>
              </a:extLst>
            </p:cNvPr>
            <p:cNvSpPr txBox="1"/>
            <p:nvPr/>
          </p:nvSpPr>
          <p:spPr>
            <a:xfrm>
              <a:off x="867608" y="2297437"/>
              <a:ext cx="5114746" cy="713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Arial" panose="020B0604020202020204" pitchFamily="34" charset="0"/>
                </a:rPr>
                <a:t>Create a plan individually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Arial" panose="020B0604020202020204" pitchFamily="34" charset="0"/>
                </a:rPr>
                <a:t>Select a group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Arial" panose="020B0604020202020204" pitchFamily="34" charset="0"/>
                </a:rPr>
                <a:t>Gather materials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6372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E4BDA-CEDD-38A9-6DAF-3AB710B13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Your Catapult!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875D7-866C-DB77-8DBF-7B7DD0B54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200000"/>
              </a:lnSpc>
            </a:pPr>
            <a:r>
              <a:rPr lang="en-US" sz="280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HAVE FUN</a:t>
            </a:r>
            <a:endParaRPr lang="en-US" sz="2800">
              <a:solidFill>
                <a:srgbClr val="F16038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n-US" sz="280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BE CREATIVE</a:t>
            </a:r>
            <a:endParaRPr lang="en-US" sz="2800" b="1">
              <a:solidFill>
                <a:srgbClr val="F16038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n-US" sz="280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WORK TOGETHER</a:t>
            </a:r>
            <a:endParaRPr lang="en-US" sz="2800" b="1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3DFE933-A919-4272-B337-B8B06991EF69}"/>
              </a:ext>
            </a:extLst>
          </p:cNvPr>
          <p:cNvGrpSpPr/>
          <p:nvPr/>
        </p:nvGrpSpPr>
        <p:grpSpPr>
          <a:xfrm>
            <a:off x="1703041" y="5572123"/>
            <a:ext cx="867608" cy="1239440"/>
            <a:chOff x="0" y="3375116"/>
            <a:chExt cx="867608" cy="1239440"/>
          </a:xfrm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59FDAB9A-A93E-FE46-1576-8A81F9F00CFA}"/>
                </a:ext>
              </a:extLst>
            </p:cNvPr>
            <p:cNvSpPr/>
            <p:nvPr/>
          </p:nvSpPr>
          <p:spPr>
            <a:xfrm rot="5400000">
              <a:off x="-185916" y="3561032"/>
              <a:ext cx="1239440" cy="867608"/>
            </a:xfrm>
            <a:prstGeom prst="chevron">
              <a:avLst/>
            </a:prstGeom>
            <a:solidFill>
              <a:srgbClr val="E95E09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Arrow: Chevron 4">
              <a:extLst>
                <a:ext uri="{FF2B5EF4-FFF2-40B4-BE49-F238E27FC236}">
                  <a16:creationId xmlns:a16="http://schemas.microsoft.com/office/drawing/2014/main" id="{9AA43ED2-5306-A235-FC65-48BD8D1BE744}"/>
                </a:ext>
              </a:extLst>
            </p:cNvPr>
            <p:cNvSpPr txBox="1"/>
            <p:nvPr/>
          </p:nvSpPr>
          <p:spPr>
            <a:xfrm>
              <a:off x="0" y="3808920"/>
              <a:ext cx="867608" cy="371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b="1" kern="1200" dirty="0">
                  <a:solidFill>
                    <a:srgbClr val="FFFFFF"/>
                  </a:solidFill>
                  <a:latin typeface="+mn-lt"/>
                  <a:ea typeface="+mn-ea"/>
                  <a:cs typeface="+mn-cs"/>
                </a:rPr>
                <a:t>Create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77B2876-607A-4F55-4581-64AF27464A36}"/>
              </a:ext>
            </a:extLst>
          </p:cNvPr>
          <p:cNvGrpSpPr/>
          <p:nvPr/>
        </p:nvGrpSpPr>
        <p:grpSpPr>
          <a:xfrm>
            <a:off x="2570649" y="5571236"/>
            <a:ext cx="5153338" cy="805636"/>
            <a:chOff x="867608" y="3374229"/>
            <a:chExt cx="5153338" cy="805636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4A9FAAC0-79B8-CEB7-11CE-D305CD6431FF}"/>
                </a:ext>
              </a:extLst>
            </p:cNvPr>
            <p:cNvSpPr/>
            <p:nvPr/>
          </p:nvSpPr>
          <p:spPr>
            <a:xfrm rot="5400000">
              <a:off x="3041459" y="1200378"/>
              <a:ext cx="805636" cy="5153338"/>
            </a:xfrm>
            <a:prstGeom prst="round2SameRect">
              <a:avLst/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E95E09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C47B941D-F694-EF92-5213-88DCEB8698C9}"/>
                </a:ext>
              </a:extLst>
            </p:cNvPr>
            <p:cNvSpPr txBox="1"/>
            <p:nvPr/>
          </p:nvSpPr>
          <p:spPr>
            <a:xfrm>
              <a:off x="867608" y="3413557"/>
              <a:ext cx="5114010" cy="7269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Build the product/prototype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+mn-cs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Test the product/prototype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750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FD76C-C084-D786-CE53-892618DFF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108" y="227381"/>
            <a:ext cx="2340429" cy="694518"/>
          </a:xfrm>
        </p:spPr>
        <p:txBody>
          <a:bodyPr>
            <a:normAutofit/>
          </a:bodyPr>
          <a:lstStyle/>
          <a:p>
            <a:r>
              <a:rPr lang="en-US" sz="3200" dirty="0"/>
              <a:t>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CF007-2E9E-A10E-D6DB-95B59F28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697" y="1129658"/>
            <a:ext cx="5587010" cy="4121583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2000" b="1" dirty="0">
                <a:solidFill>
                  <a:srgbClr val="000000"/>
                </a:solidFill>
                <a:effectLst/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A successful catapult design should include the following: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A seat for the care package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An accurate launch system (measured by the package landing in both locations, as indicated by the tape, within five tries)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A lever</a:t>
            </a:r>
            <a:endParaRPr lang="en-US" sz="2000" dirty="0">
              <a:solidFill>
                <a:srgbClr val="000000"/>
              </a:solidFill>
              <a:effectLst/>
              <a:latin typeface="+mj-lt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Maintain structural integrity during use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Three different materials</a:t>
            </a:r>
            <a:endParaRPr lang="en-US" sz="2000" dirty="0">
              <a:solidFill>
                <a:srgbClr val="000000"/>
              </a:solidFill>
              <a:effectLst/>
              <a:latin typeface="+mj-lt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9250" lvl="2" indent="0">
              <a:lnSpc>
                <a:spcPct val="100000"/>
              </a:lnSpc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Bonus points will be awarded if the catapult can successfully send a larger care package to the two locations.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77EA7B-E1BE-BE65-5347-4DF7FF2474E6}"/>
              </a:ext>
            </a:extLst>
          </p:cNvPr>
          <p:cNvGrpSpPr/>
          <p:nvPr/>
        </p:nvGrpSpPr>
        <p:grpSpPr>
          <a:xfrm>
            <a:off x="2604931" y="5688363"/>
            <a:ext cx="3491069" cy="805636"/>
            <a:chOff x="867608" y="3"/>
            <a:chExt cx="5153338" cy="805636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E7A15D6B-0175-51D6-069F-B508858BDF52}"/>
                </a:ext>
              </a:extLst>
            </p:cNvPr>
            <p:cNvSpPr/>
            <p:nvPr/>
          </p:nvSpPr>
          <p:spPr>
            <a:xfrm rot="5400000">
              <a:off x="3041459" y="-2173848"/>
              <a:ext cx="805636" cy="5153338"/>
            </a:xfrm>
            <a:prstGeom prst="round2Same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82C34D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ectangle: Top Corners Rounded 4">
              <a:extLst>
                <a:ext uri="{FF2B5EF4-FFF2-40B4-BE49-F238E27FC236}">
                  <a16:creationId xmlns:a16="http://schemas.microsoft.com/office/drawing/2014/main" id="{14B97AD9-DCFA-B258-C5FE-73FCF1D1681F}"/>
                </a:ext>
              </a:extLst>
            </p:cNvPr>
            <p:cNvSpPr txBox="1"/>
            <p:nvPr/>
          </p:nvSpPr>
          <p:spPr>
            <a:xfrm>
              <a:off x="867608" y="39331"/>
              <a:ext cx="5114010" cy="7269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0" i="0" kern="1200" dirty="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rPr>
                <a:t>Identify the Problem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0" i="0" kern="1200" dirty="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rPr>
                <a:t>Identify the Criteria and Constraints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76253EC-CC44-DEB6-ABE5-A4AEB4D16E73}"/>
              </a:ext>
            </a:extLst>
          </p:cNvPr>
          <p:cNvGrpSpPr/>
          <p:nvPr/>
        </p:nvGrpSpPr>
        <p:grpSpPr>
          <a:xfrm>
            <a:off x="1737323" y="5618560"/>
            <a:ext cx="867608" cy="1239440"/>
            <a:chOff x="0" y="2796"/>
            <a:chExt cx="867608" cy="1239440"/>
          </a:xfrm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08F43881-952A-6364-41B8-CB8411489535}"/>
                </a:ext>
              </a:extLst>
            </p:cNvPr>
            <p:cNvSpPr/>
            <p:nvPr/>
          </p:nvSpPr>
          <p:spPr>
            <a:xfrm rot="5400000">
              <a:off x="-185916" y="188712"/>
              <a:ext cx="1239440" cy="867608"/>
            </a:xfrm>
            <a:prstGeom prst="chevron">
              <a:avLst/>
            </a:prstGeom>
            <a:solidFill>
              <a:srgbClr val="82C34D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Arrow: Chevron 4">
              <a:extLst>
                <a:ext uri="{FF2B5EF4-FFF2-40B4-BE49-F238E27FC236}">
                  <a16:creationId xmlns:a16="http://schemas.microsoft.com/office/drawing/2014/main" id="{49D87DD7-61BE-7C09-55F1-54FC96260F18}"/>
                </a:ext>
              </a:extLst>
            </p:cNvPr>
            <p:cNvSpPr txBox="1"/>
            <p:nvPr/>
          </p:nvSpPr>
          <p:spPr>
            <a:xfrm>
              <a:off x="0" y="436600"/>
              <a:ext cx="867608" cy="371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b="1" kern="1200" dirty="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rPr>
                <a:t>Identify</a:t>
              </a: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ED7B6C90-227B-4CED-248B-0CA03D3E14BA}"/>
              </a:ext>
            </a:extLst>
          </p:cNvPr>
          <p:cNvSpPr txBox="1">
            <a:spLocks/>
          </p:cNvSpPr>
          <p:nvPr/>
        </p:nvSpPr>
        <p:spPr>
          <a:xfrm>
            <a:off x="6192845" y="317244"/>
            <a:ext cx="3124199" cy="694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66A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3200" dirty="0"/>
              <a:t>Constraints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FDCED4-F90F-8209-7CBD-09607C9EDDF6}"/>
              </a:ext>
            </a:extLst>
          </p:cNvPr>
          <p:cNvSpPr txBox="1"/>
          <p:nvPr/>
        </p:nvSpPr>
        <p:spPr>
          <a:xfrm>
            <a:off x="6443281" y="1319947"/>
            <a:ext cx="545374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rgbClr val="000000"/>
                </a:solidFill>
              </a:rPr>
              <a:t>Time Limit</a:t>
            </a:r>
            <a:r>
              <a:rPr lang="en-US" sz="2000" dirty="0">
                <a:solidFill>
                  <a:srgbClr val="000000"/>
                </a:solidFill>
              </a:rPr>
              <a:t>: You will have 30 minutes to build the catapult.</a:t>
            </a:r>
          </a:p>
          <a:p>
            <a:r>
              <a:rPr lang="en-US" sz="2000" u="sng" dirty="0">
                <a:solidFill>
                  <a:srgbClr val="000000"/>
                </a:solidFill>
              </a:rPr>
              <a:t>Materials</a:t>
            </a:r>
            <a:r>
              <a:rPr lang="en-US" sz="2000" dirty="0">
                <a:solidFill>
                  <a:srgbClr val="000000"/>
                </a:solidFill>
              </a:rPr>
              <a:t>: You may only use the available materials.</a:t>
            </a:r>
          </a:p>
          <a:p>
            <a:r>
              <a:rPr lang="en-US" sz="2000" u="sng" dirty="0">
                <a:solidFill>
                  <a:srgbClr val="000000"/>
                </a:solidFill>
              </a:rPr>
              <a:t>Budget</a:t>
            </a:r>
            <a:r>
              <a:rPr lang="en-US" sz="2000" dirty="0">
                <a:solidFill>
                  <a:srgbClr val="000000"/>
                </a:solidFill>
              </a:rPr>
              <a:t>: You will have $100 to complete this challenge.</a:t>
            </a:r>
            <a:endParaRPr lang="en-US" sz="2000" dirty="0">
              <a:solidFill>
                <a:srgbClr val="000000"/>
              </a:solidFill>
              <a:cs typeface="Arial"/>
            </a:endParaRPr>
          </a:p>
          <a:p>
            <a:r>
              <a:rPr lang="en-US" sz="2000" u="sng" dirty="0">
                <a:solidFill>
                  <a:srgbClr val="000000"/>
                </a:solidFill>
              </a:rPr>
              <a:t>Collaboration</a:t>
            </a:r>
            <a:r>
              <a:rPr lang="en-US" sz="2000" dirty="0">
                <a:solidFill>
                  <a:srgbClr val="000000"/>
                </a:solidFill>
              </a:rPr>
              <a:t>: One design element from each team member must be used in the final design.</a:t>
            </a:r>
          </a:p>
          <a:p>
            <a:r>
              <a:rPr lang="en-US" sz="2000" u="sng" dirty="0">
                <a:solidFill>
                  <a:srgbClr val="000000"/>
                </a:solidFill>
              </a:rPr>
              <a:t>Redesign</a:t>
            </a:r>
            <a:r>
              <a:rPr lang="en-US" sz="2000" dirty="0">
                <a:solidFill>
                  <a:srgbClr val="000000"/>
                </a:solidFill>
              </a:rPr>
              <a:t>: Each team can test their prototype as many times as needed during the 30-minute design phase.</a:t>
            </a:r>
          </a:p>
        </p:txBody>
      </p:sp>
    </p:spTree>
    <p:extLst>
      <p:ext uri="{BB962C8B-B14F-4D97-AF65-F5344CB8AC3E}">
        <p14:creationId xmlns:p14="http://schemas.microsoft.com/office/powerpoint/2010/main" val="1537616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3E77BB-F4AD-70B8-8367-26518CE30517}"/>
              </a:ext>
            </a:extLst>
          </p:cNvPr>
          <p:cNvSpPr txBox="1"/>
          <p:nvPr/>
        </p:nvSpPr>
        <p:spPr>
          <a:xfrm>
            <a:off x="10156371" y="2106777"/>
            <a:ext cx="13144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A1"/>
                </a:solidFill>
              </a:rPr>
              <a:t>Test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E2B0714-BD99-7614-C9AE-503C18182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853068"/>
              </p:ext>
            </p:extLst>
          </p:nvPr>
        </p:nvGraphicFramePr>
        <p:xfrm>
          <a:off x="1524702" y="191481"/>
          <a:ext cx="7629929" cy="5632919"/>
        </p:xfrm>
        <a:graphic>
          <a:graphicData uri="http://schemas.openxmlformats.org/drawingml/2006/table">
            <a:tbl>
              <a:tblPr firstRow="1" firstCol="1" bandRow="1"/>
              <a:tblGrid>
                <a:gridCol w="1960498">
                  <a:extLst>
                    <a:ext uri="{9D8B030D-6E8A-4147-A177-3AD203B41FA5}">
                      <a16:colId xmlns:a16="http://schemas.microsoft.com/office/drawing/2014/main" val="3131319680"/>
                    </a:ext>
                  </a:extLst>
                </a:gridCol>
                <a:gridCol w="1742544">
                  <a:extLst>
                    <a:ext uri="{9D8B030D-6E8A-4147-A177-3AD203B41FA5}">
                      <a16:colId xmlns:a16="http://schemas.microsoft.com/office/drawing/2014/main" val="906795473"/>
                    </a:ext>
                  </a:extLst>
                </a:gridCol>
                <a:gridCol w="1551851">
                  <a:extLst>
                    <a:ext uri="{9D8B030D-6E8A-4147-A177-3AD203B41FA5}">
                      <a16:colId xmlns:a16="http://schemas.microsoft.com/office/drawing/2014/main" val="525108032"/>
                    </a:ext>
                  </a:extLst>
                </a:gridCol>
                <a:gridCol w="1773296">
                  <a:extLst>
                    <a:ext uri="{9D8B030D-6E8A-4147-A177-3AD203B41FA5}">
                      <a16:colId xmlns:a16="http://schemas.microsoft.com/office/drawing/2014/main" val="3890448130"/>
                    </a:ext>
                  </a:extLst>
                </a:gridCol>
                <a:gridCol w="30752">
                  <a:extLst>
                    <a:ext uri="{9D8B030D-6E8A-4147-A177-3AD203B41FA5}">
                      <a16:colId xmlns:a16="http://schemas.microsoft.com/office/drawing/2014/main" val="1139332443"/>
                    </a:ext>
                  </a:extLst>
                </a:gridCol>
                <a:gridCol w="28076">
                  <a:extLst>
                    <a:ext uri="{9D8B030D-6E8A-4147-A177-3AD203B41FA5}">
                      <a16:colId xmlns:a16="http://schemas.microsoft.com/office/drawing/2014/main" val="1400984395"/>
                    </a:ext>
                  </a:extLst>
                </a:gridCol>
                <a:gridCol w="542912">
                  <a:extLst>
                    <a:ext uri="{9D8B030D-6E8A-4147-A177-3AD203B41FA5}">
                      <a16:colId xmlns:a16="http://schemas.microsoft.com/office/drawing/2014/main" val="3604112204"/>
                    </a:ext>
                  </a:extLst>
                </a:gridCol>
              </a:tblGrid>
              <a:tr h="17722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CRITERIA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76" marR="2676" marT="2676" marB="26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A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SCORE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76" marR="2676" marT="2676" marB="267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76" marR="2676" marT="2676" marB="267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504548"/>
                  </a:ext>
                </a:extLst>
              </a:tr>
              <a:tr h="242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76" marR="2676" marT="2676" marB="267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72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76" marR="2676" marT="2676" marB="267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6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76" marR="2676" marT="2676" marB="267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CF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76" marR="2676" marT="2676" marB="267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C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454947"/>
                  </a:ext>
                </a:extLst>
              </a:tr>
              <a:tr h="6451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66A1"/>
                          </a:solidFill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COLLABORATION</a:t>
                      </a:r>
                      <a:endParaRPr lang="en-US" sz="12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76" marR="2676" marT="2676" marB="2676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design has elements contributed by all team members.</a:t>
                      </a:r>
                      <a:endParaRPr lang="en-US" sz="12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76" marR="2676" marT="2676" marB="267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design has elements contributed by two team members.</a:t>
                      </a:r>
                      <a:endParaRPr lang="en-US" sz="12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76" marR="2676" marT="2676" marB="267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design does not have elements contributed by each team member.</a:t>
                      </a:r>
                      <a:endParaRPr lang="en-US" sz="12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76" marR="2676" marT="2676" marB="267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76" marR="2676" marT="2676" marB="267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304319"/>
                  </a:ext>
                </a:extLst>
              </a:tr>
              <a:tr h="8551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66A1"/>
                          </a:solidFill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CARE PACKAGE SEAT</a:t>
                      </a:r>
                      <a:endParaRPr lang="en-US" sz="12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76" marR="2676" marT="2676" marB="2676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catapult has a seat for the care package without assistance on launch.</a:t>
                      </a:r>
                      <a:endParaRPr lang="en-US" sz="12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76" marR="2676" marT="2676" marB="267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catapult has a seat for the care package but requires assistance on launch.</a:t>
                      </a:r>
                      <a:endParaRPr lang="en-US" sz="12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76" marR="2676" marT="2676" marB="267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There is no seat for the care package.</a:t>
                      </a:r>
                      <a:endParaRPr lang="en-US" sz="12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76" marR="2676" marT="2676" marB="267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76" marR="2676" marT="2676" marB="267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2144318"/>
                  </a:ext>
                </a:extLst>
              </a:tr>
              <a:tr h="5861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66A1"/>
                          </a:solidFill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LANDING ACCURACY</a:t>
                      </a:r>
                      <a:endParaRPr lang="en-US" sz="12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76" marR="2676" marT="2676" marB="2676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The care package lands in both target locations in 5 tries.</a:t>
                      </a:r>
                      <a:endParaRPr lang="en-US" sz="12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76" marR="2676" marT="2676" marB="267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The care package lands in one target location in 5 tries.</a:t>
                      </a:r>
                      <a:endParaRPr lang="en-US" sz="12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76" marR="2676" marT="2676" marB="267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The care package does not land in any target location in 5 tries.</a:t>
                      </a:r>
                      <a:endParaRPr lang="en-US" sz="12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76" marR="2676" marT="2676" marB="267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76" marR="2676" marT="2676" marB="267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117147"/>
                  </a:ext>
                </a:extLst>
              </a:tr>
              <a:tr h="6451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66A1"/>
                          </a:solidFill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USABILITY</a:t>
                      </a:r>
                      <a:endParaRPr lang="en-US" sz="12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76" marR="2676" marT="2676" marB="2676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catapult is structurally sound and the same after 5 tries.</a:t>
                      </a:r>
                      <a:endParaRPr lang="en-US" sz="12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76" marR="2676" marT="2676" marB="2676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catapult is usable, but some parts break down after 5 tries.</a:t>
                      </a:r>
                      <a:endParaRPr lang="en-US" sz="12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76" marR="2676" marT="2676" marB="267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catapult cannot be used anymore.</a:t>
                      </a:r>
                      <a:endParaRPr lang="en-US" sz="12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76" marR="2676" marT="2676" marB="267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76" marR="2676" marT="2676" marB="267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2853226"/>
                  </a:ext>
                </a:extLst>
              </a:tr>
              <a:tr h="5295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66A1"/>
                          </a:solidFill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LEVER</a:t>
                      </a:r>
                      <a:endParaRPr lang="en-US" sz="12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76" marR="2676" marT="2676" marB="2676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catapult includes both a beam and a fulcrum.</a:t>
                      </a:r>
                      <a:endParaRPr lang="en-US" sz="12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76" marR="2676" marT="2676" marB="267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catapult includes either a beam or a fulcrum.</a:t>
                      </a:r>
                      <a:endParaRPr lang="en-US" sz="12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76" marR="2676" marT="2676" marB="267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catapult does not include a lever.</a:t>
                      </a:r>
                      <a:endParaRPr lang="en-US" sz="12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76" marR="2676" marT="2676" marB="267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76" marR="2676" marT="2676" marB="267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247774"/>
                  </a:ext>
                </a:extLst>
              </a:tr>
              <a:tr h="5861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66A1"/>
                          </a:solidFill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MATERIALS USED</a:t>
                      </a:r>
                      <a:endParaRPr lang="en-US" sz="12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76" marR="2676" marT="2676" marB="2676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catapult is comprised of at least 3 different materials.</a:t>
                      </a:r>
                      <a:endParaRPr lang="en-US" sz="12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76" marR="2676" marT="2676" marB="267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catapult is comprised of at least 2 different materials.</a:t>
                      </a:r>
                      <a:endParaRPr lang="en-US" sz="12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76" marR="2676" marT="2676" marB="267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catapult is comprised of only 1 material.</a:t>
                      </a:r>
                      <a:endParaRPr lang="en-US" sz="12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76" marR="2676" marT="2676" marB="267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76" marR="2676" marT="2676" marB="267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1110"/>
                  </a:ext>
                </a:extLst>
              </a:tr>
              <a:tr h="2063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66A1"/>
                          </a:solidFill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BUDGET USED</a:t>
                      </a:r>
                      <a:endParaRPr lang="en-US" sz="12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76" marR="2676" marT="2676" marB="2676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$50 or less.</a:t>
                      </a:r>
                      <a:endParaRPr lang="en-US" sz="12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76" marR="2676" marT="2676" marB="267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$51 - $99.</a:t>
                      </a:r>
                      <a:endParaRPr lang="en-US" sz="12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76" marR="2676" marT="2676" marB="267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$100 or more.</a:t>
                      </a:r>
                      <a:endParaRPr lang="en-US" sz="12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76" marR="2676" marT="2676" marB="267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76" marR="2676" marT="2676" marB="267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359570"/>
                  </a:ext>
                </a:extLst>
              </a:tr>
              <a:tr h="5191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66A1"/>
                          </a:solidFill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BONUS POINTS: JUMBO DROP </a:t>
                      </a:r>
                      <a:endParaRPr lang="en-US" sz="12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76" marR="2676" marT="2676" marB="2676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The jumbo care package lands in both target locations in 5 tries.</a:t>
                      </a:r>
                      <a:endParaRPr lang="en-US" sz="12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76" marR="2676" marT="2676" marB="267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The jumbo care package lands in one target location in 5 tries.</a:t>
                      </a:r>
                      <a:endParaRPr lang="en-US" sz="12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76" marR="2676" marT="2676" marB="267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The jumbo care package does not land in any target location in 5 tries.</a:t>
                      </a:r>
                      <a:endParaRPr lang="en-US" sz="12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76" marR="2676" marT="2676" marB="267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76" marR="2676" marT="2676" marB="267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297147"/>
                  </a:ext>
                </a:extLst>
              </a:tr>
              <a:tr h="177223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76" marR="2676" marT="2676" marB="2676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TOTAL SCORE</a:t>
                      </a:r>
                      <a:endParaRPr lang="en-US" dirty="0"/>
                    </a:p>
                  </a:txBody>
                  <a:tcPr marL="2676" marR="2676" marT="2676" marB="2676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Montserrat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76" marR="2676" marT="2676" marB="267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184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553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7A9CA7-CC3F-C652-8253-7C934B19A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Lever?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EF3ADF-4FCD-B412-002C-C698F46FA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97369" y="1859386"/>
            <a:ext cx="5286777" cy="39650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9ED8FC-C881-89F2-19E1-6E75C01A9918}"/>
              </a:ext>
            </a:extLst>
          </p:cNvPr>
          <p:cNvSpPr txBox="1"/>
          <p:nvPr/>
        </p:nvSpPr>
        <p:spPr>
          <a:xfrm>
            <a:off x="3097369" y="5855112"/>
            <a:ext cx="52867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Seesaw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31251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21A27-E31C-C08A-3FAE-FCCCFBE42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191"/>
            <a:ext cx="10515600" cy="1325563"/>
          </a:xfrm>
        </p:spPr>
        <p:txBody>
          <a:bodyPr/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Redesign: Discussion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971BE-16EB-ABE7-9415-FA8728BAF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502"/>
            <a:ext cx="10515600" cy="3829587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 worked?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 did not work?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 do you want to improve?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C2A423-D3AD-4988-1F9D-030DABDAC154}"/>
              </a:ext>
            </a:extLst>
          </p:cNvPr>
          <p:cNvGrpSpPr/>
          <p:nvPr/>
        </p:nvGrpSpPr>
        <p:grpSpPr>
          <a:xfrm>
            <a:off x="1670384" y="5618560"/>
            <a:ext cx="867608" cy="1239440"/>
            <a:chOff x="0" y="4498928"/>
            <a:chExt cx="867608" cy="1239440"/>
          </a:xfrm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54AB6EF1-4D6A-CE71-73BC-C1306ECB26C8}"/>
                </a:ext>
              </a:extLst>
            </p:cNvPr>
            <p:cNvSpPr/>
            <p:nvPr/>
          </p:nvSpPr>
          <p:spPr>
            <a:xfrm rot="5400000">
              <a:off x="-185916" y="4684844"/>
              <a:ext cx="1239440" cy="867608"/>
            </a:xfrm>
            <a:prstGeom prst="chevron">
              <a:avLst/>
            </a:prstGeom>
            <a:solidFill>
              <a:srgbClr val="4D4D4F"/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Arrow: Chevron 4">
              <a:extLst>
                <a:ext uri="{FF2B5EF4-FFF2-40B4-BE49-F238E27FC236}">
                  <a16:creationId xmlns:a16="http://schemas.microsoft.com/office/drawing/2014/main" id="{CCFB9105-D2F6-43FB-3653-5507C8F273E8}"/>
                </a:ext>
              </a:extLst>
            </p:cNvPr>
            <p:cNvSpPr txBox="1"/>
            <p:nvPr/>
          </p:nvSpPr>
          <p:spPr>
            <a:xfrm>
              <a:off x="0" y="4932732"/>
              <a:ext cx="867608" cy="371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b="1" kern="1200" dirty="0">
                  <a:solidFill>
                    <a:srgbClr val="FFFFFF"/>
                  </a:solidFill>
                  <a:latin typeface="+mn-lt"/>
                  <a:ea typeface="+mn-ea"/>
                  <a:cs typeface="+mn-cs"/>
                </a:rPr>
                <a:t>Improve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E422667-8992-134D-ED21-0A144C748A15}"/>
              </a:ext>
            </a:extLst>
          </p:cNvPr>
          <p:cNvGrpSpPr/>
          <p:nvPr/>
        </p:nvGrpSpPr>
        <p:grpSpPr>
          <a:xfrm>
            <a:off x="2537992" y="5618559"/>
            <a:ext cx="5153338" cy="805636"/>
            <a:chOff x="867608" y="4498927"/>
            <a:chExt cx="5153338" cy="805636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CD1A448A-A4FE-74F4-AD7D-685AF1A91B8E}"/>
                </a:ext>
              </a:extLst>
            </p:cNvPr>
            <p:cNvSpPr/>
            <p:nvPr/>
          </p:nvSpPr>
          <p:spPr>
            <a:xfrm rot="5400000">
              <a:off x="3041459" y="2325076"/>
              <a:ext cx="805636" cy="5153338"/>
            </a:xfrm>
            <a:prstGeom prst="round2SameRect">
              <a:avLst/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919191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356F1B40-6F9C-69C3-9727-74CC68A2BE9C}"/>
                </a:ext>
              </a:extLst>
            </p:cNvPr>
            <p:cNvSpPr txBox="1"/>
            <p:nvPr/>
          </p:nvSpPr>
          <p:spPr>
            <a:xfrm>
              <a:off x="867608" y="4538255"/>
              <a:ext cx="5114010" cy="7269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0" i="0" kern="1200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Analyze results from test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+mn-cs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0" i="0" kern="1200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Modify process or design to make it better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+mn-cs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0" i="0" kern="1200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Repeat as many times as needed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1584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7A9CA7-CC3F-C652-8253-7C934B19A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1040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Catapults!</a:t>
            </a:r>
          </a:p>
        </p:txBody>
      </p:sp>
      <p:pic>
        <p:nvPicPr>
          <p:cNvPr id="2" name="Online Media 2" title="6th Grade Punkin Chunkin 2019">
            <a:hlinkClick r:id="" action="ppaction://media"/>
            <a:extLst>
              <a:ext uri="{FF2B5EF4-FFF2-40B4-BE49-F238E27FC236}">
                <a16:creationId xmlns:a16="http://schemas.microsoft.com/office/drawing/2014/main" id="{D8237CC5-C74A-03E3-7E8D-D266A8A28AB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85482" y="1093791"/>
            <a:ext cx="8266224" cy="467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2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35B59E-7302-9336-EF60-01BC380A07F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" b="1986"/>
          <a:stretch/>
        </p:blipFill>
        <p:spPr bwMode="auto">
          <a:xfrm>
            <a:off x="934090" y="1185864"/>
            <a:ext cx="5843641" cy="48618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9">
            <a:extLst>
              <a:ext uri="{FF2B5EF4-FFF2-40B4-BE49-F238E27FC236}">
                <a16:creationId xmlns:a16="http://schemas.microsoft.com/office/drawing/2014/main" id="{3A5C7E08-8B7B-0F17-43E4-A2DDD4D515F8}"/>
              </a:ext>
            </a:extLst>
          </p:cNvPr>
          <p:cNvSpPr txBox="1">
            <a:spLocks/>
          </p:cNvSpPr>
          <p:nvPr/>
        </p:nvSpPr>
        <p:spPr>
          <a:xfrm>
            <a:off x="5472114" y="254219"/>
            <a:ext cx="59571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66A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Engineering Design</a:t>
            </a:r>
            <a:endParaRPr lang="en-US" b="1" dirty="0">
              <a:solidFill>
                <a:srgbClr val="F16038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154FF9-3AB8-C338-29C0-1972F8FBF709}"/>
              </a:ext>
            </a:extLst>
          </p:cNvPr>
          <p:cNvSpPr txBox="1"/>
          <p:nvPr/>
        </p:nvSpPr>
        <p:spPr>
          <a:xfrm>
            <a:off x="6777731" y="2457135"/>
            <a:ext cx="480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is </a:t>
            </a:r>
            <a:r>
              <a:rPr lang="en-US" sz="3200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engineering?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5E2E6C-DE1C-AEB9-6EA0-6ADECC862802}"/>
              </a:ext>
            </a:extLst>
          </p:cNvPr>
          <p:cNvSpPr txBox="1"/>
          <p:nvPr/>
        </p:nvSpPr>
        <p:spPr>
          <a:xfrm>
            <a:off x="6930131" y="3960029"/>
            <a:ext cx="4808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are </a:t>
            </a:r>
            <a:r>
              <a:rPr lang="en-US" sz="3200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engineering</a:t>
            </a:r>
            <a:r>
              <a:rPr lang="en-US" sz="3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jobs?</a:t>
            </a:r>
            <a:endParaRPr lang="en-US" sz="3200" b="1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06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C27A6-FABD-6D8D-2347-3C481492B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67" y="217241"/>
            <a:ext cx="9738257" cy="1107126"/>
          </a:xfrm>
        </p:spPr>
        <p:txBody>
          <a:bodyPr anchor="t">
            <a:normAutofit/>
          </a:bodyPr>
          <a:lstStyle/>
          <a:p>
            <a:r>
              <a:rPr lang="en-US" sz="3200" dirty="0"/>
              <a:t>Engineering Jobs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C4353C-C927-1758-0BEF-21E9E0D81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4BBF2FD-5BAF-5909-D77A-01C21BCC3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4205" y="2060286"/>
            <a:ext cx="6277028" cy="35308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65D4F3-D97E-DBE9-461F-C981A1558751}"/>
              </a:ext>
            </a:extLst>
          </p:cNvPr>
          <p:cNvSpPr txBox="1"/>
          <p:nvPr/>
        </p:nvSpPr>
        <p:spPr>
          <a:xfrm>
            <a:off x="224205" y="5586535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mynextmove.org/profile/summary/17-2141.00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A13FF1-AFFA-A136-5820-55DB82DDF0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617314" y="2064461"/>
            <a:ext cx="5284684" cy="35266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9424AE-5C8A-01C3-E2E4-6910248F80E3}"/>
              </a:ext>
            </a:extLst>
          </p:cNvPr>
          <p:cNvSpPr txBox="1"/>
          <p:nvPr/>
        </p:nvSpPr>
        <p:spPr>
          <a:xfrm>
            <a:off x="6617314" y="5586535"/>
            <a:ext cx="47529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 tooltip="https://www.flickr.com/photos/uclnews/24641055516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7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91796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CD1BC-3FB0-2601-12AB-F06F4C809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5447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Engineering Jobs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32D97C-8E2B-82E4-2E6D-1D560C31B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46209" y="2055296"/>
            <a:ext cx="5130599" cy="34203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8F79C4-B774-45F1-0A22-E6AB6E5E96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37917" y="2055295"/>
            <a:ext cx="6546217" cy="34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74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CD1BC-3FB0-2601-12AB-F06F4C809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5447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Engineering Jobs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1E1849-8BF7-AB76-2DFD-D91FCA1FD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05959" y="1259252"/>
            <a:ext cx="7665980" cy="43121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0C6E33-8DCD-79F6-A6E9-3967F1C052B8}"/>
              </a:ext>
            </a:extLst>
          </p:cNvPr>
          <p:cNvSpPr txBox="1"/>
          <p:nvPr/>
        </p:nvSpPr>
        <p:spPr>
          <a:xfrm>
            <a:off x="4468968" y="6942610"/>
            <a:ext cx="77230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mynextmove.org/profile/summary/17-2131.00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297C00-0C34-B7E4-3363-9F80B9B4B4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33975" y="1325563"/>
            <a:ext cx="5019348" cy="312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83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35B59E-7302-9336-EF60-01BC380A07F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" b="1986"/>
          <a:stretch/>
        </p:blipFill>
        <p:spPr bwMode="auto">
          <a:xfrm>
            <a:off x="934090" y="1185864"/>
            <a:ext cx="5843641" cy="48618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9">
            <a:extLst>
              <a:ext uri="{FF2B5EF4-FFF2-40B4-BE49-F238E27FC236}">
                <a16:creationId xmlns:a16="http://schemas.microsoft.com/office/drawing/2014/main" id="{3A5C7E08-8B7B-0F17-43E4-A2DDD4D515F8}"/>
              </a:ext>
            </a:extLst>
          </p:cNvPr>
          <p:cNvSpPr txBox="1">
            <a:spLocks/>
          </p:cNvSpPr>
          <p:nvPr/>
        </p:nvSpPr>
        <p:spPr>
          <a:xfrm>
            <a:off x="5472114" y="254219"/>
            <a:ext cx="59571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66A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Engineering Design</a:t>
            </a:r>
            <a:endParaRPr lang="en-US" b="1" dirty="0">
              <a:solidFill>
                <a:srgbClr val="F16038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154FF9-3AB8-C338-29C0-1972F8FBF709}"/>
              </a:ext>
            </a:extLst>
          </p:cNvPr>
          <p:cNvSpPr txBox="1"/>
          <p:nvPr/>
        </p:nvSpPr>
        <p:spPr>
          <a:xfrm>
            <a:off x="6777731" y="2457135"/>
            <a:ext cx="480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is </a:t>
            </a:r>
            <a:r>
              <a:rPr lang="en-US" sz="3200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engineering?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5E2E6C-DE1C-AEB9-6EA0-6ADECC862802}"/>
              </a:ext>
            </a:extLst>
          </p:cNvPr>
          <p:cNvSpPr txBox="1"/>
          <p:nvPr/>
        </p:nvSpPr>
        <p:spPr>
          <a:xfrm>
            <a:off x="6668429" y="4684738"/>
            <a:ext cx="5070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Who can be an </a:t>
            </a:r>
            <a:r>
              <a:rPr lang="en-US" sz="3200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engineer</a:t>
            </a:r>
            <a:r>
              <a:rPr lang="en-US" sz="3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  <a:endParaRPr lang="en-US" sz="3200" b="1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542F19-3827-BAF7-F3D0-7386BD087725}"/>
              </a:ext>
            </a:extLst>
          </p:cNvPr>
          <p:cNvSpPr txBox="1"/>
          <p:nvPr/>
        </p:nvSpPr>
        <p:spPr>
          <a:xfrm>
            <a:off x="6853930" y="3222610"/>
            <a:ext cx="4808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are </a:t>
            </a:r>
            <a:r>
              <a:rPr lang="en-US" sz="3200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engineering</a:t>
            </a:r>
            <a:r>
              <a:rPr lang="en-US" sz="3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jobs?</a:t>
            </a:r>
            <a:endParaRPr lang="en-US" sz="3200" b="1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298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F0D8BE-CF67-9D74-17F1-1952F1CAF5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8946094"/>
              </p:ext>
            </p:extLst>
          </p:nvPr>
        </p:nvGraphicFramePr>
        <p:xfrm>
          <a:off x="2169150" y="982140"/>
          <a:ext cx="6020947" cy="5742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3">
            <a:extLst>
              <a:ext uri="{FF2B5EF4-FFF2-40B4-BE49-F238E27FC236}">
                <a16:creationId xmlns:a16="http://schemas.microsoft.com/office/drawing/2014/main" id="{3953ACBC-95E9-E781-7F36-FF3A3D90D274}"/>
              </a:ext>
            </a:extLst>
          </p:cNvPr>
          <p:cNvSpPr txBox="1">
            <a:spLocks/>
          </p:cNvSpPr>
          <p:nvPr/>
        </p:nvSpPr>
        <p:spPr>
          <a:xfrm>
            <a:off x="373636" y="-89210"/>
            <a:ext cx="88672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+mj-lt"/>
              </a:rPr>
              <a:t>Engineering Design Process </a:t>
            </a:r>
            <a:br>
              <a:rPr lang="en-US" dirty="0">
                <a:latin typeface="+mj-lt"/>
              </a:rPr>
            </a:br>
            <a:endParaRPr lang="en-US" dirty="0">
              <a:solidFill>
                <a:srgbClr val="F1603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7227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1171</Words>
  <Application>Microsoft Office PowerPoint</Application>
  <PresentationFormat>Widescreen</PresentationFormat>
  <Paragraphs>195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Helvetica</vt:lpstr>
      <vt:lpstr>Montserrat</vt:lpstr>
      <vt:lpstr>Wingdings</vt:lpstr>
      <vt:lpstr>Office Theme</vt:lpstr>
      <vt:lpstr>PowerPoint Presentation</vt:lpstr>
      <vt:lpstr>What is a Lever?</vt:lpstr>
      <vt:lpstr>Catapults!</vt:lpstr>
      <vt:lpstr>PowerPoint Presentation</vt:lpstr>
      <vt:lpstr>Engineering Jobs</vt:lpstr>
      <vt:lpstr>Engineering Jobs</vt:lpstr>
      <vt:lpstr>Engineering Jobs</vt:lpstr>
      <vt:lpstr>PowerPoint Presentation</vt:lpstr>
      <vt:lpstr>PowerPoint Presentation</vt:lpstr>
      <vt:lpstr>Problem</vt:lpstr>
      <vt:lpstr>Criteria: (Desired Outcomes)  </vt:lpstr>
      <vt:lpstr>Constraints: (Limitations)</vt:lpstr>
      <vt:lpstr>Explore Materials</vt:lpstr>
      <vt:lpstr>Brainstorm!</vt:lpstr>
      <vt:lpstr>Gather Materials</vt:lpstr>
      <vt:lpstr>Team Member Responsibilities</vt:lpstr>
      <vt:lpstr>Design Your Catapult!</vt:lpstr>
      <vt:lpstr>Criteria</vt:lpstr>
      <vt:lpstr>PowerPoint Presentation</vt:lpstr>
      <vt:lpstr>Redesign: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Janee Pelletier</dc:creator>
  <cp:lastModifiedBy>Benedetta Naglieri</cp:lastModifiedBy>
  <cp:revision>130</cp:revision>
  <dcterms:created xsi:type="dcterms:W3CDTF">2019-01-25T15:04:50Z</dcterms:created>
  <dcterms:modified xsi:type="dcterms:W3CDTF">2025-10-05T15:07:32Z</dcterms:modified>
</cp:coreProperties>
</file>