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147483445" r:id="rId5"/>
    <p:sldId id="2147483446" r:id="rId6"/>
    <p:sldId id="2147483450" r:id="rId7"/>
    <p:sldId id="2147483447" r:id="rId8"/>
    <p:sldId id="2147483448" r:id="rId9"/>
    <p:sldId id="2147483449" r:id="rId1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446B344-BB19-846A-A7CB-61AF1838AA06}" name="Halvarson, Heidi" initials="HH" userId="S::halvah2@medtronic.com::29cec894-aa6d-4a38-ab09-19097b100365" providerId="AD"/>
  <p188:author id="{9C1BD1DE-3E2B-230D-0A44-78F2BAE01D14}" name="de Ranitz, Tom" initials="dT" userId="S::ranitt2@medtronic.com::7ae6b524-2fc9-4ec4-b57f-4470074802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/>
    <p:restoredTop sz="94726"/>
  </p:normalViewPr>
  <p:slideViewPr>
    <p:cSldViewPr snapToGrid="0">
      <p:cViewPr varScale="1">
        <p:scale>
          <a:sx n="116" d="100"/>
          <a:sy n="116" d="100"/>
        </p:scale>
        <p:origin x="51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6.png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06CDE68-CAC3-4C00-930E-AC057614B1E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3850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86" imgH="286" progId="TCLayout.ActiveDocument.1">
                  <p:embed/>
                </p:oleObj>
              </mc:Choice>
              <mc:Fallback>
                <p:oleObj name="think-cell Slide" r:id="rId3" imgW="286" imgH="2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6CDE68-CAC3-4C00-930E-AC057614B1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B9248-9E03-4DB4-9487-2EF5EDB244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0" y="1270000"/>
            <a:ext cx="11001375" cy="47266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193C87-A45D-4E6B-B13F-8F112FCAC3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661" y="364687"/>
            <a:ext cx="11002363" cy="341632"/>
          </a:xfrm>
        </p:spPr>
        <p:txBody>
          <a:bodyPr vert="horz"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 goes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A48E38-A79B-3ECB-FB63-4D618BAD7C0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72726" y="6095791"/>
            <a:ext cx="3412593" cy="6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63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Asteris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63CB37DE-3B33-C20A-A91E-0E2C86D8DB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50000"/>
          <a:stretch>
            <a:fillRect/>
          </a:stretch>
        </p:blipFill>
        <p:spPr>
          <a:xfrm>
            <a:off x="10624951" y="319882"/>
            <a:ext cx="1567050" cy="3134097"/>
          </a:xfrm>
          <a:prstGeom prst="rect">
            <a:avLst/>
          </a:prstGeom>
        </p:spPr>
      </p:pic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906CDE68-CAC3-4C00-930E-AC057614B1EF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6385007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86" imgH="286" progId="TCLayout.ActiveDocument.1">
                  <p:embed/>
                </p:oleObj>
              </mc:Choice>
              <mc:Fallback>
                <p:oleObj name="think-cell Slide" r:id="rId4" imgW="286" imgH="286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06CDE68-CAC3-4C00-930E-AC057614B1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B9248-9E03-4DB4-9487-2EF5EDB2444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0" y="1270000"/>
            <a:ext cx="10490777" cy="472669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193C87-A45D-4E6B-B13F-8F112FCAC3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3661" y="364687"/>
            <a:ext cx="10491719" cy="341632"/>
          </a:xfrm>
        </p:spPr>
        <p:txBody>
          <a:bodyPr vert="horz"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/>
              <a:t>Slide title goes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F8578E-D86C-B4FC-3839-E0737BFCA26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646285" y="3181707"/>
            <a:ext cx="2814991" cy="28149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66B50A-5363-CFC1-2831-038AAAF9E27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272726" y="6095791"/>
            <a:ext cx="3412593" cy="637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10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with Symbo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4DE12B6A-CC19-3CBA-0CBC-9BAD7BA641F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003" r="4311"/>
          <a:stretch>
            <a:fillRect/>
          </a:stretch>
        </p:blipFill>
        <p:spPr>
          <a:xfrm>
            <a:off x="5306257" y="-1"/>
            <a:ext cx="6885743" cy="404190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74D45D-5195-30DF-E14D-B89FB429A9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996564" y="2640557"/>
            <a:ext cx="5810305" cy="4337019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D4CD9EF-4A2A-542C-6BB4-07CA2C524F3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8592" y="4360997"/>
            <a:ext cx="3901690" cy="363175"/>
          </a:xfrm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25241253-5573-89FB-D6D3-CE18C8F424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3990" y="5920244"/>
            <a:ext cx="3899941" cy="215444"/>
          </a:xfrm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A5C3B5A8-17DC-2316-7741-27DB7A7C4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90" y="6165932"/>
            <a:ext cx="3899941" cy="215444"/>
          </a:xfrm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itle 11">
            <a:extLst>
              <a:ext uri="{FF2B5EF4-FFF2-40B4-BE49-F238E27FC236}">
                <a16:creationId xmlns:a16="http://schemas.microsoft.com/office/drawing/2014/main" id="{E49E8D20-C50E-5A1D-F1FB-E03AB43A0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91" y="2918709"/>
            <a:ext cx="3914793" cy="627864"/>
          </a:xfrm>
        </p:spPr>
        <p:txBody>
          <a:bodyPr anchor="b" anchorCtr="0"/>
          <a:lstStyle>
            <a:lvl1pPr>
              <a:lnSpc>
                <a:spcPct val="85000"/>
              </a:lnSpc>
              <a:defRPr sz="4800">
                <a:solidFill>
                  <a:schemeClr val="bg1"/>
                </a:solidFill>
              </a:defRPr>
            </a:lvl1pPr>
          </a:lstStyle>
          <a:p>
            <a:endParaRPr lang="en-US" b="1"/>
          </a:p>
        </p:txBody>
      </p:sp>
      <p:pic>
        <p:nvPicPr>
          <p:cNvPr id="3" name="Picture 2" descr="A blue sign with white text&#10;&#10;AI-generated content may be incorrect.">
            <a:extLst>
              <a:ext uri="{FF2B5EF4-FFF2-40B4-BE49-F238E27FC236}">
                <a16:creationId xmlns:a16="http://schemas.microsoft.com/office/drawing/2014/main" id="{A7605B0E-1C62-FE9F-0B22-1573418F891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1377" b="30273"/>
          <a:stretch/>
        </p:blipFill>
        <p:spPr>
          <a:xfrm>
            <a:off x="462670" y="653236"/>
            <a:ext cx="1828800" cy="70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ags" Target="../tags/tag1.xml"/><Relationship Id="rId10" Type="http://schemas.openxmlformats.org/officeDocument/2006/relationships/image" Target="../media/image2.emf"/><Relationship Id="rId4" Type="http://schemas.openxmlformats.org/officeDocument/2006/relationships/theme" Target="../theme/theme1.xml"/><Relationship Id="rId9" Type="http://schemas.openxmlformats.org/officeDocument/2006/relationships/oleObject" Target="../embeddings/oleObject2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898461014"/>
              </p:ext>
            </p:ext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593661" y="364687"/>
            <a:ext cx="11002363" cy="3416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/>
              <a:t>Click to add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93725" y="1721226"/>
            <a:ext cx="11002963" cy="41321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A90A2F87-66A4-9E24-FDB6-D476C660BCBE}"/>
              </a:ext>
            </a:extLst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92728449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7772400" imgH="10058400" progId="TCLayout.ActiveDocument.1">
                  <p:embed/>
                </p:oleObj>
              </mc:Choice>
              <mc:Fallback>
                <p:oleObj name="think-cell Slide" r:id="rId9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90A2F87-66A4-9E24-FDB6-D476C660BC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40741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785" r:id="rId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rgbClr val="140F4B"/>
          </a:solidFill>
          <a:latin typeface="Avenir Next LT Pro" panose="020B0504020202020204" pitchFamily="34" charset="77"/>
          <a:ea typeface="+mj-ea"/>
          <a:cs typeface="+mj-cs"/>
          <a:sym typeface="Trebuchet MS" panose="020B0603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600"/>
        </a:spcBef>
        <a:spcAft>
          <a:spcPts val="300"/>
        </a:spcAft>
        <a:buFont typeface="Arial" panose="020B0604020202020204" pitchFamily="34" charset="0"/>
        <a:buChar char="​"/>
        <a:defRPr lang="en-US" sz="12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1pPr>
      <a:lvl2pPr marL="320040" indent="-246888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•"/>
        <a:defRPr lang="en-US" sz="12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2pPr>
      <a:lvl3pPr marL="649224" indent="-219456" algn="l" defTabSz="914400" rtl="0" eaLnBrk="1" latinLnBrk="0" hangingPunct="1">
        <a:lnSpc>
          <a:spcPct val="90000"/>
        </a:lnSpc>
        <a:spcBef>
          <a:spcPts val="0"/>
        </a:spcBef>
        <a:spcAft>
          <a:spcPts val="300"/>
        </a:spcAft>
        <a:buClr>
          <a:schemeClr val="tx2"/>
        </a:buClr>
        <a:buFont typeface="Avenir Next World" panose="020B0503020202020204" pitchFamily="34" charset="0"/>
        <a:buChar char="–"/>
        <a:defRPr lang="en-US" sz="1200" kern="120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3pPr>
      <a:lvl4pPr marL="0" indent="0" algn="l" defTabSz="914400" rtl="0" eaLnBrk="1" latinLnBrk="0" hangingPunct="1">
        <a:lnSpc>
          <a:spcPct val="110000"/>
        </a:lnSpc>
        <a:spcBef>
          <a:spcPts val="300"/>
        </a:spcBef>
        <a:spcAft>
          <a:spcPts val="300"/>
        </a:spcAft>
        <a:buClr>
          <a:schemeClr val="tx2"/>
        </a:buClr>
        <a:buFont typeface="Arial" panose="020B0604020202020204" pitchFamily="34" charset="0"/>
        <a:buChar char="​"/>
        <a:defRPr lang="en-US" sz="1600" kern="1200">
          <a:solidFill>
            <a:schemeClr val="tx2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Tx/>
        <a:buFont typeface="Arial" panose="020B0604020202020204" pitchFamily="34" charset="0"/>
        <a:buChar char="​"/>
        <a:defRPr lang="en-US" sz="1600" b="1" kern="1200" smtClean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5pPr>
      <a:lvl6pPr marL="320040" indent="-246888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•"/>
        <a:defRPr lang="en-US" sz="1600" kern="1200" smtClean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6pPr>
      <a:lvl7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900"/>
        </a:spcAft>
        <a:buFont typeface="Arial" panose="020B0604020202020204" pitchFamily="34" charset="0"/>
        <a:buChar char="​"/>
        <a:defRPr lang="en-US" sz="4400" kern="1200" baseline="0" smtClean="0">
          <a:solidFill>
            <a:schemeClr val="tx1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7pPr>
      <a:lvl8pPr marL="0" indent="0" algn="l" defTabSz="914400" rtl="0" eaLnBrk="1" latinLnBrk="0" hangingPunct="1">
        <a:lnSpc>
          <a:spcPct val="90000"/>
        </a:lnSpc>
        <a:spcBef>
          <a:spcPts val="900"/>
        </a:spcBef>
        <a:spcAft>
          <a:spcPts val="0"/>
        </a:spcAft>
        <a:buFont typeface="Arial" panose="020B0604020202020204" pitchFamily="34" charset="0"/>
        <a:buChar char="​"/>
        <a:defRPr lang="en-US" sz="5400" kern="1200" baseline="0" smtClean="0">
          <a:solidFill>
            <a:schemeClr val="tx2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8pPr>
      <a:lvl9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lang="en-US" sz="2400" kern="1200" baseline="0" dirty="0">
          <a:solidFill>
            <a:schemeClr val="tx2"/>
          </a:solidFill>
          <a:latin typeface="Avenir Next LT Pro" panose="020B0504020202020204" pitchFamily="34" charset="77"/>
          <a:ea typeface="+mn-ea"/>
          <a:cs typeface="+mn-cs"/>
          <a:sym typeface="Trebuchet MS" panose="020B0603020202020204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80">
          <p15:clr>
            <a:srgbClr val="F26B43"/>
          </p15:clr>
        </p15:guide>
        <p15:guide id="2" pos="371">
          <p15:clr>
            <a:srgbClr val="F26B43"/>
          </p15:clr>
        </p15:guide>
        <p15:guide id="3" pos="7311">
          <p15:clr>
            <a:srgbClr val="F26B43"/>
          </p15:clr>
        </p15:guide>
        <p15:guide id="4" orient="horz" pos="3689">
          <p15:clr>
            <a:srgbClr val="F26B43"/>
          </p15:clr>
        </p15:guide>
        <p15:guide id="5" orient="horz" pos="227">
          <p15:clr>
            <a:srgbClr val="F26B43"/>
          </p15:clr>
        </p15:guide>
        <p15:guide id="6" orient="horz" pos="1139">
          <p15:clr>
            <a:srgbClr val="F26B43"/>
          </p15:clr>
        </p15:guide>
        <p15:guide id="7" pos="3840">
          <p15:clr>
            <a:srgbClr val="F26B43"/>
          </p15:clr>
        </p15:guide>
        <p15:guide id="8" orient="horz" pos="164">
          <p15:clr>
            <a:srgbClr val="F26B43"/>
          </p15:clr>
        </p15:guide>
        <p15:guide id="9" orient="horz" pos="3997">
          <p15:clr>
            <a:srgbClr val="F26B43"/>
          </p15:clr>
        </p15:guide>
        <p15:guide id="10" pos="325">
          <p15:clr>
            <a:srgbClr val="F26B43"/>
          </p15:clr>
        </p15:guide>
        <p15:guide id="11" pos="7355">
          <p15:clr>
            <a:srgbClr val="F26B43"/>
          </p15:clr>
        </p15:guide>
        <p15:guide id="1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F755513-DB0A-695D-705D-FFC93C3407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93990" y="4759406"/>
            <a:ext cx="4981310" cy="272969"/>
          </a:xfrm>
        </p:spPr>
        <p:txBody>
          <a:bodyPr/>
          <a:lstStyle/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Prepared by Learning Undefeated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0E3E07C-165C-CFB0-9A6E-FC33E2337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990" y="2252745"/>
            <a:ext cx="3950549" cy="1911292"/>
          </a:xfrm>
        </p:spPr>
        <p:txBody>
          <a:bodyPr/>
          <a:lstStyle/>
          <a:p>
            <a:r>
              <a:rPr lang="en-US" dirty="0">
                <a:latin typeface="+mj-lt"/>
              </a:rPr>
              <a:t>The Next Generation </a:t>
            </a:r>
            <a:br>
              <a:rPr lang="en-US" dirty="0">
                <a:latin typeface="+mj-lt"/>
              </a:rPr>
            </a:br>
            <a:r>
              <a:rPr lang="en-US" dirty="0">
                <a:latin typeface="+mj-lt"/>
              </a:rPr>
              <a:t>of Innovators</a:t>
            </a:r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4788FEAA-D07C-7F0C-240C-37C6AE10FCE8}"/>
              </a:ext>
            </a:extLst>
          </p:cNvPr>
          <p:cNvSpPr txBox="1">
            <a:spLocks/>
          </p:cNvSpPr>
          <p:nvPr/>
        </p:nvSpPr>
        <p:spPr>
          <a:xfrm>
            <a:off x="593990" y="4414171"/>
            <a:ext cx="4508952" cy="2643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1pPr>
            <a:lvl2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2pPr>
            <a:lvl3pPr marL="649224" indent="-219456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venir Next World" panose="020B05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5pPr>
            <a:lvl6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  <a:latin typeface="+mn-lt"/>
              </a:rPr>
              <a:t>Post Curriculum for Medtronic Spark Explore </a:t>
            </a: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BD75FA64-94DA-9798-D1F8-65399E70FDA0}"/>
              </a:ext>
            </a:extLst>
          </p:cNvPr>
          <p:cNvSpPr txBox="1">
            <a:spLocks/>
          </p:cNvSpPr>
          <p:nvPr/>
        </p:nvSpPr>
        <p:spPr>
          <a:xfrm>
            <a:off x="593990" y="6456443"/>
            <a:ext cx="1488810" cy="1856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​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1pPr>
            <a:lvl2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2pPr>
            <a:lvl3pPr marL="649224" indent="-219456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>
                <a:schemeClr val="tx2"/>
              </a:buClr>
              <a:buFont typeface="Avenir Next World" panose="020B0503020202020204" pitchFamily="34" charset="0"/>
              <a:buChar char="–"/>
              <a:defRPr lang="en-US" sz="1200" kern="120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300"/>
              </a:spcBef>
              <a:spcAft>
                <a:spcPts val="300"/>
              </a:spcAft>
              <a:buClr>
                <a:schemeClr val="tx2"/>
              </a:buClr>
              <a:buFont typeface="Arial" panose="020B0604020202020204" pitchFamily="34" charset="0"/>
              <a:buChar char="​"/>
              <a:defRPr lang="en-US" sz="1600" kern="120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Font typeface="Arial" panose="020B0604020202020204" pitchFamily="34" charset="0"/>
              <a:buChar char="​"/>
              <a:defRPr lang="en-US" sz="1600" b="1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5pPr>
            <a:lvl6pPr marL="320040" indent="-2468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1600" kern="120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4400" kern="1200" baseline="0" smtClean="0">
                <a:solidFill>
                  <a:schemeClr val="tx1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lang="en-US" sz="5400" kern="1200" baseline="0" smtClean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8pPr>
            <a:lvl9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Font typeface="Arial" panose="020B0604020202020204" pitchFamily="34" charset="0"/>
              <a:buChar char="​"/>
              <a:defRPr lang="en-US" sz="2400" kern="1200" baseline="0" dirty="0">
                <a:solidFill>
                  <a:schemeClr val="tx2"/>
                </a:solidFill>
                <a:latin typeface="Avenir Next LT Pro" panose="020B0504020202020204" pitchFamily="34" charset="77"/>
                <a:ea typeface="+mn-ea"/>
                <a:cs typeface="+mn-cs"/>
                <a:sym typeface="Trebuchet MS" panose="020B0603020202020204" pitchFamily="34" charset="0"/>
              </a:defRPr>
            </a:lvl9pPr>
          </a:lstStyle>
          <a:p>
            <a:r>
              <a:rPr lang="en-US" sz="800" cap="all" dirty="0">
                <a:solidFill>
                  <a:schemeClr val="bg1"/>
                </a:solidFill>
                <a:latin typeface="+mn-lt"/>
              </a:rPr>
              <a:t>REV SEPTEMBER 14, 2026</a:t>
            </a:r>
          </a:p>
        </p:txBody>
      </p:sp>
    </p:spTree>
    <p:extLst>
      <p:ext uri="{BB962C8B-B14F-4D97-AF65-F5344CB8AC3E}">
        <p14:creationId xmlns:p14="http://schemas.microsoft.com/office/powerpoint/2010/main" val="1421925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5E9639-D047-6B23-AB4F-4CA8036860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1" y="1828800"/>
            <a:ext cx="6568810" cy="274549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latin typeface="+mn-lt"/>
              </a:rPr>
              <a:t>Discuss with a partner: 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latin typeface="+mn-lt"/>
              </a:rPr>
              <a:t>Remember back to your experience on the Medtronic Spark Explore mobile lab. What was the most exciting moment or successful “fix” you completed?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US" sz="1400" dirty="0">
              <a:latin typeface="+mn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3B6B9B-B206-DF6A-5DED-2993CF5F1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61" y="364687"/>
            <a:ext cx="10491719" cy="455509"/>
          </a:xfrm>
        </p:spPr>
        <p:txBody>
          <a:bodyPr/>
          <a:lstStyle/>
          <a:p>
            <a:r>
              <a:rPr lang="en-US" sz="3200" b="1" dirty="0">
                <a:latin typeface="+mj-lt"/>
              </a:rPr>
              <a:t>Do Now</a:t>
            </a:r>
          </a:p>
        </p:txBody>
      </p:sp>
    </p:spTree>
    <p:extLst>
      <p:ext uri="{BB962C8B-B14F-4D97-AF65-F5344CB8AC3E}">
        <p14:creationId xmlns:p14="http://schemas.microsoft.com/office/powerpoint/2010/main" val="184550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FF6C7E3-1B33-4C85-2939-2ECBBADB6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61" y="364687"/>
            <a:ext cx="11002363" cy="455509"/>
          </a:xfrm>
        </p:spPr>
        <p:txBody>
          <a:bodyPr/>
          <a:lstStyle/>
          <a:p>
            <a:r>
              <a:rPr lang="en-US" sz="3200" dirty="0">
                <a:latin typeface="+mj-lt"/>
              </a:rPr>
              <a:t>Innovator Identity: </a:t>
            </a:r>
            <a:r>
              <a:rPr lang="en-US" sz="3200" b="1" dirty="0">
                <a:latin typeface="+mj-lt"/>
              </a:rPr>
              <a:t>Anatomy of an Innovator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3183B6-966C-0681-969B-D65E092CB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034" y="600635"/>
            <a:ext cx="7963919" cy="6257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99C849-3F6A-5CC0-6A54-782173C7EF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1" y="1828800"/>
            <a:ext cx="7724509" cy="260579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latin typeface="+mn-lt"/>
              </a:rPr>
              <a:t>What parts of your innovator anatomy did you use during the lab experience?</a:t>
            </a:r>
          </a:p>
          <a:p>
            <a:pPr marL="365760" lvl="2" indent="-36576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Check off your top 2 on your handout.</a:t>
            </a:r>
          </a:p>
          <a:p>
            <a:pPr marL="365760" lvl="2" indent="-365760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Write how you used those traits on the cards.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C9163D-5F69-C150-EF20-57F9FD572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61" y="364687"/>
            <a:ext cx="10491719" cy="455509"/>
          </a:xfrm>
        </p:spPr>
        <p:txBody>
          <a:bodyPr/>
          <a:lstStyle/>
          <a:p>
            <a:r>
              <a:rPr lang="en-US" sz="3200" b="1" dirty="0">
                <a:latin typeface="+mj-lt"/>
              </a:rPr>
              <a:t>What Did You Do?</a:t>
            </a:r>
          </a:p>
        </p:txBody>
      </p:sp>
    </p:spTree>
    <p:extLst>
      <p:ext uri="{BB962C8B-B14F-4D97-AF65-F5344CB8AC3E}">
        <p14:creationId xmlns:p14="http://schemas.microsoft.com/office/powerpoint/2010/main" val="51739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AAE71-4C75-1C62-8288-AB0D2E2C2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A18613-C483-BC99-B37A-2A7B0BCD567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1" y="1828800"/>
            <a:ext cx="9123750" cy="472669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latin typeface="+mn-lt"/>
              </a:rPr>
              <a:t>Find the career card that matches your experience in the mobile lab.</a:t>
            </a:r>
          </a:p>
          <a:p>
            <a:pPr marL="365760" lvl="1" indent="-365760">
              <a:spcAft>
                <a:spcPts val="2400"/>
              </a:spcAft>
            </a:pPr>
            <a:r>
              <a:rPr lang="en-US" sz="2800" dirty="0">
                <a:latin typeface="+mn-lt"/>
              </a:rPr>
              <a:t>Write it on your handout and why it matches</a:t>
            </a:r>
          </a:p>
          <a:p>
            <a:pPr marL="429768" lvl="2" indent="0">
              <a:spcAft>
                <a:spcPts val="0"/>
              </a:spcAft>
              <a:buNone/>
            </a:pPr>
            <a:endParaRPr lang="en-US" sz="2800" dirty="0">
              <a:latin typeface="+mn-lt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US" sz="2800" dirty="0">
                <a:latin typeface="+mn-lt"/>
              </a:rPr>
              <a:t>Find another career card that you find interesting</a:t>
            </a:r>
          </a:p>
          <a:p>
            <a:pPr marL="365760" lvl="1" indent="-365760">
              <a:spcAft>
                <a:spcPts val="2400"/>
              </a:spcAft>
            </a:pPr>
            <a:r>
              <a:rPr lang="en-US" sz="2800" dirty="0">
                <a:latin typeface="+mn-lt"/>
              </a:rPr>
              <a:t>Write what you like about that career on your handout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62E4C4-0010-EFA0-4DB0-863109D65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61" y="364687"/>
            <a:ext cx="10491719" cy="455509"/>
          </a:xfrm>
        </p:spPr>
        <p:txBody>
          <a:bodyPr/>
          <a:lstStyle/>
          <a:p>
            <a:r>
              <a:rPr lang="en-US" sz="3200" b="1" dirty="0">
                <a:latin typeface="+mj-lt"/>
              </a:rPr>
              <a:t>Find the Career Match</a:t>
            </a:r>
          </a:p>
        </p:txBody>
      </p:sp>
    </p:spTree>
    <p:extLst>
      <p:ext uri="{BB962C8B-B14F-4D97-AF65-F5344CB8AC3E}">
        <p14:creationId xmlns:p14="http://schemas.microsoft.com/office/powerpoint/2010/main" val="403815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41B79-C6C3-193B-FF02-8EDEF37AE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842E9D-8E10-C7F9-4DB0-693A98F4A4C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3990" y="1828800"/>
            <a:ext cx="9356833" cy="3547966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2400"/>
              </a:spcAft>
            </a:pPr>
            <a:r>
              <a:rPr lang="en-US" sz="2800" dirty="0">
                <a:latin typeface="+mn-lt"/>
              </a:rPr>
              <a:t>Fill in the blanks:</a:t>
            </a:r>
          </a:p>
          <a:p>
            <a:pPr marL="14288" lvl="2" indent="0">
              <a:lnSpc>
                <a:spcPct val="120000"/>
              </a:lnSpc>
              <a:spcAft>
                <a:spcPts val="2400"/>
              </a:spcAft>
              <a:buNone/>
            </a:pPr>
            <a:r>
              <a:rPr lang="en-US" sz="2800" dirty="0">
                <a:latin typeface="+mn-lt"/>
              </a:rPr>
              <a:t>I was acting like a 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(career name) </a:t>
            </a:r>
            <a:r>
              <a:rPr lang="en-US" sz="2800" dirty="0">
                <a:latin typeface="+mn-lt"/>
              </a:rPr>
              <a:t>when I used my innovator 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(trait name) </a:t>
            </a:r>
            <a:r>
              <a:rPr lang="en-US" sz="2800" dirty="0">
                <a:latin typeface="+mn-lt"/>
              </a:rPr>
              <a:t>by </a:t>
            </a:r>
            <a:r>
              <a:rPr lang="en-US" sz="2800" dirty="0">
                <a:solidFill>
                  <a:schemeClr val="tx2"/>
                </a:solidFill>
                <a:latin typeface="+mn-lt"/>
              </a:rPr>
              <a:t>(what you did in the mobile lab)</a:t>
            </a:r>
            <a:r>
              <a:rPr lang="en-US" sz="2800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FC76C3-0892-F11F-3398-040BE43D3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661" y="364687"/>
            <a:ext cx="10491719" cy="455509"/>
          </a:xfrm>
        </p:spPr>
        <p:txBody>
          <a:bodyPr/>
          <a:lstStyle/>
          <a:p>
            <a:r>
              <a:rPr lang="en-US" sz="3200" b="1" dirty="0">
                <a:latin typeface="+mj-lt"/>
              </a:rPr>
              <a:t>Your Innovator Identity</a:t>
            </a:r>
          </a:p>
        </p:txBody>
      </p:sp>
    </p:spTree>
    <p:extLst>
      <p:ext uri="{BB962C8B-B14F-4D97-AF65-F5344CB8AC3E}">
        <p14:creationId xmlns:p14="http://schemas.microsoft.com/office/powerpoint/2010/main" val="426511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Medtronic">
  <a:themeElements>
    <a:clrScheme name="Custom 12">
      <a:dk1>
        <a:srgbClr val="3C3C3C"/>
      </a:dk1>
      <a:lt1>
        <a:srgbClr val="FFFFFF"/>
      </a:lt1>
      <a:dk2>
        <a:srgbClr val="1010EB"/>
      </a:dk2>
      <a:lt2>
        <a:srgbClr val="F2F2F2"/>
      </a:lt2>
      <a:accent1>
        <a:srgbClr val="140F4B"/>
      </a:accent1>
      <a:accent2>
        <a:srgbClr val="E5057F"/>
      </a:accent2>
      <a:accent3>
        <a:srgbClr val="0FC9F7"/>
      </a:accent3>
      <a:accent4>
        <a:srgbClr val="654BDD"/>
      </a:accent4>
      <a:accent5>
        <a:srgbClr val="6E6F73"/>
      </a:accent5>
      <a:accent6>
        <a:srgbClr val="654BDD"/>
      </a:accent6>
      <a:hlink>
        <a:srgbClr val="1010EB"/>
      </a:hlink>
      <a:folHlink>
        <a:srgbClr val="1010EB"/>
      </a:folHlink>
    </a:clrScheme>
    <a:fontScheme name="Custom 1">
      <a:majorFont>
        <a:latin typeface="Avenir Next World"/>
        <a:ea typeface=""/>
        <a:cs typeface=""/>
      </a:majorFont>
      <a:minorFont>
        <a:latin typeface="Avenir Next World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 w="9525" cap="rnd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rgbClr val="FFFFFF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ap="rnd">
          <a:solidFill>
            <a:srgbClr val="9A9A9A"/>
          </a:solidFill>
          <a:prstDash val="solid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9525" cap="rnd">
          <a:noFill/>
          <a:prstDash val="solid"/>
          <a:round/>
        </a:ln>
        <a:extLst>
          <a:ext uri="{909E8E84-426E-40DD-AFC4-6F175D3DCCD1}">
            <a14:hiddenFill xmlns:a14="http://schemas.microsoft.com/office/drawing/2010/main">
              <a:solidFill>
                <a:srgbClr val="29BA74"/>
              </a:solidFill>
            </a14:hiddenFill>
          </a:ext>
        </a:extLst>
      </a:spPr>
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custClrLst>
    <a:custClr name="Custom Color">
      <a:srgbClr val="37373A"/>
    </a:custClr>
    <a:custClr name="Custom Color">
      <a:srgbClr val="2E3558"/>
    </a:custClr>
    <a:custClr name="Custom Color">
      <a:srgbClr val="30C1D7"/>
    </a:custClr>
    <a:custClr name="Custom Color">
      <a:srgbClr val="670F31"/>
    </a:custClr>
    <a:custClr name="Custom Color">
      <a:srgbClr val="E71C57"/>
    </a:custClr>
  </a:custClrLst>
  <a:extLst>
    <a:ext uri="{05A4C25C-085E-4340-85A3-A5531E510DB2}">
      <thm15:themeFamily xmlns:thm15="http://schemas.microsoft.com/office/thememl/2012/main" name="Medtronic" id="{9C9E3784-336C-F54A-9CED-F4C7236F12A9}" vid="{2151211A-3F07-694F-B872-92C48A5AF5E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E451AFE0AEF84EBEEB44AF7DB7DA8E" ma:contentTypeVersion="13" ma:contentTypeDescription="Create a new document." ma:contentTypeScope="" ma:versionID="59bee33a302c3ef7731aff788d5bb2b0">
  <xsd:schema xmlns:xsd="http://www.w3.org/2001/XMLSchema" xmlns:xs="http://www.w3.org/2001/XMLSchema" xmlns:p="http://schemas.microsoft.com/office/2006/metadata/properties" xmlns:ns2="5f5e58a6-68ca-403e-a4e4-39ecc708c7a5" xmlns:ns3="dda9f395-4d23-45d3-9b78-786c952b78fa" targetNamespace="http://schemas.microsoft.com/office/2006/metadata/properties" ma:root="true" ma:fieldsID="72e6127e8c9e36ca7226963882fb87e5" ns2:_="" ns3:_="">
    <xsd:import namespace="5f5e58a6-68ca-403e-a4e4-39ecc708c7a5"/>
    <xsd:import namespace="dda9f395-4d23-45d3-9b78-786c952b78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5e58a6-68ca-403e-a4e4-39ecc708c7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69bdff84-a4da-460b-8613-303c0b90a2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da9f395-4d23-45d3-9b78-786c952b78fa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ee077c27-dbe9-4d7c-a2e6-6f1d7b84b29e}" ma:internalName="TaxCatchAll" ma:showField="CatchAllData" ma:web="dda9f395-4d23-45d3-9b78-786c952b78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5e58a6-68ca-403e-a4e4-39ecc708c7a5">
      <Terms xmlns="http://schemas.microsoft.com/office/infopath/2007/PartnerControls"/>
    </lcf76f155ced4ddcb4097134ff3c332f>
    <TaxCatchAll xmlns="dda9f395-4d23-45d3-9b78-786c952b78fa" xsi:nil="true"/>
  </documentManagement>
</p:properties>
</file>

<file path=customXml/itemProps1.xml><?xml version="1.0" encoding="utf-8"?>
<ds:datastoreItem xmlns:ds="http://schemas.openxmlformats.org/officeDocument/2006/customXml" ds:itemID="{C03C553E-8227-4B8C-9B4D-A15046B088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5e58a6-68ca-403e-a4e4-39ecc708c7a5"/>
    <ds:schemaRef ds:uri="dda9f395-4d23-45d3-9b78-786c952b78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6D9BA9-A6CE-4E70-A773-95F90C05C4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617DF03-EA24-42CA-AA43-70898358F6A0}">
  <ds:schemaRefs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www.w3.org/XML/1998/namespace"/>
    <ds:schemaRef ds:uri="dda9f395-4d23-45d3-9b78-786c952b78fa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5f5e58a6-68ca-403e-a4e4-39ecc708c7a5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Medtronic</Template>
  <TotalTime>341</TotalTime>
  <Words>180</Words>
  <Application>Microsoft Macintosh PowerPoint</Application>
  <PresentationFormat>Widescreen</PresentationFormat>
  <Paragraphs>21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Avenir Next LT Pro</vt:lpstr>
      <vt:lpstr>Avenir Next World</vt:lpstr>
      <vt:lpstr>Medtronic</vt:lpstr>
      <vt:lpstr>think-cell Slide</vt:lpstr>
      <vt:lpstr>The Next Generation  of Innovators</vt:lpstr>
      <vt:lpstr>Do Now</vt:lpstr>
      <vt:lpstr>Innovator Identity: Anatomy of an Innovator</vt:lpstr>
      <vt:lpstr>What Did You Do?</vt:lpstr>
      <vt:lpstr>Find the Career Match</vt:lpstr>
      <vt:lpstr>Your Innovator Identity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Kristin Farfan</dc:creator>
  <cp:lastModifiedBy>Kristin Farfan</cp:lastModifiedBy>
  <cp:revision>32</cp:revision>
  <dcterms:created xsi:type="dcterms:W3CDTF">2026-04-17T15:47:58Z</dcterms:created>
  <dcterms:modified xsi:type="dcterms:W3CDTF">2026-09-24T20:00:34Z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0x01010022E451AFE0AEF84EBEEB44AF7DB7DA8E</vt:lpwstr>
  </property>
  <property fmtid="{D5CDD505-2E9C-101B-9397-08002B2CF9AE}" pid="3" name="MediaServiceImageTags">
    <vt:lpwstr/>
  </property>
</Properties>
</file>