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567" r:id="rId4"/>
  </p:sldMasterIdLst>
  <p:notesMasterIdLst>
    <p:notesMasterId r:id="rId22"/>
  </p:notesMasterIdLst>
  <p:handoutMasterIdLst>
    <p:handoutMasterId r:id="rId23"/>
  </p:handoutMasterIdLst>
  <p:sldIdLst>
    <p:sldId id="2147483445" r:id="rId5"/>
    <p:sldId id="2147483436" r:id="rId6"/>
    <p:sldId id="2147483446" r:id="rId7"/>
    <p:sldId id="2147483441" r:id="rId8"/>
    <p:sldId id="2147483451" r:id="rId9"/>
    <p:sldId id="2147483447" r:id="rId10"/>
    <p:sldId id="2147483450" r:id="rId11"/>
    <p:sldId id="2147483438" r:id="rId12"/>
    <p:sldId id="2147483442" r:id="rId13"/>
    <p:sldId id="2147483452" r:id="rId14"/>
    <p:sldId id="2147483449" r:id="rId15"/>
    <p:sldId id="2147483454" r:id="rId16"/>
    <p:sldId id="2147483439" r:id="rId17"/>
    <p:sldId id="2147483443" r:id="rId18"/>
    <p:sldId id="2147483456" r:id="rId19"/>
    <p:sldId id="2147483448" r:id="rId20"/>
    <p:sldId id="2147483455" r:id="rId21"/>
  </p:sldIdLst>
  <p:sldSz cx="12192000" cy="6858000"/>
  <p:notesSz cx="6858000" cy="9144000"/>
  <p:custDataLst>
    <p:tags r:id="rId24"/>
  </p:custDataLst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2D9636-7E1E-380F-6932-AFFEEC53F4A1}" name="Harley, Lowman" initials="LH" userId="S::Harley.Lowman@bcgbrighthouse.com::e363f177-b146-4021-abf3-dfbcab668ed5" providerId="AD"/>
  <p188:author id="{1446B344-BB19-846A-A7CB-61AF1838AA06}" name="Halvarson, Heidi" initials="HH" userId="S::halvah2@medtronic.com::29cec894-aa6d-4a38-ab09-19097b100365" providerId="AD"/>
  <p188:author id="{6E17FE4D-A7D1-6D4D-6ACF-8FB74FC4F4A7}" name="Raty, Danielle" initials="DR" userId="S::bunked2@medtronic.com::a8015cde-90e1-4c12-820c-05bd2eb9f1ef" providerId="AD"/>
  <p188:author id="{9689DE54-B916-7782-2AB5-260184B51B2C}" name="Molli Huseman" initials="MH" userId="f00884c8b58a3209" providerId="Windows Live"/>
  <p188:author id="{0D749357-961E-FB33-224B-41256F87226A}" name="Darden, Jazmine" initials="JD" userId="S::dardej3@medtronic.com::e5a37dee-1252-48a0-a43b-27fe5488a4aa" providerId="AD"/>
  <p188:author id="{BFE61F5C-180F-3FD4-E0E1-A31FDE10B325}" name="Rodgers, Erin" initials="RE" userId="S::rodgee1@medtronic.com::68cfddf4-6cb5-4229-a1fd-7acf603b8c54" providerId="AD"/>
  <p188:author id="{BD27F66D-FD85-09C6-B06E-FFE08A9C8C66}" name="Espinol, Nathalie" initials="" userId="S::Espinol.Nathalie@bcgbrighthouse.com::8fa86264-f022-4122-bb4b-84f9b4bebf23" providerId="AD"/>
  <p188:author id="{F33AA873-B844-7447-70F7-A27D9B176505}" name="Mitchell, Brandi" initials="MB" userId="S::mitchell.brandi@bcgbrighthouse.com::03438b75-0449-403d-bb45-fc0182847250" providerId="AD"/>
  <p188:author id="{2AB68B7E-6E6B-0703-D5EC-741931E88A9D}" name="Ahmed, Fati" initials="AF" userId="S::ahmed.fati@bcgbrighthouse.com::7848ece4-f83f-4c1a-81c7-48b144174c32" providerId="AD"/>
  <p188:author id="{5D2C3783-969A-37AB-3E94-9563BB85D61E}" name="Finstrom, Nick" initials="NF" userId="S::finstn1@medtronic.com::d2e08411-4365-4e5b-a4b9-bb2ec36e0779" providerId="AD"/>
  <p188:author id="{5B706385-4C7E-22BE-3DB1-A4F74FEC7B4A}" name="Steil, Megan" initials="MS" userId="S::steilm1@medtronic.com::3342a890-101c-4273-8603-2633089b829a" providerId="AD"/>
  <p188:author id="{F256C08C-09D9-5A68-80BE-ECC571F3E409}" name="Howey, Ginny" initials="HG" userId="S::howey.ginny@bcgbrighthouse.com::071aea58-56ca-4c8b-bad1-af5779fe8a9b" providerId="AD"/>
  <p188:author id="{33625C94-0209-4A0B-06E3-6D4599D3D76F}" name="Mitchell, Brandi (US SCA)" initials="" userId="S::Mitchell.Brandi@bcgfed.com::03438b75-0449-403d-bb45-fc0182847250" providerId="AD"/>
  <p188:author id="{8EAAECA0-3F6E-D7B6-9CD3-29ACF5DDDEE1}" name="Arco, Steve" initials="AS" userId="S::arcos1@medtronic.com::3319e4aa-051e-4fff-a383-46fa6cb8b8f3" providerId="AD"/>
  <p188:author id="{BF87E8BC-0654-D8DC-D6C2-A3143D7B314D}" name="Wallace, Dan" initials="WD" userId="S::wallace.dan@bcgbrighthouse.com::227fa6a5-3f18-4231-84b0-8caf9b3f9d64" providerId="AD"/>
  <p188:author id="{E896FBC0-4232-D6F6-D0A3-6EB0F8615B7A}" name="Howey, Ginny" initials="GH" userId="S::Howey.Ginny@bcgbrighthouse.com::071aea58-56ca-4c8b-bad1-af5779fe8a9b" providerId="AD"/>
  <p188:author id="{76710DC5-E8C5-A6D4-037D-5B2CE5340607}" name="Harley, Lowman" initials="HL" userId="S::harley.lowman@bcgbrighthouse.com::e363f177-b146-4021-abf3-dfbcab668ed5" providerId="AD"/>
  <p188:author id="{574EE5C5-E875-7715-AA7D-D59B4AAA26DB}" name="Redman, Andy (US SCA)" initials="" userId="S::Redman.Andy@bcgfed.com::e2fa0079-c6d6-4ebf-928f-aff0ed034624" providerId="AD"/>
  <p188:author id="{9392E9C8-6ACA-7414-E3A3-C4AA85DB51AE}" name="Goodell, Sarah" initials="SG" userId="S::goodes4@medtronic.com::9f47ed53-b692-4fdc-a861-3fe944a63b5b" providerId="AD"/>
  <p188:author id="{58C999D0-97F8-463F-5065-E44E3B640F4E}" name="Kristin Farfan" initials="KF" userId="S::kristin@learningundefeated.org::437f4a9b-8c8d-43fc-8674-d4cbc91a3a20" providerId="AD"/>
  <p188:author id="{D999AED0-4101-18C0-DEF0-90C6681462B4}" name="Kathy Bihr" initials="KB" userId="S::kathy@learningundefeated.org::b24a4fe2-18b0-48ec-b9a8-f10f431fa53a" providerId="AD"/>
  <p188:author id="{A1E3B2E4-7182-C27A-A652-96873B1F1973}" name="Kathy Bihr" initials="KB" userId="76d5c25c1b93e929" providerId="Windows Live"/>
  <p188:author id="{4BCF47E5-8B87-B822-1256-D78C05F07046}" name="Caplow, Jane" initials="JC" userId="S::caploj2@medtronic.com::53512b7e-f6a6-4ef8-88a7-f87458a36f66" providerId="AD"/>
  <p188:author id="{56496EED-A0C2-410A-D060-116C3DB9777E}" name="LeBer, Anna" initials="" userId="S::LeBer.Anna@bcgbrighthouse.com::c62a7037-dcfd-40dd-9bb9-6a5685f89108" providerId="AD"/>
  <p188:author id="{F9D1D3F4-34BA-DB26-E39B-027371663B4B}" name="Coss, Paa" initials="" userId="S::Coss.Paa@bcgbrighthouse.com::66898e06-eb3c-4180-8a67-5e2b5ec2dbce" providerId="AD"/>
  <p188:author id="{C0C21BFF-A123-9ECC-85A6-47226397FF1D}" name="Uttam, Saloni" initials="US" userId="S::uttam.saloni@bcgbrighthouse.com::aaf5f24f-72a2-441a-a360-8c4f583ddaf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4BDD"/>
    <a:srgbClr val="0FC9F7"/>
    <a:srgbClr val="E5057F"/>
    <a:srgbClr val="1010EB"/>
    <a:srgbClr val="00DCB9"/>
    <a:srgbClr val="0A098E"/>
    <a:srgbClr val="06BEEA"/>
    <a:srgbClr val="3C3C3C"/>
    <a:srgbClr val="F2F2F2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ABFCF23-3B69-468F-B69F-88F6DE6A72F2}" styleName="Medium Style 1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–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16"/>
    <p:restoredTop sz="94589"/>
  </p:normalViewPr>
  <p:slideViewPr>
    <p:cSldViewPr snapToGrid="0">
      <p:cViewPr varScale="1">
        <p:scale>
          <a:sx n="110" d="100"/>
          <a:sy n="110" d="100"/>
        </p:scale>
        <p:origin x="208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D0D3EF-0125-6B3B-598C-01DF707722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D8DB85-BC00-6EC2-8F24-8D2166FA20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76CC6-6AB2-CC41-AA22-6DDE251369AC}" type="datetimeFigureOut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9/24/26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379922-B3FD-D351-6113-04A76718F52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3051C4-2F0E-D63F-EB18-0225D2DEC2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0B232-A05E-B24F-B9C4-A4CC22231CEC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4538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A6C5B0C-DF50-1946-B344-A425084F7AE7}" type="datetimeFigureOut">
              <a:rPr lang="en-US" smtClean="0"/>
              <a:pPr/>
              <a:t>9/24/26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C9CD92F-248F-B642-984F-84D4C0F778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95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CD92F-248F-B642-984F-84D4C0F7786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32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CD92F-248F-B642-984F-84D4C0F7786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12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CD92F-248F-B642-984F-84D4C0F7786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500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CD92F-248F-B642-984F-84D4C0F7786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13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CD92F-248F-B642-984F-84D4C0F7786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8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0CB9C-6619-024C-C7D8-49AD522EF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1A6DFC-65A0-0939-934A-BF63D68BA1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93D768-3DBD-D63D-4CE4-0FEF2577D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01061-260D-51DE-01B1-19A16406E2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CD92F-248F-B642-984F-84D4C0F7786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0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CD92F-248F-B642-984F-84D4C0F7786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904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with Symbo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4DE12B6A-CC19-3CBA-0CBC-9BAD7BA641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003" r="4311"/>
          <a:stretch>
            <a:fillRect/>
          </a:stretch>
        </p:blipFill>
        <p:spPr>
          <a:xfrm>
            <a:off x="5306257" y="-1"/>
            <a:ext cx="6885743" cy="404190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274D45D-5195-30DF-E14D-B89FB429A9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96564" y="2640557"/>
            <a:ext cx="5810305" cy="4337019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D4CD9EF-4A2A-542C-6BB4-07CA2C524F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8592" y="4360997"/>
            <a:ext cx="3901690" cy="363175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5241253-5573-89FB-D6D3-CE18C8F424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3990" y="5920244"/>
            <a:ext cx="3899941" cy="215444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A5C3B5A8-17DC-2316-7741-27DB7A7C4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3990" y="6165932"/>
            <a:ext cx="3899941" cy="215444"/>
          </a:xfrm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Title 11">
            <a:extLst>
              <a:ext uri="{FF2B5EF4-FFF2-40B4-BE49-F238E27FC236}">
                <a16:creationId xmlns:a16="http://schemas.microsoft.com/office/drawing/2014/main" id="{E49E8D20-C50E-5A1D-F1FB-E03AB43A0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591" y="2891009"/>
            <a:ext cx="3914793" cy="655564"/>
          </a:xfrm>
        </p:spPr>
        <p:txBody>
          <a:bodyPr anchor="b" anchorCtr="0"/>
          <a:lstStyle>
            <a:lvl1pPr>
              <a:lnSpc>
                <a:spcPct val="85000"/>
              </a:lnSpc>
              <a:defRPr sz="4800" b="0">
                <a:solidFill>
                  <a:schemeClr val="bg1"/>
                </a:solidFill>
              </a:defRPr>
            </a:lvl1pPr>
          </a:lstStyle>
          <a:p>
            <a:endParaRPr lang="en-US" b="1" dirty="0"/>
          </a:p>
        </p:txBody>
      </p:sp>
      <p:pic>
        <p:nvPicPr>
          <p:cNvPr id="3" name="Picture 2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A7605B0E-1C62-FE9F-0B22-1573418F891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31377" b="30273"/>
          <a:stretch/>
        </p:blipFill>
        <p:spPr>
          <a:xfrm>
            <a:off x="462670" y="653236"/>
            <a:ext cx="1828800" cy="7013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8BE086-CED1-3B48-3BCF-EA6ECA829E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03205" y="690214"/>
            <a:ext cx="1948982" cy="47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5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906CDE68-CAC3-4C00-930E-AC057614B1E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38500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06CDE68-CAC3-4C00-930E-AC057614B1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FB9248-9E03-4DB4-9487-2EF5EDB2444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3990" y="1270000"/>
            <a:ext cx="11001375" cy="47266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E24ACBF-A882-423B-9E39-69BB908A20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3990" y="6115682"/>
            <a:ext cx="9140031" cy="13542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defRPr lang="en-US" sz="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/>
              <a:t>Source goes here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E193C87-A45D-4E6B-B13F-8F112FCAC3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661" y="364687"/>
            <a:ext cx="11002363" cy="341632"/>
          </a:xfrm>
        </p:spPr>
        <p:txBody>
          <a:bodyPr vert="horz"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 goes here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D35010A2-0FAF-AC89-A9C9-552A97AFD1C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3662" y="723900"/>
            <a:ext cx="10492352" cy="357021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>
            <a:lvl1pPr>
              <a:defRPr lang="en-US" sz="1600" b="0" i="0" dirty="0">
                <a:solidFill>
                  <a:schemeClr val="tx2"/>
                </a:solidFill>
                <a:latin typeface="+mn-lt"/>
                <a:cs typeface="Avenir Next World Demi" panose="020B0703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E99569-95DB-48EB-DB33-CB138D25881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272726" y="6095791"/>
            <a:ext cx="3412593" cy="63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48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Asteris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69FAB4E-2A03-65A1-9984-3E89E9AFA0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72726" y="6095791"/>
            <a:ext cx="3412593" cy="637517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3CB37DE-3B33-C20A-A91E-0E2C86D8DBE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50000"/>
          <a:stretch>
            <a:fillRect/>
          </a:stretch>
        </p:blipFill>
        <p:spPr>
          <a:xfrm>
            <a:off x="10624951" y="319882"/>
            <a:ext cx="1567050" cy="3134097"/>
          </a:xfrm>
          <a:prstGeom prst="rect">
            <a:avLst/>
          </a:prstGeom>
        </p:spPr>
      </p:pic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906CDE68-CAC3-4C00-930E-AC057614B1E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38500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06CDE68-CAC3-4C00-930E-AC057614B1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FB9248-9E03-4DB4-9487-2EF5EDB2444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3990" y="1270000"/>
            <a:ext cx="10490777" cy="47266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E24ACBF-A882-423B-9E39-69BB908A20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3990" y="6115682"/>
            <a:ext cx="9140031" cy="13542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defRPr lang="en-US" sz="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/>
              <a:t>Source goes here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E193C87-A45D-4E6B-B13F-8F112FCAC3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661" y="364687"/>
            <a:ext cx="10491719" cy="341632"/>
          </a:xfrm>
        </p:spPr>
        <p:txBody>
          <a:bodyPr vert="horz"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 goes here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06130893-4A54-45EB-B9BD-54BD892DF99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3662" y="723900"/>
            <a:ext cx="10492352" cy="357021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>
            <a:lvl1pPr>
              <a:defRPr lang="en-US" sz="1600" b="0" i="0" dirty="0">
                <a:solidFill>
                  <a:schemeClr val="tx2"/>
                </a:solidFill>
                <a:latin typeface="+mn-lt"/>
                <a:cs typeface="Avenir Next World Demi" panose="020B0703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F8578E-D86C-B4FC-3839-E0737BFCA26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9646285" y="3181707"/>
            <a:ext cx="2814991" cy="281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58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 Header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FB5DDA8-8A65-4771-B5F5-3FF607B6DCB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237366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FB5DDA8-8A65-4771-B5F5-3FF607B6DC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85116EF4-EDE2-4985-AFAE-ECA4F0D6C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3990" y="1270000"/>
            <a:ext cx="2576775" cy="4616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lang="en-US" sz="1400" b="1" dirty="0">
                <a:solidFill>
                  <a:schemeClr val="tx2"/>
                </a:solidFill>
              </a:defRPr>
            </a:lvl1pPr>
          </a:lstStyle>
          <a:p>
            <a:pPr lvl="0" defTabSz="380985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C473A0-9F20-4315-B72A-F180085EE626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93990" y="1860141"/>
            <a:ext cx="2570427" cy="389171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59C0DE62-8BD8-458B-9C21-881D155577C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3402542" y="1860141"/>
            <a:ext cx="2570427" cy="389171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FBFD5CDD-9F29-4F19-8191-612B6FFE7408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213740" y="1860141"/>
            <a:ext cx="2570427" cy="389171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DFFB632D-C69A-4E39-B5D5-BC4D8091DF06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9022292" y="1860141"/>
            <a:ext cx="2570427" cy="389171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8625EACB-B378-456D-9903-869517A484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3990" y="6115682"/>
            <a:ext cx="9140031" cy="13542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defRPr lang="en-US" sz="8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/>
              <a:t>Source goes here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20D4B112-4DEA-46C8-9092-B727EE6824C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3661" y="723900"/>
            <a:ext cx="11003027" cy="357021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>
            <a:lvl1pPr>
              <a:defRPr lang="en-US" sz="1600" b="0" i="0" dirty="0">
                <a:solidFill>
                  <a:schemeClr val="tx2"/>
                </a:solidFill>
                <a:latin typeface="+mn-lt"/>
                <a:cs typeface="Avenir Next World Demi" panose="020B0703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61B773F-88A9-277E-7D5F-8AC9532606E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01845" y="1270000"/>
            <a:ext cx="2576775" cy="4616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lang="en-US" sz="1400" b="1" dirty="0">
                <a:solidFill>
                  <a:schemeClr val="tx2"/>
                </a:solidFill>
              </a:defRPr>
            </a:lvl1pPr>
          </a:lstStyle>
          <a:p>
            <a:pPr lvl="0" defTabSz="380985"/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0EBF1B55-F34F-251F-675B-C36A291A62F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91226" y="1270000"/>
            <a:ext cx="2576775" cy="4616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lang="en-US" sz="1400" b="1" dirty="0">
                <a:solidFill>
                  <a:schemeClr val="tx2"/>
                </a:solidFill>
              </a:defRPr>
            </a:lvl1pPr>
          </a:lstStyle>
          <a:p>
            <a:pPr lvl="0" defTabSz="380985"/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5FA1A15-3B7E-269D-755D-4E4FBECB20F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999081" y="1270000"/>
            <a:ext cx="2576775" cy="46166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lang="en-US" sz="1400" b="1" dirty="0">
                <a:solidFill>
                  <a:schemeClr val="tx2"/>
                </a:solidFill>
              </a:defRPr>
            </a:lvl1pPr>
          </a:lstStyle>
          <a:p>
            <a:pPr lvl="0" defTabSz="380985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9C4E982-6A67-BDF0-6C93-BC31942F7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D9F01EC-AB9E-9924-B1EF-7E8EE0BB30E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272726" y="6095791"/>
            <a:ext cx="3412593" cy="63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39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image" Target="../media/image2.emf"/><Relationship Id="rId5" Type="http://schemas.openxmlformats.org/officeDocument/2006/relationships/theme" Target="../theme/theme1.xml"/><Relationship Id="rId10" Type="http://schemas.openxmlformats.org/officeDocument/2006/relationships/oleObject" Target="../embeddings/oleObject2.bin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89846101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593661" y="364687"/>
            <a:ext cx="11002363" cy="3416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93725" y="1721226"/>
            <a:ext cx="11002963" cy="41321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A90A2F87-66A4-9E24-FDB6-D476C660BCB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9272844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7772400" imgH="10058400" progId="TCLayout.ActiveDocument.1">
                  <p:embed/>
                </p:oleObj>
              </mc:Choice>
              <mc:Fallback>
                <p:oleObj name="think-cell Slide" r:id="rId10" imgW="7772400" imgH="1005840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90A2F87-66A4-9E24-FDB6-D476C660B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588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86" r:id="rId2"/>
    <p:sldLayoutId id="2147484721" r:id="rId3"/>
    <p:sldLayoutId id="2147484595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140F4B"/>
          </a:solidFill>
          <a:latin typeface="+mj-lt"/>
          <a:ea typeface="+mj-ea"/>
          <a:cs typeface="+mj-cs"/>
          <a:sym typeface="Trebuchet MS" panose="020B0603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300"/>
        </a:spcAft>
        <a:buFont typeface="Arial" panose="020B0604020202020204" pitchFamily="34" charset="0"/>
        <a:buChar char="​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1pPr>
      <a:lvl2pPr marL="320040" indent="-246888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2pPr>
      <a:lvl3pPr marL="649224" indent="-219456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Avenir Next World" panose="020B0503020202020204" pitchFamily="34" charset="0"/>
        <a:buChar char="–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3pPr>
      <a:lvl4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​"/>
        <a:defRPr lang="en-US" sz="1600" kern="1200">
          <a:solidFill>
            <a:schemeClr val="tx2"/>
          </a:solidFill>
          <a:latin typeface="+mn-lt"/>
          <a:ea typeface="+mn-ea"/>
          <a:cs typeface="+mn-cs"/>
          <a:sym typeface="Trebuchet MS" panose="020B0603020202020204" pitchFamily="34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Tx/>
        <a:buFont typeface="Arial" panose="020B0604020202020204" pitchFamily="34" charset="0"/>
        <a:buChar char="​"/>
        <a:defRPr lang="en-US" sz="1600" b="1" kern="1200" smtClean="0">
          <a:solidFill>
            <a:schemeClr val="tx1"/>
          </a:solidFill>
          <a:latin typeface="+mn-lt"/>
          <a:ea typeface="+mn-ea"/>
          <a:cs typeface="+mn-cs"/>
          <a:sym typeface="Trebuchet MS" panose="020B0603020202020204" pitchFamily="34" charset="0"/>
        </a:defRPr>
      </a:lvl5pPr>
      <a:lvl6pPr marL="320040" indent="-246888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  <a:sym typeface="Trebuchet MS" panose="020B0603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Char char="​"/>
        <a:defRPr lang="en-US" sz="4400" kern="1200" baseline="0" smtClean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  <a:sym typeface="Trebuchet MS" panose="020B0603020202020204" pitchFamily="3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Font typeface="Arial" panose="020B0604020202020204" pitchFamily="34" charset="0"/>
        <a:buChar char="​"/>
        <a:defRPr lang="en-US" sz="5400" kern="1200" baseline="0" smtClean="0">
          <a:solidFill>
            <a:schemeClr val="tx2"/>
          </a:solidFill>
          <a:latin typeface="Avenir Next LT Pro" panose="020B0504020202020204" pitchFamily="34" charset="77"/>
          <a:ea typeface="+mn-ea"/>
          <a:cs typeface="+mn-cs"/>
          <a:sym typeface="Trebuchet MS" panose="020B0603020202020204" pitchFamily="3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lang="en-US" sz="2400" kern="1200" baseline="0" dirty="0">
          <a:solidFill>
            <a:schemeClr val="tx2"/>
          </a:solidFill>
          <a:latin typeface="Avenir Next LT Pro" panose="020B0504020202020204" pitchFamily="34" charset="77"/>
          <a:ea typeface="+mn-ea"/>
          <a:cs typeface="+mn-cs"/>
          <a:sym typeface="Trebuchet MS" panose="020B0603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80">
          <p15:clr>
            <a:srgbClr val="F26B43"/>
          </p15:clr>
        </p15:guide>
        <p15:guide id="2" pos="371">
          <p15:clr>
            <a:srgbClr val="F26B43"/>
          </p15:clr>
        </p15:guide>
        <p15:guide id="3" pos="7311">
          <p15:clr>
            <a:srgbClr val="F26B43"/>
          </p15:clr>
        </p15:guide>
        <p15:guide id="4" orient="horz" pos="3689">
          <p15:clr>
            <a:srgbClr val="F26B43"/>
          </p15:clr>
        </p15:guide>
        <p15:guide id="5" orient="horz" pos="227">
          <p15:clr>
            <a:srgbClr val="F26B43"/>
          </p15:clr>
        </p15:guide>
        <p15:guide id="6" orient="horz" pos="1139">
          <p15:clr>
            <a:srgbClr val="F26B43"/>
          </p15:clr>
        </p15:guide>
        <p15:guide id="7" pos="3840">
          <p15:clr>
            <a:srgbClr val="F26B43"/>
          </p15:clr>
        </p15:guide>
        <p15:guide id="8" orient="horz" pos="164">
          <p15:clr>
            <a:srgbClr val="F26B43"/>
          </p15:clr>
        </p15:guide>
        <p15:guide id="9" orient="horz" pos="3997">
          <p15:clr>
            <a:srgbClr val="F26B43"/>
          </p15:clr>
        </p15:guide>
        <p15:guide id="10" pos="325">
          <p15:clr>
            <a:srgbClr val="F26B43"/>
          </p15:clr>
        </p15:guide>
        <p15:guide id="11" pos="7355">
          <p15:clr>
            <a:srgbClr val="F26B43"/>
          </p15:clr>
        </p15:guide>
        <p15:guide id="1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GMBSU-2GK3E?feature=oembed" TargetMode="External"/><Relationship Id="rId4" Type="http://schemas.openxmlformats.org/officeDocument/2006/relationships/hyperlink" Target="http://youtube.com/watch?feature=oembed&amp;v=GMBSU-2GK3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washingtonhra.com/arrhythmias/atrioventricular-av-block.php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metronome.soundbrenner.com/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jacksonheart.com/wp-content/uploads/2018/10/JHC8729-14_Atrial_Fibrillation_Brochure.pdf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etronome.soundbrenner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dicardiology.com/article/advances-implantable-cardioverter-defibrillator-technology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metronome.soundbrenner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0E3E07C-165C-CFB0-9A6E-FC33E2337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591" y="2408020"/>
            <a:ext cx="4111432" cy="1911292"/>
          </a:xfrm>
        </p:spPr>
        <p:txBody>
          <a:bodyPr/>
          <a:lstStyle/>
          <a:p>
            <a:r>
              <a:rPr lang="en-US" dirty="0">
                <a:latin typeface="+mj-lt"/>
              </a:rPr>
              <a:t>Medtronic Spark Explore: Spark of Life</a:t>
            </a:r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3B95E08D-481B-B16E-7F4D-51124599E6A2}"/>
              </a:ext>
            </a:extLst>
          </p:cNvPr>
          <p:cNvSpPr txBox="1">
            <a:spLocks/>
          </p:cNvSpPr>
          <p:nvPr/>
        </p:nvSpPr>
        <p:spPr>
          <a:xfrm>
            <a:off x="593990" y="4759406"/>
            <a:ext cx="4981310" cy="2729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1pPr>
            <a:lvl2pPr marL="320040" indent="-2468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2pPr>
            <a:lvl3pPr marL="649224" indent="-219456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venir Next World" panose="020B05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5pPr>
            <a:lvl6pPr marL="320040" indent="-2468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9pPr>
          </a:lstStyle>
          <a:p>
            <a:r>
              <a:rPr lang="en-US" sz="1600">
                <a:solidFill>
                  <a:schemeClr val="bg1"/>
                </a:solidFill>
                <a:latin typeface="+mn-lt"/>
              </a:rPr>
              <a:t>Prepared by Learning Undefeated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D1BE21C9-C5B8-ED3B-5140-9DE0C649F113}"/>
              </a:ext>
            </a:extLst>
          </p:cNvPr>
          <p:cNvSpPr txBox="1">
            <a:spLocks/>
          </p:cNvSpPr>
          <p:nvPr/>
        </p:nvSpPr>
        <p:spPr>
          <a:xfrm>
            <a:off x="593990" y="4414171"/>
            <a:ext cx="4508952" cy="2643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1pPr>
            <a:lvl2pPr marL="320040" indent="-2468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2pPr>
            <a:lvl3pPr marL="649224" indent="-219456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venir Next World" panose="020B05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5pPr>
            <a:lvl6pPr marL="320040" indent="-2468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Pre Curriculum for Medtronic Spark Explore 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F83FEE5B-C714-3205-87C7-F5790C1677A7}"/>
              </a:ext>
            </a:extLst>
          </p:cNvPr>
          <p:cNvSpPr txBox="1">
            <a:spLocks/>
          </p:cNvSpPr>
          <p:nvPr/>
        </p:nvSpPr>
        <p:spPr>
          <a:xfrm>
            <a:off x="593989" y="6456443"/>
            <a:ext cx="1301485" cy="1586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1pPr>
            <a:lvl2pPr marL="320040" indent="-2468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2pPr>
            <a:lvl3pPr marL="649224" indent="-219456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venir Next World" panose="020B05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5pPr>
            <a:lvl6pPr marL="320040" indent="-2468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9pPr>
          </a:lstStyle>
          <a:p>
            <a:r>
              <a:rPr lang="en-US" sz="800" cap="all" dirty="0">
                <a:solidFill>
                  <a:schemeClr val="bg1"/>
                </a:solidFill>
                <a:latin typeface="+mn-lt"/>
              </a:rPr>
              <a:t>REV </a:t>
            </a:r>
            <a:r>
              <a:rPr lang="en-US" sz="800" cap="all">
                <a:solidFill>
                  <a:schemeClr val="bg1"/>
                </a:solidFill>
                <a:latin typeface="+mn-lt"/>
              </a:rPr>
              <a:t>SEPTEMBER 14, </a:t>
            </a:r>
            <a:r>
              <a:rPr lang="en-US" sz="800" cap="all" dirty="0">
                <a:solidFill>
                  <a:schemeClr val="bg1"/>
                </a:solidFill>
                <a:latin typeface="+mn-lt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42192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277BD-6CD8-5EC9-2BDF-179414B61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Heart 101 | National Geographic">
            <a:hlinkClick r:id="" action="ppaction://media"/>
            <a:extLst>
              <a:ext uri="{FF2B5EF4-FFF2-40B4-BE49-F238E27FC236}">
                <a16:creationId xmlns:a16="http://schemas.microsoft.com/office/drawing/2014/main" id="{96DB1D26-DA38-D9C9-4E55-3EE144036A6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42861" y="1216352"/>
            <a:ext cx="10490777" cy="4740895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83AC0C2-707B-E55B-5006-0A635738A8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5561" y="6142210"/>
            <a:ext cx="9520681" cy="60016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tx1"/>
                </a:solidFill>
                <a:latin typeface="+mn-lt"/>
              </a:rPr>
              <a:t>For Educational Purposes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tx1"/>
                </a:solidFill>
                <a:latin typeface="+mn-lt"/>
              </a:rPr>
              <a:t>SOURCE: Heart 101, National Geographic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latin typeface="+mn-lt"/>
                <a:hlinkClick r:id="rId4"/>
              </a:rPr>
              <a:t>youtube.com/watch?feature=oembed&amp;v=GMBSU-2GK3E </a:t>
            </a:r>
            <a:endParaRPr lang="en-US" sz="1300" dirty="0">
              <a:latin typeface="+mn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31794E6-2968-88A0-1BA3-C1A3DBD6B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j-lt"/>
              </a:rPr>
              <a:t>The Heart: </a:t>
            </a:r>
            <a:r>
              <a:rPr lang="en-US" dirty="0">
                <a:latin typeface="+mj-lt"/>
              </a:rPr>
              <a:t>A Pump with Intelligence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1CCF4A-62F8-66B6-DBE4-A7B1462B92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662" y="723900"/>
            <a:ext cx="9465831" cy="357021"/>
          </a:xfrm>
        </p:spPr>
        <p:txBody>
          <a:bodyPr/>
          <a:lstStyle/>
          <a:p>
            <a:r>
              <a:rPr lang="en-US" dirty="0">
                <a:latin typeface="+mn-lt"/>
              </a:rPr>
              <a:t>Anatomy Overview</a:t>
            </a:r>
          </a:p>
        </p:txBody>
      </p:sp>
    </p:spTree>
    <p:extLst>
      <p:ext uri="{BB962C8B-B14F-4D97-AF65-F5344CB8AC3E}">
        <p14:creationId xmlns:p14="http://schemas.microsoft.com/office/powerpoint/2010/main" val="380518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E66A3-73EA-FCC8-EAB7-8D0C172C7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15599A-76A8-7104-0BB3-313E89C3B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j-lt"/>
              </a:rPr>
              <a:t>Electricity in the Body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512BEE9-33A4-6009-ECD1-79AEB2A0109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662" y="723900"/>
            <a:ext cx="9465831" cy="357021"/>
          </a:xfrm>
        </p:spPr>
        <p:txBody>
          <a:bodyPr/>
          <a:lstStyle/>
          <a:p>
            <a:r>
              <a:rPr lang="en-US" dirty="0">
                <a:latin typeface="+mn-lt"/>
              </a:rPr>
              <a:t>The SA Node</a:t>
            </a:r>
          </a:p>
        </p:txBody>
      </p:sp>
      <p:pic>
        <p:nvPicPr>
          <p:cNvPr id="1026" name="Picture 2" descr="AV-block-animation">
            <a:extLst>
              <a:ext uri="{FF2B5EF4-FFF2-40B4-BE49-F238E27FC236}">
                <a16:creationId xmlns:a16="http://schemas.microsoft.com/office/drawing/2014/main" id="{6789E37F-B332-5DE3-57AA-FD707C532189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029" y="499295"/>
            <a:ext cx="5194974" cy="524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595B03-CA63-8B0F-36C0-445F90AFF792}"/>
              </a:ext>
            </a:extLst>
          </p:cNvPr>
          <p:cNvSpPr txBox="1"/>
          <p:nvPr/>
        </p:nvSpPr>
        <p:spPr>
          <a:xfrm rot="10800000">
            <a:off x="1336039" y="3329658"/>
            <a:ext cx="249767" cy="91468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03AC99E3-8E73-5A51-0964-F85D6C924FEC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589935" y="1224055"/>
            <a:ext cx="4214821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Initiating the Heartbeat: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The SA node triggers each heartbeat by generating an action potential without requiring external nerve stimulation, serving as the heart's primary pacemaker.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Controlling Heart Rate: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It sends electrical impulses that travel through the cardiac conduction system, starting with the contraction of the atria.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Adjusting to Body Needs: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Under the direction of the autonomic nervous system, it accelerates heart rate during physical activity (sympathetic nervous system) and slows it down during rest (parasympathetic nervous system). 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5EBB2B2-4280-EBE5-D475-E232ACCBE2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14620" y="5375890"/>
            <a:ext cx="2899343" cy="131536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tx1"/>
                </a:solidFill>
              </a:rPr>
              <a:t>For Educational Purposes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tx1"/>
                </a:solidFill>
              </a:rPr>
              <a:t>SOURCE: Atrioventricular (AV) Block, Washington Heart Rhythm Association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hlinkClick r:id="rId4"/>
              </a:rPr>
              <a:t>washingtonhra.com/arrhythmias/atrioventricular-av-block.php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04084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6EBA7-8E35-DBB3-7E62-C41EFFBE9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8EF7F5-FA54-617D-CF2F-9A0E5F1E4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j-lt"/>
              </a:rPr>
              <a:t>Steady the Beat Simulation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0D9767-367D-3280-6586-793A51F992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662" y="723900"/>
            <a:ext cx="9465831" cy="357021"/>
          </a:xfrm>
        </p:spPr>
        <p:txBody>
          <a:bodyPr/>
          <a:lstStyle/>
          <a:p>
            <a:r>
              <a:rPr lang="en-US" dirty="0">
                <a:latin typeface="+mn-lt"/>
              </a:rPr>
              <a:t>Round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31BAB-E91D-724D-7607-A43D02D1D30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3662" y="1170322"/>
            <a:ext cx="9000714" cy="167635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sz="3200" dirty="0">
                <a:latin typeface="+mn-lt"/>
              </a:rPr>
              <a:t>Student teams demonstrate a normal heart rhythm with </a:t>
            </a:r>
            <a:r>
              <a:rPr lang="en-US" sz="3200" b="1" dirty="0">
                <a:latin typeface="+mn-lt"/>
              </a:rPr>
              <a:t>Sinoatrial “SA” Node </a:t>
            </a:r>
            <a:r>
              <a:rPr lang="en-US" sz="3200" dirty="0">
                <a:latin typeface="+mn-lt"/>
              </a:rPr>
              <a:t>delivering pulse to the Heart.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DB4650-8E53-2312-7440-0AE46DC70244}"/>
              </a:ext>
            </a:extLst>
          </p:cNvPr>
          <p:cNvSpPr txBox="1"/>
          <p:nvPr/>
        </p:nvSpPr>
        <p:spPr>
          <a:xfrm>
            <a:off x="2547891" y="2387299"/>
            <a:ext cx="0" cy="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FAF3FA6-303B-9CEB-639F-A297D9ED7DA1}"/>
              </a:ext>
            </a:extLst>
          </p:cNvPr>
          <p:cNvGrpSpPr/>
          <p:nvPr/>
        </p:nvGrpSpPr>
        <p:grpSpPr>
          <a:xfrm>
            <a:off x="648626" y="2906191"/>
            <a:ext cx="7486982" cy="3669692"/>
            <a:chOff x="1679405" y="2672938"/>
            <a:chExt cx="7486982" cy="366969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6E73D5E-98EC-9E78-823F-28599E3016E3}"/>
                </a:ext>
              </a:extLst>
            </p:cNvPr>
            <p:cNvGrpSpPr/>
            <p:nvPr/>
          </p:nvGrpSpPr>
          <p:grpSpPr>
            <a:xfrm>
              <a:off x="1679405" y="2760918"/>
              <a:ext cx="7486982" cy="3581712"/>
              <a:chOff x="1056121" y="2398079"/>
              <a:chExt cx="7486982" cy="358171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64FD567-5995-0B72-0FEE-172D63DCA411}"/>
                  </a:ext>
                </a:extLst>
              </p:cNvPr>
              <p:cNvSpPr/>
              <p:nvPr/>
            </p:nvSpPr>
            <p:spPr>
              <a:xfrm>
                <a:off x="1785073" y="3368659"/>
                <a:ext cx="1342715" cy="1183341"/>
              </a:xfrm>
              <a:prstGeom prst="rect">
                <a:avLst/>
              </a:prstGeom>
              <a:solidFill>
                <a:schemeClr val="tx2"/>
              </a:solidFill>
              <a:ln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Atria</a:t>
                </a:r>
              </a:p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bucket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72C76DA-1863-E79E-BE86-981599C569AC}"/>
                  </a:ext>
                </a:extLst>
              </p:cNvPr>
              <p:cNvSpPr/>
              <p:nvPr/>
            </p:nvSpPr>
            <p:spPr>
              <a:xfrm>
                <a:off x="3760573" y="3347611"/>
                <a:ext cx="1342715" cy="1183341"/>
              </a:xfrm>
              <a:prstGeom prst="rect">
                <a:avLst/>
              </a:prstGeom>
              <a:solidFill>
                <a:schemeClr val="tx2"/>
              </a:solidFill>
              <a:ln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Ventricle</a:t>
                </a:r>
              </a:p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bucket</a:t>
                </a: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3E86AD60-5A24-879C-2798-09233A07AA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56121" y="4800215"/>
                <a:ext cx="1181682" cy="1179576"/>
              </a:xfrm>
              <a:prstGeom prst="ellipse">
                <a:avLst/>
              </a:prstGeom>
              <a:solidFill>
                <a:schemeClr val="accent4"/>
              </a:solidFill>
              <a:ln w="9525" cap="rnd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SA Node</a:t>
                </a: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6318F65D-D148-29A2-595F-542B872E54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39579" y="4800215"/>
                <a:ext cx="1181682" cy="1179576"/>
              </a:xfrm>
              <a:prstGeom prst="ellipse">
                <a:avLst/>
              </a:prstGeom>
              <a:solidFill>
                <a:schemeClr val="accent4"/>
              </a:solidFill>
              <a:ln w="9525" cap="rnd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Heart</a:t>
                </a: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4D930AB1-9D2C-9F90-622E-6A35D68182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23037" y="4784748"/>
                <a:ext cx="1181682" cy="1179576"/>
              </a:xfrm>
              <a:prstGeom prst="ellipse">
                <a:avLst/>
              </a:prstGeom>
              <a:solidFill>
                <a:schemeClr val="accent4"/>
              </a:solidFill>
              <a:ln w="9525" cap="rnd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Body</a:t>
                </a: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48235150-BFEF-4E65-DD38-BF09DD8D9D6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61421" y="2398079"/>
                <a:ext cx="1181682" cy="1179576"/>
              </a:xfrm>
              <a:prstGeom prst="ellipse">
                <a:avLst/>
              </a:prstGeom>
              <a:solidFill>
                <a:schemeClr val="accent4"/>
              </a:solidFill>
              <a:ln w="9525" cap="rnd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Pace-maker</a:t>
                </a:r>
                <a:endParaRPr 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F02F02B-E9F5-FABB-627E-FF62C1FD2D77}"/>
                  </a:ext>
                </a:extLst>
              </p:cNvPr>
              <p:cNvSpPr/>
              <p:nvPr/>
            </p:nvSpPr>
            <p:spPr>
              <a:xfrm>
                <a:off x="5736073" y="3347610"/>
                <a:ext cx="1342715" cy="1183341"/>
              </a:xfrm>
              <a:prstGeom prst="rect">
                <a:avLst/>
              </a:prstGeom>
              <a:solidFill>
                <a:schemeClr val="tx2"/>
              </a:solidFill>
              <a:ln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Organs</a:t>
                </a:r>
              </a:p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bucket</a:t>
                </a:r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E347E57-7DCE-B297-8DC0-F276059F14D3}"/>
                </a:ext>
              </a:extLst>
            </p:cNvPr>
            <p:cNvSpPr/>
            <p:nvPr/>
          </p:nvSpPr>
          <p:spPr>
            <a:xfrm>
              <a:off x="2772186" y="2672938"/>
              <a:ext cx="3674943" cy="599400"/>
            </a:xfrm>
            <a:prstGeom prst="rect">
              <a:avLst/>
            </a:prstGeom>
            <a:solidFill>
              <a:schemeClr val="accent3"/>
            </a:solidFill>
            <a:ln w="9525" cap="rnd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Metronome on Screen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57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6F2040C-0827-3CDA-80A0-0A6CBAFE3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3990" y="1270000"/>
            <a:ext cx="2286000" cy="461665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SA Node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D6D9C10-6E5B-D159-1C97-DE8276433BC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93990" y="1860141"/>
            <a:ext cx="2286000" cy="3891711"/>
          </a:xfrm>
        </p:spPr>
        <p:txBody>
          <a:bodyPr/>
          <a:lstStyle/>
          <a:p>
            <a:pPr>
              <a:buNone/>
            </a:pPr>
            <a:r>
              <a:rPr lang="en-US" sz="2000" dirty="0">
                <a:latin typeface="+mn-lt"/>
              </a:rPr>
              <a:t>Tap the Heart’s shoulder with each beat of the metronome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64CF672-ECAB-430D-5176-330C3D76E14F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3401845" y="1860141"/>
            <a:ext cx="2286000" cy="3891711"/>
          </a:xfrm>
        </p:spPr>
        <p:txBody>
          <a:bodyPr/>
          <a:lstStyle/>
          <a:p>
            <a:pPr>
              <a:buNone/>
            </a:pPr>
            <a:r>
              <a:rPr lang="en-US" sz="2000" dirty="0">
                <a:latin typeface="+mn-lt"/>
              </a:rPr>
              <a:t>When tapped, move one token from the atria  </a:t>
            </a:r>
            <a:r>
              <a:rPr lang="en-US" sz="2000" dirty="0">
                <a:latin typeface="+mn-lt"/>
                <a:sym typeface="Wingdings" pitchFamily="2" charset="2"/>
              </a:rPr>
              <a:t> ventricle</a:t>
            </a:r>
          </a:p>
          <a:p>
            <a:pPr>
              <a:buNone/>
            </a:pPr>
            <a:endParaRPr lang="en-US" sz="2000" dirty="0">
              <a:latin typeface="+mn-lt"/>
              <a:sym typeface="Wingdings" pitchFamily="2" charset="2"/>
            </a:endParaRPr>
          </a:p>
          <a:p>
            <a:pPr>
              <a:buNone/>
            </a:pPr>
            <a:r>
              <a:rPr lang="en-US" sz="2000" dirty="0">
                <a:latin typeface="+mn-lt"/>
                <a:sym typeface="Wingdings" pitchFamily="2" charset="2"/>
              </a:rPr>
              <a:t>Only move one token at a time</a:t>
            </a:r>
            <a:endParaRPr lang="en-US" sz="2000" dirty="0">
              <a:latin typeface="+mn-lt"/>
            </a:endParaRPr>
          </a:p>
          <a:p>
            <a:pPr>
              <a:buNone/>
            </a:pPr>
            <a:endParaRPr lang="en-US" sz="2000" dirty="0">
              <a:latin typeface="+mn-lt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A4F80D6-E545-C8BA-EA5A-2F74838952ED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191226" y="1860141"/>
            <a:ext cx="2286000" cy="3891711"/>
          </a:xfrm>
        </p:spPr>
        <p:txBody>
          <a:bodyPr/>
          <a:lstStyle/>
          <a:p>
            <a:pPr>
              <a:buNone/>
            </a:pPr>
            <a:r>
              <a:rPr lang="en-US" sz="2000" dirty="0">
                <a:latin typeface="+mn-lt"/>
              </a:rPr>
              <a:t>Move a token from ventricle </a:t>
            </a:r>
            <a:r>
              <a:rPr lang="en-US" sz="2000" dirty="0">
                <a:latin typeface="+mn-lt"/>
                <a:sym typeface="Wingdings" pitchFamily="2" charset="2"/>
              </a:rPr>
              <a:t> organs </a:t>
            </a:r>
          </a:p>
          <a:p>
            <a:pPr>
              <a:buNone/>
            </a:pPr>
            <a:endParaRPr lang="en-US" sz="2000" dirty="0">
              <a:latin typeface="+mn-lt"/>
              <a:sym typeface="Wingdings" pitchFamily="2" charset="2"/>
            </a:endParaRPr>
          </a:p>
          <a:p>
            <a:pPr>
              <a:buNone/>
            </a:pPr>
            <a:r>
              <a:rPr lang="en-US" sz="2000" dirty="0">
                <a:latin typeface="+mn-lt"/>
                <a:sym typeface="Wingdings" pitchFamily="2" charset="2"/>
              </a:rPr>
              <a:t>Only move one token at a time</a:t>
            </a:r>
          </a:p>
          <a:p>
            <a:pPr>
              <a:buNone/>
            </a:pPr>
            <a:endParaRPr lang="en-US" sz="2000" dirty="0">
              <a:latin typeface="+mn-lt"/>
              <a:sym typeface="Wingdings" pitchFamily="2" charset="2"/>
            </a:endParaRPr>
          </a:p>
          <a:p>
            <a:pPr>
              <a:buNone/>
            </a:pPr>
            <a:r>
              <a:rPr lang="en-US" sz="2000" dirty="0">
                <a:latin typeface="+mn-lt"/>
                <a:sym typeface="Wingdings" pitchFamily="2" charset="2"/>
              </a:rPr>
              <a:t>Move as quickly as possible, but keep note if 3 seconds pass without a token to pick up</a:t>
            </a:r>
            <a:endParaRPr lang="en-US" sz="2000" dirty="0">
              <a:latin typeface="+mn-lt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08F7B90-BC2F-1D18-A45C-669422660A37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9224164" y="1860141"/>
            <a:ext cx="2286000" cy="3891711"/>
          </a:xfrm>
        </p:spPr>
        <p:txBody>
          <a:bodyPr/>
          <a:lstStyle/>
          <a:p>
            <a:pPr>
              <a:buNone/>
            </a:pPr>
            <a:r>
              <a:rPr lang="en-US" sz="2000" dirty="0">
                <a:latin typeface="+mn-lt"/>
              </a:rPr>
              <a:t>Observe the system and keep note of what appears to work and what needs fixing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33522F3-82B3-9A6F-3BBB-A93CF43AA0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661" y="723900"/>
            <a:ext cx="11003027" cy="357021"/>
          </a:xfrm>
        </p:spPr>
        <p:txBody>
          <a:bodyPr/>
          <a:lstStyle/>
          <a:p>
            <a:r>
              <a:rPr lang="en-US" dirty="0">
                <a:latin typeface="+mn-lt"/>
              </a:rPr>
              <a:t>Round 1 Roles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5E8DC48-548B-EE5C-90D5-B29A81274D0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01845" y="1270000"/>
            <a:ext cx="2286000" cy="461665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The Heart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9A67CDD-95E2-6DDB-265F-843E90AFB5F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91226" y="1270000"/>
            <a:ext cx="2286000" cy="461665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The Body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765BC81-9A68-27F6-CE98-A5616C2C10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224164" y="1270000"/>
            <a:ext cx="2286000" cy="461665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The Pacemaker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224856C-6C7A-5468-D567-A71E7E1FB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j-lt"/>
              </a:rPr>
              <a:t>Steady the Beat Simulation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398FB1E-7D86-9B1C-B059-441CD1F6E64E}"/>
              </a:ext>
            </a:extLst>
          </p:cNvPr>
          <p:cNvGrpSpPr/>
          <p:nvPr/>
        </p:nvGrpSpPr>
        <p:grpSpPr>
          <a:xfrm>
            <a:off x="3066761" y="1314691"/>
            <a:ext cx="5772439" cy="4620595"/>
            <a:chOff x="3066761" y="1181689"/>
            <a:chExt cx="5772439" cy="4923692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88AD9F7A-81E0-C98A-86D8-70CE275ED55E}"/>
                </a:ext>
              </a:extLst>
            </p:cNvPr>
            <p:cNvCxnSpPr/>
            <p:nvPr/>
          </p:nvCxnSpPr>
          <p:spPr>
            <a:xfrm>
              <a:off x="3066761" y="1181689"/>
              <a:ext cx="0" cy="4923692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D54021B3-9E26-FF80-1DF0-9FB4E4C69DE9}"/>
                </a:ext>
              </a:extLst>
            </p:cNvPr>
            <p:cNvCxnSpPr/>
            <p:nvPr/>
          </p:nvCxnSpPr>
          <p:spPr>
            <a:xfrm>
              <a:off x="5867400" y="1181689"/>
              <a:ext cx="0" cy="4923692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6475DF2-1AE3-4225-18AC-2266B5899293}"/>
                </a:ext>
              </a:extLst>
            </p:cNvPr>
            <p:cNvCxnSpPr/>
            <p:nvPr/>
          </p:nvCxnSpPr>
          <p:spPr>
            <a:xfrm>
              <a:off x="8839200" y="1181689"/>
              <a:ext cx="0" cy="4923692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233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D4D5BF-4F5E-623C-8E72-0FD0F123F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j-lt"/>
              </a:rPr>
              <a:t>Digital Metronome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25953E-AA61-CA48-2D45-B536C6FC6A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662" y="723900"/>
            <a:ext cx="10492352" cy="357021"/>
          </a:xfrm>
        </p:spPr>
        <p:txBody>
          <a:bodyPr/>
          <a:lstStyle/>
          <a:p>
            <a:r>
              <a:rPr lang="en-US" dirty="0">
                <a:latin typeface="+mn-lt"/>
                <a:hlinkClick r:id="rId2"/>
              </a:rPr>
              <a:t>metronome.soundbrenner.com</a:t>
            </a:r>
            <a:endParaRPr lang="en-US" dirty="0">
              <a:latin typeface="+mn-lt"/>
            </a:endParaRP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089889C3-2F9F-3867-2EA1-D43FD93BF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413" y="542583"/>
            <a:ext cx="4521416" cy="5267374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B1E7F3CA-47DE-6DD5-1E80-7BBEC4050E72}"/>
              </a:ext>
            </a:extLst>
          </p:cNvPr>
          <p:cNvSpPr/>
          <p:nvPr/>
        </p:nvSpPr>
        <p:spPr>
          <a:xfrm>
            <a:off x="8624782" y="267287"/>
            <a:ext cx="1460695" cy="1460695"/>
          </a:xfrm>
          <a:prstGeom prst="ellipse">
            <a:avLst/>
          </a:prstGeom>
          <a:noFill/>
          <a:ln w="44450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8C5A2FC-EB58-DC29-0393-A10C13CD49F1}"/>
              </a:ext>
            </a:extLst>
          </p:cNvPr>
          <p:cNvSpPr/>
          <p:nvPr/>
        </p:nvSpPr>
        <p:spPr>
          <a:xfrm>
            <a:off x="6744400" y="267287"/>
            <a:ext cx="1460695" cy="1460695"/>
          </a:xfrm>
          <a:prstGeom prst="ellipse">
            <a:avLst/>
          </a:prstGeom>
          <a:noFill/>
          <a:ln w="44450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1683BF-954E-8DBB-663F-C57D0976BC12}"/>
              </a:ext>
            </a:extLst>
          </p:cNvPr>
          <p:cNvSpPr txBox="1"/>
          <p:nvPr/>
        </p:nvSpPr>
        <p:spPr>
          <a:xfrm>
            <a:off x="593662" y="2277585"/>
            <a:ext cx="4558747" cy="91440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Open the </a:t>
            </a:r>
            <a:r>
              <a:rPr lang="en-US" sz="2400" dirty="0">
                <a:solidFill>
                  <a:schemeClr val="tx1"/>
                </a:solidFill>
                <a:hlinkClick r:id="rId2"/>
              </a:rPr>
              <a:t>digital metronome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accent1"/>
                </a:solidFill>
              </a:rPr>
              <a:t>Round 1 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Set to 60 BPM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6/4 Time Signature</a:t>
            </a:r>
          </a:p>
        </p:txBody>
      </p:sp>
    </p:spTree>
    <p:extLst>
      <p:ext uri="{BB962C8B-B14F-4D97-AF65-F5344CB8AC3E}">
        <p14:creationId xmlns:p14="http://schemas.microsoft.com/office/powerpoint/2010/main" val="231697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A9090B-1E7C-DB47-DB35-D00997E37A8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3991" y="1828800"/>
            <a:ext cx="9364656" cy="4084771"/>
          </a:xfrm>
        </p:spPr>
        <p:txBody>
          <a:bodyPr/>
          <a:lstStyle/>
          <a:p>
            <a:pPr marL="457200" indent="-45720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Which role controlled the speed of the entire system?</a:t>
            </a:r>
          </a:p>
          <a:p>
            <a:pPr marL="457200" indent="-45720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Did the system feel stable or unstable during this round? Why?</a:t>
            </a:r>
          </a:p>
          <a:p>
            <a:pPr marL="457200" indent="-45720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If the SA Node stopped tapping consistently, what do you think would happen?</a:t>
            </a:r>
          </a:p>
          <a:p>
            <a:pPr marL="171450" indent="-17145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en-US" dirty="0">
              <a:latin typeface="+mn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29C9B6-55A4-93DD-12D7-667D9FDB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j-lt"/>
              </a:rPr>
              <a:t>Steady the Beat Simulation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1DEE06-AD9C-DF3C-D2C9-203461AD58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662" y="723900"/>
            <a:ext cx="10492352" cy="357021"/>
          </a:xfrm>
        </p:spPr>
        <p:txBody>
          <a:bodyPr/>
          <a:lstStyle/>
          <a:p>
            <a:r>
              <a:rPr lang="en-US" dirty="0">
                <a:latin typeface="+mn-lt"/>
              </a:rPr>
              <a:t>Round 1 Discussion</a:t>
            </a:r>
          </a:p>
        </p:txBody>
      </p:sp>
    </p:spTree>
    <p:extLst>
      <p:ext uri="{BB962C8B-B14F-4D97-AF65-F5344CB8AC3E}">
        <p14:creationId xmlns:p14="http://schemas.microsoft.com/office/powerpoint/2010/main" val="98000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68376-1E62-F981-B623-12A637664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 descr="Sick Sinus Syndrome: A Heart Rythm Disorder">
            <a:extLst>
              <a:ext uri="{FF2B5EF4-FFF2-40B4-BE49-F238E27FC236}">
                <a16:creationId xmlns:a16="http://schemas.microsoft.com/office/drawing/2014/main" id="{F2079D1C-1E8D-D483-0797-FDAF9A3DF8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910" t="19956" r="5224"/>
          <a:stretch>
            <a:fillRect/>
          </a:stretch>
        </p:blipFill>
        <p:spPr>
          <a:xfrm>
            <a:off x="5145577" y="1657543"/>
            <a:ext cx="4544293" cy="331684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FE10660-1568-6A42-587E-CBF993361A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3663" y="6143341"/>
            <a:ext cx="7635938" cy="40011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tx1"/>
                </a:solidFill>
                <a:latin typeface="+mn-lt"/>
              </a:rPr>
              <a:t>For Educational Purposes SOURCE: Jackson Heart Atrial Fibrillation Brochure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latin typeface="+mn-lt"/>
                <a:hlinkClick r:id="rId4"/>
              </a:rPr>
              <a:t>jacksonheart.com/wp-content/uploads/2018/10/JHC8729-14_Atrial_Fibrillation_Brochure.pdf</a:t>
            </a:r>
            <a:endParaRPr lang="en-US" sz="1300" dirty="0">
              <a:latin typeface="+mn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3420D7-2759-4448-0257-8B3D40A76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j-lt"/>
              </a:rPr>
              <a:t>When the spark fails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C78E4D8-36DE-F53B-9271-66B7000EFD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662" y="723900"/>
            <a:ext cx="9465831" cy="357021"/>
          </a:xfrm>
        </p:spPr>
        <p:txBody>
          <a:bodyPr/>
          <a:lstStyle/>
          <a:p>
            <a:r>
              <a:rPr lang="en-US" dirty="0">
                <a:latin typeface="+mn-lt"/>
              </a:rPr>
              <a:t>Introduction to Sinus Node Disorder</a:t>
            </a:r>
          </a:p>
        </p:txBody>
      </p:sp>
      <p:pic>
        <p:nvPicPr>
          <p:cNvPr id="5" name="Content Placeholder 4" descr="Sick Sinus Syndrome: A Heart Rythm Disorder">
            <a:extLst>
              <a:ext uri="{FF2B5EF4-FFF2-40B4-BE49-F238E27FC236}">
                <a16:creationId xmlns:a16="http://schemas.microsoft.com/office/drawing/2014/main" id="{C78A96D8-CE02-C582-3DEC-2FB4CE2FE0DF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rcRect l="7394" t="19956" r="48740"/>
          <a:stretch>
            <a:fillRect/>
          </a:stretch>
        </p:blipFill>
        <p:spPr>
          <a:xfrm>
            <a:off x="609600" y="1657543"/>
            <a:ext cx="4544293" cy="33168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DDD78D-5CE6-1F74-0009-6E49E2A63DCD}"/>
              </a:ext>
            </a:extLst>
          </p:cNvPr>
          <p:cNvSpPr txBox="1"/>
          <p:nvPr/>
        </p:nvSpPr>
        <p:spPr>
          <a:xfrm>
            <a:off x="2002360" y="5054139"/>
            <a:ext cx="6343617" cy="73152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Sinus Node Disorder occurs when electrical impulses in the heart are irregular or inconsistent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2BE37B-3A45-595C-8DB9-81C8E1974095}"/>
              </a:ext>
            </a:extLst>
          </p:cNvPr>
          <p:cNvSpPr txBox="1"/>
          <p:nvPr/>
        </p:nvSpPr>
        <p:spPr>
          <a:xfrm>
            <a:off x="5069757" y="1443643"/>
            <a:ext cx="3118279" cy="376844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Sinus Node Disorder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5BA7B0-A822-1DDB-3996-FC5B4FE431BA}"/>
              </a:ext>
            </a:extLst>
          </p:cNvPr>
          <p:cNvSpPr txBox="1"/>
          <p:nvPr/>
        </p:nvSpPr>
        <p:spPr>
          <a:xfrm>
            <a:off x="712124" y="1443643"/>
            <a:ext cx="3118279" cy="376844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Normal Heartbeats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26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AD3D8-5B82-C3F6-9E24-3C2A22F2F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D6E16-4FDC-41D5-1614-5392A28F335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sz="3200" dirty="0">
                <a:latin typeface="+mn-lt"/>
              </a:rPr>
              <a:t>Student teams will model what happens when the heart is not receiving a regular signal from the SA Node.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96BD2-7796-4BC8-CB1C-3F625D144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Steady the Beat Simulation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F0178A-CD2E-1754-E11F-A663E01AB3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662" y="723900"/>
            <a:ext cx="10492352" cy="357021"/>
          </a:xfrm>
        </p:spPr>
        <p:txBody>
          <a:bodyPr/>
          <a:lstStyle/>
          <a:p>
            <a:r>
              <a:rPr lang="en-US" dirty="0">
                <a:latin typeface="+mn-lt"/>
              </a:rPr>
              <a:t>Round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22A971-B4D8-290E-53DF-03B0A74B82F1}"/>
              </a:ext>
            </a:extLst>
          </p:cNvPr>
          <p:cNvSpPr txBox="1"/>
          <p:nvPr/>
        </p:nvSpPr>
        <p:spPr>
          <a:xfrm>
            <a:off x="1371600" y="871870"/>
            <a:ext cx="0" cy="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E59DB45-720F-0466-77DC-202258C08B7B}"/>
              </a:ext>
            </a:extLst>
          </p:cNvPr>
          <p:cNvGrpSpPr/>
          <p:nvPr/>
        </p:nvGrpSpPr>
        <p:grpSpPr>
          <a:xfrm>
            <a:off x="648626" y="2906191"/>
            <a:ext cx="7486982" cy="3669692"/>
            <a:chOff x="1679405" y="2672938"/>
            <a:chExt cx="7486982" cy="366969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D448B85-D66D-E07F-5E94-DDDBFE94267D}"/>
                </a:ext>
              </a:extLst>
            </p:cNvPr>
            <p:cNvGrpSpPr/>
            <p:nvPr/>
          </p:nvGrpSpPr>
          <p:grpSpPr>
            <a:xfrm>
              <a:off x="1679405" y="2760918"/>
              <a:ext cx="7486982" cy="3581712"/>
              <a:chOff x="1056121" y="2398079"/>
              <a:chExt cx="7486982" cy="3581712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185F391-2DD1-6063-2191-9070F99103A7}"/>
                  </a:ext>
                </a:extLst>
              </p:cNvPr>
              <p:cNvSpPr/>
              <p:nvPr/>
            </p:nvSpPr>
            <p:spPr>
              <a:xfrm>
                <a:off x="1785073" y="3368659"/>
                <a:ext cx="1342715" cy="1183341"/>
              </a:xfrm>
              <a:prstGeom prst="rect">
                <a:avLst/>
              </a:prstGeom>
              <a:solidFill>
                <a:schemeClr val="tx2"/>
              </a:solidFill>
              <a:ln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Atria</a:t>
                </a:r>
              </a:p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bucket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D45FC373-08AD-C0F1-7561-C0CF0771A8EC}"/>
                  </a:ext>
                </a:extLst>
              </p:cNvPr>
              <p:cNvSpPr/>
              <p:nvPr/>
            </p:nvSpPr>
            <p:spPr>
              <a:xfrm>
                <a:off x="3760573" y="3347611"/>
                <a:ext cx="1342715" cy="1183341"/>
              </a:xfrm>
              <a:prstGeom prst="rect">
                <a:avLst/>
              </a:prstGeom>
              <a:solidFill>
                <a:schemeClr val="tx2"/>
              </a:solidFill>
              <a:ln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Ventricle</a:t>
                </a:r>
              </a:p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bucket</a:t>
                </a: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8C4F93D3-FB2A-3735-C4B5-5134021DA9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56121" y="4800215"/>
                <a:ext cx="1181682" cy="1179576"/>
              </a:xfrm>
              <a:prstGeom prst="ellipse">
                <a:avLst/>
              </a:prstGeom>
              <a:solidFill>
                <a:schemeClr val="accent4"/>
              </a:solidFill>
              <a:ln w="9525" cap="rnd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SA Node</a:t>
                </a: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9073C98B-3EFF-964C-00C3-10BA615AD1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39579" y="4800215"/>
                <a:ext cx="1181682" cy="1179576"/>
              </a:xfrm>
              <a:prstGeom prst="ellipse">
                <a:avLst/>
              </a:prstGeom>
              <a:solidFill>
                <a:schemeClr val="accent4"/>
              </a:solidFill>
              <a:ln w="9525" cap="rnd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Heart</a:t>
                </a: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EF7F489B-04D5-AF58-01D2-BF14CE34A1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23037" y="4784748"/>
                <a:ext cx="1181682" cy="1179576"/>
              </a:xfrm>
              <a:prstGeom prst="ellipse">
                <a:avLst/>
              </a:prstGeom>
              <a:solidFill>
                <a:schemeClr val="accent4"/>
              </a:solidFill>
              <a:ln w="9525" cap="rnd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Body</a:t>
                </a: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A8C8C801-D6DE-0116-546B-111C405990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61421" y="2398079"/>
                <a:ext cx="1181682" cy="1179576"/>
              </a:xfrm>
              <a:prstGeom prst="ellipse">
                <a:avLst/>
              </a:prstGeom>
              <a:solidFill>
                <a:schemeClr val="accent4"/>
              </a:solidFill>
              <a:ln w="9525" cap="rnd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Pace-maker</a:t>
                </a:r>
                <a:endParaRPr 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6C68910-1351-367D-C3D4-DB2EB98A08BE}"/>
                  </a:ext>
                </a:extLst>
              </p:cNvPr>
              <p:cNvSpPr/>
              <p:nvPr/>
            </p:nvSpPr>
            <p:spPr>
              <a:xfrm>
                <a:off x="5736073" y="3347610"/>
                <a:ext cx="1342715" cy="1183341"/>
              </a:xfrm>
              <a:prstGeom prst="rect">
                <a:avLst/>
              </a:prstGeom>
              <a:solidFill>
                <a:schemeClr val="tx2"/>
              </a:solidFill>
              <a:ln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Organs</a:t>
                </a:r>
              </a:p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bucket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A6EF7F0-E131-9613-600E-F1D2348C09C3}"/>
                </a:ext>
              </a:extLst>
            </p:cNvPr>
            <p:cNvSpPr/>
            <p:nvPr/>
          </p:nvSpPr>
          <p:spPr>
            <a:xfrm>
              <a:off x="2772186" y="2672938"/>
              <a:ext cx="3674943" cy="599400"/>
            </a:xfrm>
            <a:prstGeom prst="rect">
              <a:avLst/>
            </a:prstGeom>
            <a:solidFill>
              <a:schemeClr val="accent3"/>
            </a:solidFill>
            <a:ln w="9525" cap="rnd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Metronome on Screen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96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BB6EE-9B9B-439D-6BB5-3CD387A2A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E8D52CA-E7E3-D9FD-4C77-6843587B00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3990" y="1270000"/>
            <a:ext cx="2286000" cy="461665"/>
          </a:xfrm>
        </p:spPr>
        <p:txBody>
          <a:bodyPr/>
          <a:lstStyle/>
          <a:p>
            <a:r>
              <a:rPr lang="en-US" sz="2000" dirty="0"/>
              <a:t>SA Node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707593B-1F46-4862-44F3-0573537B2EB6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93990" y="1860141"/>
            <a:ext cx="2332090" cy="3891711"/>
          </a:xfrm>
        </p:spPr>
        <p:txBody>
          <a:bodyPr/>
          <a:lstStyle/>
          <a:p>
            <a:pPr>
              <a:buNone/>
            </a:pPr>
            <a:r>
              <a:rPr lang="en-US" sz="2000" dirty="0"/>
              <a:t>Tap the Heart’s shoulder on specific metronome beats</a:t>
            </a:r>
          </a:p>
          <a:p>
            <a:pPr marL="320040" indent="-320040">
              <a:spcBef>
                <a:spcPts val="1800"/>
              </a:spcBef>
              <a:buFont typeface="+mj-lt"/>
              <a:buAutoNum type="arabicPeriod"/>
            </a:pPr>
            <a:r>
              <a:rPr lang="en-US" sz="2000" dirty="0"/>
              <a:t>Beats 1 and 5</a:t>
            </a:r>
          </a:p>
          <a:p>
            <a:pPr marL="320040" indent="-320040">
              <a:buFont typeface="+mj-lt"/>
              <a:buAutoNum type="arabicPeriod"/>
            </a:pPr>
            <a:r>
              <a:rPr lang="en-US" sz="2000" dirty="0"/>
              <a:t>Only Beat 5</a:t>
            </a:r>
          </a:p>
          <a:p>
            <a:pPr marL="320040" indent="-320040">
              <a:buFont typeface="+mj-lt"/>
              <a:buAutoNum type="arabicPeriod"/>
            </a:pPr>
            <a:r>
              <a:rPr lang="en-US" sz="2000" dirty="0"/>
              <a:t>Only Beat 1</a:t>
            </a:r>
          </a:p>
          <a:p>
            <a:pPr>
              <a:spcBef>
                <a:spcPts val="1800"/>
              </a:spcBef>
              <a:buNone/>
            </a:pPr>
            <a:r>
              <a:rPr lang="en-US" sz="2000" dirty="0"/>
              <a:t>Repeat steps 1-3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177B000-9980-3A54-FE8E-D7BEE31675F5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3402542" y="1860141"/>
            <a:ext cx="2286000" cy="3891711"/>
          </a:xfrm>
        </p:spPr>
        <p:txBody>
          <a:bodyPr/>
          <a:lstStyle/>
          <a:p>
            <a:pPr>
              <a:buNone/>
            </a:pPr>
            <a:r>
              <a:rPr lang="en-US" sz="2000" dirty="0"/>
              <a:t>When tapped, move one token from the atria  </a:t>
            </a:r>
            <a:r>
              <a:rPr lang="en-US" sz="2000" dirty="0">
                <a:sym typeface="Wingdings" pitchFamily="2" charset="2"/>
              </a:rPr>
              <a:t> ventricle</a:t>
            </a:r>
          </a:p>
          <a:p>
            <a:pPr>
              <a:buNone/>
            </a:pPr>
            <a:r>
              <a:rPr lang="en-US" sz="2000" dirty="0">
                <a:sym typeface="Wingdings" pitchFamily="2" charset="2"/>
              </a:rPr>
              <a:t>Only move one token at a time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4E090A9-743C-0D90-8533-06EB0898576E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213739" y="1860141"/>
            <a:ext cx="2481373" cy="3891711"/>
          </a:xfrm>
        </p:spPr>
        <p:txBody>
          <a:bodyPr/>
          <a:lstStyle/>
          <a:p>
            <a:pPr>
              <a:buNone/>
            </a:pPr>
            <a:r>
              <a:rPr lang="en-US" sz="2000" dirty="0"/>
              <a:t>Move a token from ventricle </a:t>
            </a:r>
            <a:r>
              <a:rPr lang="en-US" sz="2000" dirty="0">
                <a:sym typeface="Wingdings" pitchFamily="2" charset="2"/>
              </a:rPr>
              <a:t> organs </a:t>
            </a:r>
          </a:p>
          <a:p>
            <a:pPr>
              <a:buNone/>
            </a:pPr>
            <a:r>
              <a:rPr lang="en-US" sz="2000" dirty="0">
                <a:sym typeface="Wingdings" pitchFamily="2" charset="2"/>
              </a:rPr>
              <a:t>Only move one </a:t>
            </a:r>
            <a:br>
              <a:rPr lang="en-US" sz="2000" dirty="0">
                <a:sym typeface="Wingdings" pitchFamily="2" charset="2"/>
              </a:rPr>
            </a:br>
            <a:r>
              <a:rPr lang="en-US" sz="2000" dirty="0">
                <a:sym typeface="Wingdings" pitchFamily="2" charset="2"/>
              </a:rPr>
              <a:t>token at a time</a:t>
            </a:r>
          </a:p>
          <a:p>
            <a:pPr>
              <a:buNone/>
            </a:pPr>
            <a:r>
              <a:rPr lang="en-US" sz="2000" dirty="0">
                <a:sym typeface="Wingdings" pitchFamily="2" charset="2"/>
              </a:rPr>
              <a:t>3 seconds without token in ventricle bin — say “Heartbeat is irregular”</a:t>
            </a:r>
          </a:p>
          <a:p>
            <a:pPr>
              <a:buNone/>
            </a:pPr>
            <a:r>
              <a:rPr lang="en-US" sz="2000" dirty="0">
                <a:sym typeface="Wingdings" pitchFamily="2" charset="2"/>
              </a:rPr>
              <a:t>5 seconds without token in ventricle bin — say “I need help!”</a:t>
            </a:r>
            <a:endParaRPr lang="en-US" sz="20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F3775E3-5EF0-FF37-D6AD-656D4C0B523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9265180" y="1860141"/>
            <a:ext cx="2286000" cy="3891711"/>
          </a:xfrm>
        </p:spPr>
        <p:txBody>
          <a:bodyPr/>
          <a:lstStyle/>
          <a:p>
            <a:pPr>
              <a:buNone/>
            </a:pPr>
            <a:r>
              <a:rPr lang="en-US" sz="2000" dirty="0"/>
              <a:t>Observe the system and keep note of what appears to work and what needs fixing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C008CF-B261-4A3C-4356-762D590676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Round 2 Roles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CF782D-1677-CDC6-8553-FDB69867700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01845" y="1270000"/>
            <a:ext cx="2286000" cy="461665"/>
          </a:xfrm>
        </p:spPr>
        <p:txBody>
          <a:bodyPr/>
          <a:lstStyle/>
          <a:p>
            <a:r>
              <a:rPr lang="en-US" sz="2000" dirty="0"/>
              <a:t>The Heart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5D4CECE-926B-074E-E06B-6F380916EAE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91226" y="1270000"/>
            <a:ext cx="2286000" cy="461665"/>
          </a:xfrm>
        </p:spPr>
        <p:txBody>
          <a:bodyPr/>
          <a:lstStyle/>
          <a:p>
            <a:r>
              <a:rPr lang="en-US" sz="2000" dirty="0"/>
              <a:t>The Body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5F43CD5-282A-1C37-379D-F49603CF144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265180" y="1270000"/>
            <a:ext cx="2286000" cy="461665"/>
          </a:xfrm>
        </p:spPr>
        <p:txBody>
          <a:bodyPr/>
          <a:lstStyle/>
          <a:p>
            <a:r>
              <a:rPr lang="en-US" sz="2000" dirty="0"/>
              <a:t>The Pacemaker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BF68D35-32B8-82F2-828C-06DA96059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Steady the Beat Simulation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588A62C-2E4D-FF94-C1A9-861061B8FB5B}"/>
              </a:ext>
            </a:extLst>
          </p:cNvPr>
          <p:cNvGrpSpPr/>
          <p:nvPr/>
        </p:nvGrpSpPr>
        <p:grpSpPr>
          <a:xfrm>
            <a:off x="3066761" y="1314691"/>
            <a:ext cx="5772439" cy="4554094"/>
            <a:chOff x="3066761" y="1181689"/>
            <a:chExt cx="5772439" cy="4923692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D7E09148-C6A7-EF00-F583-65D694347B61}"/>
                </a:ext>
              </a:extLst>
            </p:cNvPr>
            <p:cNvCxnSpPr/>
            <p:nvPr/>
          </p:nvCxnSpPr>
          <p:spPr>
            <a:xfrm>
              <a:off x="3066761" y="1181689"/>
              <a:ext cx="0" cy="4923692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C89651E4-DE18-F279-31EE-6F7F74C9AC43}"/>
                </a:ext>
              </a:extLst>
            </p:cNvPr>
            <p:cNvCxnSpPr/>
            <p:nvPr/>
          </p:nvCxnSpPr>
          <p:spPr>
            <a:xfrm>
              <a:off x="5867400" y="1181689"/>
              <a:ext cx="0" cy="4923692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11C9C7B-A791-2860-BF3C-147EEDDFFF8E}"/>
                </a:ext>
              </a:extLst>
            </p:cNvPr>
            <p:cNvCxnSpPr/>
            <p:nvPr/>
          </p:nvCxnSpPr>
          <p:spPr>
            <a:xfrm>
              <a:off x="8839200" y="1181689"/>
              <a:ext cx="0" cy="4923692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1310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2A21B-5BB0-46C0-F968-3350B2DC9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0C6137-5E4F-3469-EC10-4526C83EF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Metronome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191E02-D724-DE32-53EA-15E3E97DEE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662" y="723900"/>
            <a:ext cx="10492352" cy="357021"/>
          </a:xfrm>
        </p:spPr>
        <p:txBody>
          <a:bodyPr/>
          <a:lstStyle/>
          <a:p>
            <a:r>
              <a:rPr lang="en-US" dirty="0">
                <a:hlinkClick r:id="rId3"/>
              </a:rPr>
              <a:t>metronome.soundbrenner.com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A06D6C-F96D-5C34-83A7-0C16774FA8DB}"/>
              </a:ext>
            </a:extLst>
          </p:cNvPr>
          <p:cNvSpPr txBox="1"/>
          <p:nvPr/>
        </p:nvSpPr>
        <p:spPr>
          <a:xfrm>
            <a:off x="593662" y="2277585"/>
            <a:ext cx="4558747" cy="91440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Open the </a:t>
            </a:r>
            <a:r>
              <a:rPr lang="en-US" sz="2400" dirty="0">
                <a:solidFill>
                  <a:schemeClr val="tx1"/>
                </a:solidFill>
                <a:hlinkClick r:id="rId3"/>
              </a:rPr>
              <a:t>digital metronome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Round 2 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Set to 60 BPM</a:t>
            </a:r>
          </a:p>
          <a:p>
            <a:r>
              <a:rPr lang="en-US" sz="2400" dirty="0">
                <a:solidFill>
                  <a:schemeClr val="tx1"/>
                </a:solidFill>
              </a:rPr>
              <a:t>6/4 Time Signature</a:t>
            </a:r>
          </a:p>
        </p:txBody>
      </p:sp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34CB79AA-AC65-45D4-1639-0586D3D9E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413" y="542583"/>
            <a:ext cx="4521416" cy="526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68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89C63-7F10-4796-554A-0E9706AC1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A32B6D-25C6-58D3-37F0-F25A0B01A31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3991" y="1828800"/>
            <a:ext cx="8692884" cy="3541222"/>
          </a:xfrm>
        </p:spPr>
        <p:txBody>
          <a:bodyPr/>
          <a:lstStyle/>
          <a:p>
            <a:pPr marL="457200" indent="-45720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Was the SA Node signal consistent or inconsistent?</a:t>
            </a:r>
          </a:p>
          <a:p>
            <a:pPr marL="457200" indent="-45720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What happened to token movement when the </a:t>
            </a:r>
            <a:br>
              <a:rPr lang="en-US" sz="2800" dirty="0"/>
            </a:br>
            <a:r>
              <a:rPr lang="en-US" sz="2800" dirty="0"/>
              <a:t>SA Node skipped beats?</a:t>
            </a:r>
          </a:p>
          <a:p>
            <a:pPr marL="457200" indent="-45720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If someone was experiencing this, what could be done to help?</a:t>
            </a:r>
          </a:p>
          <a:p>
            <a:pPr marL="171450" indent="-17145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4EAB90F-7170-44C5-743A-D315CACBD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Steady the Beat Simulation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1BD6A5-EDC2-E7ED-6EEA-8AF6BA9991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Round 2 Discussion</a:t>
            </a:r>
          </a:p>
        </p:txBody>
      </p:sp>
    </p:spTree>
    <p:extLst>
      <p:ext uri="{BB962C8B-B14F-4D97-AF65-F5344CB8AC3E}">
        <p14:creationId xmlns:p14="http://schemas.microsoft.com/office/powerpoint/2010/main" val="427959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C58D6-E470-7B0F-22C4-B262F625E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7796F1A-C44F-B099-1AF3-9E763E689C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58142" y="4852385"/>
            <a:ext cx="4685995" cy="100027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tx1"/>
                </a:solidFill>
              </a:rPr>
              <a:t>For Educational Purposes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solidFill>
                  <a:schemeClr val="tx1"/>
                </a:solidFill>
              </a:rPr>
              <a:t>SOURCE: Advances in Implantable Cardioverter Defibrillator Technology | Diagnostic and Interventional Cardiology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dirty="0">
                <a:hlinkClick r:id="rId2"/>
              </a:rPr>
              <a:t>https://</a:t>
            </a:r>
            <a:r>
              <a:rPr lang="en-US" sz="1300" dirty="0" err="1">
                <a:hlinkClick r:id="rId2"/>
              </a:rPr>
              <a:t>www.dicardiology.com</a:t>
            </a:r>
            <a:r>
              <a:rPr lang="en-US" sz="1300" dirty="0">
                <a:hlinkClick r:id="rId2"/>
              </a:rPr>
              <a:t>/article/advances-implantable-cardioverter-defibrillator-technology</a:t>
            </a:r>
            <a:endParaRPr lang="en-US" sz="13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EFB6F9-57C7-4AD4-006A-E80ABAB03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Engineering Solution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865CBCD-0402-13D0-C822-0E204BA6F2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662" y="723900"/>
            <a:ext cx="9465831" cy="357021"/>
          </a:xfrm>
        </p:spPr>
        <p:txBody>
          <a:bodyPr/>
          <a:lstStyle/>
          <a:p>
            <a:r>
              <a:rPr lang="en-US" dirty="0"/>
              <a:t>The Pacemaker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FE3AB-816B-335C-E3F7-06B05A19C8A4}"/>
              </a:ext>
            </a:extLst>
          </p:cNvPr>
          <p:cNvSpPr txBox="1"/>
          <p:nvPr/>
        </p:nvSpPr>
        <p:spPr>
          <a:xfrm>
            <a:off x="593660" y="1314753"/>
            <a:ext cx="4693235" cy="4290646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A pacemaker is designed to mimic 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solidFill>
                  <a:schemeClr val="accent1"/>
                </a:solidFill>
              </a:rPr>
              <a:t>the heart’s natural pacemaker, the </a:t>
            </a:r>
            <a:br>
              <a:rPr lang="en-US" sz="2000" dirty="0">
                <a:solidFill>
                  <a:schemeClr val="accent1"/>
                </a:solidFill>
              </a:rPr>
            </a:br>
            <a:r>
              <a:rPr lang="en-US" sz="2000" dirty="0">
                <a:solidFill>
                  <a:schemeClr val="accent1"/>
                </a:solidFill>
              </a:rPr>
              <a:t>sinus node.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solidFill>
                  <a:schemeClr val="accent1"/>
                </a:solidFill>
              </a:rPr>
              <a:t>The pacemaker has two main purposes: </a:t>
            </a:r>
          </a:p>
          <a:p>
            <a:r>
              <a:rPr lang="en-US" sz="2000" b="1" dirty="0">
                <a:solidFill>
                  <a:schemeClr val="accent1"/>
                </a:solidFill>
              </a:rPr>
              <a:t>Pacing</a:t>
            </a:r>
            <a:br>
              <a:rPr lang="en-US" sz="2000" dirty="0">
                <a:solidFill>
                  <a:schemeClr val="accent1"/>
                </a:solidFill>
              </a:rPr>
            </a:br>
            <a:r>
              <a:rPr lang="en-US" sz="2000" dirty="0">
                <a:solidFill>
                  <a:schemeClr val="accent1"/>
                </a:solidFill>
              </a:rPr>
              <a:t>A pacemaker sends an electrical impulse to the heart when the heart’s own rhythm is too slow or is interrupted. This electrical impulse starts a heartbeat.</a:t>
            </a:r>
          </a:p>
          <a:p>
            <a:endParaRPr lang="en-US" sz="2000" dirty="0">
              <a:solidFill>
                <a:schemeClr val="accent1"/>
              </a:solidFill>
            </a:endParaRPr>
          </a:p>
          <a:p>
            <a:r>
              <a:rPr lang="en-US" sz="2000" b="1" dirty="0">
                <a:solidFill>
                  <a:schemeClr val="accent1"/>
                </a:solidFill>
              </a:rPr>
              <a:t>Sensing</a:t>
            </a:r>
            <a:br>
              <a:rPr lang="en-US" sz="2000" dirty="0">
                <a:solidFill>
                  <a:schemeClr val="accent1"/>
                </a:solidFill>
              </a:rPr>
            </a:br>
            <a:r>
              <a:rPr lang="en-US" sz="2000" dirty="0">
                <a:solidFill>
                  <a:schemeClr val="accent1"/>
                </a:solidFill>
              </a:rPr>
              <a:t>A pacemaker will also “sense” (monitor) the heart’s natural electrical activity. When the pacemaker senses a natural heartbeat, it will not deliver a pacing pulse.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5" name="Content Placeholder 4" descr="Medtronic, Attain Performa, quadripolar leads">
            <a:extLst>
              <a:ext uri="{FF2B5EF4-FFF2-40B4-BE49-F238E27FC236}">
                <a16:creationId xmlns:a16="http://schemas.microsoft.com/office/drawing/2014/main" id="{4A519342-3C25-DCAD-3550-9F2F0685657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5512913" y="1363287"/>
            <a:ext cx="5712984" cy="321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3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47E09-6137-973D-C80A-4F1451C7C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4E644A-E697-957D-0FE3-B5FA31461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Simulation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C638A3-519A-E854-B11D-285FE16AD7A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662" y="723900"/>
            <a:ext cx="9465831" cy="357021"/>
          </a:xfrm>
        </p:spPr>
        <p:txBody>
          <a:bodyPr/>
          <a:lstStyle/>
          <a:p>
            <a:r>
              <a:rPr lang="en-US" dirty="0"/>
              <a:t>Round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42124-84A9-DEA0-8C25-07B4037730A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70022" y="498764"/>
            <a:ext cx="5270269" cy="1788646"/>
          </a:xfrm>
        </p:spPr>
        <p:txBody>
          <a:bodyPr/>
          <a:lstStyle/>
          <a:p>
            <a:r>
              <a:rPr lang="en-US" sz="3000" dirty="0">
                <a:latin typeface="+mn-lt"/>
              </a:rPr>
              <a:t>Student teams will model what happens when the engineered “pacemaker” is used to support the SA Node. </a:t>
            </a:r>
          </a:p>
          <a:p>
            <a:r>
              <a:rPr lang="en-US" sz="3000" dirty="0">
                <a:latin typeface="+mn-lt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A757ED-27C7-11FA-437B-223AA2FB57D4}"/>
              </a:ext>
            </a:extLst>
          </p:cNvPr>
          <p:cNvSpPr txBox="1"/>
          <p:nvPr/>
        </p:nvSpPr>
        <p:spPr>
          <a:xfrm>
            <a:off x="1371600" y="871870"/>
            <a:ext cx="0" cy="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246618D-3794-49D2-7379-185FB24A6865}"/>
              </a:ext>
            </a:extLst>
          </p:cNvPr>
          <p:cNvGrpSpPr/>
          <p:nvPr/>
        </p:nvGrpSpPr>
        <p:grpSpPr>
          <a:xfrm>
            <a:off x="282865" y="1775660"/>
            <a:ext cx="6022667" cy="4792153"/>
            <a:chOff x="1679405" y="2672938"/>
            <a:chExt cx="6022667" cy="479215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BDC56F4-8677-5A20-6BA7-C879F70F58D5}"/>
                </a:ext>
              </a:extLst>
            </p:cNvPr>
            <p:cNvGrpSpPr/>
            <p:nvPr/>
          </p:nvGrpSpPr>
          <p:grpSpPr>
            <a:xfrm>
              <a:off x="1679405" y="3710449"/>
              <a:ext cx="6022667" cy="3754642"/>
              <a:chOff x="1056121" y="3347610"/>
              <a:chExt cx="6022667" cy="3754642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B639841-7355-4E26-9DAA-A8ECA7385570}"/>
                  </a:ext>
                </a:extLst>
              </p:cNvPr>
              <p:cNvSpPr/>
              <p:nvPr/>
            </p:nvSpPr>
            <p:spPr>
              <a:xfrm>
                <a:off x="1785073" y="3368659"/>
                <a:ext cx="1342715" cy="1183341"/>
              </a:xfrm>
              <a:prstGeom prst="rect">
                <a:avLst/>
              </a:prstGeom>
              <a:solidFill>
                <a:schemeClr val="tx2"/>
              </a:solidFill>
              <a:ln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Atria</a:t>
                </a:r>
              </a:p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bucket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7156798-DB78-2094-DC76-3BA792F7F1C0}"/>
                  </a:ext>
                </a:extLst>
              </p:cNvPr>
              <p:cNvSpPr/>
              <p:nvPr/>
            </p:nvSpPr>
            <p:spPr>
              <a:xfrm>
                <a:off x="3760573" y="3347611"/>
                <a:ext cx="1342715" cy="1183341"/>
              </a:xfrm>
              <a:prstGeom prst="rect">
                <a:avLst/>
              </a:prstGeom>
              <a:solidFill>
                <a:schemeClr val="tx2"/>
              </a:solidFill>
              <a:ln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Ventricle</a:t>
                </a:r>
              </a:p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bucket</a:t>
                </a: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DBD4CD44-866D-4732-AF1F-F08A1314BC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56121" y="4800215"/>
                <a:ext cx="1181682" cy="1179576"/>
              </a:xfrm>
              <a:prstGeom prst="ellipse">
                <a:avLst/>
              </a:prstGeom>
              <a:solidFill>
                <a:schemeClr val="accent4"/>
              </a:solidFill>
              <a:ln w="9525" cap="rnd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SA Node</a:t>
                </a: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DFBBD597-615F-BDB8-251C-CA536C987E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39579" y="4800215"/>
                <a:ext cx="1181682" cy="1179576"/>
              </a:xfrm>
              <a:prstGeom prst="ellipse">
                <a:avLst/>
              </a:prstGeom>
              <a:solidFill>
                <a:schemeClr val="accent4"/>
              </a:solidFill>
              <a:ln w="9525" cap="rnd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Heart</a:t>
                </a: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153D3B96-DB31-B2EF-B26C-3031381CE7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23037" y="4784748"/>
                <a:ext cx="1181682" cy="1179576"/>
              </a:xfrm>
              <a:prstGeom prst="ellipse">
                <a:avLst/>
              </a:prstGeom>
              <a:solidFill>
                <a:schemeClr val="accent4"/>
              </a:solidFill>
              <a:ln w="9525" cap="rnd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Body</a:t>
                </a:r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36CE1642-DC74-9245-8693-024E20EA3B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91399" y="5922676"/>
                <a:ext cx="1181682" cy="1179576"/>
              </a:xfrm>
              <a:prstGeom prst="ellipse">
                <a:avLst/>
              </a:prstGeom>
              <a:solidFill>
                <a:schemeClr val="accent4"/>
              </a:solidFill>
              <a:ln w="9525" cap="rnd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Pace-maker</a:t>
                </a:r>
                <a:endParaRPr 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9927D435-69C4-F103-9F4E-EC14A94C0E1B}"/>
                  </a:ext>
                </a:extLst>
              </p:cNvPr>
              <p:cNvSpPr/>
              <p:nvPr/>
            </p:nvSpPr>
            <p:spPr>
              <a:xfrm>
                <a:off x="5736073" y="3347610"/>
                <a:ext cx="1342715" cy="1183341"/>
              </a:xfrm>
              <a:prstGeom prst="rect">
                <a:avLst/>
              </a:prstGeom>
              <a:solidFill>
                <a:schemeClr val="tx2"/>
              </a:solidFill>
              <a:ln w="9525" cap="rnd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Organs</a:t>
                </a:r>
              </a:p>
              <a:p>
                <a:pPr algn="ctr"/>
                <a:r>
                  <a:rPr lang="en-US" sz="1400" b="1" dirty="0">
                    <a:solidFill>
                      <a:srgbClr val="FFFFFF"/>
                    </a:solidFill>
                  </a:rPr>
                  <a:t>bucket</a:t>
                </a: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5C996ED-9FE1-382A-D90A-0FB7DEC83373}"/>
                </a:ext>
              </a:extLst>
            </p:cNvPr>
            <p:cNvSpPr/>
            <p:nvPr/>
          </p:nvSpPr>
          <p:spPr>
            <a:xfrm>
              <a:off x="2772186" y="2672938"/>
              <a:ext cx="3674943" cy="599400"/>
            </a:xfrm>
            <a:prstGeom prst="rect">
              <a:avLst/>
            </a:prstGeom>
            <a:solidFill>
              <a:schemeClr val="accent3"/>
            </a:solidFill>
            <a:ln w="9525" cap="rnd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</a:rPr>
                <a:t>Metronome on Screen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48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88444-5D52-D06B-5F88-9106AA126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728F496-5121-7072-5FB4-A10A1469A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3990" y="1270000"/>
            <a:ext cx="2286000" cy="461665"/>
          </a:xfrm>
        </p:spPr>
        <p:txBody>
          <a:bodyPr/>
          <a:lstStyle/>
          <a:p>
            <a:r>
              <a:rPr lang="en-US" sz="2000" dirty="0"/>
              <a:t>SA Node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469BA7A-86D2-C47B-69FD-AE3C4433E90F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93990" y="1860141"/>
            <a:ext cx="2332090" cy="3891711"/>
          </a:xfrm>
        </p:spPr>
        <p:txBody>
          <a:bodyPr/>
          <a:lstStyle/>
          <a:p>
            <a:pPr>
              <a:buNone/>
            </a:pPr>
            <a:r>
              <a:rPr lang="en-US" sz="2000" dirty="0"/>
              <a:t>Tap the Heart’s shoulder on specific metronome beats</a:t>
            </a:r>
          </a:p>
          <a:p>
            <a:pPr marL="320040" indent="-320040">
              <a:spcBef>
                <a:spcPts val="1800"/>
              </a:spcBef>
              <a:buFont typeface="+mj-lt"/>
              <a:buAutoNum type="arabicPeriod"/>
            </a:pPr>
            <a:r>
              <a:rPr lang="en-US" sz="2000" dirty="0"/>
              <a:t>Beats 1 and 5</a:t>
            </a:r>
          </a:p>
          <a:p>
            <a:pPr marL="320040" indent="-320040">
              <a:buFont typeface="+mj-lt"/>
              <a:buAutoNum type="arabicPeriod"/>
            </a:pPr>
            <a:r>
              <a:rPr lang="en-US" sz="2000" dirty="0"/>
              <a:t>Only Beat 5</a:t>
            </a:r>
          </a:p>
          <a:p>
            <a:pPr marL="320040" indent="-320040">
              <a:buFont typeface="+mj-lt"/>
              <a:buAutoNum type="arabicPeriod"/>
            </a:pPr>
            <a:r>
              <a:rPr lang="en-US" sz="2000" dirty="0"/>
              <a:t>Only Beat 1</a:t>
            </a:r>
          </a:p>
          <a:p>
            <a:pPr>
              <a:spcBef>
                <a:spcPts val="1800"/>
              </a:spcBef>
              <a:buNone/>
            </a:pPr>
            <a:r>
              <a:rPr lang="en-US" sz="2000" dirty="0"/>
              <a:t>Repeat steps 1-3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525A2F0-5B5C-C767-AC00-A6E92813BA82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3402542" y="1860141"/>
            <a:ext cx="2286000" cy="3891711"/>
          </a:xfrm>
        </p:spPr>
        <p:txBody>
          <a:bodyPr/>
          <a:lstStyle/>
          <a:p>
            <a:pPr>
              <a:buNone/>
            </a:pPr>
            <a:r>
              <a:rPr lang="en-US" sz="2000" dirty="0"/>
              <a:t>When tapped, move one token from the atria  </a:t>
            </a:r>
            <a:r>
              <a:rPr lang="en-US" sz="2000" dirty="0">
                <a:sym typeface="Wingdings" pitchFamily="2" charset="2"/>
              </a:rPr>
              <a:t> ventricle</a:t>
            </a:r>
          </a:p>
          <a:p>
            <a:pPr>
              <a:buNone/>
            </a:pPr>
            <a:r>
              <a:rPr lang="en-US" sz="2000" dirty="0">
                <a:sym typeface="Wingdings" pitchFamily="2" charset="2"/>
              </a:rPr>
              <a:t>Only move one token at a time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3A3FDA6-4B87-8544-3523-FC8E6A1FF1C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213739" y="1860141"/>
            <a:ext cx="2481373" cy="3891711"/>
          </a:xfrm>
        </p:spPr>
        <p:txBody>
          <a:bodyPr/>
          <a:lstStyle/>
          <a:p>
            <a:pPr>
              <a:buNone/>
            </a:pPr>
            <a:r>
              <a:rPr lang="en-US" sz="2000" dirty="0"/>
              <a:t>Move a token from ventricle </a:t>
            </a:r>
            <a:r>
              <a:rPr lang="en-US" sz="2000" dirty="0">
                <a:sym typeface="Wingdings" pitchFamily="2" charset="2"/>
              </a:rPr>
              <a:t> organs </a:t>
            </a:r>
          </a:p>
          <a:p>
            <a:pPr>
              <a:buNone/>
            </a:pPr>
            <a:r>
              <a:rPr lang="en-US" sz="2000" dirty="0">
                <a:sym typeface="Wingdings" pitchFamily="2" charset="2"/>
              </a:rPr>
              <a:t>Only move one </a:t>
            </a:r>
            <a:br>
              <a:rPr lang="en-US" sz="2000" dirty="0">
                <a:sym typeface="Wingdings" pitchFamily="2" charset="2"/>
              </a:rPr>
            </a:br>
            <a:r>
              <a:rPr lang="en-US" sz="2000" dirty="0">
                <a:sym typeface="Wingdings" pitchFamily="2" charset="2"/>
              </a:rPr>
              <a:t>token at a time</a:t>
            </a:r>
          </a:p>
          <a:p>
            <a:pPr>
              <a:buNone/>
            </a:pPr>
            <a:r>
              <a:rPr lang="en-US" sz="2000" dirty="0">
                <a:sym typeface="Wingdings" pitchFamily="2" charset="2"/>
              </a:rPr>
              <a:t>3 seconds without token in ventricle bin — say “Heartbeat is irregular”</a:t>
            </a:r>
          </a:p>
          <a:p>
            <a:pPr>
              <a:buNone/>
            </a:pPr>
            <a:r>
              <a:rPr lang="en-US" sz="2000" dirty="0">
                <a:sym typeface="Wingdings" pitchFamily="2" charset="2"/>
              </a:rPr>
              <a:t>5 seconds without token in ventricle bin — say “I need help!”</a:t>
            </a:r>
            <a:endParaRPr lang="en-US" sz="20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E689F0C-AAD3-A85E-51CB-A5BD13F8BB5C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9265180" y="1860141"/>
            <a:ext cx="2286000" cy="3891711"/>
          </a:xfrm>
        </p:spPr>
        <p:txBody>
          <a:bodyPr/>
          <a:lstStyle/>
          <a:p>
            <a:pPr>
              <a:buNone/>
            </a:pPr>
            <a:r>
              <a:rPr lang="en-US" sz="2000" dirty="0"/>
              <a:t>Tap the Heart’s shoulder when the SA Node misses a metronome beat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22AB4F5-28B2-8818-3F6C-26D93FB010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661" y="723900"/>
            <a:ext cx="11003027" cy="357021"/>
          </a:xfrm>
        </p:spPr>
        <p:txBody>
          <a:bodyPr/>
          <a:lstStyle/>
          <a:p>
            <a:r>
              <a:rPr lang="en-US" dirty="0"/>
              <a:t>Round 3 Roles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B1054E1-DCF7-EF3C-185C-223F1A390A8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01845" y="1270000"/>
            <a:ext cx="2286000" cy="461665"/>
          </a:xfrm>
        </p:spPr>
        <p:txBody>
          <a:bodyPr/>
          <a:lstStyle/>
          <a:p>
            <a:r>
              <a:rPr lang="en-US" sz="2000" dirty="0"/>
              <a:t>The Heart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BE8D2A3-EAB6-42AD-F7A8-0FEF98581B5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91226" y="1270000"/>
            <a:ext cx="2286000" cy="461665"/>
          </a:xfrm>
        </p:spPr>
        <p:txBody>
          <a:bodyPr/>
          <a:lstStyle/>
          <a:p>
            <a:r>
              <a:rPr lang="en-US" sz="2000" dirty="0"/>
              <a:t>The Body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D238CB5-1D78-A125-32B3-20D2DFA633C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265180" y="1270000"/>
            <a:ext cx="2286000" cy="461665"/>
          </a:xfrm>
        </p:spPr>
        <p:txBody>
          <a:bodyPr/>
          <a:lstStyle/>
          <a:p>
            <a:r>
              <a:rPr lang="en-US" sz="2000" dirty="0"/>
              <a:t>The Pacemaker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5D6BE15-2912-4411-4809-EB8F0C2BF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Steady the Beat Simulation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B50CA22-3BC2-7BFA-FF07-ED0B496BFE75}"/>
              </a:ext>
            </a:extLst>
          </p:cNvPr>
          <p:cNvGrpSpPr/>
          <p:nvPr/>
        </p:nvGrpSpPr>
        <p:grpSpPr>
          <a:xfrm>
            <a:off x="3066761" y="1314691"/>
            <a:ext cx="5772439" cy="4554094"/>
            <a:chOff x="3066761" y="1181689"/>
            <a:chExt cx="5772439" cy="4923692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D1D50A1B-3789-6220-0318-3AD1E5329D0B}"/>
                </a:ext>
              </a:extLst>
            </p:cNvPr>
            <p:cNvCxnSpPr/>
            <p:nvPr/>
          </p:nvCxnSpPr>
          <p:spPr>
            <a:xfrm>
              <a:off x="3066761" y="1181689"/>
              <a:ext cx="0" cy="4923692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12E0C9B-58AB-067F-0CCB-9A9CB5CB8AA9}"/>
                </a:ext>
              </a:extLst>
            </p:cNvPr>
            <p:cNvCxnSpPr/>
            <p:nvPr/>
          </p:nvCxnSpPr>
          <p:spPr>
            <a:xfrm>
              <a:off x="5867400" y="1181689"/>
              <a:ext cx="0" cy="4923692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36D68D6-ECCE-BAB3-8D00-5D702094E5CC}"/>
                </a:ext>
              </a:extLst>
            </p:cNvPr>
            <p:cNvCxnSpPr/>
            <p:nvPr/>
          </p:nvCxnSpPr>
          <p:spPr>
            <a:xfrm>
              <a:off x="8839200" y="1181689"/>
              <a:ext cx="0" cy="4923692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6940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B1A63-0731-AB8D-9B67-5371B0F91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90AC76-520A-1240-349B-3607D14AC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Metronome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CC8C0C-7CA8-2A02-0E4C-9ECE36333B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662" y="723900"/>
            <a:ext cx="10492352" cy="357021"/>
          </a:xfrm>
        </p:spPr>
        <p:txBody>
          <a:bodyPr/>
          <a:lstStyle/>
          <a:p>
            <a:r>
              <a:rPr lang="en-US" dirty="0">
                <a:hlinkClick r:id="rId3"/>
              </a:rPr>
              <a:t>metronome.soundbrenner.com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F4C9C2-9BCD-AB6D-CD1D-AFD58BF09B77}"/>
              </a:ext>
            </a:extLst>
          </p:cNvPr>
          <p:cNvSpPr txBox="1"/>
          <p:nvPr/>
        </p:nvSpPr>
        <p:spPr>
          <a:xfrm>
            <a:off x="593662" y="2277585"/>
            <a:ext cx="4558747" cy="91440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Open the </a:t>
            </a:r>
            <a:r>
              <a:rPr lang="en-US" sz="2400" dirty="0">
                <a:solidFill>
                  <a:schemeClr val="tx1"/>
                </a:solidFill>
                <a:hlinkClick r:id="rId3"/>
              </a:rPr>
              <a:t>digital metronome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Round 3 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Set to 60 BPM</a:t>
            </a:r>
          </a:p>
          <a:p>
            <a:r>
              <a:rPr lang="en-US" sz="2400" dirty="0">
                <a:solidFill>
                  <a:schemeClr val="tx1"/>
                </a:solidFill>
              </a:rPr>
              <a:t>6/4 Time Signature</a:t>
            </a:r>
          </a:p>
        </p:txBody>
      </p:sp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0CF1691E-C797-7122-B941-DCACB704C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413" y="542583"/>
            <a:ext cx="4521416" cy="526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70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EE7FD-A034-717A-2A45-FAEC8F614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1DDCD0-FFB9-E895-D241-07AB77E3976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3991" y="1828800"/>
            <a:ext cx="8978634" cy="3935142"/>
          </a:xfrm>
        </p:spPr>
        <p:txBody>
          <a:bodyPr/>
          <a:lstStyle/>
          <a:p>
            <a:pPr marL="457200" indent="-45720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What was different about how the system worked before the pacemaker and after it was added?</a:t>
            </a:r>
          </a:p>
          <a:p>
            <a:pPr marL="457200" indent="-45720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What controlled the timing of the Heart in this round?</a:t>
            </a:r>
          </a:p>
          <a:p>
            <a:pPr marL="457200" indent="-45720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How does the Pacemaker know when to intervene?</a:t>
            </a:r>
          </a:p>
          <a:p>
            <a:pPr marL="171450" indent="-17145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9BCFE1-AD1D-8738-D625-AD3C437A2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Steady the Beat Simulation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4E5884-0060-E753-8648-8312360D2F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Round 3 Discussion</a:t>
            </a:r>
          </a:p>
        </p:txBody>
      </p:sp>
    </p:spTree>
    <p:extLst>
      <p:ext uri="{BB962C8B-B14F-4D97-AF65-F5344CB8AC3E}">
        <p14:creationId xmlns:p14="http://schemas.microsoft.com/office/powerpoint/2010/main" val="271013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HIDDEN_MASTER_SHAPES" val="1"/>
  <p:tag name="EE4P_STYLE_ID" val="39dcc26a-7131-49f4-a9eb-1c0521500c03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Medtronic Minimalistic">
  <a:themeElements>
    <a:clrScheme name="Medtronic Spark">
      <a:dk1>
        <a:srgbClr val="3C3C3C"/>
      </a:dk1>
      <a:lt1>
        <a:srgbClr val="FFFFFF"/>
      </a:lt1>
      <a:dk2>
        <a:srgbClr val="1010EB"/>
      </a:dk2>
      <a:lt2>
        <a:srgbClr val="F2F2F2"/>
      </a:lt2>
      <a:accent1>
        <a:srgbClr val="140F4B"/>
      </a:accent1>
      <a:accent2>
        <a:srgbClr val="E5057F"/>
      </a:accent2>
      <a:accent3>
        <a:srgbClr val="0FC9F7"/>
      </a:accent3>
      <a:accent4>
        <a:srgbClr val="654BDD"/>
      </a:accent4>
      <a:accent5>
        <a:srgbClr val="6E6F73"/>
      </a:accent5>
      <a:accent6>
        <a:srgbClr val="654BDD"/>
      </a:accent6>
      <a:hlink>
        <a:srgbClr val="1010EB"/>
      </a:hlink>
      <a:folHlink>
        <a:srgbClr val="1010EB"/>
      </a:folHlink>
    </a:clrScheme>
    <a:fontScheme name="Custom 1">
      <a:majorFont>
        <a:latin typeface="Avenir Next World"/>
        <a:ea typeface=""/>
        <a:cs typeface=""/>
      </a:majorFont>
      <a:minorFont>
        <a:latin typeface="Avenir Next World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9525" cap="rnd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ap="rnd">
          <a:solidFill>
            <a:srgbClr val="9A9A9A"/>
          </a:solidFill>
          <a:prstDash val="solid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rnd">
          <a:noFill/>
          <a:prstDash val="solid"/>
          <a:round/>
        </a:ln>
        <a:extLst>
          <a:ext uri="{909E8E84-426E-40DD-AFC4-6F175D3DCCD1}">
            <a14:hiddenFill xmlns:a14="http://schemas.microsoft.com/office/drawing/2010/main">
              <a:solidFill>
                <a:srgbClr val="29BA74"/>
              </a:solidFill>
            </a14:hiddenFill>
          </a:ext>
        </a:extLst>
      </a:spPr>
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:thm15="http://schemas.microsoft.com/office/thememl/2012/main" name="Master Test" id="{4839DF09-3A32-7C4C-93FD-3D93C05F7089}" vid="{6B78F93D-0AE9-EC47-950D-A3044045078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A6BC01F-85F3-104B-BC6C-37BF78538616}">
  <we:reference id="1e02f4c4-fc90-4da1-8ab3-b26c44d971ec" version="2.1.0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E451AFE0AEF84EBEEB44AF7DB7DA8E" ma:contentTypeVersion="13" ma:contentTypeDescription="Create a new document." ma:contentTypeScope="" ma:versionID="59bee33a302c3ef7731aff788d5bb2b0">
  <xsd:schema xmlns:xsd="http://www.w3.org/2001/XMLSchema" xmlns:xs="http://www.w3.org/2001/XMLSchema" xmlns:p="http://schemas.microsoft.com/office/2006/metadata/properties" xmlns:ns2="5f5e58a6-68ca-403e-a4e4-39ecc708c7a5" xmlns:ns3="dda9f395-4d23-45d3-9b78-786c952b78fa" targetNamespace="http://schemas.microsoft.com/office/2006/metadata/properties" ma:root="true" ma:fieldsID="72e6127e8c9e36ca7226963882fb87e5" ns2:_="" ns3:_="">
    <xsd:import namespace="5f5e58a6-68ca-403e-a4e4-39ecc708c7a5"/>
    <xsd:import namespace="dda9f395-4d23-45d3-9b78-786c952b78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5e58a6-68ca-403e-a4e4-39ecc708c7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69bdff84-a4da-460b-8613-303c0b90a2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a9f395-4d23-45d3-9b78-786c952b78fa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ee077c27-dbe9-4d7c-a2e6-6f1d7b84b29e}" ma:internalName="TaxCatchAll" ma:showField="CatchAllData" ma:web="dda9f395-4d23-45d3-9b78-786c952b78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a9f395-4d23-45d3-9b78-786c952b78fa" xsi:nil="true"/>
    <lcf76f155ced4ddcb4097134ff3c332f xmlns="5f5e58a6-68ca-403e-a4e4-39ecc708c7a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D74279-D940-438F-B77B-EA657ED4F7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5e58a6-68ca-403e-a4e4-39ecc708c7a5"/>
    <ds:schemaRef ds:uri="dda9f395-4d23-45d3-9b78-786c952b78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4431CF-A5E6-47BD-AC84-2C05ACF43B39}">
  <ds:schemaRefs>
    <ds:schemaRef ds:uri="http://schemas.openxmlformats.org/package/2006/metadata/core-properties"/>
    <ds:schemaRef ds:uri="http://www.w3.org/XML/1998/namespace"/>
    <ds:schemaRef ds:uri="5f5e58a6-68ca-403e-a4e4-39ecc708c7a5"/>
    <ds:schemaRef ds:uri="http://purl.org/dc/terms/"/>
    <ds:schemaRef ds:uri="http://schemas.microsoft.com/office/2006/documentManagement/types"/>
    <ds:schemaRef ds:uri="http://purl.org/dc/elements/1.1/"/>
    <ds:schemaRef ds:uri="dda9f395-4d23-45d3-9b78-786c952b78fa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99E992F-8E95-4063-950D-1C84F797B8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2251</TotalTime>
  <Words>981</Words>
  <Application>Microsoft Macintosh PowerPoint</Application>
  <PresentationFormat>Widescreen</PresentationFormat>
  <Paragraphs>175</Paragraphs>
  <Slides>17</Slides>
  <Notes>7</Notes>
  <HiddenSlides>0</HiddenSlides>
  <MMClips>1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Avenir Next LT Pro</vt:lpstr>
      <vt:lpstr>Avenir Next World</vt:lpstr>
      <vt:lpstr>Wingdings</vt:lpstr>
      <vt:lpstr>1_Medtronic Minimalistic</vt:lpstr>
      <vt:lpstr>think-cell Slide</vt:lpstr>
      <vt:lpstr>Medtronic Spark Explore: Spark of Life</vt:lpstr>
      <vt:lpstr>The Heart: A Pump with Intelligence</vt:lpstr>
      <vt:lpstr>Electricity in the Body</vt:lpstr>
      <vt:lpstr>Steady the Beat Simulation</vt:lpstr>
      <vt:lpstr>Steady the Beat Simulation</vt:lpstr>
      <vt:lpstr>Digital Metronome</vt:lpstr>
      <vt:lpstr>Steady the Beat Simulation</vt:lpstr>
      <vt:lpstr>When the spark fails </vt:lpstr>
      <vt:lpstr>Steady the Beat Simulation</vt:lpstr>
      <vt:lpstr>Steady the Beat Simulation</vt:lpstr>
      <vt:lpstr>Digital Metronome</vt:lpstr>
      <vt:lpstr>Steady the Beat Simulation</vt:lpstr>
      <vt:lpstr>The Engineering Solution</vt:lpstr>
      <vt:lpstr>The Simulation</vt:lpstr>
      <vt:lpstr>Steady the Beat Simulation</vt:lpstr>
      <vt:lpstr>Digital Metronome</vt:lpstr>
      <vt:lpstr>Steady the Beat Simulation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Mitchell, Brandi</dc:creator>
  <cp:keywords/>
  <dc:description>Draft-240228 - Blank</dc:description>
  <cp:lastModifiedBy>Kristin Farfan</cp:lastModifiedBy>
  <cp:revision>36</cp:revision>
  <cp:lastPrinted>2024-09-05T20:17:49Z</cp:lastPrinted>
  <dcterms:created xsi:type="dcterms:W3CDTF">2024-02-28T17:18:49Z</dcterms:created>
  <dcterms:modified xsi:type="dcterms:W3CDTF">2026-09-24T19:59:24Z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0x01010022E451AFE0AEF84EBEEB44AF7DB7DA8E</vt:lpwstr>
  </property>
  <property fmtid="{D5CDD505-2E9C-101B-9397-08002B2CF9AE}" pid="3" name="MSIP_Label_b0d5c4f4-7a29-4385-b7a5-afbe2154ae6f_Enabled">
    <vt:lpwstr>true</vt:lpwstr>
  </property>
  <property fmtid="{D5CDD505-2E9C-101B-9397-08002B2CF9AE}" pid="4" name="MSIP_Label_b0d5c4f4-7a29-4385-b7a5-afbe2154ae6f_SetDate">
    <vt:lpwstr>2024-02-28T17:19:04Z</vt:lpwstr>
  </property>
  <property fmtid="{D5CDD505-2E9C-101B-9397-08002B2CF9AE}" pid="5" name="MSIP_Label_b0d5c4f4-7a29-4385-b7a5-afbe2154ae6f_Method">
    <vt:lpwstr>Privileged</vt:lpwstr>
  </property>
  <property fmtid="{D5CDD505-2E9C-101B-9397-08002B2CF9AE}" pid="6" name="MSIP_Label_b0d5c4f4-7a29-4385-b7a5-afbe2154ae6f_Name">
    <vt:lpwstr>Confidential</vt:lpwstr>
  </property>
  <property fmtid="{D5CDD505-2E9C-101B-9397-08002B2CF9AE}" pid="7" name="MSIP_Label_b0d5c4f4-7a29-4385-b7a5-afbe2154ae6f_SiteId">
    <vt:lpwstr>2dfb2f0b-4d21-4268-9559-72926144c918</vt:lpwstr>
  </property>
  <property fmtid="{D5CDD505-2E9C-101B-9397-08002B2CF9AE}" pid="8" name="MSIP_Label_b0d5c4f4-7a29-4385-b7a5-afbe2154ae6f_ActionId">
    <vt:lpwstr>bf4d97ce-0379-4aa1-9896-57edbf3fd609</vt:lpwstr>
  </property>
  <property fmtid="{D5CDD505-2E9C-101B-9397-08002B2CF9AE}" pid="9" name="MSIP_Label_b0d5c4f4-7a29-4385-b7a5-afbe2154ae6f_ContentBits">
    <vt:lpwstr>0</vt:lpwstr>
  </property>
  <property fmtid="{D5CDD505-2E9C-101B-9397-08002B2CF9AE}" pid="10" name="MediaServiceImageTags">
    <vt:lpwstr/>
  </property>
  <property fmtid="{D5CDD505-2E9C-101B-9397-08002B2CF9AE}" pid="11" name="TaxKeyword">
    <vt:lpwstr/>
  </property>
  <property fmtid="{D5CDD505-2E9C-101B-9397-08002B2CF9AE}" pid="12" name="Order">
    <vt:lpwstr>3036400.00000000</vt:lpwstr>
  </property>
  <property fmtid="{D5CDD505-2E9C-101B-9397-08002B2CF9AE}" pid="13" name="xd_ProgID">
    <vt:lpwstr/>
  </property>
  <property fmtid="{D5CDD505-2E9C-101B-9397-08002B2CF9AE}" pid="14" name="ComplianceAssetId">
    <vt:lpwstr/>
  </property>
  <property fmtid="{D5CDD505-2E9C-101B-9397-08002B2CF9AE}" pid="15" name="TemplateUrl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  <property fmtid="{D5CDD505-2E9C-101B-9397-08002B2CF9AE}" pid="18" name="xd_Signature">
    <vt:lpwstr/>
  </property>
</Properties>
</file>